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3AF3-813D-4B18-BB1E-B25DBB64B73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18/11/2016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CF6668-588F-42EB-BC2A-25489A7B579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3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3AF3-813D-4B18-BB1E-B25DBB64B73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18/11/2016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6668-588F-42EB-BC2A-25489A7B579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8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3AF3-813D-4B18-BB1E-B25DBB64B73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18/11/2016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6668-588F-42EB-BC2A-25489A7B579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8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3AF3-813D-4B18-BB1E-B25DBB64B73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18/11/2016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CF6668-588F-42EB-BC2A-25489A7B579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0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3AF3-813D-4B18-BB1E-B25DBB64B73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18/11/2016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6668-588F-42EB-BC2A-25489A7B579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8681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3AF3-813D-4B18-BB1E-B25DBB64B73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18/11/2016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6668-588F-42EB-BC2A-25489A7B579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3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3AF3-813D-4B18-BB1E-B25DBB64B73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18/11/2016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CF6668-588F-42EB-BC2A-25489A7B579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29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3AF3-813D-4B18-BB1E-B25DBB64B73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18/11/2016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6668-588F-42EB-BC2A-25489A7B579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3AF3-813D-4B18-BB1E-B25DBB64B73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18/11/2016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6668-588F-42EB-BC2A-25489A7B579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89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3AF3-813D-4B18-BB1E-B25DBB64B73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18/11/2016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6668-588F-42EB-BC2A-25489A7B579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3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3AF3-813D-4B18-BB1E-B25DBB64B73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18/11/2016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6668-588F-42EB-BC2A-25489A7B579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293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053AF3-813D-4B18-BB1E-B25DBB64B73F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18/11/2016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CF6668-588F-42EB-BC2A-25489A7B579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15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60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cương</a:t>
            </a:r>
            <a:r>
              <a:rPr lang="en-US" sz="60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60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60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60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60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60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60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3505200"/>
            <a:ext cx="5181600" cy="2895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Hào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362200"/>
            <a:ext cx="5486400" cy="91440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6000" dirty="0" smtClean="0"/>
              <a:t>   </a:t>
            </a:r>
            <a:r>
              <a:rPr lang="en-US" sz="70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7000" dirty="0" err="1" smtClean="0">
                <a:latin typeface="Times New Roman" pitchFamily="18" charset="0"/>
                <a:cs typeface="Times New Roman" pitchFamily="18" charset="0"/>
              </a:rPr>
              <a:t>ớp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 T20 YDH 2A</a:t>
            </a:r>
          </a:p>
          <a:p>
            <a:pPr marL="0" indent="0" algn="ctr">
              <a:buNone/>
            </a:pPr>
            <a:r>
              <a:rPr lang="en-US" sz="7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7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0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/>
          </a:bodyPr>
          <a:lstStyle/>
          <a:p>
            <a:pPr marL="0" marR="1499870" lvl="0" indent="0">
              <a:lnSpc>
                <a:spcPct val="112000"/>
              </a:lnSpc>
              <a:buClr>
                <a:srgbClr val="1F497C"/>
              </a:buClr>
              <a:buSzPts val="1800"/>
              <a:buNone/>
              <a:tabLst>
                <a:tab pos="867410" algn="l"/>
              </a:tabLst>
            </a:pP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3.2.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Rối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loạn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bạch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marR="1499870" lvl="0">
              <a:lnSpc>
                <a:spcPct val="112000"/>
              </a:lnSpc>
              <a:buClr>
                <a:srgbClr val="1F497C"/>
              </a:buClr>
              <a:buSzPts val="1800"/>
              <a:buFont typeface="Wingdings" pitchFamily="2" charset="2"/>
              <a:buChar char="Ø"/>
              <a:tabLst>
                <a:tab pos="867410" algn="l"/>
              </a:tabLst>
            </a:pP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Rối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loạn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không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ác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tính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dòng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R="1499870" lvl="0">
              <a:lnSpc>
                <a:spcPct val="112000"/>
              </a:lnSpc>
              <a:buClr>
                <a:srgbClr val="1F497C"/>
              </a:buClr>
              <a:buSzPts val="1800"/>
              <a:buFont typeface="Wingdings" pitchFamily="2" charset="2"/>
              <a:buChar char="§"/>
              <a:tabLst>
                <a:tab pos="867410" algn="l"/>
              </a:tabLst>
            </a:pP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Số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lượng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chung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giới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hạn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từ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5.000 - 9.000/mm3.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Trường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hợp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bệnh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lý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</a:p>
          <a:p>
            <a:pPr marR="1499870" lvl="0">
              <a:lnSpc>
                <a:spcPct val="112000"/>
              </a:lnSpc>
              <a:buClr>
                <a:srgbClr val="1F497C"/>
              </a:buClr>
              <a:buSzPts val="1800"/>
              <a:buFont typeface="Courier New" pitchFamily="49" charset="0"/>
              <a:buChar char="o"/>
              <a:tabLst>
                <a:tab pos="867410" algn="l"/>
              </a:tabLst>
            </a:pP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Khi</a:t>
            </a:r>
            <a:r>
              <a:rPr lang="en-US" sz="3000" spc="-5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số</a:t>
            </a:r>
            <a:r>
              <a:rPr lang="en-US" sz="3000" spc="-4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lượng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BC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tăng</a:t>
            </a:r>
            <a:r>
              <a:rPr lang="en-US" sz="3000" spc="-4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trên</a:t>
            </a:r>
            <a:r>
              <a:rPr lang="en-US" sz="3000" spc="-4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9.000/mm3.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Bạch</a:t>
            </a:r>
            <a:r>
              <a:rPr lang="en-US" sz="3000" spc="-5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spc="-5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tăng</a:t>
            </a:r>
            <a:r>
              <a:rPr lang="en-US" sz="3000" spc="-5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cao</a:t>
            </a:r>
            <a:r>
              <a:rPr lang="en-US" sz="3000" spc="-5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trên</a:t>
            </a:r>
            <a:r>
              <a:rPr lang="en-US" sz="3000" spc="-5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25.000/mm3</a:t>
            </a:r>
            <a:r>
              <a:rPr lang="en-US" sz="3000" spc="-5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phản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ứng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dạng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bệnh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3000" spc="-15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gặp</a:t>
            </a:r>
            <a:r>
              <a:rPr lang="en-US" sz="3000" spc="-1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trong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15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3000" spc="-1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trường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hợp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nhiễm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khuẩn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nặng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34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 marL="0" marR="1499870" lvl="0" indent="0">
              <a:lnSpc>
                <a:spcPct val="112000"/>
              </a:lnSpc>
              <a:buClr>
                <a:srgbClr val="1F497C"/>
              </a:buClr>
              <a:buSzPts val="1800"/>
              <a:buNone/>
              <a:tabLst>
                <a:tab pos="867410" algn="l"/>
              </a:tabLst>
            </a:pPr>
            <a:r>
              <a:rPr lang="en-US" sz="30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3.2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Rối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loạn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bạch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lvl="0">
              <a:buClrTx/>
              <a:buSzTx/>
              <a:buFont typeface="Courier New" pitchFamily="49" charset="0"/>
              <a:buChar char="o"/>
            </a:pP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giảm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khi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số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lượng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giảm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dưới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4000/mm3</a:t>
            </a:r>
          </a:p>
          <a:p>
            <a:pPr lvl="0">
              <a:buClrTx/>
              <a:buSzTx/>
              <a:buFont typeface="Courier New" pitchFamily="49" charset="0"/>
              <a:buChar char="o"/>
            </a:pP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Giảm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hạt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ưa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acid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thấy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trong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en-US" sz="30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30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giai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đoạn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đầu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nhiễm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khuẩn</a:t>
            </a:r>
            <a:r>
              <a:rPr lang="en-US" sz="3000" spc="-4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cấp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</a:p>
          <a:p>
            <a:pPr lvl="0">
              <a:buClrTx/>
              <a:buSzTx/>
              <a:buFont typeface="Wingdings" pitchFamily="2" charset="2"/>
              <a:buChar char="Ø"/>
            </a:pP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Rối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loạn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ác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tính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dòng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gây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ra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en-US" sz="30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30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bệnh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en-US" sz="3000" spc="-2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en-US" sz="3000" spc="-25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17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9296400" cy="5105400"/>
          </a:xfrm>
        </p:spPr>
        <p:txBody>
          <a:bodyPr>
            <a:normAutofit fontScale="85000" lnSpcReduction="10000"/>
          </a:bodyPr>
          <a:lstStyle/>
          <a:p>
            <a:pPr marL="0" marR="1568450" lvl="0" indent="0">
              <a:lnSpc>
                <a:spcPct val="112000"/>
              </a:lnSpc>
              <a:buClr>
                <a:srgbClr val="1F497C"/>
              </a:buClr>
              <a:buSzPts val="1800"/>
              <a:buNone/>
              <a:tabLst>
                <a:tab pos="867410" algn="l"/>
              </a:tabLst>
            </a:pPr>
            <a:r>
              <a:rPr lang="en-US" sz="35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3.3. </a:t>
            </a:r>
            <a:r>
              <a:rPr lang="en-US" sz="3500" b="1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Rối</a:t>
            </a:r>
            <a:r>
              <a:rPr lang="en-US" sz="35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loạn</a:t>
            </a:r>
            <a:r>
              <a:rPr lang="en-US" sz="35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tiểu</a:t>
            </a:r>
            <a:r>
              <a:rPr lang="en-US" sz="35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5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35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quá</a:t>
            </a:r>
            <a:r>
              <a:rPr lang="en-US" sz="35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trình</a:t>
            </a:r>
            <a:r>
              <a:rPr lang="en-US" sz="35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đông</a:t>
            </a:r>
            <a:r>
              <a:rPr lang="en-US" sz="35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5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marL="743585" marR="1190625" lvl="0">
              <a:lnSpc>
                <a:spcPct val="112000"/>
              </a:lnSpc>
              <a:spcBef>
                <a:spcPts val="290"/>
              </a:spcBef>
              <a:buClrTx/>
              <a:buSzTx/>
              <a:buFont typeface="Arial" pitchFamily="34" charset="0"/>
              <a:buChar char="•"/>
            </a:pP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Tiểu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có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nhiệm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vụ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bảo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vệ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cơ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thể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chống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nhiễm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khuẩn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</a:p>
          <a:p>
            <a:pPr marL="743585" marR="1190625" lvl="0">
              <a:lnSpc>
                <a:spcPct val="112000"/>
              </a:lnSpc>
              <a:spcBef>
                <a:spcPts val="290"/>
              </a:spcBef>
              <a:buClrTx/>
              <a:buSzTx/>
              <a:buFont typeface="Arial" pitchFamily="34" charset="0"/>
              <a:buChar char="•"/>
            </a:pP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Chức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năng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chính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tiểu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tham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gia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vào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quá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trình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đông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</a:p>
          <a:p>
            <a:pPr marL="743585" marR="1190625" lvl="0">
              <a:lnSpc>
                <a:spcPct val="112000"/>
              </a:lnSpc>
              <a:spcBef>
                <a:spcPts val="290"/>
              </a:spcBef>
              <a:buClrTx/>
              <a:buSzTx/>
              <a:buFont typeface="Arial" pitchFamily="34" charset="0"/>
              <a:buChar char="•"/>
            </a:pP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Rối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loạn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quá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trình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đông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chống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đông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thể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hiện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ở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hiện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tượng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giảm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đông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tăng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đông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Rối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loạn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yếu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tố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đông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400685" marR="1190625" lvl="0" indent="0">
              <a:lnSpc>
                <a:spcPct val="112000"/>
              </a:lnSpc>
              <a:spcBef>
                <a:spcPts val="290"/>
              </a:spcBef>
              <a:buClrTx/>
              <a:buSzTx/>
              <a:buNone/>
            </a:pP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rối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loạn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phức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hệ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prothrombin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thromboplastin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061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sàng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610600" cy="4724400"/>
          </a:xfrm>
        </p:spPr>
        <p:txBody>
          <a:bodyPr/>
          <a:lstStyle/>
          <a:p>
            <a:pPr marL="0" lvl="0" indent="0">
              <a:lnSpc>
                <a:spcPct val="120000"/>
              </a:lnSpc>
              <a:buClr>
                <a:srgbClr val="943634"/>
              </a:buClr>
              <a:buSzPts val="1800"/>
              <a:buNone/>
              <a:tabLst>
                <a:tab pos="915035" algn="l"/>
              </a:tabLst>
            </a:pP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4.1.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Xét</a:t>
            </a: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nghiệm</a:t>
            </a: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công</a:t>
            </a: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thức</a:t>
            </a: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đếm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tế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bào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ngoại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vi):</a:t>
            </a:r>
          </a:p>
          <a:p>
            <a:pPr marL="0" lvl="0" indent="0">
              <a:lnSpc>
                <a:spcPct val="120000"/>
              </a:lnSpc>
              <a:buClr>
                <a:srgbClr val="943634"/>
              </a:buClr>
              <a:buSzPts val="1800"/>
              <a:buNone/>
              <a:tabLst>
                <a:tab pos="915035" algn="l"/>
              </a:tabLst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-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Số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lượng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hồng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3,8-5,8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Tera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/ L.</a:t>
            </a:r>
          </a:p>
          <a:p>
            <a:pPr marL="0" lvl="0" indent="0">
              <a:lnSpc>
                <a:spcPct val="120000"/>
              </a:lnSpc>
              <a:buClr>
                <a:srgbClr val="943634"/>
              </a:buClr>
              <a:buSzPts val="1800"/>
              <a:buNone/>
              <a:tabLst>
                <a:tab pos="915035" algn="l"/>
              </a:tabLst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-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Số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lượng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40-10 Giga/L.</a:t>
            </a:r>
          </a:p>
          <a:p>
            <a:pPr marL="0" lvl="0" indent="0">
              <a:lnSpc>
                <a:spcPct val="120000"/>
              </a:lnSpc>
              <a:buClr>
                <a:srgbClr val="943634"/>
              </a:buClr>
              <a:buSzPts val="1800"/>
              <a:buNone/>
              <a:tabLst>
                <a:tab pos="915035" algn="l"/>
              </a:tabLst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-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Số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lượng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tiểu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150-450 Giga/L.</a:t>
            </a:r>
          </a:p>
          <a:p>
            <a:pPr marL="0" lvl="0" indent="0">
              <a:lnSpc>
                <a:spcPct val="120000"/>
              </a:lnSpc>
              <a:buClr>
                <a:srgbClr val="943634"/>
              </a:buClr>
              <a:buSzPts val="1800"/>
              <a:buNone/>
              <a:tabLst>
                <a:tab pos="915035" algn="l"/>
              </a:tabLst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-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Lượng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huyết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sắc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tố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(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Hb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): 12-16,5g/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dL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L="0" lvl="0" indent="0">
              <a:lnSpc>
                <a:spcPct val="120000"/>
              </a:lnSpc>
              <a:buClr>
                <a:srgbClr val="943634"/>
              </a:buClr>
              <a:buSzPts val="1800"/>
              <a:buNone/>
              <a:tabLst>
                <a:tab pos="915035" algn="l"/>
              </a:tabLst>
            </a:pPr>
            <a:endParaRPr lang="en-US" sz="3000" dirty="0">
              <a:solidFill>
                <a:prstClr val="black"/>
              </a:solidFill>
              <a:latin typeface="Calibri"/>
              <a:ea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30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686800" cy="4724400"/>
          </a:xfrm>
        </p:spPr>
        <p:txBody>
          <a:bodyPr/>
          <a:lstStyle/>
          <a:p>
            <a:pPr marL="742950" marR="1368425" lvl="0" indent="0" algn="just">
              <a:lnSpc>
                <a:spcPct val="112000"/>
              </a:lnSpc>
              <a:spcBef>
                <a:spcPts val="290"/>
              </a:spcBef>
              <a:buClrTx/>
              <a:buSzTx/>
              <a:buNone/>
            </a:pP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4.2.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Tủy</a:t>
            </a: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bệnh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lý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cơ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quan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tạo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thư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thiếu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suy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tuỷ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...</a:t>
            </a:r>
          </a:p>
          <a:p>
            <a:pPr marL="742950" marR="1368425" lvl="0" indent="0" algn="just">
              <a:lnSpc>
                <a:spcPct val="112000"/>
              </a:lnSpc>
              <a:spcBef>
                <a:spcPts val="290"/>
              </a:spcBef>
              <a:buClrTx/>
              <a:buSzTx/>
              <a:buNone/>
            </a:pP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4.3.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huyết</a:t>
            </a:r>
            <a:endParaRPr lang="en-US" sz="3000" b="1" i="1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200150" marR="1368425" lvl="0" indent="-457200" algn="just">
              <a:lnSpc>
                <a:spcPct val="112000"/>
              </a:lnSpc>
              <a:spcBef>
                <a:spcPts val="290"/>
              </a:spcBef>
              <a:buClrTx/>
              <a:buSzTx/>
              <a:buFont typeface="Wingdings" pitchFamily="2" charset="2"/>
              <a:buChar char="v"/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Hematocrit (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Khối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hồng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en-US" sz="3000" spc="-28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HCT: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hematocrit) 	Nam: 39-49% </a:t>
            </a:r>
          </a:p>
          <a:p>
            <a:pPr marL="742950" marR="1368425" lvl="0" indent="0" algn="just">
              <a:lnSpc>
                <a:spcPct val="112000"/>
              </a:lnSpc>
              <a:spcBef>
                <a:spcPts val="29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		         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Nữ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33-43%</a:t>
            </a:r>
            <a:r>
              <a:rPr lang="en-US" sz="3000" dirty="0">
                <a:solidFill>
                  <a:srgbClr val="943634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1200150" marR="1368425" lvl="0" indent="-457200" algn="just">
              <a:lnSpc>
                <a:spcPct val="112000"/>
              </a:lnSpc>
              <a:spcBef>
                <a:spcPts val="290"/>
              </a:spcBef>
              <a:buClrTx/>
              <a:buSzTx/>
              <a:buFont typeface="Wingdings" pitchFamily="2" charset="2"/>
              <a:buChar char="v"/>
            </a:pP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Tốc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độ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lắng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endParaRPr lang="en-US" sz="3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3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610600" cy="4724400"/>
          </a:xfrm>
        </p:spPr>
        <p:txBody>
          <a:bodyPr/>
          <a:lstStyle/>
          <a:p>
            <a:pPr marL="743585" marR="992505" lvl="0" indent="0">
              <a:spcBef>
                <a:spcPts val="135"/>
              </a:spcBef>
              <a:buClrTx/>
              <a:buSzTx/>
              <a:buNone/>
            </a:pP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4.4.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xét</a:t>
            </a: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nghiệm</a:t>
            </a: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đông</a:t>
            </a: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000" b="1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marR="1360170" lvl="0">
              <a:spcBef>
                <a:spcPts val="190"/>
              </a:spcBef>
              <a:buClr>
                <a:srgbClr val="1F497C"/>
              </a:buClr>
              <a:buSzPts val="1800"/>
              <a:buFont typeface="Symbol"/>
              <a:buChar char=""/>
              <a:tabLst>
                <a:tab pos="1087120" algn="l"/>
              </a:tabLst>
            </a:pP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Đông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máu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toàn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bộ</a:t>
            </a:r>
            <a:endParaRPr lang="en-US" sz="3000" dirty="0">
              <a:solidFill>
                <a:prstClr val="black"/>
              </a:solidFill>
              <a:latin typeface="Times New Roman" pitchFamily="18" charset="0"/>
              <a:ea typeface="Symbol"/>
              <a:cs typeface="Times New Roman" pitchFamily="18" charset="0"/>
            </a:endParaRPr>
          </a:p>
          <a:p>
            <a:pPr marR="1630045" lvl="0">
              <a:buClr>
                <a:srgbClr val="1F497C"/>
              </a:buClr>
              <a:buSzPts val="1800"/>
              <a:buFont typeface="Symbol"/>
              <a:buChar char=""/>
              <a:tabLst>
                <a:tab pos="1087120" algn="l"/>
              </a:tabLst>
            </a:pP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Thời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gian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spc="-15" dirty="0" err="1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Howel</a:t>
            </a:r>
            <a:r>
              <a:rPr lang="en-US" sz="3000" spc="-15" dirty="0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, </a:t>
            </a:r>
            <a:r>
              <a:rPr lang="en-US" sz="3000" spc="-15" dirty="0" err="1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Prothrombin</a:t>
            </a:r>
            <a:r>
              <a:rPr lang="en-US" sz="3000" spc="-15" dirty="0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endParaRPr lang="en-US" sz="3000" spc="-15" dirty="0">
              <a:solidFill>
                <a:prstClr val="black"/>
              </a:solidFill>
              <a:latin typeface="Times New Roman" pitchFamily="18" charset="0"/>
              <a:ea typeface="Symbol"/>
              <a:cs typeface="Times New Roman" pitchFamily="18" charset="0"/>
            </a:endParaRPr>
          </a:p>
          <a:p>
            <a:pPr marR="1446530" lvl="0">
              <a:buClr>
                <a:srgbClr val="1F497C"/>
              </a:buClr>
              <a:buSzPts val="1800"/>
              <a:buFont typeface="Symbol"/>
              <a:buChar char=""/>
              <a:tabLst>
                <a:tab pos="1087120" algn="l"/>
              </a:tabLst>
            </a:pP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Tiêu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thụ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spc="-15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Prothrombin</a:t>
            </a:r>
            <a:endParaRPr lang="en-US" sz="3000" dirty="0">
              <a:solidFill>
                <a:prstClr val="black"/>
              </a:solidFill>
              <a:latin typeface="Times New Roman" pitchFamily="18" charset="0"/>
              <a:ea typeface="Symbol"/>
              <a:cs typeface="Times New Roman" pitchFamily="18" charset="0"/>
            </a:endParaRPr>
          </a:p>
          <a:p>
            <a:pPr lvl="0">
              <a:spcBef>
                <a:spcPts val="135"/>
              </a:spcBef>
              <a:buClr>
                <a:srgbClr val="1F497C"/>
              </a:buClr>
              <a:buSzPts val="1800"/>
              <a:buFont typeface="Symbol"/>
              <a:buChar char=""/>
              <a:tabLst>
                <a:tab pos="1087120" algn="l"/>
              </a:tabLst>
            </a:pP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Đo</a:t>
            </a:r>
            <a:r>
              <a:rPr lang="en-US" sz="3000" spc="-40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độ</a:t>
            </a:r>
            <a:r>
              <a:rPr lang="en-US" sz="3000" spc="-40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ngưng</a:t>
            </a:r>
            <a:r>
              <a:rPr lang="en-US" sz="3000" spc="-25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tập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tiểu</a:t>
            </a:r>
            <a:r>
              <a:rPr lang="en-US" sz="3000" spc="-25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cầu</a:t>
            </a:r>
            <a:endParaRPr lang="en-US" sz="3000" dirty="0">
              <a:solidFill>
                <a:prstClr val="black"/>
              </a:solidFill>
              <a:latin typeface="Times New Roman" pitchFamily="18" charset="0"/>
              <a:ea typeface="Symbol"/>
              <a:cs typeface="Times New Roman" pitchFamily="18" charset="0"/>
            </a:endParaRPr>
          </a:p>
          <a:p>
            <a:pPr lvl="0">
              <a:spcBef>
                <a:spcPts val="135"/>
              </a:spcBef>
              <a:buClr>
                <a:srgbClr val="1F497C"/>
              </a:buClr>
              <a:buSzPts val="1800"/>
              <a:buFont typeface="Symbol"/>
              <a:buChar char=""/>
              <a:tabLst>
                <a:tab pos="1087120" algn="l"/>
              </a:tabLst>
            </a:pPr>
            <a:r>
              <a:rPr lang="en-US" sz="3000" dirty="0" err="1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Máu</a:t>
            </a:r>
            <a:r>
              <a:rPr lang="en-US" sz="3000" spc="-25" dirty="0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spc="-35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chảy</a:t>
            </a:r>
            <a:r>
              <a:rPr lang="en-US" sz="3000" spc="-35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,</a:t>
            </a:r>
            <a:r>
              <a:rPr lang="en-US" sz="3000" spc="-70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máu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đông</a:t>
            </a:r>
            <a:endParaRPr lang="en-US" sz="3000" dirty="0" smtClean="0">
              <a:solidFill>
                <a:prstClr val="black"/>
              </a:solidFill>
              <a:latin typeface="Times New Roman" pitchFamily="18" charset="0"/>
              <a:ea typeface="Symbol"/>
              <a:cs typeface="Times New Roman" pitchFamily="18" charset="0"/>
            </a:endParaRPr>
          </a:p>
          <a:p>
            <a:pPr lvl="0">
              <a:spcBef>
                <a:spcPts val="135"/>
              </a:spcBef>
              <a:buClr>
                <a:srgbClr val="1F497C"/>
              </a:buClr>
              <a:buSzPts val="1800"/>
              <a:buFont typeface="Symbol"/>
              <a:buChar char=""/>
              <a:tabLst>
                <a:tab pos="1087120" algn="l"/>
              </a:tabLst>
            </a:pPr>
            <a:r>
              <a:rPr lang="en-US" sz="3000" dirty="0" err="1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Các</a:t>
            </a:r>
            <a:r>
              <a:rPr lang="en-US" sz="3000" spc="-20" dirty="0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yếu</a:t>
            </a:r>
            <a:r>
              <a:rPr lang="en-US" sz="3000" spc="-40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tố</a:t>
            </a:r>
            <a:r>
              <a:rPr lang="en-US" sz="3000" spc="-40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đông</a:t>
            </a:r>
            <a:r>
              <a:rPr lang="en-US" sz="3000" spc="-25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máu</a:t>
            </a:r>
            <a:endParaRPr lang="en-US" sz="3000" dirty="0" smtClean="0">
              <a:solidFill>
                <a:prstClr val="black"/>
              </a:solidFill>
              <a:latin typeface="Times New Roman" pitchFamily="18" charset="0"/>
              <a:ea typeface="Symbol"/>
              <a:cs typeface="Times New Roman" pitchFamily="18" charset="0"/>
            </a:endParaRPr>
          </a:p>
          <a:p>
            <a:pPr lvl="0">
              <a:spcBef>
                <a:spcPts val="190"/>
              </a:spcBef>
              <a:buClr>
                <a:srgbClr val="1F497C"/>
              </a:buClr>
              <a:buSzPts val="1800"/>
              <a:buFont typeface="Symbol"/>
              <a:buChar char=""/>
              <a:tabLst>
                <a:tab pos="1087120" algn="l"/>
              </a:tabLst>
            </a:pP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Nghiệm</a:t>
            </a:r>
            <a:r>
              <a:rPr lang="en-US" sz="3000" spc="-35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pháp</a:t>
            </a:r>
            <a:r>
              <a:rPr lang="en-US" sz="3000" spc="-25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Rượu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;</a:t>
            </a:r>
            <a:r>
              <a:rPr lang="en-US" sz="3000" spc="-25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D-Dimer; </a:t>
            </a:r>
            <a:r>
              <a:rPr lang="en-US" sz="3000" spc="-15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Von-</a:t>
            </a:r>
            <a:r>
              <a:rPr lang="en-US" sz="3000" spc="-15" dirty="0" err="1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Kaulla</a:t>
            </a:r>
            <a:r>
              <a:rPr lang="en-US" sz="3000" spc="-15" dirty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, 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FDP</a:t>
            </a:r>
            <a:r>
              <a:rPr lang="en-US" sz="3000" spc="-15" dirty="0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.</a:t>
            </a:r>
          </a:p>
          <a:p>
            <a:pPr marL="0" lvl="0" indent="0" algn="ctr">
              <a:spcBef>
                <a:spcPts val="190"/>
              </a:spcBef>
              <a:buClr>
                <a:srgbClr val="1F497C"/>
              </a:buClr>
              <a:buSzPts val="1800"/>
              <a:buNone/>
              <a:tabLst>
                <a:tab pos="1087120" algn="l"/>
              </a:tabLst>
            </a:pPr>
            <a:r>
              <a:rPr lang="en-US" sz="3000" i="1" spc="-15" dirty="0" err="1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Cám</a:t>
            </a:r>
            <a:r>
              <a:rPr lang="en-US" sz="3000" i="1" spc="-15" dirty="0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i="1" spc="-15" dirty="0" err="1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ơn</a:t>
            </a:r>
            <a:r>
              <a:rPr lang="en-US" sz="3000" i="1" spc="-15" dirty="0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i="1" spc="-15" dirty="0" err="1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thầy</a:t>
            </a:r>
            <a:r>
              <a:rPr lang="en-US" sz="3000" i="1" spc="-15" dirty="0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i="1" spc="-15" dirty="0" err="1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đã</a:t>
            </a:r>
            <a:r>
              <a:rPr lang="en-US" sz="3000" i="1" spc="-15" dirty="0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i="1" spc="-15" dirty="0" err="1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hướng</a:t>
            </a:r>
            <a:r>
              <a:rPr lang="en-US" sz="3000" i="1" spc="-15" dirty="0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i="1" spc="-15" dirty="0" err="1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dẫn</a:t>
            </a:r>
            <a:r>
              <a:rPr lang="en-US" sz="3000" i="1" spc="-15" dirty="0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i="1" spc="-15" dirty="0" err="1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cho</a:t>
            </a:r>
            <a:r>
              <a:rPr lang="en-US" sz="3000" i="1" spc="-15" dirty="0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en-US" sz="3000" i="1" spc="-15" dirty="0" err="1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nhóm</a:t>
            </a:r>
            <a:r>
              <a:rPr lang="en-US" sz="3000" i="1" spc="-15" dirty="0" smtClean="0">
                <a:solidFill>
                  <a:prstClr val="black"/>
                </a:solidFill>
                <a:latin typeface="Times New Roman" pitchFamily="18" charset="0"/>
                <a:ea typeface="Symbol"/>
                <a:cs typeface="Times New Roman" pitchFamily="18" charset="0"/>
              </a:rPr>
              <a:t>!</a:t>
            </a:r>
            <a:endParaRPr lang="en-US" sz="3000" i="1" dirty="0">
              <a:solidFill>
                <a:prstClr val="black"/>
              </a:solidFill>
              <a:latin typeface="Times New Roman" pitchFamily="18" charset="0"/>
              <a:ea typeface="Symbol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13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686800" cy="1447800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5334000" cy="5257800"/>
          </a:xfrm>
        </p:spPr>
        <p:txBody>
          <a:bodyPr>
            <a:normAutofit fontScale="85000" lnSpcReduction="20000"/>
          </a:bodyPr>
          <a:lstStyle/>
          <a:p>
            <a:pPr marL="857885" marR="992505" lvl="0" indent="-457200" algn="just">
              <a:lnSpc>
                <a:spcPct val="112000"/>
              </a:lnSpc>
              <a:spcBef>
                <a:spcPts val="290"/>
              </a:spcBef>
              <a:buClrTx/>
              <a:buSzTx/>
              <a:buFont typeface="Wingdings" pitchFamily="2" charset="2"/>
              <a:buChar char="§"/>
            </a:pP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Khối</a:t>
            </a:r>
            <a:r>
              <a:rPr lang="en-US" sz="3500" spc="-3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lượng</a:t>
            </a:r>
            <a:r>
              <a:rPr lang="en-US" sz="35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5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chiếm</a:t>
            </a:r>
            <a:r>
              <a:rPr lang="en-US" sz="35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</a:t>
            </a:r>
            <a:r>
              <a:rPr lang="en-US" sz="3500" spc="-4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</a:t>
            </a:r>
            <a:r>
              <a:rPr lang="en-US" sz="3500" spc="-4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9%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trọng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lượng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cơ</a:t>
            </a:r>
            <a:r>
              <a:rPr lang="en-US" sz="3500" spc="-16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thể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en-US" sz="3500" spc="-3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Trong</a:t>
            </a:r>
            <a:r>
              <a:rPr lang="en-US" sz="35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spc="-15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huyết</a:t>
            </a:r>
            <a:r>
              <a:rPr lang="en-US" sz="3500" spc="-1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tương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chiếm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54%,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huyết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chiếm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46%.</a:t>
            </a:r>
          </a:p>
          <a:p>
            <a:pPr marL="857885" marR="992505" lvl="0" indent="-457200" algn="just">
              <a:lnSpc>
                <a:spcPct val="112000"/>
              </a:lnSpc>
              <a:spcBef>
                <a:spcPts val="290"/>
              </a:spcBef>
              <a:buClrTx/>
              <a:buSzTx/>
              <a:buFont typeface="Wingdings" pitchFamily="2" charset="2"/>
              <a:buChar char="§"/>
            </a:pP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Huyết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tương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gồm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huyết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thanh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fibrinogen;</a:t>
            </a:r>
          </a:p>
          <a:p>
            <a:pPr marL="859155" marR="992505" lvl="0" indent="-457200" algn="just">
              <a:buClrTx/>
              <a:buSzTx/>
              <a:buFont typeface="Wingdings" pitchFamily="2" charset="2"/>
              <a:buChar char="§"/>
            </a:pP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Huyết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gồm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hồng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bạch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tiểu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5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Administrator.PC-201606041026\Desktop\hồng cầu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38862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10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219200"/>
            <a:ext cx="7010400" cy="5257800"/>
          </a:xfrm>
        </p:spPr>
        <p:txBody>
          <a:bodyPr>
            <a:normAutofit fontScale="62500" lnSpcReduction="20000"/>
          </a:bodyPr>
          <a:lstStyle/>
          <a:p>
            <a:pPr marR="1399540" lvl="0">
              <a:lnSpc>
                <a:spcPct val="112000"/>
              </a:lnSpc>
              <a:spcBef>
                <a:spcPts val="290"/>
              </a:spcBef>
              <a:buClr>
                <a:srgbClr val="1F497C"/>
              </a:buClr>
              <a:buSzPts val="1800"/>
              <a:buFont typeface="Wingdings" pitchFamily="2" charset="2"/>
              <a:buChar char="§"/>
              <a:tabLst>
                <a:tab pos="867410" algn="l"/>
              </a:tabLst>
            </a:pP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Hồng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sinh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spc="-15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ra</a:t>
            </a:r>
            <a:r>
              <a:rPr lang="en-US" sz="4800" spc="-1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ở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tuỷ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R="1399540" lvl="0">
              <a:lnSpc>
                <a:spcPct val="112000"/>
              </a:lnSpc>
              <a:spcBef>
                <a:spcPts val="290"/>
              </a:spcBef>
              <a:buClr>
                <a:srgbClr val="1F497C"/>
              </a:buClr>
              <a:buSzPts val="1800"/>
              <a:buNone/>
              <a:tabLst>
                <a:tab pos="867410" algn="l"/>
              </a:tabLst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xương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phát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triển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qua </a:t>
            </a:r>
          </a:p>
          <a:p>
            <a:pPr marR="1399540" lvl="0">
              <a:lnSpc>
                <a:spcPct val="112000"/>
              </a:lnSpc>
              <a:spcBef>
                <a:spcPts val="290"/>
              </a:spcBef>
              <a:buClr>
                <a:srgbClr val="1F497C"/>
              </a:buClr>
              <a:buSzPts val="1800"/>
              <a:buNone/>
              <a:tabLst>
                <a:tab pos="867410" algn="l"/>
              </a:tabLst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nhiều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giai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đoạn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  </a:t>
            </a:r>
          </a:p>
          <a:p>
            <a:pPr marR="2141220" lvl="0">
              <a:lnSpc>
                <a:spcPct val="112000"/>
              </a:lnSpc>
              <a:spcBef>
                <a:spcPts val="5"/>
              </a:spcBef>
              <a:buClr>
                <a:srgbClr val="1F497C"/>
              </a:buClr>
              <a:buSzPts val="1800"/>
              <a:buFont typeface="Wingdings" pitchFamily="2" charset="2"/>
              <a:buChar char="§"/>
              <a:tabLst>
                <a:tab pos="867410" algn="l"/>
              </a:tabLst>
            </a:pP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Số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lượng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hồng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spc="-15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4800" spc="-1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bình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thường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ở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người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trưởng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thành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4 - 4,5</a:t>
            </a:r>
            <a:r>
              <a:rPr lang="en-US" sz="4800" spc="-24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x  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1012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hc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/l</a:t>
            </a:r>
          </a:p>
          <a:p>
            <a:pPr marR="1383665" lvl="0">
              <a:lnSpc>
                <a:spcPct val="112000"/>
              </a:lnSpc>
              <a:buClr>
                <a:srgbClr val="1F497C"/>
              </a:buClr>
              <a:buSzPts val="1800"/>
              <a:buFont typeface="Wingdings" pitchFamily="2" charset="2"/>
              <a:buChar char="§"/>
              <a:tabLst>
                <a:tab pos="867410" algn="l"/>
              </a:tabLst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Ở</a:t>
            </a:r>
            <a:r>
              <a:rPr lang="en-US" sz="4800" spc="-3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4800" spc="-1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ngoại</a:t>
            </a:r>
            <a:r>
              <a:rPr lang="en-US" sz="4800" spc="-4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vi, HC</a:t>
            </a:r>
            <a:r>
              <a:rPr lang="en-US" sz="4800" spc="-2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sống</a:t>
            </a:r>
            <a:r>
              <a:rPr lang="en-US" sz="4800" spc="-3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R="1383665" lvl="0">
              <a:lnSpc>
                <a:spcPct val="112000"/>
              </a:lnSpc>
              <a:buClr>
                <a:srgbClr val="1F497C"/>
              </a:buClr>
              <a:buSzPts val="1800"/>
              <a:buNone/>
              <a:tabLst>
                <a:tab pos="867410" algn="l"/>
              </a:tabLst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được</a:t>
            </a:r>
            <a:r>
              <a:rPr lang="en-US" sz="4800" spc="-4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120</a:t>
            </a:r>
            <a:r>
              <a:rPr lang="en-US" sz="4800" spc="-1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spc="-2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ngày</a:t>
            </a:r>
            <a:r>
              <a:rPr lang="en-US" sz="4800" spc="-2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sau</a:t>
            </a:r>
            <a:r>
              <a:rPr lang="en-US" sz="4800" spc="-3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đó</a:t>
            </a:r>
            <a:r>
              <a:rPr lang="en-US" sz="4800" spc="-3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bị</a:t>
            </a:r>
            <a:r>
              <a:rPr lang="en-US" sz="4800" spc="-3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R="1383665" lvl="0">
              <a:lnSpc>
                <a:spcPct val="112000"/>
              </a:lnSpc>
              <a:buClr>
                <a:srgbClr val="1F497C"/>
              </a:buClr>
              <a:buSzPts val="1800"/>
              <a:buNone/>
              <a:tabLst>
                <a:tab pos="867410" algn="l"/>
              </a:tabLst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chết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ở</a:t>
            </a:r>
            <a:r>
              <a:rPr lang="en-US" sz="4800" spc="-3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tổ</a:t>
            </a:r>
            <a:r>
              <a:rPr lang="en-US" sz="4800" spc="-4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chức</a:t>
            </a:r>
            <a:r>
              <a:rPr lang="en-US" sz="4800" spc="-2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liên</a:t>
            </a:r>
            <a:r>
              <a:rPr lang="en-US" sz="4800" spc="-2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võng</a:t>
            </a:r>
            <a:r>
              <a:rPr lang="en-US" sz="4800" spc="-4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</a:p>
          <a:p>
            <a:pPr marR="1383665" lvl="0">
              <a:lnSpc>
                <a:spcPct val="112000"/>
              </a:lnSpc>
              <a:buClr>
                <a:srgbClr val="1F497C"/>
              </a:buClr>
              <a:buSzPts val="1800"/>
              <a:buNone/>
              <a:tabLst>
                <a:tab pos="867410" algn="l"/>
              </a:tabLst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nội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mô</a:t>
            </a:r>
            <a:r>
              <a:rPr lang="en-US" sz="4800" spc="-2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Chức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năng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R="1383665" lvl="0">
              <a:lnSpc>
                <a:spcPct val="112000"/>
              </a:lnSpc>
              <a:buClr>
                <a:srgbClr val="1F497C"/>
              </a:buClr>
              <a:buSzPts val="1800"/>
              <a:buNone/>
              <a:tabLst>
                <a:tab pos="867410" algn="l"/>
              </a:tabLst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hồngcầu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vận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chuyển</a:t>
            </a:r>
            <a:r>
              <a:rPr lang="en-US" sz="4800" spc="-19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spc="-3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oxy.</a:t>
            </a:r>
            <a:endParaRPr lang="en-US" sz="48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2" descr="Kết quả hình ảnh cho hồng cầu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3124200" cy="44957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707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R="1548130" lvl="0">
              <a:lnSpc>
                <a:spcPct val="112000"/>
              </a:lnSpc>
              <a:spcBef>
                <a:spcPts val="290"/>
              </a:spcBef>
              <a:buClr>
                <a:srgbClr val="1F497C"/>
              </a:buClr>
              <a:buSzPts val="1800"/>
              <a:buFont typeface="Wingdings" pitchFamily="2" charset="2"/>
              <a:buChar char="Ø"/>
              <a:tabLst>
                <a:tab pos="867410" algn="l"/>
              </a:tabLst>
            </a:pP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Số</a:t>
            </a:r>
            <a:r>
              <a:rPr lang="en-US" sz="3000" spc="-4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lượng</a:t>
            </a:r>
            <a:r>
              <a:rPr lang="en-US" sz="30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tiểu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từ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200 - 300 x 109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tiểu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/l</a:t>
            </a:r>
            <a:r>
              <a:rPr lang="en-US" sz="3000" spc="-20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R="1548130" lvl="0">
              <a:lnSpc>
                <a:spcPct val="112000"/>
              </a:lnSpc>
              <a:spcBef>
                <a:spcPts val="290"/>
              </a:spcBef>
              <a:buClr>
                <a:srgbClr val="1F497C"/>
              </a:buClr>
              <a:buSzPts val="1800"/>
              <a:buFont typeface="Wingdings" pitchFamily="2" charset="2"/>
              <a:buChar char="Ø"/>
              <a:tabLst>
                <a:tab pos="867410" algn="l"/>
              </a:tabLst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Tiểu</a:t>
            </a:r>
            <a:r>
              <a:rPr lang="en-US" sz="30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có</a:t>
            </a:r>
            <a:r>
              <a:rPr lang="en-US" sz="3000" spc="-4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vai</a:t>
            </a:r>
            <a:r>
              <a:rPr lang="en-US" sz="3000" spc="-4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15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trò</a:t>
            </a:r>
            <a:r>
              <a:rPr lang="en-US" sz="3000" spc="-5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cơ</a:t>
            </a:r>
            <a:r>
              <a:rPr lang="en-US" sz="3000" spc="-5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bản</a:t>
            </a:r>
            <a:r>
              <a:rPr lang="en-US" sz="3000" spc="-1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trong</a:t>
            </a:r>
            <a:r>
              <a:rPr lang="en-US" sz="3000" spc="-3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quá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trình</a:t>
            </a:r>
            <a:r>
              <a:rPr lang="en-US" sz="3000" spc="-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đông</a:t>
            </a:r>
            <a:r>
              <a:rPr lang="en-US" sz="3000" spc="-4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sz="3000" spc="-3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en-US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411479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29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600200"/>
            <a:ext cx="8458200" cy="4953000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285"/>
              </a:spcBef>
              <a:buClr>
                <a:srgbClr val="1F497C"/>
              </a:buClr>
              <a:buSzPts val="1800"/>
              <a:buFont typeface="Wingdings" pitchFamily="2" charset="2"/>
              <a:buChar char="Ø"/>
              <a:tabLst>
                <a:tab pos="868045" algn="l"/>
              </a:tabLst>
            </a:pP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2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bình</a:t>
            </a:r>
            <a:r>
              <a:rPr lang="en-US" sz="3200" spc="-1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thường</a:t>
            </a:r>
            <a:r>
              <a:rPr lang="en-US" sz="3200" spc="-1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có</a:t>
            </a:r>
            <a:r>
              <a:rPr lang="en-US" sz="3200" spc="-4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</a:t>
            </a:r>
            <a:r>
              <a:rPr lang="en-US" sz="3200" spc="-1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en-US" sz="32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8</a:t>
            </a:r>
            <a:r>
              <a:rPr lang="en-US" sz="3200" spc="-1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x</a:t>
            </a:r>
            <a:r>
              <a:rPr lang="en-US" sz="3200" spc="-4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10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ngàn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en-US" sz="32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spcBef>
                <a:spcPts val="285"/>
              </a:spcBef>
              <a:buClr>
                <a:srgbClr val="1F497C"/>
              </a:buClr>
              <a:buSzPts val="1800"/>
              <a:buNone/>
              <a:tabLst>
                <a:tab pos="868045" algn="l"/>
              </a:tabLst>
            </a:pP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bạch</a:t>
            </a:r>
            <a:r>
              <a:rPr lang="en-US" sz="3200" spc="-1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</a:t>
            </a:r>
            <a:r>
              <a:rPr lang="en-US" sz="3200" spc="-1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100m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</a:t>
            </a:r>
            <a:r>
              <a:rPr lang="en-US" sz="3200" spc="-1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R="1904365" lvl="0">
              <a:lnSpc>
                <a:spcPct val="112000"/>
              </a:lnSpc>
              <a:spcBef>
                <a:spcPts val="285"/>
              </a:spcBef>
              <a:buClr>
                <a:srgbClr val="1F497C"/>
              </a:buClr>
              <a:buSzPts val="1800"/>
              <a:buFont typeface="Wingdings" pitchFamily="2" charset="2"/>
              <a:buChar char="Ø"/>
              <a:tabLst>
                <a:tab pos="867410" algn="l"/>
              </a:tabLst>
            </a:pP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Chức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bạch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bảo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cơ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khỏi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sự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spc="-15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xâm</a:t>
            </a:r>
            <a:r>
              <a:rPr lang="en-US" sz="3200" spc="-1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nhập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3200" spc="-26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vi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khuẩn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dị</a:t>
            </a:r>
            <a:r>
              <a:rPr lang="en-US" sz="3200" spc="-13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spc="-15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vật</a:t>
            </a:r>
            <a:r>
              <a:rPr lang="en-US" sz="3200" spc="-1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1546860" lvl="0">
              <a:lnSpc>
                <a:spcPct val="112000"/>
              </a:lnSpc>
              <a:buClr>
                <a:srgbClr val="1F497C"/>
              </a:buClr>
              <a:buSzPts val="1800"/>
              <a:buFont typeface="Wingdings" pitchFamily="2" charset="2"/>
              <a:buChar char="Ø"/>
              <a:tabLst>
                <a:tab pos="868045" algn="l"/>
              </a:tabLst>
            </a:pP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Bạch</a:t>
            </a:r>
            <a:r>
              <a:rPr lang="en-US" sz="3200" spc="-3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2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hạt</a:t>
            </a:r>
            <a:r>
              <a:rPr lang="en-US" sz="3200" spc="-4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đa</a:t>
            </a:r>
            <a:r>
              <a:rPr lang="en-US" sz="32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nhân</a:t>
            </a:r>
            <a:r>
              <a:rPr lang="en-US" sz="32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trung</a:t>
            </a:r>
            <a:r>
              <a:rPr lang="en-US" sz="32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tính</a:t>
            </a:r>
            <a:r>
              <a:rPr lang="en-US" sz="3200" spc="-1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hoạt</a:t>
            </a:r>
            <a:r>
              <a:rPr lang="en-US" sz="3200" spc="-4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động</a:t>
            </a:r>
            <a:r>
              <a:rPr lang="en-US" sz="32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bảo</a:t>
            </a:r>
            <a:r>
              <a:rPr lang="en-US" sz="32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vệ</a:t>
            </a:r>
            <a:r>
              <a:rPr lang="en-US" sz="3200" spc="-4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cơ</a:t>
            </a:r>
            <a:r>
              <a:rPr lang="en-US" sz="32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thể</a:t>
            </a:r>
            <a:r>
              <a:rPr lang="en-US" sz="32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mạnh</a:t>
            </a:r>
            <a:r>
              <a:rPr lang="en-US" sz="32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khả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thực</a:t>
            </a:r>
            <a:r>
              <a:rPr lang="en-US" sz="3200" spc="-9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bào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R="1551940" lvl="0">
              <a:lnSpc>
                <a:spcPct val="112000"/>
              </a:lnSpc>
              <a:buClr>
                <a:srgbClr val="1F497C"/>
              </a:buClr>
              <a:buSzPts val="1800"/>
              <a:buFont typeface="Wingdings" pitchFamily="2" charset="2"/>
              <a:buChar char="Ø"/>
              <a:tabLst>
                <a:tab pos="866775" algn="l"/>
              </a:tabLst>
            </a:pPr>
            <a:r>
              <a:rPr lang="en-US" sz="3200" spc="-15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Lymphocid</a:t>
            </a:r>
            <a:r>
              <a:rPr lang="en-US" sz="32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sản</a:t>
            </a:r>
            <a:r>
              <a:rPr lang="en-US" sz="3200" spc="-3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xuất</a:t>
            </a:r>
            <a:r>
              <a:rPr lang="en-US" sz="3200" spc="-6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spc="-15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ra</a:t>
            </a:r>
            <a:r>
              <a:rPr lang="en-US" sz="3200" spc="-5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3200" spc="-4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globulin</a:t>
            </a:r>
            <a:r>
              <a:rPr lang="en-US" sz="3200" spc="-1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miễn</a:t>
            </a:r>
            <a:r>
              <a:rPr lang="en-US" sz="3200" spc="-5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dịch</a:t>
            </a:r>
            <a:r>
              <a:rPr lang="en-US" sz="32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nhất</a:t>
            </a:r>
            <a:r>
              <a:rPr lang="en-US" sz="3200" spc="-5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3200" spc="-4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amma</a:t>
            </a:r>
            <a:r>
              <a:rPr lang="en-US" sz="3200" spc="-5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globulin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cấu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tạo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ra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kháng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chống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vi</a:t>
            </a:r>
            <a:r>
              <a:rPr lang="en-US" sz="3200" spc="-28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khuẩn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0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371600"/>
            <a:ext cx="6096000" cy="5334000"/>
          </a:xfrm>
        </p:spPr>
        <p:txBody>
          <a:bodyPr>
            <a:normAutofit fontScale="92500" lnSpcReduction="20000"/>
          </a:bodyPr>
          <a:lstStyle/>
          <a:p>
            <a:pPr marR="1350010" lvl="0" algn="just">
              <a:lnSpc>
                <a:spcPct val="112000"/>
              </a:lnSpc>
              <a:spcBef>
                <a:spcPts val="290"/>
              </a:spcBef>
              <a:buClr>
                <a:srgbClr val="1F497C"/>
              </a:buClr>
              <a:buSzPts val="1800"/>
              <a:buFont typeface="Wingdings" pitchFamily="2" charset="2"/>
              <a:buChar char="Ø"/>
              <a:tabLst>
                <a:tab pos="867410" algn="l"/>
              </a:tabLst>
            </a:pP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Huyết</a:t>
            </a:r>
            <a:r>
              <a:rPr lang="en-US" sz="3200" spc="-2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tương</a:t>
            </a:r>
            <a:r>
              <a:rPr lang="en-US" sz="32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32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phần</a:t>
            </a:r>
            <a:r>
              <a:rPr lang="en-US" sz="32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dịch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32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2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sau</a:t>
            </a:r>
            <a:r>
              <a:rPr lang="en-US" sz="32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khi</a:t>
            </a:r>
            <a:r>
              <a:rPr lang="en-US" sz="32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đã</a:t>
            </a:r>
            <a:r>
              <a:rPr lang="en-US" sz="3200" spc="-4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bỏ</a:t>
            </a:r>
            <a:r>
              <a:rPr lang="en-US" sz="32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32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spc="-15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tế</a:t>
            </a:r>
            <a:r>
              <a:rPr lang="en-US" sz="3200" spc="-3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bào</a:t>
            </a:r>
            <a:r>
              <a:rPr lang="en-US" sz="32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sz="32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R="1350010" lvl="0" algn="just">
              <a:lnSpc>
                <a:spcPct val="112000"/>
              </a:lnSpc>
              <a:spcBef>
                <a:spcPts val="290"/>
              </a:spcBef>
              <a:buClr>
                <a:srgbClr val="1F497C"/>
              </a:buClr>
              <a:buSzPts val="1800"/>
              <a:buFont typeface="Wingdings" pitchFamily="2" charset="2"/>
              <a:buChar char="Ø"/>
              <a:tabLst>
                <a:tab pos="867410" algn="l"/>
              </a:tabLst>
            </a:pPr>
            <a:r>
              <a:rPr lang="en-US" sz="3200" spc="-15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Huyết</a:t>
            </a:r>
            <a:r>
              <a:rPr lang="en-US" sz="3200" spc="-1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tương</a:t>
            </a:r>
            <a:r>
              <a:rPr lang="en-US" sz="3200" spc="-4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chứa</a:t>
            </a:r>
            <a:r>
              <a:rPr lang="en-US" sz="32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sắt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en-US" sz="3200" spc="-4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spc="-1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protein</a:t>
            </a:r>
            <a:r>
              <a:rPr lang="en-US" sz="32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3200" spc="-5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3200" spc="-4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chất</a:t>
            </a:r>
            <a:r>
              <a:rPr lang="en-US" sz="3200" spc="-5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hoà</a:t>
            </a:r>
            <a:r>
              <a:rPr lang="en-US" sz="32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tan</a:t>
            </a:r>
            <a:r>
              <a:rPr lang="en-US" sz="3200" spc="-4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khác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R="1687195" lvl="0" algn="just">
              <a:lnSpc>
                <a:spcPct val="112000"/>
              </a:lnSpc>
              <a:buClr>
                <a:srgbClr val="1F497C"/>
              </a:buClr>
              <a:buSzPts val="1800"/>
              <a:buFont typeface="Wingdings" pitchFamily="2" charset="2"/>
              <a:buChar char="Ø"/>
              <a:tabLst>
                <a:tab pos="868045" algn="l"/>
              </a:tabLst>
            </a:pP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Huyết</a:t>
            </a:r>
            <a:r>
              <a:rPr lang="en-US" sz="32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thanh</a:t>
            </a:r>
            <a:r>
              <a:rPr lang="en-US" sz="3200" spc="-3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32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phần</a:t>
            </a:r>
            <a:r>
              <a:rPr lang="en-US" sz="3200" spc="-1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dịch</a:t>
            </a:r>
            <a:r>
              <a:rPr lang="en-US" sz="32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còn</a:t>
            </a:r>
            <a:r>
              <a:rPr lang="en-US" sz="32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lại</a:t>
            </a:r>
            <a:r>
              <a:rPr lang="en-US" sz="32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32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spc="-15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huyết</a:t>
            </a:r>
            <a:r>
              <a:rPr lang="en-US" sz="32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tương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3200" spc="-3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1687195" lvl="0" algn="just">
              <a:lnSpc>
                <a:spcPct val="112000"/>
              </a:lnSpc>
              <a:buClr>
                <a:srgbClr val="1F497C"/>
              </a:buClr>
              <a:buSzPts val="1800"/>
              <a:buFont typeface="Wingdings" pitchFamily="2" charset="2"/>
              <a:buChar char="Ø"/>
              <a:tabLst>
                <a:tab pos="868045" algn="l"/>
              </a:tabLst>
            </a:pPr>
            <a:r>
              <a:rPr lang="en-US" sz="32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Protein</a:t>
            </a:r>
            <a:r>
              <a:rPr lang="en-US" sz="3200" spc="-5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huyết</a:t>
            </a:r>
            <a:r>
              <a:rPr lang="en-US" sz="3200" spc="-5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tương</a:t>
            </a:r>
            <a:r>
              <a:rPr lang="en-US" sz="3200" spc="-4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bao</a:t>
            </a:r>
            <a:r>
              <a:rPr lang="en-US" sz="3200" spc="-5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gồm</a:t>
            </a:r>
            <a:r>
              <a:rPr lang="en-US" sz="3200" spc="-5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Albumin</a:t>
            </a:r>
            <a:r>
              <a:rPr lang="en-US" sz="3200" spc="-4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3200" spc="-6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Globulin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5" name="Picture 2" descr="Kết quả hình ảnh cho huyết tươ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297180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040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752600"/>
            <a:ext cx="5257800" cy="4876800"/>
          </a:xfrm>
        </p:spPr>
        <p:txBody>
          <a:bodyPr>
            <a:normAutofit/>
          </a:bodyPr>
          <a:lstStyle/>
          <a:p>
            <a:pPr lvl="0">
              <a:buClrTx/>
              <a:buSzTx/>
              <a:buFont typeface="Arial" charset="0"/>
              <a:buChar char="•"/>
            </a:pPr>
            <a:r>
              <a:rPr lang="en-US" sz="3000" spc="-3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3000" spc="-3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3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cơ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3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quan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3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tạo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3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3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trong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3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thời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3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kỳ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3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bào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3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thai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3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gồm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3000" spc="-3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Gan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3000" spc="-3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lách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3000" spc="-3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hạch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3000" spc="-3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tủy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3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xương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Khi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ra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đời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trưởng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thành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tủy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en-US" sz="3000" spc="-3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buClrTx/>
              <a:buSzTx/>
              <a:buFont typeface="Arial" charset="0"/>
              <a:buChar char="•"/>
            </a:pPr>
            <a:r>
              <a:rPr lang="en-US" sz="3000" spc="-3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Tuỷ</a:t>
            </a:r>
            <a:r>
              <a:rPr lang="en-US" sz="3000" spc="-7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xương</a:t>
            </a:r>
            <a:r>
              <a:rPr lang="en-US" sz="3000" spc="-4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nằm</a:t>
            </a:r>
            <a:r>
              <a:rPr lang="en-US" sz="3000" spc="-1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ở</a:t>
            </a:r>
            <a:r>
              <a:rPr lang="en-US" sz="3000" spc="-3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xương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15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xốp</a:t>
            </a:r>
            <a:r>
              <a:rPr lang="en-US" sz="3000" spc="-4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3000" spc="-4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ở</a:t>
            </a:r>
            <a:r>
              <a:rPr lang="en-US" sz="3000" spc="-3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đầu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3000" spc="-6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xương</a:t>
            </a:r>
            <a:r>
              <a:rPr lang="en-US" sz="3000" spc="-5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dài</a:t>
            </a:r>
            <a:r>
              <a:rPr lang="en-US" sz="3000" spc="-5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chiếm</a:t>
            </a:r>
            <a:r>
              <a:rPr lang="en-US" sz="30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4-5%</a:t>
            </a:r>
            <a:r>
              <a:rPr lang="en-US" sz="3000" spc="-5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trọng</a:t>
            </a:r>
            <a:r>
              <a:rPr lang="en-US" sz="3000" spc="-5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lượng</a:t>
            </a:r>
            <a:r>
              <a:rPr lang="en-US" sz="3000" spc="-4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cơ</a:t>
            </a:r>
            <a:r>
              <a:rPr lang="en-US" sz="3000" spc="-6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thể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Tx/>
              <a:buSzTx/>
              <a:buFont typeface="Arial" charset="0"/>
              <a:buChar char="•"/>
            </a:pPr>
            <a:endParaRPr lang="en-US" sz="30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buClrTx/>
              <a:buSzTx/>
              <a:buFont typeface="Arial" charset="0"/>
              <a:buChar char="•"/>
            </a:pPr>
            <a:endParaRPr lang="en-US" sz="3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buClrTx/>
              <a:buSzTx/>
              <a:buNone/>
            </a:pPr>
            <a:endParaRPr lang="en-US" sz="30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2" descr="Kết quả hình ảnh cho cơ quan tạo máu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3352800" cy="47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3498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752600"/>
            <a:ext cx="8305800" cy="4953000"/>
          </a:xfrm>
        </p:spPr>
        <p:txBody>
          <a:bodyPr>
            <a:normAutofit/>
          </a:bodyPr>
          <a:lstStyle/>
          <a:p>
            <a:pPr lvl="0">
              <a:buClrTx/>
              <a:buSzTx/>
              <a:buFont typeface="Arial" charset="0"/>
              <a:buChar char="•"/>
            </a:pPr>
            <a:r>
              <a:rPr lang="en-US" sz="30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Gan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trong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thời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kỳ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bào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thai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gan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nơi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en-US" sz="30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30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sinh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ra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tế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bào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sau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đó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chức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en-US" sz="30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30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tạo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gan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giảm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dần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lvl="0">
              <a:buClrTx/>
              <a:buSzTx/>
              <a:buFont typeface="Arial" charset="0"/>
              <a:buChar char="•"/>
            </a:pP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Lách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  <a:r>
              <a:rPr lang="en-US" sz="3000" spc="-5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3000" spc="-45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nơi</a:t>
            </a:r>
            <a:r>
              <a:rPr lang="en-US" sz="3000" spc="-2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tiêu</a:t>
            </a:r>
            <a:r>
              <a:rPr lang="en-US" sz="3000" spc="-2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huỷ</a:t>
            </a:r>
            <a:r>
              <a:rPr lang="en-US" sz="3000" spc="-25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hồng</a:t>
            </a:r>
            <a:r>
              <a:rPr lang="en-US" sz="3000" spc="-15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en-US" sz="3000" spc="-3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bạch</a:t>
            </a:r>
            <a:r>
              <a:rPr lang="en-US" sz="3000" spc="-2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endParaRPr lang="en-US" sz="30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buClrTx/>
              <a:buSzTx/>
              <a:buNone/>
            </a:pPr>
            <a:r>
              <a:rPr lang="en-US" sz="3000" spc="-4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4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3000" spc="-45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tiểu</a:t>
            </a:r>
            <a:r>
              <a:rPr lang="en-US" sz="3000" spc="-2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spc="-25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khi</a:t>
            </a:r>
            <a:r>
              <a:rPr lang="en-US" sz="3000" spc="-45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25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kết</a:t>
            </a:r>
            <a:r>
              <a:rPr lang="en-US" sz="3000" spc="-5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thúc</a:t>
            </a:r>
            <a:r>
              <a:rPr lang="en-US" sz="3000" spc="-25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chu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trình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sống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nó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lvl="0">
              <a:buClrTx/>
              <a:buSzTx/>
              <a:buFont typeface="Arial" charset="0"/>
              <a:buChar char="•"/>
            </a:pP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Hạch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được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cấu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tạo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bởi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hai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phần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cơ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bản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en-US" sz="30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buClrTx/>
              <a:buSzTx/>
              <a:buNone/>
            </a:pP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khung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liên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kết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tế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bào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L="0" lvl="0" indent="0">
              <a:buClrTx/>
              <a:buSzTx/>
              <a:buNone/>
            </a:pP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8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34400" cy="4724400"/>
          </a:xfrm>
        </p:spPr>
        <p:txBody>
          <a:bodyPr/>
          <a:lstStyle/>
          <a:p>
            <a:pPr marL="0" marR="1499870" lvl="0" indent="0">
              <a:lnSpc>
                <a:spcPct val="112000"/>
              </a:lnSpc>
              <a:buClr>
                <a:srgbClr val="1F497C"/>
              </a:buClr>
              <a:buSzPts val="1800"/>
              <a:buNone/>
              <a:tabLst>
                <a:tab pos="867410" algn="l"/>
              </a:tabLst>
            </a:pP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3.1.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Thiếu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do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rối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loạn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chức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năng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tạo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hồng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marR="1682750" lvl="0">
              <a:lnSpc>
                <a:spcPct val="112000"/>
              </a:lnSpc>
              <a:buClr>
                <a:srgbClr val="1F497C"/>
              </a:buClr>
              <a:buSzPts val="1800"/>
              <a:buFont typeface="Wingdings" pitchFamily="2" charset="2"/>
              <a:buChar char="Ø"/>
              <a:tabLst>
                <a:tab pos="963930" algn="l"/>
              </a:tabLst>
            </a:pP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Thiếu</a:t>
            </a:r>
            <a:r>
              <a:rPr lang="en-US" sz="30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0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do</a:t>
            </a:r>
            <a:r>
              <a:rPr lang="en-US" sz="30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thiếu</a:t>
            </a:r>
            <a:r>
              <a:rPr lang="en-US" sz="3000" spc="-2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nguyên</a:t>
            </a:r>
            <a:r>
              <a:rPr lang="en-US" sz="30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liệu</a:t>
            </a:r>
            <a:r>
              <a:rPr lang="en-US" sz="3000" spc="-1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tạo</a:t>
            </a:r>
            <a:r>
              <a:rPr lang="en-US" sz="3000" spc="-4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hồng</a:t>
            </a:r>
            <a:r>
              <a:rPr lang="en-US" sz="30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sz="30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en-US" sz="3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1682750" lvl="0">
              <a:lnSpc>
                <a:spcPct val="112000"/>
              </a:lnSpc>
              <a:buClr>
                <a:srgbClr val="1F497C"/>
              </a:buClr>
              <a:buSzPts val="1800"/>
              <a:buFont typeface="Wingdings" pitchFamily="2" charset="2"/>
              <a:buChar char="Ø"/>
              <a:tabLst>
                <a:tab pos="963930" algn="l"/>
              </a:tabLst>
            </a:pPr>
            <a:r>
              <a:rPr lang="en-US" sz="30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Thiếu</a:t>
            </a:r>
            <a:r>
              <a:rPr lang="en-US" sz="3000" spc="-2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0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do</a:t>
            </a:r>
            <a:r>
              <a:rPr lang="en-US" sz="3000" spc="-2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thiếu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protit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Sắt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sinh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tố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B12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axit</a:t>
            </a:r>
            <a:r>
              <a:rPr lang="en-US" sz="3000" spc="-19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spc="-15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folic</a:t>
            </a:r>
            <a:r>
              <a:rPr lang="en-US" sz="3000" spc="-15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3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1602740" lvl="0">
              <a:lnSpc>
                <a:spcPct val="112000"/>
              </a:lnSpc>
              <a:buClr>
                <a:srgbClr val="1F497C"/>
              </a:buClr>
              <a:buSzPts val="1800"/>
              <a:buFont typeface="Wingdings" pitchFamily="2" charset="2"/>
              <a:buChar char="Ø"/>
              <a:tabLst>
                <a:tab pos="973455" algn="l"/>
              </a:tabLst>
            </a:pP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Thiếu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máu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do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tủy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xương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bị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ức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chế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955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882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1_Trek</vt:lpstr>
      <vt:lpstr>Đại cương về máu và cơ quan tạo máu</vt:lpstr>
      <vt:lpstr>Sinh lý máu và cơ quan tạo máu 1. sinh lý máu</vt:lpstr>
      <vt:lpstr>1.1. hồng cầu</vt:lpstr>
      <vt:lpstr>1.2. tiểu cầu</vt:lpstr>
      <vt:lpstr>1.3. bạch cầu</vt:lpstr>
      <vt:lpstr>1.4. huyết tương</vt:lpstr>
      <vt:lpstr>2. Cơ quan tạo máu</vt:lpstr>
      <vt:lpstr>2. Cơ quan tạo máu</vt:lpstr>
      <vt:lpstr>3. Các rối loạn tế bào máu</vt:lpstr>
      <vt:lpstr>3. Các rối loạn tế bào máu</vt:lpstr>
      <vt:lpstr>3. Các rối loạn tế bào máu</vt:lpstr>
      <vt:lpstr>3. Các rối loạn tế bào máu</vt:lpstr>
      <vt:lpstr>4. một số xét nghiệm huyết học         ứng dụng trong lâm sàng</vt:lpstr>
      <vt:lpstr>4. một số xét nghiệm huyết học        ứng dụng trong lâm sàng</vt:lpstr>
      <vt:lpstr>4. một số xét nghiệm huyết học         ứng dụng trong lâm sàng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TheCong</dc:creator>
  <cp:lastModifiedBy>TheCong</cp:lastModifiedBy>
  <cp:revision>76</cp:revision>
  <dcterms:created xsi:type="dcterms:W3CDTF">2016-11-08T02:06:36Z</dcterms:created>
  <dcterms:modified xsi:type="dcterms:W3CDTF">2016-11-18T02:42:43Z</dcterms:modified>
</cp:coreProperties>
</file>