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B87A14A3-DB52-4910-875C-10EDAFCFFCA3}">
          <p14:sldIdLst>
            <p14:sldId id="256"/>
            <p14:sldId id="257"/>
            <p14:sldId id="258"/>
            <p14:sldId id="259"/>
            <p14:sldId id="260"/>
            <p14:sldId id="261"/>
            <p14:sldId id="262"/>
            <p14:sldId id="263"/>
            <p14:sldId id="264"/>
            <p14:sldId id="265"/>
            <p14:sldId id="266"/>
            <p14:sldId id="267"/>
            <p14:sldId id="268"/>
          </p14:sldIdLst>
        </p14:section>
        <p14:section name="Untitled Section" id="{7F9FDDDC-2F4A-4B56-935E-51BA5A9C38D0}">
          <p14:sldIdLst>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750"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70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27A392-4CA7-41FC-9F48-52EAECFB3907}" type="datetimeFigureOut">
              <a:rPr lang="en-US" smtClean="0"/>
              <a:t>17/11/2016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5517F5-63E3-4DB8-BE70-535A6629A7BB}" type="slidenum">
              <a:rPr lang="en-US" smtClean="0"/>
              <a:t>‹#›</a:t>
            </a:fld>
            <a:endParaRPr lang="en-US"/>
          </a:p>
        </p:txBody>
      </p:sp>
    </p:spTree>
    <p:extLst>
      <p:ext uri="{BB962C8B-B14F-4D97-AF65-F5344CB8AC3E}">
        <p14:creationId xmlns:p14="http://schemas.microsoft.com/office/powerpoint/2010/main" val="302356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0AE00-94FD-4A67-8333-B2866B9D0B27}" type="datetimeFigureOut">
              <a:rPr lang="en-US" smtClean="0"/>
              <a:t>17/11/2016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50387-3F67-4F27-A173-BBDAC9B2B915}" type="slidenum">
              <a:rPr lang="en-US" smtClean="0"/>
              <a:t>‹#›</a:t>
            </a:fld>
            <a:endParaRPr lang="en-US"/>
          </a:p>
        </p:txBody>
      </p:sp>
    </p:spTree>
    <p:extLst>
      <p:ext uri="{BB962C8B-B14F-4D97-AF65-F5344CB8AC3E}">
        <p14:creationId xmlns:p14="http://schemas.microsoft.com/office/powerpoint/2010/main" val="337322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F50387-3F67-4F27-A173-BBDAC9B2B915}" type="slidenum">
              <a:rPr lang="en-US" smtClean="0"/>
              <a:t>15</a:t>
            </a:fld>
            <a:endParaRPr lang="en-US"/>
          </a:p>
        </p:txBody>
      </p:sp>
    </p:spTree>
    <p:extLst>
      <p:ext uri="{BB962C8B-B14F-4D97-AF65-F5344CB8AC3E}">
        <p14:creationId xmlns:p14="http://schemas.microsoft.com/office/powerpoint/2010/main" val="4265695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EC28CD38-2C8F-4E5D-BC13-EA57CC209065}" type="datetimeFigureOut">
              <a:rPr lang="en-US"/>
              <a:pPr>
                <a:defRPr/>
              </a:pPr>
              <a:t>17/11/2016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30642EA2-7935-4CBB-A7B2-1E624823B756}" type="slidenum">
              <a:rPr lang="en-US"/>
              <a:pPr>
                <a:defRPr/>
              </a:pPr>
              <a:t>‹#›</a:t>
            </a:fld>
            <a:endParaRPr lang="en-US"/>
          </a:p>
        </p:txBody>
      </p:sp>
    </p:spTree>
    <p:extLst>
      <p:ext uri="{BB962C8B-B14F-4D97-AF65-F5344CB8AC3E}">
        <p14:creationId xmlns:p14="http://schemas.microsoft.com/office/powerpoint/2010/main" val="193222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4AC959F-6FFD-4DE8-B4F7-4F01B0BB4D7E}" type="datetimeFigureOut">
              <a:rPr lang="en-US"/>
              <a:pPr>
                <a:defRPr/>
              </a:pPr>
              <a:t>17/11/2016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DAD9C49-F6BA-4A6B-A916-AEE276F5F166}" type="slidenum">
              <a:rPr lang="en-US"/>
              <a:pPr>
                <a:defRPr/>
              </a:pPr>
              <a:t>‹#›</a:t>
            </a:fld>
            <a:endParaRPr lang="en-US"/>
          </a:p>
        </p:txBody>
      </p:sp>
    </p:spTree>
    <p:extLst>
      <p:ext uri="{BB962C8B-B14F-4D97-AF65-F5344CB8AC3E}">
        <p14:creationId xmlns:p14="http://schemas.microsoft.com/office/powerpoint/2010/main" val="299334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F987CB-4A8E-4928-9EA3-34FD64999F4F}" type="datetimeFigureOut">
              <a:rPr lang="en-US"/>
              <a:pPr>
                <a:defRPr/>
              </a:pPr>
              <a:t>17/11/2016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E00735-4C49-4CC4-AEB1-A4F53FB90547}" type="slidenum">
              <a:rPr lang="en-US"/>
              <a:pPr>
                <a:defRPr/>
              </a:pPr>
              <a:t>‹#›</a:t>
            </a:fld>
            <a:endParaRPr lang="en-US"/>
          </a:p>
        </p:txBody>
      </p:sp>
    </p:spTree>
    <p:extLst>
      <p:ext uri="{BB962C8B-B14F-4D97-AF65-F5344CB8AC3E}">
        <p14:creationId xmlns:p14="http://schemas.microsoft.com/office/powerpoint/2010/main" val="210339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C7E3A8F-F2CB-46D4-8C71-0908E970F030}" type="datetimeFigureOut">
              <a:rPr lang="en-US"/>
              <a:pPr>
                <a:defRPr/>
              </a:pPr>
              <a:t>17/11/2016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9FC1298-8AA6-4BAE-B583-4E9A4C1F70EA}" type="slidenum">
              <a:rPr lang="en-US"/>
              <a:pPr>
                <a:defRPr/>
              </a:pPr>
              <a:t>‹#›</a:t>
            </a:fld>
            <a:endParaRPr lang="en-US"/>
          </a:p>
        </p:txBody>
      </p:sp>
    </p:spTree>
    <p:extLst>
      <p:ext uri="{BB962C8B-B14F-4D97-AF65-F5344CB8AC3E}">
        <p14:creationId xmlns:p14="http://schemas.microsoft.com/office/powerpoint/2010/main" val="269896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C292E98-5942-421A-9384-6F300B37F1F4}" type="datetimeFigureOut">
              <a:rPr lang="en-US"/>
              <a:pPr>
                <a:defRPr/>
              </a:pPr>
              <a:t>17/11/2016</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9A376594-3285-48A2-A5FE-421E865A63A1}" type="slidenum">
              <a:rPr lang="en-US"/>
              <a:pPr>
                <a:defRPr/>
              </a:pPr>
              <a:t>‹#›</a:t>
            </a:fld>
            <a:endParaRPr lang="en-US"/>
          </a:p>
        </p:txBody>
      </p:sp>
    </p:spTree>
    <p:extLst>
      <p:ext uri="{BB962C8B-B14F-4D97-AF65-F5344CB8AC3E}">
        <p14:creationId xmlns:p14="http://schemas.microsoft.com/office/powerpoint/2010/main" val="73484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38CC1AFE-6A93-43E2-B205-D3AAA87DA129}" type="datetimeFigureOut">
              <a:rPr lang="en-US"/>
              <a:pPr>
                <a:defRPr/>
              </a:pPr>
              <a:t>17/11/2016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682A346-032E-44F1-B9FD-EEB8B578845A}" type="slidenum">
              <a:rPr lang="en-US"/>
              <a:pPr>
                <a:defRPr/>
              </a:pPr>
              <a:t>‹#›</a:t>
            </a:fld>
            <a:endParaRPr lang="en-US"/>
          </a:p>
        </p:txBody>
      </p:sp>
    </p:spTree>
    <p:extLst>
      <p:ext uri="{BB962C8B-B14F-4D97-AF65-F5344CB8AC3E}">
        <p14:creationId xmlns:p14="http://schemas.microsoft.com/office/powerpoint/2010/main" val="94051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1F0C229D-EC7B-488E-A201-0D7CE58B651C}" type="datetimeFigureOut">
              <a:rPr lang="en-US"/>
              <a:pPr>
                <a:defRPr/>
              </a:pPr>
              <a:t>17/11/2016</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2501203-BAE3-4C00-BE36-EF5C35C0118F}" type="slidenum">
              <a:rPr lang="en-US"/>
              <a:pPr>
                <a:defRPr/>
              </a:pPr>
              <a:t>‹#›</a:t>
            </a:fld>
            <a:endParaRPr lang="en-US"/>
          </a:p>
        </p:txBody>
      </p:sp>
    </p:spTree>
    <p:extLst>
      <p:ext uri="{BB962C8B-B14F-4D97-AF65-F5344CB8AC3E}">
        <p14:creationId xmlns:p14="http://schemas.microsoft.com/office/powerpoint/2010/main" val="372848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DAF6C76-9E89-42AB-A199-67F87B8BB2B5}" type="datetimeFigureOut">
              <a:rPr lang="en-US"/>
              <a:pPr>
                <a:defRPr/>
              </a:pPr>
              <a:t>17/11/2016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CFDDEF1-FE24-4DDC-A867-B6EF823E7810}" type="slidenum">
              <a:rPr lang="en-US"/>
              <a:pPr>
                <a:defRPr/>
              </a:pPr>
              <a:t>‹#›</a:t>
            </a:fld>
            <a:endParaRPr lang="en-US"/>
          </a:p>
        </p:txBody>
      </p:sp>
    </p:spTree>
    <p:extLst>
      <p:ext uri="{BB962C8B-B14F-4D97-AF65-F5344CB8AC3E}">
        <p14:creationId xmlns:p14="http://schemas.microsoft.com/office/powerpoint/2010/main" val="98681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05A44FB-B290-4A27-B2D9-AB99DF8261D5}" type="datetimeFigureOut">
              <a:rPr lang="en-US"/>
              <a:pPr>
                <a:defRPr/>
              </a:pPr>
              <a:t>17/11/2016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1A14E37-7B01-4C26-AE79-1E4F310DB186}" type="slidenum">
              <a:rPr lang="en-US"/>
              <a:pPr>
                <a:defRPr/>
              </a:pPr>
              <a:t>‹#›</a:t>
            </a:fld>
            <a:endParaRPr lang="en-US"/>
          </a:p>
        </p:txBody>
      </p:sp>
    </p:spTree>
    <p:extLst>
      <p:ext uri="{BB962C8B-B14F-4D97-AF65-F5344CB8AC3E}">
        <p14:creationId xmlns:p14="http://schemas.microsoft.com/office/powerpoint/2010/main" val="420634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DF7DBBE-228E-429C-A555-667F0A4B5F27}" type="datetimeFigureOut">
              <a:rPr lang="en-US"/>
              <a:pPr>
                <a:defRPr/>
              </a:pPr>
              <a:t>17/11/2016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3C36D51-DE1A-4C4B-A2EB-F6FFC1B3A121}" type="slidenum">
              <a:rPr lang="en-US"/>
              <a:pPr>
                <a:defRPr/>
              </a:pPr>
              <a:t>‹#›</a:t>
            </a:fld>
            <a:endParaRPr lang="en-US"/>
          </a:p>
        </p:txBody>
      </p:sp>
    </p:spTree>
    <p:extLst>
      <p:ext uri="{BB962C8B-B14F-4D97-AF65-F5344CB8AC3E}">
        <p14:creationId xmlns:p14="http://schemas.microsoft.com/office/powerpoint/2010/main" val="279466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1A67063D-81D9-4B66-901E-F449F0969609}" type="datetimeFigureOut">
              <a:rPr lang="en-US"/>
              <a:pPr>
                <a:defRPr/>
              </a:pPr>
              <a:t>17/11/2016</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A06CFA9-B53A-44F0-9E56-F1B266DB0B02}" type="slidenum">
              <a:rPr lang="en-US"/>
              <a:pPr>
                <a:defRPr/>
              </a:pPr>
              <a:t>‹#›</a:t>
            </a:fld>
            <a:endParaRPr lang="en-US"/>
          </a:p>
        </p:txBody>
      </p:sp>
    </p:spTree>
    <p:extLst>
      <p:ext uri="{BB962C8B-B14F-4D97-AF65-F5344CB8AC3E}">
        <p14:creationId xmlns:p14="http://schemas.microsoft.com/office/powerpoint/2010/main" val="26987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0F14E11F-B266-475D-BD54-5D2832AAFE7B}" type="datetimeFigureOut">
              <a:rPr lang="en-US"/>
              <a:pPr>
                <a:defRPr/>
              </a:pPr>
              <a:t>17/11/2016</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EDA4EE9A-81F2-4693-A3C4-0C15276D06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45" r:id="rId2"/>
    <p:sldLayoutId id="2147483752" r:id="rId3"/>
    <p:sldLayoutId id="2147483746" r:id="rId4"/>
    <p:sldLayoutId id="2147483753" r:id="rId5"/>
    <p:sldLayoutId id="2147483747" r:id="rId6"/>
    <p:sldLayoutId id="2147483748" r:id="rId7"/>
    <p:sldLayoutId id="2147483754" r:id="rId8"/>
    <p:sldLayoutId id="2147483755" r:id="rId9"/>
    <p:sldLayoutId id="2147483749" r:id="rId10"/>
    <p:sldLayoutId id="2147483750" r:id="rId11"/>
  </p:sldLayoutIdLst>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3200400"/>
          </a:xfrm>
        </p:spPr>
        <p:txBody>
          <a:bodyPr>
            <a:normAutofit/>
          </a:bodyPr>
          <a:lstStyle/>
          <a:p>
            <a:pPr algn="ctr" eaLnBrk="1" fontAlgn="auto" hangingPunct="1">
              <a:spcAft>
                <a:spcPts val="0"/>
              </a:spcAft>
              <a:defRPr/>
            </a:pPr>
            <a:r>
              <a:rPr lang="en-US" sz="2200" dirty="0" smtClean="0">
                <a:solidFill>
                  <a:schemeClr val="tx1"/>
                </a:solidFill>
                <a:latin typeface="Times New Roman" pitchFamily="18" charset="0"/>
                <a:cs typeface="Times New Roman" pitchFamily="18" charset="0"/>
              </a:rPr>
              <a:t>TRƯỜNG ĐẠI HỌC DUY TÂN ĐÀ NẴNG</a:t>
            </a:r>
            <a:br>
              <a:rPr lang="en-US" sz="2200" dirty="0" smtClean="0">
                <a:solidFill>
                  <a:schemeClr val="tx1"/>
                </a:solidFill>
                <a:latin typeface="Times New Roman" pitchFamily="18" charset="0"/>
                <a:cs typeface="Times New Roman" pitchFamily="18" charset="0"/>
              </a:rPr>
            </a:br>
            <a:r>
              <a:rPr lang="en-US" sz="2200" dirty="0" smtClean="0">
                <a:solidFill>
                  <a:schemeClr val="tx1"/>
                </a:solidFill>
                <a:latin typeface="Times New Roman" pitchFamily="18" charset="0"/>
                <a:cs typeface="Times New Roman" pitchFamily="18" charset="0"/>
              </a:rPr>
              <a:t>KHOA DƯỢC</a:t>
            </a: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ĐẠI CƯƠNG</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BỆNH LÝ </a:t>
            </a:r>
            <a:r>
              <a:rPr lang="en-US" sz="4000" dirty="0" smtClean="0">
                <a:solidFill>
                  <a:srgbClr val="FF0000"/>
                </a:solidFill>
                <a:latin typeface="Times New Roman" pitchFamily="18" charset="0"/>
                <a:cs typeface="Times New Roman" pitchFamily="18" charset="0"/>
              </a:rPr>
              <a:t>HỆ </a:t>
            </a:r>
            <a:r>
              <a:rPr lang="en-US" sz="4000" dirty="0" smtClean="0">
                <a:solidFill>
                  <a:srgbClr val="FF0000"/>
                </a:solidFill>
                <a:latin typeface="Times New Roman" pitchFamily="18" charset="0"/>
                <a:cs typeface="Times New Roman" pitchFamily="18" charset="0"/>
              </a:rPr>
              <a:t>THẦN KINH</a:t>
            </a:r>
            <a:r>
              <a:rPr lang="en-US" dirty="0" smtClean="0"/>
              <a:t/>
            </a:r>
            <a:br>
              <a:rPr lang="en-US" dirty="0" smtClean="0"/>
            </a:br>
            <a:endParaRPr lang="en-US" dirty="0"/>
          </a:p>
        </p:txBody>
      </p:sp>
      <p:sp>
        <p:nvSpPr>
          <p:cNvPr id="7171" name="Subtitle 2"/>
          <p:cNvSpPr>
            <a:spLocks noGrp="1"/>
          </p:cNvSpPr>
          <p:nvPr>
            <p:ph type="subTitle" idx="1"/>
          </p:nvPr>
        </p:nvSpPr>
        <p:spPr>
          <a:xfrm>
            <a:off x="381000" y="2743200"/>
            <a:ext cx="7848600" cy="2819400"/>
          </a:xfrm>
        </p:spPr>
        <p:txBody>
          <a:bodyPr/>
          <a:lstStyle/>
          <a:p>
            <a:pPr marR="0" algn="just" eaLnBrk="1" hangingPunct="1"/>
            <a:r>
              <a:rPr lang="en-US" sz="2000" b="1" u="sng" dirty="0" smtClean="0">
                <a:solidFill>
                  <a:schemeClr val="tx1"/>
                </a:solidFill>
              </a:rPr>
              <a:t>GV </a:t>
            </a:r>
            <a:r>
              <a:rPr lang="en-US" sz="2000" b="1" u="sng" dirty="0" smtClean="0">
                <a:solidFill>
                  <a:schemeClr val="tx1"/>
                </a:solidFill>
              </a:rPr>
              <a:t>hướng dẫn</a:t>
            </a:r>
            <a:r>
              <a:rPr lang="en-US" sz="2000" b="1" u="sng" dirty="0" smtClean="0">
                <a:solidFill>
                  <a:schemeClr val="tx1"/>
                </a:solidFill>
              </a:rPr>
              <a:t>:</a:t>
            </a:r>
            <a:r>
              <a:rPr lang="en-US" sz="2000" b="1" dirty="0" smtClean="0">
                <a:solidFill>
                  <a:schemeClr val="tx1"/>
                </a:solidFill>
              </a:rPr>
              <a:t>                  Thầy </a:t>
            </a:r>
            <a:r>
              <a:rPr lang="en-US" sz="2000" b="1" dirty="0" smtClean="0">
                <a:solidFill>
                  <a:schemeClr val="tx1"/>
                </a:solidFill>
              </a:rPr>
              <a:t>Nguyễn Phúc Học</a:t>
            </a:r>
          </a:p>
          <a:p>
            <a:pPr marR="0" algn="just" eaLnBrk="1" hangingPunct="1"/>
            <a:r>
              <a:rPr lang="en-US" sz="2000" b="1" u="sng" dirty="0" smtClean="0">
                <a:solidFill>
                  <a:schemeClr val="tx1"/>
                </a:solidFill>
              </a:rPr>
              <a:t>Nhóm </a:t>
            </a:r>
            <a:r>
              <a:rPr lang="en-US" sz="2000" b="1" u="sng" dirty="0" smtClean="0">
                <a:solidFill>
                  <a:schemeClr val="tx1"/>
                </a:solidFill>
              </a:rPr>
              <a:t>SV </a:t>
            </a:r>
            <a:r>
              <a:rPr lang="en-US" sz="2000" b="1" u="sng" dirty="0" smtClean="0">
                <a:solidFill>
                  <a:schemeClr val="tx1"/>
                </a:solidFill>
              </a:rPr>
              <a:t>trình </a:t>
            </a:r>
            <a:r>
              <a:rPr lang="en-US" sz="2000" b="1" u="sng" dirty="0" smtClean="0">
                <a:solidFill>
                  <a:schemeClr val="tx1"/>
                </a:solidFill>
              </a:rPr>
              <a:t>bày:</a:t>
            </a:r>
            <a:r>
              <a:rPr lang="en-US" sz="2000" b="1" dirty="0" smtClean="0">
                <a:solidFill>
                  <a:schemeClr val="tx1"/>
                </a:solidFill>
              </a:rPr>
              <a:t> ( Nhóm 11 - Lớp T20YDH2A)</a:t>
            </a:r>
            <a:endParaRPr lang="en-US" sz="2000" b="1" dirty="0" smtClean="0">
              <a:solidFill>
                <a:schemeClr val="tx1"/>
              </a:solidFill>
            </a:endParaRPr>
          </a:p>
          <a:p>
            <a:pPr marR="0" algn="just" eaLnBrk="1" hangingPunct="1"/>
            <a:r>
              <a:rPr lang="en-US" sz="2000" b="1" dirty="0" smtClean="0">
                <a:solidFill>
                  <a:schemeClr val="tx1"/>
                </a:solidFill>
              </a:rPr>
              <a:t>                                            - </a:t>
            </a:r>
            <a:r>
              <a:rPr lang="en-US" sz="2000" b="1" dirty="0" smtClean="0">
                <a:solidFill>
                  <a:schemeClr val="tx1"/>
                </a:solidFill>
              </a:rPr>
              <a:t>Huỳnh Thị Phương Uyên</a:t>
            </a:r>
          </a:p>
          <a:p>
            <a:pPr marR="0" algn="just" eaLnBrk="1" hangingPunct="1"/>
            <a:r>
              <a:rPr lang="en-US" sz="2000" b="1" dirty="0" smtClean="0">
                <a:solidFill>
                  <a:schemeClr val="tx1"/>
                </a:solidFill>
              </a:rPr>
              <a:t>                                            - </a:t>
            </a:r>
            <a:r>
              <a:rPr lang="en-US" sz="2000" b="1" dirty="0" smtClean="0">
                <a:solidFill>
                  <a:schemeClr val="tx1"/>
                </a:solidFill>
              </a:rPr>
              <a:t>Nguyễn Thị Thu Thủy</a:t>
            </a:r>
          </a:p>
          <a:p>
            <a:pPr marR="0" algn="just" eaLnBrk="1" hangingPunct="1"/>
            <a:r>
              <a:rPr lang="en-US" sz="2000" b="1" dirty="0" smtClean="0">
                <a:solidFill>
                  <a:schemeClr val="tx1"/>
                </a:solidFill>
              </a:rPr>
              <a:t>                                            - </a:t>
            </a:r>
            <a:r>
              <a:rPr lang="en-US" sz="2000" b="1" dirty="0" smtClean="0">
                <a:solidFill>
                  <a:schemeClr val="tx1"/>
                </a:solidFill>
              </a:rPr>
              <a:t>Mã Thị Hồng Vân</a:t>
            </a:r>
          </a:p>
          <a:p>
            <a:pPr marR="0" algn="just" eaLnBrk="1" hangingPunct="1"/>
            <a:r>
              <a:rPr lang="en-US" sz="2000" b="1" dirty="0" smtClean="0">
                <a:solidFill>
                  <a:schemeClr val="tx1"/>
                </a:solidFill>
              </a:rPr>
              <a:t>                                            - </a:t>
            </a:r>
            <a:r>
              <a:rPr lang="en-US" sz="2000" b="1" dirty="0" smtClean="0">
                <a:solidFill>
                  <a:schemeClr val="tx1"/>
                </a:solidFill>
              </a:rPr>
              <a:t>Nguyễn Đức Trí </a:t>
            </a:r>
          </a:p>
          <a:p>
            <a:pPr marR="0" algn="just" eaLnBrk="1" hangingPunct="1"/>
            <a:r>
              <a:rPr lang="en-US" sz="2000" b="1" dirty="0" smtClean="0">
                <a:solidFill>
                  <a:schemeClr val="tx1"/>
                </a:solidFill>
              </a:rPr>
              <a:t>                                            - </a:t>
            </a:r>
            <a:r>
              <a:rPr lang="en-US" sz="2000" b="1" dirty="0" smtClean="0">
                <a:solidFill>
                  <a:schemeClr val="tx1"/>
                </a:solidFill>
              </a:rPr>
              <a:t>Lưu Thị Huyền Trang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103562"/>
            <a:ext cx="6019800" cy="3144838"/>
          </a:xfrm>
        </p:spPr>
        <p:txBody>
          <a:bodyPr>
            <a:noAutofit/>
          </a:bodyPr>
          <a:lstStyle/>
          <a:p>
            <a:pPr marL="365760" indent="-256032" eaLnBrk="1" fontAlgn="auto" hangingPunct="1">
              <a:spcAft>
                <a:spcPts val="0"/>
              </a:spcAft>
              <a:buFont typeface="Wingdings 3"/>
              <a:buNone/>
              <a:defRPr/>
            </a:pPr>
            <a:r>
              <a:rPr lang="en-US" sz="2000" b="1" dirty="0" smtClean="0">
                <a:cs typeface="Times New Roman" pitchFamily="18" charset="0"/>
              </a:rPr>
              <a:t>1.13  </a:t>
            </a:r>
            <a:r>
              <a:rPr lang="en-US" sz="2000" b="1" dirty="0" err="1" smtClean="0">
                <a:cs typeface="Times New Roman" pitchFamily="18" charset="0"/>
              </a:rPr>
              <a:t>Tĩnh</a:t>
            </a:r>
            <a:r>
              <a:rPr lang="en-US" sz="2000" b="1" dirty="0" smtClean="0">
                <a:cs typeface="Times New Roman" pitchFamily="18" charset="0"/>
              </a:rPr>
              <a:t> </a:t>
            </a:r>
            <a:r>
              <a:rPr lang="en-US" sz="2000" b="1" dirty="0" err="1" smtClean="0">
                <a:cs typeface="Times New Roman" pitchFamily="18" charset="0"/>
              </a:rPr>
              <a:t>mạch</a:t>
            </a:r>
            <a:r>
              <a:rPr lang="en-US" sz="2000" b="1" dirty="0" smtClean="0">
                <a:cs typeface="Times New Roman" pitchFamily="18" charset="0"/>
              </a:rPr>
              <a:t> </a:t>
            </a:r>
            <a:r>
              <a:rPr lang="en-US" sz="2000" b="1" dirty="0" err="1" smtClean="0">
                <a:cs typeface="Times New Roman" pitchFamily="18" charset="0"/>
              </a:rPr>
              <a:t>não</a:t>
            </a:r>
            <a:endParaRPr lang="en-US" sz="2000" b="1" dirty="0" smtClean="0">
              <a:cs typeface="Times New Roman" pitchFamily="18" charset="0"/>
            </a:endParaRPr>
          </a:p>
          <a:p>
            <a:pPr marL="255588" eaLnBrk="1" fontAlgn="auto" hangingPunct="1">
              <a:spcAft>
                <a:spcPts val="0"/>
              </a:spcAft>
              <a:buFont typeface="Wingdings 3"/>
              <a:buNone/>
              <a:defRPr/>
            </a:pPr>
            <a:r>
              <a:rPr lang="en-US" sz="2000" dirty="0" smtClean="0">
                <a:cs typeface="Times New Roman" pitchFamily="18" charset="0"/>
              </a:rPr>
              <a:t> - Toàn bộ máu nuôi não trở về tim qua 2 hệ thống tĩnh mạch hệ sâu và hệ nông.</a:t>
            </a:r>
          </a:p>
          <a:p>
            <a:pPr marL="255588" eaLnBrk="1" fontAlgn="auto" hangingPunct="1">
              <a:spcAft>
                <a:spcPts val="0"/>
              </a:spcAft>
              <a:buFont typeface="Wingdings 3"/>
              <a:buNone/>
              <a:defRPr/>
            </a:pPr>
            <a:r>
              <a:rPr lang="en-US" sz="2000" dirty="0" smtClean="0">
                <a:cs typeface="Times New Roman" pitchFamily="18" charset="0"/>
              </a:rPr>
              <a:t>- Hệ tĩnh mạch sâu nhận máu của các tổ chức dưới võ não và hệ tĩnh mạch nông nhận máu từ các tổ chức võ não.</a:t>
            </a:r>
          </a:p>
          <a:p>
            <a:pPr marL="255588" eaLnBrk="1" fontAlgn="auto" hangingPunct="1">
              <a:spcAft>
                <a:spcPts val="0"/>
              </a:spcAft>
              <a:buFont typeface="Wingdings 3"/>
              <a:buNone/>
              <a:defRPr/>
            </a:pPr>
            <a:r>
              <a:rPr lang="en-US" sz="2000" dirty="0" smtClean="0">
                <a:cs typeface="Times New Roman" pitchFamily="18" charset="0"/>
              </a:rPr>
              <a:t>- Các tĩnh mạch hợp nhất lại thành các xoang tĩnh mạch màng cứng đưa máu về tim qua 2 tĩnh mạch cảnh trong.</a:t>
            </a:r>
          </a:p>
          <a:p>
            <a:pPr marL="365760" indent="-256032" eaLnBrk="1" fontAlgn="auto" hangingPunct="1">
              <a:spcAft>
                <a:spcPts val="0"/>
              </a:spcAft>
              <a:buFont typeface="Wingdings 3"/>
              <a:buNone/>
              <a:defRPr/>
            </a:pPr>
            <a:endParaRPr lang="en-US" sz="2000" dirty="0">
              <a:cs typeface="Times New Roman" pitchFamily="18" charset="0"/>
            </a:endParaRPr>
          </a:p>
        </p:txBody>
      </p:sp>
      <p:pic>
        <p:nvPicPr>
          <p:cNvPr id="16388" name="image13.jpeg" descr="þ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33400"/>
            <a:ext cx="2495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age14.jpeg" descr="þ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1000"/>
            <a:ext cx="259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381000"/>
            <a:ext cx="5791200" cy="2631490"/>
          </a:xfrm>
          <a:prstGeom prst="rect">
            <a:avLst/>
          </a:prstGeom>
          <a:noFill/>
        </p:spPr>
        <p:txBody>
          <a:bodyPr wrap="square" rtlCol="0">
            <a:spAutoFit/>
          </a:bodyPr>
          <a:lstStyle/>
          <a:p>
            <a:pPr algn="just"/>
            <a:r>
              <a:rPr lang="en-US" sz="2500" b="1" dirty="0" smtClean="0">
                <a:latin typeface="+mn-lt"/>
              </a:rPr>
              <a:t>1.12 Động mạch cung cấp máu cho não</a:t>
            </a:r>
          </a:p>
          <a:p>
            <a:pPr algn="just"/>
            <a:r>
              <a:rPr lang="en-US" sz="2000" dirty="0" smtClean="0">
                <a:latin typeface="+mn-lt"/>
              </a:rPr>
              <a:t>+ Chia đôi thành hai động mạch cảnh trong và động mạch cảnh ngoài, bố trí đối xứng hai bên.</a:t>
            </a:r>
          </a:p>
          <a:p>
            <a:pPr marL="342900" indent="-342900" algn="just">
              <a:buFontTx/>
              <a:buChar char="-"/>
            </a:pPr>
            <a:r>
              <a:rPr lang="en-US" sz="2000" dirty="0" smtClean="0">
                <a:latin typeface="+mn-lt"/>
              </a:rPr>
              <a:t>Động mạch cảnh trong đi ở phía trước, khi vào sọ chia ra hai nhánh não trước và não giữa.</a:t>
            </a:r>
          </a:p>
          <a:p>
            <a:pPr marL="342900" indent="-342900" algn="just">
              <a:buFontTx/>
              <a:buChar char="-"/>
            </a:pPr>
            <a:r>
              <a:rPr lang="en-US" sz="2000" dirty="0" smtClean="0">
                <a:latin typeface="+mn-lt"/>
              </a:rPr>
              <a:t>Động mạch đốt sống đi ở phía sau, khi vào sọ hợp nhất hai bên tạo thành động mạch thân nền, rồi từ đó chia ra các nhánh.</a:t>
            </a:r>
            <a:endParaRPr lang="en-US"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388"/>
                                        </p:tgtEl>
                                        <p:attrNameLst>
                                          <p:attrName>style.visibility</p:attrName>
                                        </p:attrNameLst>
                                      </p:cBhvr>
                                      <p:to>
                                        <p:strVal val="visible"/>
                                      </p:to>
                                    </p:set>
                                    <p:anim calcmode="lin" valueType="num">
                                      <p:cBhvr additive="base">
                                        <p:cTn id="21" dur="500" fill="hold"/>
                                        <p:tgtEl>
                                          <p:spTgt spid="16388"/>
                                        </p:tgtEl>
                                        <p:attrNameLst>
                                          <p:attrName>ppt_x</p:attrName>
                                        </p:attrNameLst>
                                      </p:cBhvr>
                                      <p:tavLst>
                                        <p:tav tm="0">
                                          <p:val>
                                            <p:strVal val="#ppt_x"/>
                                          </p:val>
                                        </p:tav>
                                        <p:tav tm="100000">
                                          <p:val>
                                            <p:strVal val="#ppt_x"/>
                                          </p:val>
                                        </p:tav>
                                      </p:tavLst>
                                    </p:anim>
                                    <p:anim calcmode="lin" valueType="num">
                                      <p:cBhvr additive="base">
                                        <p:cTn id="22"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fade">
                                      <p:cBhvr>
                                        <p:cTn id="27" dur="1000"/>
                                        <p:tgtEl>
                                          <p:spTgt spid="16389"/>
                                        </p:tgtEl>
                                      </p:cBhvr>
                                    </p:animEffect>
                                    <p:anim calcmode="lin" valueType="num">
                                      <p:cBhvr>
                                        <p:cTn id="28" dur="1000" fill="hold"/>
                                        <p:tgtEl>
                                          <p:spTgt spid="16389"/>
                                        </p:tgtEl>
                                        <p:attrNameLst>
                                          <p:attrName>ppt_x</p:attrName>
                                        </p:attrNameLst>
                                      </p:cBhvr>
                                      <p:tavLst>
                                        <p:tav tm="0">
                                          <p:val>
                                            <p:strVal val="#ppt_x"/>
                                          </p:val>
                                        </p:tav>
                                        <p:tav tm="100000">
                                          <p:val>
                                            <p:strVal val="#ppt_x"/>
                                          </p:val>
                                        </p:tav>
                                      </p:tavLst>
                                    </p:anim>
                                    <p:anim calcmode="lin" valueType="num">
                                      <p:cBhvr>
                                        <p:cTn id="29"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5943600" cy="4800600"/>
          </a:xfrm>
        </p:spPr>
        <p:txBody>
          <a:bodyPr>
            <a:normAutofit fontScale="92500" lnSpcReduction="10000"/>
          </a:bodyPr>
          <a:lstStyle/>
          <a:p>
            <a:pPr marL="621792" lvl="1" eaLnBrk="1" fontAlgn="auto" hangingPunct="1">
              <a:spcBef>
                <a:spcPts val="324"/>
              </a:spcBef>
              <a:spcAft>
                <a:spcPts val="0"/>
              </a:spcAft>
              <a:buFont typeface="Verdana"/>
              <a:buNone/>
              <a:defRPr/>
            </a:pPr>
            <a:r>
              <a:rPr lang="en-US" sz="2200" b="1" dirty="0" smtClean="0">
                <a:cs typeface="Times New Roman" pitchFamily="18" charset="0"/>
              </a:rPr>
              <a:t>2.1 </a:t>
            </a:r>
            <a:r>
              <a:rPr lang="en-US" sz="2200" b="1" dirty="0" err="1" smtClean="0">
                <a:cs typeface="Times New Roman" pitchFamily="18" charset="0"/>
              </a:rPr>
              <a:t>Hội</a:t>
            </a:r>
            <a:r>
              <a:rPr lang="en-US" sz="2200" b="1" dirty="0" smtClean="0">
                <a:cs typeface="Times New Roman" pitchFamily="18" charset="0"/>
              </a:rPr>
              <a:t> </a:t>
            </a:r>
            <a:r>
              <a:rPr lang="en-US" sz="2200" b="1" dirty="0" err="1" smtClean="0">
                <a:cs typeface="Times New Roman" pitchFamily="18" charset="0"/>
              </a:rPr>
              <a:t>chứng</a:t>
            </a:r>
            <a:r>
              <a:rPr lang="en-US" sz="2200" b="1" dirty="0" smtClean="0">
                <a:cs typeface="Times New Roman" pitchFamily="18" charset="0"/>
              </a:rPr>
              <a:t> </a:t>
            </a:r>
            <a:r>
              <a:rPr lang="en-US" sz="2200" b="1" dirty="0" err="1" smtClean="0">
                <a:cs typeface="Times New Roman" pitchFamily="18" charset="0"/>
              </a:rPr>
              <a:t>màng</a:t>
            </a:r>
            <a:r>
              <a:rPr lang="en-US" sz="2200" b="1" dirty="0" smtClean="0">
                <a:cs typeface="Times New Roman" pitchFamily="18" charset="0"/>
              </a:rPr>
              <a:t> </a:t>
            </a:r>
            <a:r>
              <a:rPr lang="en-US" sz="2200" b="1" dirty="0" err="1" smtClean="0">
                <a:cs typeface="Times New Roman" pitchFamily="18" charset="0"/>
              </a:rPr>
              <a:t>não</a:t>
            </a:r>
            <a:endParaRPr lang="en-US" sz="2200" b="1" dirty="0" smtClean="0">
              <a:cs typeface="Times New Roman" pitchFamily="18" charset="0"/>
            </a:endParaRPr>
          </a:p>
          <a:p>
            <a:pPr marL="365760" indent="-256032" algn="just" eaLnBrk="1" fontAlgn="auto" hangingPunct="1">
              <a:spcAft>
                <a:spcPts val="0"/>
              </a:spcAft>
              <a:buFont typeface="Wingdings 3"/>
              <a:buChar char=""/>
              <a:defRPr/>
            </a:pPr>
            <a:r>
              <a:rPr lang="en-US" sz="2400" dirty="0" err="1" smtClean="0">
                <a:cs typeface="Times New Roman" pitchFamily="18" charset="0"/>
              </a:rPr>
              <a:t>Hội</a:t>
            </a:r>
            <a:r>
              <a:rPr lang="en-US" sz="2400" dirty="0" smtClean="0">
                <a:cs typeface="Times New Roman" pitchFamily="18" charset="0"/>
              </a:rPr>
              <a:t> </a:t>
            </a:r>
            <a:r>
              <a:rPr lang="en-US" sz="2400" dirty="0" err="1" smtClean="0">
                <a:cs typeface="Times New Roman" pitchFamily="18" charset="0"/>
              </a:rPr>
              <a:t>chứng</a:t>
            </a:r>
            <a:r>
              <a:rPr lang="en-US" sz="2400" dirty="0" smtClean="0">
                <a:cs typeface="Times New Roman" pitchFamily="18" charset="0"/>
              </a:rPr>
              <a:t> </a:t>
            </a:r>
            <a:r>
              <a:rPr lang="en-US" sz="2400" dirty="0" err="1" smtClean="0">
                <a:cs typeface="Times New Roman" pitchFamily="18" charset="0"/>
              </a:rPr>
              <a:t>màng</a:t>
            </a:r>
            <a:r>
              <a:rPr lang="en-US" sz="2400" dirty="0" smtClean="0">
                <a:cs typeface="Times New Roman" pitchFamily="18" charset="0"/>
              </a:rPr>
              <a:t> </a:t>
            </a:r>
            <a:r>
              <a:rPr lang="en-US" sz="2400" dirty="0" err="1" smtClean="0">
                <a:cs typeface="Times New Roman" pitchFamily="18" charset="0"/>
              </a:rPr>
              <a:t>não</a:t>
            </a:r>
            <a:r>
              <a:rPr lang="en-US" sz="2400" dirty="0" smtClean="0">
                <a:cs typeface="Times New Roman" pitchFamily="18" charset="0"/>
              </a:rPr>
              <a:t> </a:t>
            </a:r>
            <a:r>
              <a:rPr lang="en-US" sz="2400" dirty="0" err="1" smtClean="0">
                <a:cs typeface="Times New Roman" pitchFamily="18" charset="0"/>
              </a:rPr>
              <a:t>xuất</a:t>
            </a:r>
            <a:r>
              <a:rPr lang="en-US" sz="2400" dirty="0" smtClean="0">
                <a:cs typeface="Times New Roman" pitchFamily="18" charset="0"/>
              </a:rPr>
              <a:t> </a:t>
            </a:r>
            <a:r>
              <a:rPr lang="en-US" sz="2400" dirty="0" err="1" smtClean="0">
                <a:cs typeface="Times New Roman" pitchFamily="18" charset="0"/>
              </a:rPr>
              <a:t>hiện</a:t>
            </a:r>
            <a:r>
              <a:rPr lang="en-US" sz="2400" dirty="0" smtClean="0">
                <a:cs typeface="Times New Roman" pitchFamily="18" charset="0"/>
              </a:rPr>
              <a:t> </a:t>
            </a:r>
            <a:r>
              <a:rPr lang="en-US" sz="2400" dirty="0" err="1" smtClean="0">
                <a:cs typeface="Times New Roman" pitchFamily="18" charset="0"/>
              </a:rPr>
              <a:t>khi</a:t>
            </a:r>
            <a:r>
              <a:rPr lang="en-US" sz="2400" dirty="0" smtClean="0">
                <a:cs typeface="Times New Roman" pitchFamily="18" charset="0"/>
              </a:rPr>
              <a:t> </a:t>
            </a:r>
            <a:r>
              <a:rPr lang="en-US" sz="2400" dirty="0" err="1" smtClean="0">
                <a:cs typeface="Times New Roman" pitchFamily="18" charset="0"/>
              </a:rPr>
              <a:t>có</a:t>
            </a:r>
            <a:r>
              <a:rPr lang="en-US" sz="2400" dirty="0" smtClean="0">
                <a:cs typeface="Times New Roman" pitchFamily="18" charset="0"/>
              </a:rPr>
              <a:t> </a:t>
            </a:r>
            <a:r>
              <a:rPr lang="en-US" sz="2400" dirty="0" err="1" smtClean="0">
                <a:cs typeface="Times New Roman" pitchFamily="18" charset="0"/>
              </a:rPr>
              <a:t>tổn</a:t>
            </a:r>
            <a:r>
              <a:rPr lang="en-US" sz="2400" dirty="0" smtClean="0">
                <a:cs typeface="Times New Roman" pitchFamily="18" charset="0"/>
              </a:rPr>
              <a:t> </a:t>
            </a:r>
            <a:r>
              <a:rPr lang="en-US" sz="2400" dirty="0" err="1" smtClean="0">
                <a:cs typeface="Times New Roman" pitchFamily="18" charset="0"/>
              </a:rPr>
              <a:t>thương</a:t>
            </a:r>
            <a:r>
              <a:rPr lang="en-US" sz="2400" dirty="0" smtClean="0">
                <a:cs typeface="Times New Roman" pitchFamily="18" charset="0"/>
              </a:rPr>
              <a:t> </a:t>
            </a:r>
            <a:r>
              <a:rPr lang="en-US" sz="2400" dirty="0" err="1" smtClean="0">
                <a:cs typeface="Times New Roman" pitchFamily="18" charset="0"/>
              </a:rPr>
              <a:t>viêm</a:t>
            </a:r>
            <a:r>
              <a:rPr lang="en-US" sz="2400" dirty="0" smtClean="0">
                <a:cs typeface="Times New Roman" pitchFamily="18" charset="0"/>
              </a:rPr>
              <a:t> </a:t>
            </a:r>
            <a:r>
              <a:rPr lang="en-US" sz="2400" dirty="0" err="1" smtClean="0">
                <a:cs typeface="Times New Roman" pitchFamily="18" charset="0"/>
              </a:rPr>
              <a:t>nhiễm</a:t>
            </a:r>
            <a:r>
              <a:rPr lang="en-US" sz="2400" dirty="0" smtClean="0">
                <a:cs typeface="Times New Roman" pitchFamily="18" charset="0"/>
              </a:rPr>
              <a:t> </a:t>
            </a:r>
            <a:r>
              <a:rPr lang="en-US" sz="2400" dirty="0" err="1" smtClean="0">
                <a:cs typeface="Times New Roman" pitchFamily="18" charset="0"/>
              </a:rPr>
              <a:t>hoặc</a:t>
            </a:r>
            <a:r>
              <a:rPr lang="en-US" sz="2400" dirty="0" smtClean="0">
                <a:cs typeface="Times New Roman" pitchFamily="18" charset="0"/>
              </a:rPr>
              <a:t> </a:t>
            </a:r>
            <a:r>
              <a:rPr lang="en-US" sz="2400" dirty="0" err="1" smtClean="0">
                <a:cs typeface="Times New Roman" pitchFamily="18" charset="0"/>
              </a:rPr>
              <a:t>chảy</a:t>
            </a:r>
            <a:r>
              <a:rPr lang="en-US" sz="2400" dirty="0" smtClean="0">
                <a:cs typeface="Times New Roman" pitchFamily="18" charset="0"/>
              </a:rPr>
              <a:t> </a:t>
            </a:r>
            <a:r>
              <a:rPr lang="en-US" sz="2400" dirty="0" err="1" smtClean="0">
                <a:cs typeface="Times New Roman" pitchFamily="18" charset="0"/>
              </a:rPr>
              <a:t>máu</a:t>
            </a:r>
            <a:r>
              <a:rPr lang="en-US" sz="2400" dirty="0" smtClean="0">
                <a:cs typeface="Times New Roman" pitchFamily="18" charset="0"/>
              </a:rPr>
              <a:t> </a:t>
            </a:r>
            <a:r>
              <a:rPr lang="en-US" sz="2400" dirty="0" err="1" smtClean="0">
                <a:cs typeface="Times New Roman" pitchFamily="18" charset="0"/>
              </a:rPr>
              <a:t>của</a:t>
            </a:r>
            <a:r>
              <a:rPr lang="en-US" sz="2400" dirty="0" smtClean="0">
                <a:cs typeface="Times New Roman" pitchFamily="18" charset="0"/>
              </a:rPr>
              <a:t> </a:t>
            </a:r>
            <a:r>
              <a:rPr lang="en-US" sz="2400" dirty="0" err="1" smtClean="0">
                <a:cs typeface="Times New Roman" pitchFamily="18" charset="0"/>
              </a:rPr>
              <a:t>màng</a:t>
            </a:r>
            <a:r>
              <a:rPr lang="en-US" sz="2400" dirty="0" smtClean="0">
                <a:cs typeface="Times New Roman" pitchFamily="18" charset="0"/>
              </a:rPr>
              <a:t> </a:t>
            </a:r>
            <a:r>
              <a:rPr lang="en-US" sz="2400" dirty="0" err="1" smtClean="0">
                <a:cs typeface="Times New Roman" pitchFamily="18" charset="0"/>
              </a:rPr>
              <a:t>não</a:t>
            </a:r>
            <a:r>
              <a:rPr lang="en-US" sz="2400" dirty="0" smtClean="0">
                <a:cs typeface="Times New Roman" pitchFamily="18" charset="0"/>
              </a:rPr>
              <a:t>.</a:t>
            </a:r>
          </a:p>
          <a:p>
            <a:pPr marL="365760" indent="-256032" algn="just" eaLnBrk="1" fontAlgn="auto" hangingPunct="1">
              <a:spcAft>
                <a:spcPts val="0"/>
              </a:spcAft>
              <a:buFont typeface="Wingdings 3"/>
              <a:buChar char=""/>
              <a:defRPr/>
            </a:pPr>
            <a:r>
              <a:rPr lang="en-US" sz="2400" dirty="0" smtClean="0">
                <a:cs typeface="Times New Roman" pitchFamily="18" charset="0"/>
              </a:rPr>
              <a:t>Các nguyên nhân thường gặp: viêm màng não mủ (do vi khuẩn hoặc virus), viêm màng não do lao.</a:t>
            </a:r>
          </a:p>
          <a:p>
            <a:pPr marL="365760" indent="-256032" algn="just" eaLnBrk="1" fontAlgn="auto" hangingPunct="1">
              <a:spcAft>
                <a:spcPts val="0"/>
              </a:spcAft>
              <a:buFont typeface="Wingdings 3"/>
              <a:buNone/>
              <a:defRPr/>
            </a:pPr>
            <a:r>
              <a:rPr lang="en-US" sz="2400" dirty="0" smtClean="0">
                <a:cs typeface="Times New Roman" pitchFamily="18" charset="0"/>
              </a:rPr>
              <a:t>+ Một số biểu hiện lâm sàng:  </a:t>
            </a:r>
          </a:p>
          <a:p>
            <a:pPr marL="365760" indent="-256032" algn="just" eaLnBrk="1" fontAlgn="auto" hangingPunct="1">
              <a:spcAft>
                <a:spcPts val="0"/>
              </a:spcAft>
              <a:buFont typeface="Wingdings 3"/>
              <a:buChar char=""/>
              <a:defRPr/>
            </a:pPr>
            <a:r>
              <a:rPr lang="en-US" sz="2400" dirty="0" smtClean="0">
                <a:cs typeface="Times New Roman" pitchFamily="18" charset="0"/>
              </a:rPr>
              <a:t>Nhức đầu dữ dội ở cùng trán và vùng sau gáy, liên tục tăng dần khi có tiếng động, ánh sáng, gắng sức</a:t>
            </a:r>
          </a:p>
          <a:p>
            <a:pPr marL="365760" indent="-256032" algn="just" eaLnBrk="1" fontAlgn="auto" hangingPunct="1">
              <a:spcAft>
                <a:spcPts val="0"/>
              </a:spcAft>
              <a:buFont typeface="Wingdings 3"/>
              <a:buChar char=""/>
              <a:defRPr/>
            </a:pPr>
            <a:r>
              <a:rPr lang="en-US" sz="2400" dirty="0" smtClean="0">
                <a:cs typeface="Times New Roman" pitchFamily="18" charset="0"/>
              </a:rPr>
              <a:t>Nôn vọt, táo bón,Gáy cứng,Dấu hiệu Kernig (+)</a:t>
            </a:r>
          </a:p>
          <a:p>
            <a:pPr marL="365760" indent="-256032" algn="just" eaLnBrk="1" fontAlgn="auto" hangingPunct="1">
              <a:spcAft>
                <a:spcPts val="0"/>
              </a:spcAft>
              <a:buFont typeface="Wingdings 3"/>
              <a:buChar char=""/>
              <a:defRPr/>
            </a:pPr>
            <a:r>
              <a:rPr lang="en-US" sz="2400" dirty="0" err="1" smtClean="0">
                <a:cs typeface="Times New Roman" pitchFamily="18" charset="0"/>
              </a:rPr>
              <a:t>Sợ</a:t>
            </a:r>
            <a:r>
              <a:rPr lang="en-US" sz="2400" dirty="0" smtClean="0">
                <a:cs typeface="Times New Roman" pitchFamily="18" charset="0"/>
              </a:rPr>
              <a:t> </a:t>
            </a:r>
            <a:r>
              <a:rPr lang="en-US" sz="2400" dirty="0" err="1" smtClean="0">
                <a:cs typeface="Times New Roman" pitchFamily="18" charset="0"/>
              </a:rPr>
              <a:t>ánh</a:t>
            </a:r>
            <a:r>
              <a:rPr lang="en-US" sz="2400" dirty="0" smtClean="0">
                <a:cs typeface="Times New Roman" pitchFamily="18" charset="0"/>
              </a:rPr>
              <a:t> </a:t>
            </a:r>
            <a:r>
              <a:rPr lang="en-US" sz="2400" dirty="0" err="1" smtClean="0">
                <a:cs typeface="Times New Roman" pitchFamily="18" charset="0"/>
              </a:rPr>
              <a:t>sáng</a:t>
            </a:r>
            <a:r>
              <a:rPr lang="en-US" sz="2400" dirty="0" smtClean="0">
                <a:cs typeface="Times New Roman" pitchFamily="18" charset="0"/>
              </a:rPr>
              <a:t>, </a:t>
            </a:r>
            <a:r>
              <a:rPr lang="en-US" sz="2400" dirty="0" err="1" smtClean="0">
                <a:cs typeface="Times New Roman" pitchFamily="18" charset="0"/>
              </a:rPr>
              <a:t>tăng</a:t>
            </a:r>
            <a:r>
              <a:rPr lang="en-US" sz="2400" dirty="0" smtClean="0">
                <a:cs typeface="Times New Roman" pitchFamily="18" charset="0"/>
              </a:rPr>
              <a:t> </a:t>
            </a:r>
            <a:r>
              <a:rPr lang="en-US" sz="2400" dirty="0" err="1" smtClean="0">
                <a:cs typeface="Times New Roman" pitchFamily="18" charset="0"/>
              </a:rPr>
              <a:t>phản</a:t>
            </a:r>
            <a:r>
              <a:rPr lang="en-US" sz="2400" dirty="0" smtClean="0">
                <a:cs typeface="Times New Roman" pitchFamily="18" charset="0"/>
              </a:rPr>
              <a:t> </a:t>
            </a:r>
            <a:r>
              <a:rPr lang="en-US" sz="2400" dirty="0" err="1" smtClean="0">
                <a:cs typeface="Times New Roman" pitchFamily="18" charset="0"/>
              </a:rPr>
              <a:t>xạ</a:t>
            </a:r>
            <a:r>
              <a:rPr lang="en-US" sz="2400" dirty="0" smtClean="0">
                <a:cs typeface="Times New Roman" pitchFamily="18" charset="0"/>
              </a:rPr>
              <a:t> </a:t>
            </a:r>
            <a:r>
              <a:rPr lang="en-US" sz="2400" dirty="0" err="1" smtClean="0">
                <a:cs typeface="Times New Roman" pitchFamily="18" charset="0"/>
              </a:rPr>
              <a:t>gân</a:t>
            </a:r>
            <a:r>
              <a:rPr lang="en-US" sz="2400" dirty="0" smtClean="0">
                <a:cs typeface="Times New Roman" pitchFamily="18" charset="0"/>
              </a:rPr>
              <a:t> </a:t>
            </a:r>
            <a:r>
              <a:rPr lang="en-US" sz="2400" dirty="0" err="1" smtClean="0">
                <a:cs typeface="Times New Roman" pitchFamily="18" charset="0"/>
              </a:rPr>
              <a:t>xương</a:t>
            </a:r>
            <a:r>
              <a:rPr lang="en-US" sz="2400" dirty="0" smtClean="0">
                <a:cs typeface="Times New Roman" pitchFamily="18" charset="0"/>
              </a:rPr>
              <a:t> </a:t>
            </a:r>
            <a:r>
              <a:rPr lang="en-US" sz="2400" dirty="0" err="1" smtClean="0">
                <a:cs typeface="Times New Roman" pitchFamily="18" charset="0"/>
              </a:rPr>
              <a:t>toàn</a:t>
            </a:r>
            <a:r>
              <a:rPr lang="en-US" sz="2400" dirty="0" smtClean="0">
                <a:cs typeface="Times New Roman" pitchFamily="18" charset="0"/>
              </a:rPr>
              <a:t> </a:t>
            </a:r>
            <a:r>
              <a:rPr lang="en-US" sz="2400" dirty="0" err="1" smtClean="0">
                <a:cs typeface="Times New Roman" pitchFamily="18" charset="0"/>
              </a:rPr>
              <a:t>thân</a:t>
            </a:r>
            <a:r>
              <a:rPr lang="en-US" sz="2400" dirty="0" smtClean="0">
                <a:cs typeface="Times New Roman" pitchFamily="18" charset="0"/>
              </a:rPr>
              <a:t>, </a:t>
            </a:r>
            <a:r>
              <a:rPr lang="en-US" sz="2400" dirty="0" err="1" smtClean="0">
                <a:cs typeface="Times New Roman" pitchFamily="18" charset="0"/>
              </a:rPr>
              <a:t>tăng</a:t>
            </a:r>
            <a:r>
              <a:rPr lang="en-US" sz="2400" dirty="0" smtClean="0">
                <a:cs typeface="Times New Roman" pitchFamily="18" charset="0"/>
              </a:rPr>
              <a:t> </a:t>
            </a:r>
            <a:r>
              <a:rPr lang="en-US" sz="2400" dirty="0" err="1" smtClean="0">
                <a:cs typeface="Times New Roman" pitchFamily="18" charset="0"/>
              </a:rPr>
              <a:t>mẫn</a:t>
            </a:r>
            <a:r>
              <a:rPr lang="en-US" sz="2400" dirty="0" smtClean="0">
                <a:cs typeface="Times New Roman" pitchFamily="18" charset="0"/>
              </a:rPr>
              <a:t> </a:t>
            </a:r>
            <a:r>
              <a:rPr lang="en-US" sz="2400" dirty="0" err="1" smtClean="0">
                <a:cs typeface="Times New Roman" pitchFamily="18" charset="0"/>
              </a:rPr>
              <a:t>cảm</a:t>
            </a:r>
            <a:r>
              <a:rPr lang="en-US" sz="2400" dirty="0" smtClean="0">
                <a:cs typeface="Times New Roman" pitchFamily="18" charset="0"/>
              </a:rPr>
              <a:t> </a:t>
            </a:r>
            <a:r>
              <a:rPr lang="en-US" sz="2400" dirty="0" err="1" smtClean="0">
                <a:cs typeface="Times New Roman" pitchFamily="18" charset="0"/>
              </a:rPr>
              <a:t>da</a:t>
            </a:r>
            <a:r>
              <a:rPr lang="en-US" sz="2400" dirty="0" smtClean="0">
                <a:cs typeface="Times New Roman" pitchFamily="18" charset="0"/>
              </a:rPr>
              <a:t>.</a:t>
            </a:r>
          </a:p>
          <a:p>
            <a:pPr marL="365760" indent="-256032" eaLnBrk="1" fontAlgn="auto" hangingPunct="1">
              <a:spcAft>
                <a:spcPts val="0"/>
              </a:spcAft>
              <a:buFont typeface="Wingdings 3"/>
              <a:buChar char=""/>
              <a:defRPr/>
            </a:pPr>
            <a:endParaRPr lang="en-US" dirty="0"/>
          </a:p>
        </p:txBody>
      </p:sp>
      <p:sp>
        <p:nvSpPr>
          <p:cNvPr id="4" name="Rounded Rectangle 3"/>
          <p:cNvSpPr/>
          <p:nvPr/>
        </p:nvSpPr>
        <p:spPr>
          <a:xfrm>
            <a:off x="304800" y="228600"/>
            <a:ext cx="68580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cs typeface="Times New Roman" pitchFamily="18" charset="0"/>
              </a:rPr>
              <a:t>2. </a:t>
            </a:r>
            <a:r>
              <a:rPr lang="en-US" sz="2800" b="1" dirty="0" err="1">
                <a:solidFill>
                  <a:schemeClr val="tx1"/>
                </a:solidFill>
                <a:cs typeface="Times New Roman" pitchFamily="18" charset="0"/>
              </a:rPr>
              <a:t>Một</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số</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hội</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chứng</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thần</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kinh</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thường</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gặp</a:t>
            </a:r>
            <a:endParaRPr lang="en-US" sz="2800" b="1" dirty="0">
              <a:solidFill>
                <a:schemeClr val="tx1"/>
              </a:solidFill>
              <a:cs typeface="Times New Roman" pitchFamily="18" charset="0"/>
            </a:endParaRPr>
          </a:p>
        </p:txBody>
      </p:sp>
      <p:pic>
        <p:nvPicPr>
          <p:cNvPr id="21513" name="Picture 9" descr="C:\Users\dell\Desktop\Uyen\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71600"/>
            <a:ext cx="22098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Users\dell\Desktop\Uye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962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1513"/>
                                        </p:tgtEl>
                                        <p:attrNameLst>
                                          <p:attrName>style.visibility</p:attrName>
                                        </p:attrNameLst>
                                      </p:cBhvr>
                                      <p:to>
                                        <p:strVal val="visible"/>
                                      </p:to>
                                    </p:set>
                                    <p:anim calcmode="lin" valueType="num">
                                      <p:cBhvr additive="base">
                                        <p:cTn id="30" dur="500" fill="hold"/>
                                        <p:tgtEl>
                                          <p:spTgt spid="21513"/>
                                        </p:tgtEl>
                                        <p:attrNameLst>
                                          <p:attrName>ppt_x</p:attrName>
                                        </p:attrNameLst>
                                      </p:cBhvr>
                                      <p:tavLst>
                                        <p:tav tm="0">
                                          <p:val>
                                            <p:strVal val="#ppt_x"/>
                                          </p:val>
                                        </p:tav>
                                        <p:tav tm="100000">
                                          <p:val>
                                            <p:strVal val="#ppt_x"/>
                                          </p:val>
                                        </p:tav>
                                      </p:tavLst>
                                    </p:anim>
                                    <p:anim calcmode="lin" valueType="num">
                                      <p:cBhvr additive="base">
                                        <p:cTn id="31"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1514"/>
                                        </p:tgtEl>
                                        <p:attrNameLst>
                                          <p:attrName>style.visibility</p:attrName>
                                        </p:attrNameLst>
                                      </p:cBhvr>
                                      <p:to>
                                        <p:strVal val="visible"/>
                                      </p:to>
                                    </p:set>
                                    <p:anim calcmode="lin" valueType="num">
                                      <p:cBhvr additive="base">
                                        <p:cTn id="36" dur="500" fill="hold"/>
                                        <p:tgtEl>
                                          <p:spTgt spid="21514"/>
                                        </p:tgtEl>
                                        <p:attrNameLst>
                                          <p:attrName>ppt_x</p:attrName>
                                        </p:attrNameLst>
                                      </p:cBhvr>
                                      <p:tavLst>
                                        <p:tav tm="0">
                                          <p:val>
                                            <p:strVal val="#ppt_x"/>
                                          </p:val>
                                        </p:tav>
                                        <p:tav tm="100000">
                                          <p:val>
                                            <p:strVal val="#ppt_x"/>
                                          </p:val>
                                        </p:tav>
                                      </p:tavLst>
                                    </p:anim>
                                    <p:anim calcmode="lin" valueType="num">
                                      <p:cBhvr additive="base">
                                        <p:cTn id="37"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43200"/>
            <a:ext cx="6019800" cy="3276600"/>
          </a:xfrm>
        </p:spPr>
        <p:txBody>
          <a:bodyPr>
            <a:normAutofit fontScale="70000" lnSpcReduction="20000"/>
          </a:bodyPr>
          <a:lstStyle/>
          <a:p>
            <a:pPr marL="365760" indent="-256032" eaLnBrk="1" fontAlgn="auto" hangingPunct="1">
              <a:spcAft>
                <a:spcPts val="0"/>
              </a:spcAft>
              <a:buFont typeface="Wingdings" pitchFamily="2" charset="2"/>
              <a:buChar char="v"/>
              <a:defRPr/>
            </a:pPr>
            <a:r>
              <a:rPr lang="en-US" sz="2900" dirty="0" err="1" smtClean="0">
                <a:cs typeface="Times New Roman" pitchFamily="18" charset="0"/>
              </a:rPr>
              <a:t>Biểu</a:t>
            </a:r>
            <a:r>
              <a:rPr lang="en-US" sz="2900" dirty="0" smtClean="0">
                <a:cs typeface="Times New Roman" pitchFamily="18" charset="0"/>
              </a:rPr>
              <a:t> </a:t>
            </a:r>
            <a:r>
              <a:rPr lang="en-US" sz="2900" dirty="0" err="1" smtClean="0">
                <a:cs typeface="Times New Roman" pitchFamily="18" charset="0"/>
              </a:rPr>
              <a:t>hiện</a:t>
            </a:r>
            <a:r>
              <a:rPr lang="en-US" sz="2900" dirty="0" smtClean="0">
                <a:cs typeface="Times New Roman" pitchFamily="18" charset="0"/>
              </a:rPr>
              <a:t> </a:t>
            </a:r>
            <a:r>
              <a:rPr lang="en-US" sz="2900" dirty="0" err="1" smtClean="0">
                <a:cs typeface="Times New Roman" pitchFamily="18" charset="0"/>
              </a:rPr>
              <a:t>lâm</a:t>
            </a:r>
            <a:r>
              <a:rPr lang="en-US" sz="2900" dirty="0" smtClean="0">
                <a:cs typeface="Times New Roman" pitchFamily="18" charset="0"/>
              </a:rPr>
              <a:t> </a:t>
            </a:r>
            <a:r>
              <a:rPr lang="en-US" sz="2900" dirty="0" err="1" smtClean="0">
                <a:cs typeface="Times New Roman" pitchFamily="18" charset="0"/>
              </a:rPr>
              <a:t>sàng</a:t>
            </a:r>
            <a:r>
              <a:rPr lang="en-US" sz="2900" dirty="0" smtClean="0">
                <a:cs typeface="Times New Roman" pitchFamily="18" charset="0"/>
              </a:rPr>
              <a:t>:</a:t>
            </a:r>
          </a:p>
          <a:p>
            <a:pPr marL="365760" indent="-256032" eaLnBrk="1" fontAlgn="auto" hangingPunct="1">
              <a:spcAft>
                <a:spcPts val="0"/>
              </a:spcAft>
              <a:buFont typeface="Wingdings 3"/>
              <a:buChar char=""/>
              <a:defRPr/>
            </a:pPr>
            <a:r>
              <a:rPr lang="en-US" sz="2900" dirty="0" smtClean="0">
                <a:cs typeface="Times New Roman" pitchFamily="18" charset="0"/>
              </a:rPr>
              <a:t>Ðau đầu: gặp trong 80% với đặc tính đau đầu ngày càng tăng.</a:t>
            </a:r>
          </a:p>
          <a:p>
            <a:pPr marL="365760" indent="-256032" eaLnBrk="1" fontAlgn="auto" hangingPunct="1">
              <a:spcAft>
                <a:spcPts val="0"/>
              </a:spcAft>
              <a:buFont typeface="Wingdings 3"/>
              <a:buChar char=""/>
              <a:defRPr/>
            </a:pPr>
            <a:r>
              <a:rPr lang="en-US" sz="2900" dirty="0" err="1" smtClean="0">
                <a:cs typeface="Times New Roman" pitchFamily="18" charset="0"/>
              </a:rPr>
              <a:t>Nôn</a:t>
            </a:r>
            <a:r>
              <a:rPr lang="en-US" sz="2900" dirty="0" smtClean="0">
                <a:cs typeface="Times New Roman" pitchFamily="18" charset="0"/>
              </a:rPr>
              <a:t> (68%): </a:t>
            </a:r>
            <a:r>
              <a:rPr lang="en-US" sz="2900" dirty="0" err="1" smtClean="0">
                <a:cs typeface="Times New Roman" pitchFamily="18" charset="0"/>
              </a:rPr>
              <a:t>nôn</a:t>
            </a:r>
            <a:r>
              <a:rPr lang="en-US" sz="2900" dirty="0" smtClean="0">
                <a:cs typeface="Times New Roman" pitchFamily="18" charset="0"/>
              </a:rPr>
              <a:t> </a:t>
            </a:r>
            <a:r>
              <a:rPr lang="en-US" sz="2900" dirty="0" err="1" smtClean="0">
                <a:cs typeface="Times New Roman" pitchFamily="18" charset="0"/>
              </a:rPr>
              <a:t>thường</a:t>
            </a:r>
            <a:r>
              <a:rPr lang="en-US" sz="2900" dirty="0" smtClean="0">
                <a:cs typeface="Times New Roman" pitchFamily="18" charset="0"/>
              </a:rPr>
              <a:t> </a:t>
            </a:r>
            <a:r>
              <a:rPr lang="en-US" sz="2900" dirty="0" err="1" smtClean="0">
                <a:cs typeface="Times New Roman" pitchFamily="18" charset="0"/>
              </a:rPr>
              <a:t>đi</a:t>
            </a:r>
            <a:r>
              <a:rPr lang="en-US" sz="2900" dirty="0" smtClean="0">
                <a:cs typeface="Times New Roman" pitchFamily="18" charset="0"/>
              </a:rPr>
              <a:t> </a:t>
            </a:r>
            <a:r>
              <a:rPr lang="en-US" sz="2900" dirty="0" err="1" smtClean="0">
                <a:cs typeface="Times New Roman" pitchFamily="18" charset="0"/>
              </a:rPr>
              <a:t>sau</a:t>
            </a:r>
            <a:r>
              <a:rPr lang="en-US" sz="2900" dirty="0" smtClean="0">
                <a:cs typeface="Times New Roman" pitchFamily="18" charset="0"/>
              </a:rPr>
              <a:t> </a:t>
            </a:r>
            <a:r>
              <a:rPr lang="en-US" sz="2900" dirty="0" err="1" smtClean="0">
                <a:cs typeface="Times New Roman" pitchFamily="18" charset="0"/>
              </a:rPr>
              <a:t>cơn</a:t>
            </a:r>
            <a:r>
              <a:rPr lang="en-US" sz="2900" dirty="0" smtClean="0">
                <a:cs typeface="Times New Roman" pitchFamily="18" charset="0"/>
              </a:rPr>
              <a:t> </a:t>
            </a:r>
            <a:r>
              <a:rPr lang="en-US" sz="2900" dirty="0" err="1" smtClean="0">
                <a:cs typeface="Times New Roman" pitchFamily="18" charset="0"/>
              </a:rPr>
              <a:t>nhức</a:t>
            </a:r>
            <a:r>
              <a:rPr lang="en-US" sz="2900" dirty="0" smtClean="0">
                <a:cs typeface="Times New Roman" pitchFamily="18" charset="0"/>
              </a:rPr>
              <a:t> </a:t>
            </a:r>
            <a:r>
              <a:rPr lang="en-US" sz="2900" dirty="0" err="1" smtClean="0">
                <a:cs typeface="Times New Roman" pitchFamily="18" charset="0"/>
              </a:rPr>
              <a:t>đầu</a:t>
            </a:r>
            <a:r>
              <a:rPr lang="en-US" sz="2900" dirty="0" smtClean="0">
                <a:cs typeface="Times New Roman" pitchFamily="18" charset="0"/>
              </a:rPr>
              <a:t>, </a:t>
            </a:r>
            <a:r>
              <a:rPr lang="en-US" sz="2900" dirty="0" err="1" smtClean="0">
                <a:cs typeface="Times New Roman" pitchFamily="18" charset="0"/>
              </a:rPr>
              <a:t>nôn</a:t>
            </a:r>
            <a:r>
              <a:rPr lang="en-US" sz="2900" dirty="0" smtClean="0">
                <a:cs typeface="Times New Roman" pitchFamily="18" charset="0"/>
              </a:rPr>
              <a:t> </a:t>
            </a:r>
            <a:r>
              <a:rPr lang="en-US" sz="2900" dirty="0" err="1" smtClean="0">
                <a:cs typeface="Times New Roman" pitchFamily="18" charset="0"/>
              </a:rPr>
              <a:t>vọt</a:t>
            </a:r>
            <a:r>
              <a:rPr lang="en-US" sz="2900" dirty="0" smtClean="0">
                <a:cs typeface="Times New Roman" pitchFamily="18" charset="0"/>
              </a:rPr>
              <a:t> </a:t>
            </a:r>
            <a:r>
              <a:rPr lang="en-US" sz="2900" dirty="0" err="1" smtClean="0">
                <a:cs typeface="Times New Roman" pitchFamily="18" charset="0"/>
              </a:rPr>
              <a:t>dễdàng</a:t>
            </a:r>
            <a:r>
              <a:rPr lang="en-US" sz="2900" dirty="0" smtClean="0">
                <a:cs typeface="Times New Roman" pitchFamily="18" charset="0"/>
              </a:rPr>
              <a:t>, </a:t>
            </a:r>
            <a:r>
              <a:rPr lang="en-US" sz="2900" dirty="0" err="1" smtClean="0">
                <a:cs typeface="Times New Roman" pitchFamily="18" charset="0"/>
              </a:rPr>
              <a:t>nôn</a:t>
            </a:r>
            <a:r>
              <a:rPr lang="en-US" sz="2900" dirty="0" smtClean="0">
                <a:cs typeface="Times New Roman" pitchFamily="18" charset="0"/>
              </a:rPr>
              <a:t> </a:t>
            </a:r>
            <a:r>
              <a:rPr lang="en-US" sz="2900" dirty="0" err="1" smtClean="0">
                <a:cs typeface="Times New Roman" pitchFamily="18" charset="0"/>
              </a:rPr>
              <a:t>khi</a:t>
            </a:r>
            <a:r>
              <a:rPr lang="en-US" sz="2900" dirty="0" smtClean="0">
                <a:cs typeface="Times New Roman" pitchFamily="18" charset="0"/>
              </a:rPr>
              <a:t> </a:t>
            </a:r>
            <a:r>
              <a:rPr lang="en-US" sz="2900" dirty="0" err="1" smtClean="0">
                <a:cs typeface="Times New Roman" pitchFamily="18" charset="0"/>
              </a:rPr>
              <a:t>thay</a:t>
            </a:r>
            <a:r>
              <a:rPr lang="en-US" sz="2900" dirty="0" smtClean="0">
                <a:cs typeface="Times New Roman" pitchFamily="18" charset="0"/>
              </a:rPr>
              <a:t> </a:t>
            </a:r>
            <a:r>
              <a:rPr lang="en-US" sz="2900" dirty="0" err="1" smtClean="0">
                <a:cs typeface="Times New Roman" pitchFamily="18" charset="0"/>
              </a:rPr>
              <a:t>đổi</a:t>
            </a:r>
            <a:r>
              <a:rPr lang="en-US" sz="2900" dirty="0" smtClean="0">
                <a:cs typeface="Times New Roman" pitchFamily="18" charset="0"/>
              </a:rPr>
              <a:t> </a:t>
            </a:r>
            <a:r>
              <a:rPr lang="en-US" sz="2900" dirty="0" err="1" smtClean="0">
                <a:cs typeface="Times New Roman" pitchFamily="18" charset="0"/>
              </a:rPr>
              <a:t>thế</a:t>
            </a:r>
            <a:r>
              <a:rPr lang="en-US" sz="2900" dirty="0" smtClean="0">
                <a:cs typeface="Times New Roman" pitchFamily="18" charset="0"/>
              </a:rPr>
              <a:t> </a:t>
            </a:r>
            <a:r>
              <a:rPr lang="en-US" sz="2900" dirty="0" err="1" smtClean="0">
                <a:cs typeface="Times New Roman" pitchFamily="18" charset="0"/>
              </a:rPr>
              <a:t>đầu</a:t>
            </a:r>
            <a:r>
              <a:rPr lang="en-US" sz="2900" dirty="0" smtClean="0">
                <a:cs typeface="Times New Roman" pitchFamily="18" charset="0"/>
              </a:rPr>
              <a:t>.</a:t>
            </a:r>
          </a:p>
          <a:p>
            <a:pPr marL="365760" indent="-256032" eaLnBrk="1" fontAlgn="auto" hangingPunct="1">
              <a:spcAft>
                <a:spcPts val="0"/>
              </a:spcAft>
              <a:buFont typeface="Wingdings 3"/>
              <a:buChar char=""/>
              <a:defRPr/>
            </a:pPr>
            <a:r>
              <a:rPr lang="en-US" sz="2900" dirty="0" err="1" smtClean="0">
                <a:cs typeface="Times New Roman" pitchFamily="18" charset="0"/>
              </a:rPr>
              <a:t>Rối</a:t>
            </a:r>
            <a:r>
              <a:rPr lang="en-US" sz="2900" dirty="0" smtClean="0">
                <a:cs typeface="Times New Roman" pitchFamily="18" charset="0"/>
              </a:rPr>
              <a:t> </a:t>
            </a:r>
            <a:r>
              <a:rPr lang="en-US" sz="2900" dirty="0" err="1" smtClean="0">
                <a:cs typeface="Times New Roman" pitchFamily="18" charset="0"/>
              </a:rPr>
              <a:t>loạn</a:t>
            </a:r>
            <a:r>
              <a:rPr lang="en-US" sz="2900" dirty="0" smtClean="0">
                <a:cs typeface="Times New Roman" pitchFamily="18" charset="0"/>
              </a:rPr>
              <a:t> ý </a:t>
            </a:r>
            <a:r>
              <a:rPr lang="en-US" sz="2900" dirty="0" err="1" smtClean="0">
                <a:cs typeface="Times New Roman" pitchFamily="18" charset="0"/>
              </a:rPr>
              <a:t>thức</a:t>
            </a:r>
            <a:r>
              <a:rPr lang="en-US" sz="2900" dirty="0" smtClean="0">
                <a:cs typeface="Times New Roman" pitchFamily="18" charset="0"/>
              </a:rPr>
              <a:t>: </a:t>
            </a:r>
            <a:r>
              <a:rPr lang="en-US" sz="2900" dirty="0" err="1" smtClean="0">
                <a:cs typeface="Times New Roman" pitchFamily="18" charset="0"/>
              </a:rPr>
              <a:t>giảm</a:t>
            </a:r>
            <a:r>
              <a:rPr lang="en-US" sz="2900" dirty="0" smtClean="0">
                <a:cs typeface="Times New Roman" pitchFamily="18" charset="0"/>
              </a:rPr>
              <a:t> </a:t>
            </a:r>
            <a:r>
              <a:rPr lang="en-US" sz="2900" dirty="0" err="1" smtClean="0">
                <a:cs typeface="Times New Roman" pitchFamily="18" charset="0"/>
              </a:rPr>
              <a:t>chú</a:t>
            </a:r>
            <a:r>
              <a:rPr lang="en-US" sz="2900" dirty="0" smtClean="0">
                <a:cs typeface="Times New Roman" pitchFamily="18" charset="0"/>
              </a:rPr>
              <a:t> ý, </a:t>
            </a:r>
            <a:r>
              <a:rPr lang="en-US" sz="2900" dirty="0" err="1" smtClean="0">
                <a:cs typeface="Times New Roman" pitchFamily="18" charset="0"/>
              </a:rPr>
              <a:t>tập</a:t>
            </a:r>
            <a:r>
              <a:rPr lang="en-US" sz="2900" dirty="0" smtClean="0">
                <a:cs typeface="Times New Roman" pitchFamily="18" charset="0"/>
              </a:rPr>
              <a:t> </a:t>
            </a:r>
            <a:r>
              <a:rPr lang="en-US" sz="2900" dirty="0" err="1" smtClean="0">
                <a:cs typeface="Times New Roman" pitchFamily="18" charset="0"/>
              </a:rPr>
              <a:t>trung</a:t>
            </a:r>
            <a:r>
              <a:rPr lang="en-US" sz="2900" dirty="0" smtClean="0">
                <a:cs typeface="Times New Roman" pitchFamily="18" charset="0"/>
              </a:rPr>
              <a:t>, </a:t>
            </a:r>
            <a:r>
              <a:rPr lang="en-US" sz="2900" dirty="0" err="1" smtClean="0">
                <a:cs typeface="Times New Roman" pitchFamily="18" charset="0"/>
              </a:rPr>
              <a:t>chậm</a:t>
            </a:r>
            <a:r>
              <a:rPr lang="en-US" sz="2900" dirty="0" smtClean="0">
                <a:cs typeface="Times New Roman" pitchFamily="18" charset="0"/>
              </a:rPr>
              <a:t> </a:t>
            </a:r>
            <a:r>
              <a:rPr lang="en-US" sz="2900" dirty="0" err="1" smtClean="0">
                <a:cs typeface="Times New Roman" pitchFamily="18" charset="0"/>
              </a:rPr>
              <a:t>chạp</a:t>
            </a:r>
            <a:r>
              <a:rPr lang="en-US" sz="2900" dirty="0" smtClean="0">
                <a:cs typeface="Times New Roman" pitchFamily="18" charset="0"/>
              </a:rPr>
              <a:t>, </a:t>
            </a:r>
            <a:r>
              <a:rPr lang="en-US" sz="2900" dirty="0" err="1" smtClean="0">
                <a:cs typeface="Times New Roman" pitchFamily="18" charset="0"/>
              </a:rPr>
              <a:t>dần</a:t>
            </a:r>
            <a:r>
              <a:rPr lang="en-US" sz="2900" dirty="0" smtClean="0">
                <a:cs typeface="Times New Roman" pitchFamily="18" charset="0"/>
              </a:rPr>
              <a:t> </a:t>
            </a:r>
            <a:r>
              <a:rPr lang="en-US" sz="2900" dirty="0" err="1" smtClean="0">
                <a:cs typeface="Times New Roman" pitchFamily="18" charset="0"/>
              </a:rPr>
              <a:t>dần</a:t>
            </a:r>
            <a:r>
              <a:rPr lang="en-US" sz="2900" dirty="0" smtClean="0">
                <a:cs typeface="Times New Roman" pitchFamily="18" charset="0"/>
              </a:rPr>
              <a:t> ý </a:t>
            </a:r>
            <a:r>
              <a:rPr lang="en-US" sz="2900" dirty="0" err="1" smtClean="0">
                <a:cs typeface="Times New Roman" pitchFamily="18" charset="0"/>
              </a:rPr>
              <a:t>thức</a:t>
            </a:r>
            <a:r>
              <a:rPr lang="en-US" sz="2900" dirty="0" smtClean="0">
                <a:cs typeface="Times New Roman" pitchFamily="18" charset="0"/>
              </a:rPr>
              <a:t> </a:t>
            </a:r>
            <a:r>
              <a:rPr lang="en-US" sz="2900" dirty="0" err="1" smtClean="0">
                <a:cs typeface="Times New Roman" pitchFamily="18" charset="0"/>
              </a:rPr>
              <a:t>xấu</a:t>
            </a:r>
            <a:r>
              <a:rPr lang="en-US" sz="2900" dirty="0" smtClean="0">
                <a:cs typeface="Times New Roman" pitchFamily="18" charset="0"/>
              </a:rPr>
              <a:t> </a:t>
            </a:r>
            <a:r>
              <a:rPr lang="en-US" sz="2900" dirty="0" err="1" smtClean="0">
                <a:cs typeface="Times New Roman" pitchFamily="18" charset="0"/>
              </a:rPr>
              <a:t>tiến</a:t>
            </a:r>
            <a:r>
              <a:rPr lang="en-US" sz="2900" dirty="0" smtClean="0">
                <a:cs typeface="Times New Roman" pitchFamily="18" charset="0"/>
              </a:rPr>
              <a:t> </a:t>
            </a:r>
            <a:r>
              <a:rPr lang="en-US" sz="2900" dirty="0" err="1" smtClean="0">
                <a:cs typeface="Times New Roman" pitchFamily="18" charset="0"/>
              </a:rPr>
              <a:t>tới</a:t>
            </a:r>
            <a:r>
              <a:rPr lang="en-US" sz="2900" dirty="0" smtClean="0">
                <a:cs typeface="Times New Roman" pitchFamily="18" charset="0"/>
              </a:rPr>
              <a:t> </a:t>
            </a:r>
            <a:r>
              <a:rPr lang="en-US" sz="2900" dirty="0" err="1" smtClean="0">
                <a:cs typeface="Times New Roman" pitchFamily="18" charset="0"/>
              </a:rPr>
              <a:t>ngủ</a:t>
            </a:r>
            <a:r>
              <a:rPr lang="en-US" sz="2900" dirty="0" smtClean="0">
                <a:cs typeface="Times New Roman" pitchFamily="18" charset="0"/>
              </a:rPr>
              <a:t> </a:t>
            </a:r>
            <a:r>
              <a:rPr lang="en-US" sz="2900" dirty="0" err="1" smtClean="0">
                <a:cs typeface="Times New Roman" pitchFamily="18" charset="0"/>
              </a:rPr>
              <a:t>gà</a:t>
            </a:r>
            <a:r>
              <a:rPr lang="en-US" sz="2900" dirty="0" smtClean="0">
                <a:cs typeface="Times New Roman" pitchFamily="18" charset="0"/>
              </a:rPr>
              <a:t>, </a:t>
            </a:r>
            <a:r>
              <a:rPr lang="en-US" sz="2900" dirty="0" err="1" smtClean="0">
                <a:cs typeface="Times New Roman" pitchFamily="18" charset="0"/>
              </a:rPr>
              <a:t>mù</a:t>
            </a:r>
            <a:r>
              <a:rPr lang="en-US" sz="2900" dirty="0" smtClean="0">
                <a:cs typeface="Times New Roman" pitchFamily="18" charset="0"/>
              </a:rPr>
              <a:t> </a:t>
            </a:r>
            <a:r>
              <a:rPr lang="en-US" sz="2900" dirty="0" err="1" smtClean="0">
                <a:cs typeface="Times New Roman" pitchFamily="18" charset="0"/>
              </a:rPr>
              <a:t>mờ</a:t>
            </a:r>
            <a:r>
              <a:rPr lang="en-US" sz="2900" dirty="0" smtClean="0">
                <a:cs typeface="Times New Roman" pitchFamily="18" charset="0"/>
              </a:rPr>
              <a:t> </a:t>
            </a:r>
            <a:r>
              <a:rPr lang="en-US" sz="2900" dirty="0" err="1" smtClean="0">
                <a:cs typeface="Times New Roman" pitchFamily="18" charset="0"/>
              </a:rPr>
              <a:t>và</a:t>
            </a:r>
            <a:r>
              <a:rPr lang="en-US" sz="2900" dirty="0" smtClean="0">
                <a:cs typeface="Times New Roman" pitchFamily="18" charset="0"/>
              </a:rPr>
              <a:t> </a:t>
            </a:r>
            <a:r>
              <a:rPr lang="en-US" sz="2900" dirty="0" err="1" smtClean="0">
                <a:cs typeface="Times New Roman" pitchFamily="18" charset="0"/>
              </a:rPr>
              <a:t>cuối</a:t>
            </a:r>
            <a:r>
              <a:rPr lang="en-US" sz="2900" dirty="0" smtClean="0">
                <a:cs typeface="Times New Roman" pitchFamily="18" charset="0"/>
              </a:rPr>
              <a:t> </a:t>
            </a:r>
            <a:r>
              <a:rPr lang="en-US" sz="2900" dirty="0" err="1" smtClean="0">
                <a:cs typeface="Times New Roman" pitchFamily="18" charset="0"/>
              </a:rPr>
              <a:t>cùng</a:t>
            </a:r>
            <a:r>
              <a:rPr lang="en-US" sz="2900" dirty="0" smtClean="0">
                <a:cs typeface="Times New Roman" pitchFamily="18" charset="0"/>
              </a:rPr>
              <a:t> </a:t>
            </a:r>
            <a:r>
              <a:rPr lang="en-US" sz="2900" dirty="0" err="1" smtClean="0">
                <a:cs typeface="Times New Roman" pitchFamily="18" charset="0"/>
              </a:rPr>
              <a:t>hôn</a:t>
            </a:r>
            <a:r>
              <a:rPr lang="en-US" sz="2900" dirty="0" smtClean="0">
                <a:cs typeface="Times New Roman" pitchFamily="18" charset="0"/>
              </a:rPr>
              <a:t> </a:t>
            </a:r>
            <a:r>
              <a:rPr lang="en-US" sz="2900" dirty="0" err="1" smtClean="0">
                <a:cs typeface="Times New Roman" pitchFamily="18" charset="0"/>
              </a:rPr>
              <a:t>mê</a:t>
            </a:r>
            <a:r>
              <a:rPr lang="en-US" sz="2900" dirty="0" smtClean="0">
                <a:cs typeface="Times New Roman" pitchFamily="18" charset="0"/>
              </a:rPr>
              <a:t>.</a:t>
            </a:r>
          </a:p>
          <a:p>
            <a:pPr marL="365760" indent="-256032" eaLnBrk="1" fontAlgn="auto" hangingPunct="1">
              <a:spcAft>
                <a:spcPts val="0"/>
              </a:spcAft>
              <a:buFont typeface="Wingdings 3"/>
              <a:buChar char=""/>
              <a:defRPr/>
            </a:pPr>
            <a:r>
              <a:rPr lang="en-US" sz="2900" dirty="0" err="1" smtClean="0">
                <a:cs typeface="Times New Roman" pitchFamily="18" charset="0"/>
              </a:rPr>
              <a:t>Rối</a:t>
            </a:r>
            <a:r>
              <a:rPr lang="en-US" sz="2900" dirty="0" smtClean="0">
                <a:cs typeface="Times New Roman" pitchFamily="18" charset="0"/>
              </a:rPr>
              <a:t> </a:t>
            </a:r>
            <a:r>
              <a:rPr lang="en-US" sz="2900" dirty="0" err="1" smtClean="0">
                <a:cs typeface="Times New Roman" pitchFamily="18" charset="0"/>
              </a:rPr>
              <a:t>loạn</a:t>
            </a:r>
            <a:r>
              <a:rPr lang="en-US" sz="2900" dirty="0" smtClean="0">
                <a:cs typeface="Times New Roman" pitchFamily="18" charset="0"/>
              </a:rPr>
              <a:t> </a:t>
            </a:r>
            <a:r>
              <a:rPr lang="en-US" sz="2900" dirty="0" err="1" smtClean="0">
                <a:cs typeface="Times New Roman" pitchFamily="18" charset="0"/>
              </a:rPr>
              <a:t>thăng</a:t>
            </a:r>
            <a:r>
              <a:rPr lang="en-US" sz="2900" dirty="0" smtClean="0">
                <a:cs typeface="Times New Roman" pitchFamily="18" charset="0"/>
              </a:rPr>
              <a:t> </a:t>
            </a:r>
            <a:r>
              <a:rPr lang="en-US" sz="2900" dirty="0" err="1" smtClean="0">
                <a:cs typeface="Times New Roman" pitchFamily="18" charset="0"/>
              </a:rPr>
              <a:t>bằng</a:t>
            </a:r>
            <a:r>
              <a:rPr lang="en-US" sz="2900" dirty="0" smtClean="0">
                <a:cs typeface="Times New Roman" pitchFamily="18" charset="0"/>
              </a:rPr>
              <a:t>: </a:t>
            </a:r>
            <a:r>
              <a:rPr lang="en-US" sz="2900" dirty="0" err="1" smtClean="0">
                <a:cs typeface="Times New Roman" pitchFamily="18" charset="0"/>
              </a:rPr>
              <a:t>đi</a:t>
            </a:r>
            <a:r>
              <a:rPr lang="en-US" sz="2900" dirty="0" smtClean="0">
                <a:cs typeface="Times New Roman" pitchFamily="18" charset="0"/>
              </a:rPr>
              <a:t> </a:t>
            </a:r>
            <a:r>
              <a:rPr lang="en-US" sz="2900" dirty="0" err="1" smtClean="0">
                <a:cs typeface="Times New Roman" pitchFamily="18" charset="0"/>
              </a:rPr>
              <a:t>lại</a:t>
            </a:r>
            <a:r>
              <a:rPr lang="en-US" sz="2900" dirty="0" smtClean="0">
                <a:cs typeface="Times New Roman" pitchFamily="18" charset="0"/>
              </a:rPr>
              <a:t> </a:t>
            </a:r>
            <a:r>
              <a:rPr lang="en-US" sz="2900" dirty="0" err="1" smtClean="0">
                <a:cs typeface="Times New Roman" pitchFamily="18" charset="0"/>
              </a:rPr>
              <a:t>mất</a:t>
            </a:r>
            <a:r>
              <a:rPr lang="en-US" sz="2900" dirty="0" smtClean="0">
                <a:cs typeface="Times New Roman" pitchFamily="18" charset="0"/>
              </a:rPr>
              <a:t> </a:t>
            </a:r>
            <a:r>
              <a:rPr lang="en-US" sz="2900" dirty="0" err="1" smtClean="0">
                <a:cs typeface="Times New Roman" pitchFamily="18" charset="0"/>
              </a:rPr>
              <a:t>thăng</a:t>
            </a:r>
            <a:r>
              <a:rPr lang="en-US" sz="2900" dirty="0" smtClean="0">
                <a:cs typeface="Times New Roman" pitchFamily="18" charset="0"/>
              </a:rPr>
              <a:t> </a:t>
            </a:r>
            <a:r>
              <a:rPr lang="en-US" sz="2900" dirty="0" err="1" smtClean="0">
                <a:cs typeface="Times New Roman" pitchFamily="18" charset="0"/>
              </a:rPr>
              <a:t>bằng</a:t>
            </a:r>
            <a:r>
              <a:rPr lang="en-US" sz="2900" dirty="0" smtClean="0">
                <a:cs typeface="Times New Roman" pitchFamily="18" charset="0"/>
              </a:rPr>
              <a:t>, </a:t>
            </a:r>
            <a:r>
              <a:rPr lang="en-US" sz="2900" dirty="0" err="1" smtClean="0">
                <a:cs typeface="Times New Roman" pitchFamily="18" charset="0"/>
              </a:rPr>
              <a:t>không</a:t>
            </a:r>
            <a:r>
              <a:rPr lang="en-US" sz="2900" dirty="0" smtClean="0">
                <a:cs typeface="Times New Roman" pitchFamily="18" charset="0"/>
              </a:rPr>
              <a:t> </a:t>
            </a:r>
            <a:r>
              <a:rPr lang="en-US" sz="2900" dirty="0" err="1" smtClean="0">
                <a:cs typeface="Times New Roman" pitchFamily="18" charset="0"/>
              </a:rPr>
              <a:t>rõ</a:t>
            </a:r>
            <a:r>
              <a:rPr lang="en-US" sz="2900" dirty="0" smtClean="0">
                <a:cs typeface="Times New Roman" pitchFamily="18" charset="0"/>
              </a:rPr>
              <a:t> </a:t>
            </a:r>
            <a:r>
              <a:rPr lang="en-US" sz="2900" dirty="0" err="1" smtClean="0">
                <a:cs typeface="Times New Roman" pitchFamily="18" charset="0"/>
              </a:rPr>
              <a:t>nghiêng</a:t>
            </a:r>
            <a:r>
              <a:rPr lang="en-US" sz="2900" dirty="0" smtClean="0">
                <a:cs typeface="Times New Roman" pitchFamily="18" charset="0"/>
              </a:rPr>
              <a:t> </a:t>
            </a:r>
            <a:r>
              <a:rPr lang="en-US" sz="2900" dirty="0" err="1" smtClean="0">
                <a:cs typeface="Times New Roman" pitchFamily="18" charset="0"/>
              </a:rPr>
              <a:t>về</a:t>
            </a:r>
            <a:r>
              <a:rPr lang="en-US" sz="2900" dirty="0" smtClean="0">
                <a:cs typeface="Times New Roman" pitchFamily="18" charset="0"/>
              </a:rPr>
              <a:t> </a:t>
            </a:r>
            <a:r>
              <a:rPr lang="en-US" sz="2900" dirty="0" err="1" smtClean="0">
                <a:cs typeface="Times New Roman" pitchFamily="18" charset="0"/>
              </a:rPr>
              <a:t>bên</a:t>
            </a:r>
            <a:r>
              <a:rPr lang="en-US" sz="2900" dirty="0" smtClean="0">
                <a:cs typeface="Times New Roman" pitchFamily="18" charset="0"/>
              </a:rPr>
              <a:t> </a:t>
            </a:r>
            <a:r>
              <a:rPr lang="en-US" sz="2900" dirty="0" err="1" smtClean="0">
                <a:cs typeface="Times New Roman" pitchFamily="18" charset="0"/>
              </a:rPr>
              <a:t>nào</a:t>
            </a:r>
            <a:r>
              <a:rPr lang="en-US" sz="2900" dirty="0" smtClean="0">
                <a:cs typeface="Times New Roman" pitchFamily="18" charset="0"/>
              </a:rPr>
              <a:t>.</a:t>
            </a:r>
          </a:p>
          <a:p>
            <a:pPr marL="365760" indent="-256032" eaLnBrk="1" fontAlgn="auto" hangingPunct="1">
              <a:spcAft>
                <a:spcPts val="0"/>
              </a:spcAft>
              <a:buFont typeface="Wingdings 3"/>
              <a:buChar char=""/>
              <a:defRPr/>
            </a:pPr>
            <a:r>
              <a:rPr lang="en-US" sz="2900" dirty="0" smtClean="0">
                <a:cs typeface="Times New Roman" pitchFamily="18" charset="0"/>
              </a:rPr>
              <a:t>Cứng gáy. Phù gai mắt.</a:t>
            </a:r>
            <a:endParaRPr lang="en-US" sz="2000" dirty="0">
              <a:cs typeface="Times New Roman" pitchFamily="18" charset="0"/>
            </a:endParaRPr>
          </a:p>
        </p:txBody>
      </p:sp>
      <p:pic>
        <p:nvPicPr>
          <p:cNvPr id="4" name="image19.jpeg" descr="þ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743200"/>
            <a:ext cx="2590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381000"/>
            <a:ext cx="8458200" cy="2246769"/>
          </a:xfrm>
          <a:prstGeom prst="rect">
            <a:avLst/>
          </a:prstGeom>
          <a:noFill/>
        </p:spPr>
        <p:txBody>
          <a:bodyPr wrap="square" rtlCol="0">
            <a:spAutoFit/>
          </a:bodyPr>
          <a:lstStyle/>
          <a:p>
            <a:r>
              <a:rPr lang="en-US" sz="2000" b="1" dirty="0" smtClean="0">
                <a:latin typeface="+mn-lt"/>
              </a:rPr>
              <a:t>2.1: Hội chứng tăng áp lực nội sọ:</a:t>
            </a:r>
          </a:p>
          <a:p>
            <a:r>
              <a:rPr lang="en-US" sz="2000" dirty="0" smtClean="0">
                <a:latin typeface="+mn-lt"/>
              </a:rPr>
              <a:t>+ Trong hộp sọ có 3 thành phần: các mô não chiếm 88% thể tích, màng não chiếm 3%, dịch não tủy chiếm 9%.</a:t>
            </a:r>
          </a:p>
          <a:p>
            <a:r>
              <a:rPr lang="en-US" sz="2000" dirty="0" smtClean="0">
                <a:latin typeface="+mn-lt"/>
              </a:rPr>
              <a:t>+ Khi có tăng các thành phần khác, hoặc có sử biến đổi thể tích của 3 thành phần trên, nhưng vì hộp sọ không có khả năng giản nỡ, làm mất cân bằng, nên đã tạo ra hội chứng tăng áp lực nội sọ ( TALNS)</a:t>
            </a:r>
          </a:p>
          <a:p>
            <a:r>
              <a:rPr lang="en-US" sz="2000" dirty="0" smtClean="0">
                <a:latin typeface="+mn-lt"/>
              </a:rPr>
              <a:t>+ Hội chứng này thường gặp ở các bệnh: u, viêm, phù não.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8229600" cy="6170920"/>
          </a:xfrm>
          <a:prstGeom prst="rect">
            <a:avLst/>
          </a:prstGeom>
          <a:noFill/>
        </p:spPr>
        <p:txBody>
          <a:bodyPr wrap="square" rtlCol="0">
            <a:spAutoFit/>
          </a:bodyPr>
          <a:lstStyle/>
          <a:p>
            <a:r>
              <a:rPr lang="en-US" sz="2000" b="1" dirty="0" smtClean="0">
                <a:latin typeface="+mn-lt"/>
              </a:rPr>
              <a:t>2.2 Hội chứng liệt hai chân:</a:t>
            </a:r>
          </a:p>
          <a:p>
            <a:pPr>
              <a:spcBef>
                <a:spcPts val="300"/>
              </a:spcBef>
              <a:spcAft>
                <a:spcPts val="300"/>
              </a:spcAft>
            </a:pPr>
            <a:r>
              <a:rPr lang="en-US" sz="2000" dirty="0" smtClean="0">
                <a:latin typeface="+mn-lt"/>
              </a:rPr>
              <a:t>+ Liệt hai chi dưới là giảm hoặc do mất vận động tự chủ hai chân do gián đoạn một hoặc nhiều đường dẫn truyền vận động từ não đến sợi cơ.</a:t>
            </a:r>
          </a:p>
          <a:p>
            <a:pPr>
              <a:spcBef>
                <a:spcPts val="300"/>
              </a:spcBef>
              <a:spcAft>
                <a:spcPts val="300"/>
              </a:spcAft>
            </a:pPr>
            <a:r>
              <a:rPr lang="en-US" sz="2000" dirty="0" smtClean="0">
                <a:latin typeface="+mn-lt"/>
              </a:rPr>
              <a:t>+ Nguyên nhân thường gặp: viêm tủy, ép tủy, viêm sừng trước tủy sống (bệnh bại liệt); viêm đa rễ và dây thần kinh, viêm đa dây thần kinh.</a:t>
            </a:r>
          </a:p>
          <a:p>
            <a:pPr>
              <a:spcBef>
                <a:spcPts val="300"/>
              </a:spcBef>
              <a:spcAft>
                <a:spcPts val="300"/>
              </a:spcAft>
            </a:pPr>
            <a:r>
              <a:rPr lang="en-US" sz="2000" dirty="0" smtClean="0">
                <a:latin typeface="+mn-lt"/>
              </a:rPr>
              <a:t>+ Triệu chứng: Liệt cứng là trương lực cơ tăng, phản xạ gân xương tăng. Dấu hiệu bệnh lý bó tháp rõ. </a:t>
            </a:r>
            <a:r>
              <a:rPr lang="en-US" sz="2000" dirty="0">
                <a:latin typeface="+mn-lt"/>
              </a:rPr>
              <a:t>Liệt </a:t>
            </a:r>
            <a:r>
              <a:rPr lang="en-US" sz="2000" dirty="0" smtClean="0">
                <a:latin typeface="+mn-lt"/>
              </a:rPr>
              <a:t>mềm là trương </a:t>
            </a:r>
            <a:r>
              <a:rPr lang="en-US" sz="2000" dirty="0">
                <a:latin typeface="+mn-lt"/>
              </a:rPr>
              <a:t>lực </a:t>
            </a:r>
            <a:r>
              <a:rPr lang="en-US" sz="2000" dirty="0" smtClean="0">
                <a:latin typeface="+mn-lt"/>
              </a:rPr>
              <a:t>cơ giảm, </a:t>
            </a:r>
            <a:r>
              <a:rPr lang="en-US" sz="2000" dirty="0">
                <a:latin typeface="+mn-lt"/>
              </a:rPr>
              <a:t>phản xạ gân xương </a:t>
            </a:r>
            <a:r>
              <a:rPr lang="en-US" sz="2000" dirty="0" smtClean="0">
                <a:latin typeface="+mn-lt"/>
              </a:rPr>
              <a:t>giảm. Dấu </a:t>
            </a:r>
            <a:r>
              <a:rPr lang="en-US" sz="2000" dirty="0">
                <a:latin typeface="+mn-lt"/>
              </a:rPr>
              <a:t>hiệu bệnh lý bó tháp </a:t>
            </a:r>
            <a:r>
              <a:rPr lang="en-US" sz="2000" dirty="0" smtClean="0">
                <a:latin typeface="+mn-lt"/>
              </a:rPr>
              <a:t>rõ có hoặc không.</a:t>
            </a:r>
          </a:p>
          <a:p>
            <a:pPr>
              <a:spcBef>
                <a:spcPts val="300"/>
              </a:spcBef>
              <a:spcAft>
                <a:spcPts val="300"/>
              </a:spcAft>
            </a:pPr>
            <a:r>
              <a:rPr lang="en-US" sz="2000" b="1" dirty="0" smtClean="0">
                <a:latin typeface="+mn-lt"/>
              </a:rPr>
              <a:t>2.3 Hội chứng liệt nửa người:</a:t>
            </a:r>
          </a:p>
          <a:p>
            <a:pPr>
              <a:spcBef>
                <a:spcPts val="300"/>
              </a:spcBef>
              <a:spcAft>
                <a:spcPts val="300"/>
              </a:spcAft>
            </a:pPr>
            <a:r>
              <a:rPr lang="en-US" sz="2000" dirty="0" smtClean="0">
                <a:latin typeface="+mn-lt"/>
              </a:rPr>
              <a:t>+ Là hội chứng giảm hoặc mất vận động nửa người do tổn thương bó tháp.</a:t>
            </a:r>
          </a:p>
          <a:p>
            <a:pPr>
              <a:spcBef>
                <a:spcPts val="300"/>
              </a:spcBef>
              <a:spcAft>
                <a:spcPts val="300"/>
              </a:spcAft>
            </a:pPr>
            <a:r>
              <a:rPr lang="en-US" sz="2000" dirty="0" smtClean="0">
                <a:latin typeface="+mn-lt"/>
              </a:rPr>
              <a:t>+ Nguyên nhân: là do chấn thương dẫn đến tụ máu ngoài màng cứng, dưới màng cứng; u não, tai biến mạch máo não, nhiểm khuẩn nội sọ do vi khuẩn hoặc vius các loại.</a:t>
            </a:r>
          </a:p>
          <a:p>
            <a:pPr>
              <a:spcBef>
                <a:spcPts val="300"/>
              </a:spcBef>
              <a:spcAft>
                <a:spcPts val="300"/>
              </a:spcAft>
            </a:pPr>
            <a:r>
              <a:rPr lang="en-US" sz="2000" dirty="0" smtClean="0">
                <a:latin typeface="+mn-lt"/>
              </a:rPr>
              <a:t>+ Biểu hiện lâm sàng: bằng cách thử cầm các chi bên phía liệt nhấc cao lên khỏi mặt gường, khi buông ra thì chi bên liệt rơi xuống nặng nề, hoặc kích thích (cấu véo) chi bên liệt. Trương lực cơ mất cân đối hai bên. Phản xạ gân xương tăng hoặc giảm bên liệt.</a:t>
            </a:r>
          </a:p>
          <a:p>
            <a:endParaRPr lang="en-US" sz="20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458200" cy="2057400"/>
          </a:xfrm>
        </p:spPr>
        <p:txBody>
          <a:bodyPr>
            <a:normAutofit lnSpcReduction="10000"/>
          </a:bodyPr>
          <a:lstStyle/>
          <a:p>
            <a:pPr marL="365760" indent="-256032" eaLnBrk="1" fontAlgn="auto" hangingPunct="1">
              <a:spcAft>
                <a:spcPts val="0"/>
              </a:spcAft>
              <a:buFont typeface="Wingdings 3"/>
              <a:buNone/>
              <a:defRPr/>
            </a:pPr>
            <a:r>
              <a:rPr lang="en-US" sz="2000" b="1" dirty="0" smtClean="0">
                <a:cs typeface="Times New Roman" pitchFamily="18" charset="0"/>
              </a:rPr>
              <a:t>3.2 </a:t>
            </a:r>
            <a:r>
              <a:rPr lang="en-US" sz="2000" b="1" dirty="0" err="1" smtClean="0">
                <a:cs typeface="Times New Roman" pitchFamily="18" charset="0"/>
              </a:rPr>
              <a:t>Bệnh</a:t>
            </a:r>
            <a:r>
              <a:rPr lang="en-US" sz="2000" b="1" dirty="0" smtClean="0">
                <a:cs typeface="Times New Roman" pitchFamily="18" charset="0"/>
              </a:rPr>
              <a:t> </a:t>
            </a:r>
            <a:r>
              <a:rPr lang="en-US" sz="2000" b="1" dirty="0" err="1" smtClean="0">
                <a:cs typeface="Times New Roman" pitchFamily="18" charset="0"/>
              </a:rPr>
              <a:t>khối</a:t>
            </a:r>
            <a:r>
              <a:rPr lang="en-US" sz="2000" b="1" dirty="0" smtClean="0">
                <a:cs typeface="Times New Roman" pitchFamily="18" charset="0"/>
              </a:rPr>
              <a:t> u</a:t>
            </a:r>
          </a:p>
          <a:p>
            <a:pPr marL="365760" indent="-256032" eaLnBrk="1" fontAlgn="auto" hangingPunct="1">
              <a:spcAft>
                <a:spcPts val="0"/>
              </a:spcAft>
              <a:buFont typeface="Wingdings 3"/>
              <a:buNone/>
              <a:defRPr/>
            </a:pPr>
            <a:r>
              <a:rPr lang="en-US" sz="2000" dirty="0" smtClean="0">
                <a:cs typeface="Times New Roman" pitchFamily="18" charset="0"/>
              </a:rPr>
              <a:t>+ </a:t>
            </a:r>
            <a:r>
              <a:rPr lang="en-US" sz="2000" dirty="0" err="1" smtClean="0">
                <a:cs typeface="Times New Roman" pitchFamily="18" charset="0"/>
              </a:rPr>
              <a:t>Bệnh</a:t>
            </a:r>
            <a:r>
              <a:rPr lang="en-US" sz="2000" dirty="0" smtClean="0">
                <a:cs typeface="Times New Roman" pitchFamily="18" charset="0"/>
              </a:rPr>
              <a:t> </a:t>
            </a:r>
            <a:r>
              <a:rPr lang="en-US" sz="2000" dirty="0" err="1" smtClean="0">
                <a:cs typeface="Times New Roman" pitchFamily="18" charset="0"/>
              </a:rPr>
              <a:t>khối</a:t>
            </a:r>
            <a:r>
              <a:rPr lang="en-US" sz="2000" dirty="0" smtClean="0">
                <a:cs typeface="Times New Roman" pitchFamily="18" charset="0"/>
              </a:rPr>
              <a:t> U </a:t>
            </a:r>
            <a:r>
              <a:rPr lang="en-US" sz="2000" dirty="0" err="1" smtClean="0">
                <a:cs typeface="Times New Roman" pitchFamily="18" charset="0"/>
              </a:rPr>
              <a:t>có</a:t>
            </a:r>
            <a:r>
              <a:rPr lang="en-US" sz="2000" dirty="0" smtClean="0">
                <a:cs typeface="Times New Roman" pitchFamily="18" charset="0"/>
              </a:rPr>
              <a:t> </a:t>
            </a:r>
            <a:r>
              <a:rPr lang="en-US" sz="2000" dirty="0" err="1" smtClean="0">
                <a:cs typeface="Times New Roman" pitchFamily="18" charset="0"/>
              </a:rPr>
              <a:t>thể</a:t>
            </a:r>
            <a:r>
              <a:rPr lang="en-US" sz="2000" dirty="0" smtClean="0">
                <a:cs typeface="Times New Roman" pitchFamily="18" charset="0"/>
              </a:rPr>
              <a:t> “</a:t>
            </a:r>
            <a:r>
              <a:rPr lang="en-US" sz="2000" dirty="0" err="1" smtClean="0">
                <a:cs typeface="Times New Roman" pitchFamily="18" charset="0"/>
              </a:rPr>
              <a:t>nguyên</a:t>
            </a:r>
            <a:r>
              <a:rPr lang="en-US" sz="2000" dirty="0" smtClean="0">
                <a:cs typeface="Times New Roman" pitchFamily="18" charset="0"/>
              </a:rPr>
              <a:t> </a:t>
            </a:r>
            <a:r>
              <a:rPr lang="en-US" sz="2000" dirty="0" err="1" smtClean="0">
                <a:cs typeface="Times New Roman" pitchFamily="18" charset="0"/>
              </a:rPr>
              <a:t>phát</a:t>
            </a:r>
            <a:r>
              <a:rPr lang="en-US" sz="2000" dirty="0" smtClean="0">
                <a:cs typeface="Times New Roman" pitchFamily="18" charset="0"/>
              </a:rPr>
              <a:t>” hay “</a:t>
            </a:r>
            <a:r>
              <a:rPr lang="en-US" sz="2000" dirty="0" err="1" smtClean="0">
                <a:cs typeface="Times New Roman" pitchFamily="18" charset="0"/>
              </a:rPr>
              <a:t>thứ</a:t>
            </a:r>
            <a:r>
              <a:rPr lang="en-US" sz="2000" dirty="0" smtClean="0">
                <a:cs typeface="Times New Roman" pitchFamily="18" charset="0"/>
              </a:rPr>
              <a:t> </a:t>
            </a:r>
            <a:r>
              <a:rPr lang="en-US" sz="2000" dirty="0" err="1" smtClean="0">
                <a:cs typeface="Times New Roman" pitchFamily="18" charset="0"/>
              </a:rPr>
              <a:t>phát</a:t>
            </a:r>
            <a:r>
              <a:rPr lang="en-US" sz="2000" dirty="0" smtClean="0">
                <a:cs typeface="Times New Roman" pitchFamily="18" charset="0"/>
              </a:rPr>
              <a:t>” do </a:t>
            </a:r>
            <a:r>
              <a:rPr lang="en-US" sz="2000" dirty="0" err="1" smtClean="0">
                <a:cs typeface="Times New Roman" pitchFamily="18" charset="0"/>
              </a:rPr>
              <a:t>di</a:t>
            </a:r>
            <a:r>
              <a:rPr lang="en-US" sz="2000" dirty="0" smtClean="0">
                <a:cs typeface="Times New Roman" pitchFamily="18" charset="0"/>
              </a:rPr>
              <a:t> </a:t>
            </a:r>
            <a:r>
              <a:rPr lang="en-US" sz="2000" dirty="0" err="1" smtClean="0">
                <a:cs typeface="Times New Roman" pitchFamily="18" charset="0"/>
              </a:rPr>
              <a:t>căn</a:t>
            </a:r>
            <a:r>
              <a:rPr lang="en-US" sz="2000" dirty="0" smtClean="0">
                <a:cs typeface="Times New Roman" pitchFamily="18" charset="0"/>
              </a:rPr>
              <a:t> </a:t>
            </a:r>
            <a:r>
              <a:rPr lang="en-US" sz="2000" dirty="0" err="1" smtClean="0">
                <a:cs typeface="Times New Roman" pitchFamily="18" charset="0"/>
              </a:rPr>
              <a:t>từ</a:t>
            </a:r>
            <a:r>
              <a:rPr lang="en-US" sz="2000" dirty="0" smtClean="0">
                <a:cs typeface="Times New Roman" pitchFamily="18" charset="0"/>
              </a:rPr>
              <a:t> </a:t>
            </a:r>
            <a:r>
              <a:rPr lang="en-US" sz="2000" dirty="0" err="1" smtClean="0">
                <a:cs typeface="Times New Roman" pitchFamily="18" charset="0"/>
              </a:rPr>
              <a:t>nơi</a:t>
            </a:r>
            <a:r>
              <a:rPr lang="en-US" sz="2000" dirty="0" smtClean="0">
                <a:cs typeface="Times New Roman" pitchFamily="18" charset="0"/>
              </a:rPr>
              <a:t> </a:t>
            </a:r>
            <a:r>
              <a:rPr lang="en-US" sz="2000" dirty="0" err="1" smtClean="0">
                <a:cs typeface="Times New Roman" pitchFamily="18" charset="0"/>
              </a:rPr>
              <a:t>khác</a:t>
            </a:r>
            <a:r>
              <a:rPr lang="en-US" sz="2000" dirty="0" smtClean="0">
                <a:cs typeface="Times New Roman" pitchFamily="18" charset="0"/>
              </a:rPr>
              <a:t> </a:t>
            </a:r>
            <a:r>
              <a:rPr lang="en-US" sz="2000" dirty="0" err="1" smtClean="0">
                <a:cs typeface="Times New Roman" pitchFamily="18" charset="0"/>
              </a:rPr>
              <a:t>đến</a:t>
            </a:r>
            <a:r>
              <a:rPr lang="en-US" sz="2000" dirty="0" smtClean="0">
                <a:cs typeface="Times New Roman" pitchFamily="18" charset="0"/>
              </a:rPr>
              <a:t>. </a:t>
            </a:r>
            <a:r>
              <a:rPr lang="en-US" sz="2000" dirty="0" err="1" smtClean="0">
                <a:cs typeface="Times New Roman" pitchFamily="18" charset="0"/>
              </a:rPr>
              <a:t>Bệnh</a:t>
            </a:r>
            <a:r>
              <a:rPr lang="en-US" sz="2000" dirty="0" smtClean="0">
                <a:cs typeface="Times New Roman" pitchFamily="18" charset="0"/>
              </a:rPr>
              <a:t> </a:t>
            </a:r>
            <a:r>
              <a:rPr lang="en-US" sz="2000" dirty="0" err="1" smtClean="0">
                <a:cs typeface="Times New Roman" pitchFamily="18" charset="0"/>
              </a:rPr>
              <a:t>tiến</a:t>
            </a:r>
            <a:r>
              <a:rPr lang="en-US" sz="2000" dirty="0" smtClean="0">
                <a:cs typeface="Times New Roman" pitchFamily="18" charset="0"/>
              </a:rPr>
              <a:t> </a:t>
            </a:r>
            <a:r>
              <a:rPr lang="en-US" sz="2000" dirty="0" err="1" smtClean="0">
                <a:cs typeface="Times New Roman" pitchFamily="18" charset="0"/>
              </a:rPr>
              <a:t>triển</a:t>
            </a:r>
            <a:r>
              <a:rPr lang="en-US" sz="2000" dirty="0" smtClean="0">
                <a:cs typeface="Times New Roman" pitchFamily="18" charset="0"/>
              </a:rPr>
              <a:t> </a:t>
            </a:r>
            <a:r>
              <a:rPr lang="en-US" sz="2000" dirty="0" err="1" smtClean="0">
                <a:cs typeface="Times New Roman" pitchFamily="18" charset="0"/>
              </a:rPr>
              <a:t>từ</a:t>
            </a:r>
            <a:r>
              <a:rPr lang="en-US" sz="2000" dirty="0" smtClean="0">
                <a:cs typeface="Times New Roman" pitchFamily="18" charset="0"/>
              </a:rPr>
              <a:t> </a:t>
            </a:r>
            <a:r>
              <a:rPr lang="en-US" sz="2000" dirty="0" err="1" smtClean="0">
                <a:cs typeface="Times New Roman" pitchFamily="18" charset="0"/>
              </a:rPr>
              <a:t>từ</a:t>
            </a:r>
            <a:r>
              <a:rPr lang="en-US" sz="2000" dirty="0" smtClean="0">
                <a:cs typeface="Times New Roman" pitchFamily="18" charset="0"/>
              </a:rPr>
              <a:t>, </a:t>
            </a:r>
            <a:r>
              <a:rPr lang="en-US" sz="2000" dirty="0" err="1" smtClean="0">
                <a:cs typeface="Times New Roman" pitchFamily="18" charset="0"/>
              </a:rPr>
              <a:t>nhiều</a:t>
            </a:r>
            <a:r>
              <a:rPr lang="en-US" sz="2000" dirty="0" smtClean="0">
                <a:cs typeface="Times New Roman" pitchFamily="18" charset="0"/>
              </a:rPr>
              <a:t> </a:t>
            </a:r>
            <a:r>
              <a:rPr lang="en-US" sz="2000" dirty="0" err="1" smtClean="0">
                <a:cs typeface="Times New Roman" pitchFamily="18" charset="0"/>
              </a:rPr>
              <a:t>khi</a:t>
            </a:r>
            <a:r>
              <a:rPr lang="en-US" sz="2000" dirty="0" smtClean="0">
                <a:cs typeface="Times New Roman" pitchFamily="18" charset="0"/>
              </a:rPr>
              <a:t> </a:t>
            </a:r>
            <a:r>
              <a:rPr lang="en-US" sz="2000" dirty="0" err="1" smtClean="0">
                <a:cs typeface="Times New Roman" pitchFamily="18" charset="0"/>
              </a:rPr>
              <a:t>gây</a:t>
            </a:r>
            <a:r>
              <a:rPr lang="en-US" sz="2000" dirty="0" smtClean="0">
                <a:cs typeface="Times New Roman" pitchFamily="18" charset="0"/>
              </a:rPr>
              <a:t> </a:t>
            </a:r>
            <a:r>
              <a:rPr lang="en-US" sz="2000" dirty="0" err="1" smtClean="0">
                <a:cs typeface="Times New Roman" pitchFamily="18" charset="0"/>
              </a:rPr>
              <a:t>các</a:t>
            </a:r>
            <a:r>
              <a:rPr lang="en-US" sz="2000" dirty="0" smtClean="0">
                <a:cs typeface="Times New Roman" pitchFamily="18" charset="0"/>
              </a:rPr>
              <a:t> </a:t>
            </a:r>
            <a:r>
              <a:rPr lang="en-US" sz="2000" dirty="0" err="1" smtClean="0">
                <a:cs typeface="Times New Roman" pitchFamily="18" charset="0"/>
              </a:rPr>
              <a:t>biến</a:t>
            </a:r>
            <a:r>
              <a:rPr lang="en-US" sz="2000" dirty="0" smtClean="0">
                <a:cs typeface="Times New Roman" pitchFamily="18" charset="0"/>
              </a:rPr>
              <a:t> </a:t>
            </a:r>
            <a:r>
              <a:rPr lang="en-US" sz="2000" dirty="0" err="1" smtClean="0">
                <a:cs typeface="Times New Roman" pitchFamily="18" charset="0"/>
              </a:rPr>
              <a:t>chứng</a:t>
            </a:r>
            <a:r>
              <a:rPr lang="en-US" sz="2000" dirty="0" smtClean="0">
                <a:cs typeface="Times New Roman" pitchFamily="18" charset="0"/>
              </a:rPr>
              <a:t> </a:t>
            </a:r>
            <a:r>
              <a:rPr lang="en-US" sz="2000" dirty="0" err="1" smtClean="0">
                <a:cs typeface="Times New Roman" pitchFamily="18" charset="0"/>
              </a:rPr>
              <a:t>như</a:t>
            </a:r>
            <a:r>
              <a:rPr lang="en-US" sz="2000" dirty="0" smtClean="0">
                <a:cs typeface="Times New Roman" pitchFamily="18" charset="0"/>
              </a:rPr>
              <a:t> : </a:t>
            </a:r>
            <a:r>
              <a:rPr lang="en-US" sz="2000" dirty="0" err="1" smtClean="0">
                <a:cs typeface="Times New Roman" pitchFamily="18" charset="0"/>
              </a:rPr>
              <a:t>mờ</a:t>
            </a:r>
            <a:r>
              <a:rPr lang="en-US" sz="2000" dirty="0" smtClean="0">
                <a:cs typeface="Times New Roman" pitchFamily="18" charset="0"/>
              </a:rPr>
              <a:t> </a:t>
            </a:r>
            <a:r>
              <a:rPr lang="en-US" sz="2000" dirty="0" err="1" smtClean="0">
                <a:cs typeface="Times New Roman" pitchFamily="18" charset="0"/>
              </a:rPr>
              <a:t>mắt</a:t>
            </a:r>
            <a:r>
              <a:rPr lang="en-US" sz="2000" dirty="0" smtClean="0">
                <a:cs typeface="Times New Roman" pitchFamily="18" charset="0"/>
              </a:rPr>
              <a:t>, </a:t>
            </a:r>
            <a:r>
              <a:rPr lang="en-US" sz="2000" dirty="0" err="1" smtClean="0">
                <a:cs typeface="Times New Roman" pitchFamily="18" charset="0"/>
              </a:rPr>
              <a:t>động</a:t>
            </a:r>
            <a:r>
              <a:rPr lang="en-US" sz="2000" dirty="0" smtClean="0">
                <a:cs typeface="Times New Roman" pitchFamily="18" charset="0"/>
              </a:rPr>
              <a:t> </a:t>
            </a:r>
            <a:r>
              <a:rPr lang="en-US" sz="2000" dirty="0" err="1" smtClean="0">
                <a:cs typeface="Times New Roman" pitchFamily="18" charset="0"/>
              </a:rPr>
              <a:t>kinh</a:t>
            </a:r>
            <a:r>
              <a:rPr lang="en-US" sz="2000" dirty="0" smtClean="0">
                <a:cs typeface="Times New Roman" pitchFamily="18" charset="0"/>
              </a:rPr>
              <a:t>...</a:t>
            </a:r>
          </a:p>
          <a:p>
            <a:pPr marL="365760" indent="-256032" eaLnBrk="1" fontAlgn="auto" hangingPunct="1">
              <a:spcAft>
                <a:spcPts val="0"/>
              </a:spcAft>
              <a:buFont typeface="Wingdings 3"/>
              <a:buNone/>
              <a:defRPr/>
            </a:pPr>
            <a:r>
              <a:rPr lang="en-US" sz="2000" dirty="0" smtClean="0">
                <a:cs typeface="Times New Roman" pitchFamily="18" charset="0"/>
              </a:rPr>
              <a:t>+ U </a:t>
            </a:r>
            <a:r>
              <a:rPr lang="en-US" sz="2000" dirty="0" err="1" smtClean="0">
                <a:cs typeface="Times New Roman" pitchFamily="18" charset="0"/>
              </a:rPr>
              <a:t>não</a:t>
            </a:r>
            <a:r>
              <a:rPr lang="en-US" sz="2000" dirty="0" smtClean="0">
                <a:cs typeface="Times New Roman" pitchFamily="18" charset="0"/>
              </a:rPr>
              <a:t>: </a:t>
            </a:r>
            <a:r>
              <a:rPr lang="en-US" sz="2000" dirty="0" err="1" smtClean="0">
                <a:cs typeface="Times New Roman" pitchFamily="18" charset="0"/>
              </a:rPr>
              <a:t>gây</a:t>
            </a:r>
            <a:r>
              <a:rPr lang="en-US" sz="2000" dirty="0" smtClean="0">
                <a:cs typeface="Times New Roman" pitchFamily="18" charset="0"/>
              </a:rPr>
              <a:t> </a:t>
            </a:r>
            <a:r>
              <a:rPr lang="en-US" sz="2000" dirty="0" err="1" smtClean="0">
                <a:cs typeface="Times New Roman" pitchFamily="18" charset="0"/>
              </a:rPr>
              <a:t>hội</a:t>
            </a:r>
            <a:r>
              <a:rPr lang="en-US" sz="2000" dirty="0" smtClean="0">
                <a:cs typeface="Times New Roman" pitchFamily="18" charset="0"/>
              </a:rPr>
              <a:t> </a:t>
            </a:r>
            <a:r>
              <a:rPr lang="en-US" sz="2000" dirty="0" err="1" smtClean="0">
                <a:cs typeface="Times New Roman" pitchFamily="18" charset="0"/>
              </a:rPr>
              <a:t>chứng</a:t>
            </a:r>
            <a:r>
              <a:rPr lang="en-US" sz="2000" dirty="0" smtClean="0">
                <a:cs typeface="Times New Roman" pitchFamily="18" charset="0"/>
              </a:rPr>
              <a:t> </a:t>
            </a:r>
            <a:r>
              <a:rPr lang="en-US" sz="2000" dirty="0" err="1" smtClean="0">
                <a:cs typeface="Times New Roman" pitchFamily="18" charset="0"/>
              </a:rPr>
              <a:t>tăng</a:t>
            </a:r>
            <a:r>
              <a:rPr lang="en-US" sz="2000" dirty="0" smtClean="0">
                <a:cs typeface="Times New Roman" pitchFamily="18" charset="0"/>
              </a:rPr>
              <a:t> </a:t>
            </a:r>
            <a:r>
              <a:rPr lang="en-US" sz="2000" dirty="0" err="1" smtClean="0">
                <a:cs typeface="Times New Roman" pitchFamily="18" charset="0"/>
              </a:rPr>
              <a:t>áp</a:t>
            </a:r>
            <a:r>
              <a:rPr lang="en-US" sz="2000" dirty="0" smtClean="0">
                <a:cs typeface="Times New Roman" pitchFamily="18" charset="0"/>
              </a:rPr>
              <a:t> </a:t>
            </a:r>
            <a:r>
              <a:rPr lang="en-US" sz="2000" dirty="0" err="1" smtClean="0">
                <a:cs typeface="Times New Roman" pitchFamily="18" charset="0"/>
              </a:rPr>
              <a:t>lực</a:t>
            </a:r>
            <a:r>
              <a:rPr lang="en-US" sz="2000" dirty="0" smtClean="0">
                <a:cs typeface="Times New Roman" pitchFamily="18" charset="0"/>
              </a:rPr>
              <a:t> </a:t>
            </a:r>
            <a:r>
              <a:rPr lang="en-US" sz="2000" dirty="0" err="1" smtClean="0">
                <a:cs typeface="Times New Roman" pitchFamily="18" charset="0"/>
              </a:rPr>
              <a:t>nội</a:t>
            </a:r>
            <a:r>
              <a:rPr lang="en-US" sz="2000" dirty="0" smtClean="0">
                <a:cs typeface="Times New Roman" pitchFamily="18" charset="0"/>
              </a:rPr>
              <a:t> </a:t>
            </a:r>
            <a:r>
              <a:rPr lang="en-US" sz="2000" dirty="0" err="1" smtClean="0">
                <a:cs typeface="Times New Roman" pitchFamily="18" charset="0"/>
              </a:rPr>
              <a:t>sọ</a:t>
            </a:r>
            <a:endParaRPr lang="en-US" sz="2000" dirty="0" smtClean="0">
              <a:cs typeface="Times New Roman" pitchFamily="18" charset="0"/>
            </a:endParaRPr>
          </a:p>
          <a:p>
            <a:pPr marL="365760" indent="-256032" eaLnBrk="1" fontAlgn="auto" hangingPunct="1">
              <a:spcAft>
                <a:spcPts val="0"/>
              </a:spcAft>
              <a:buFont typeface="Wingdings 3"/>
              <a:buNone/>
              <a:defRPr/>
            </a:pPr>
            <a:r>
              <a:rPr lang="en-US" sz="2000" dirty="0" smtClean="0">
                <a:cs typeface="Times New Roman" pitchFamily="18" charset="0"/>
              </a:rPr>
              <a:t>+ U tủy gây ép tủy: thường có rối loạn cơ tròn, gây đại –tiểu tiện, liệt hai chân. </a:t>
            </a:r>
          </a:p>
        </p:txBody>
      </p:sp>
      <p:sp>
        <p:nvSpPr>
          <p:cNvPr id="4" name="Rounded Rectangle 3"/>
          <p:cNvSpPr/>
          <p:nvPr/>
        </p:nvSpPr>
        <p:spPr>
          <a:xfrm>
            <a:off x="304800" y="304800"/>
            <a:ext cx="57912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cs typeface="Times New Roman" pitchFamily="18" charset="0"/>
              </a:rPr>
              <a:t>3. </a:t>
            </a:r>
            <a:r>
              <a:rPr lang="en-US" sz="2800" b="1" dirty="0" err="1">
                <a:solidFill>
                  <a:schemeClr val="tx1"/>
                </a:solidFill>
                <a:cs typeface="Times New Roman" pitchFamily="18" charset="0"/>
              </a:rPr>
              <a:t>Các</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nhóm</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bệnh</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lý</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hệ</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thần</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kinh</a:t>
            </a:r>
            <a:endParaRPr lang="en-US" sz="2800" b="1" dirty="0">
              <a:solidFill>
                <a:schemeClr val="tx1"/>
              </a:solidFill>
              <a:cs typeface="Times New Roman" pitchFamily="18" charset="0"/>
            </a:endParaRPr>
          </a:p>
        </p:txBody>
      </p:sp>
      <p:sp>
        <p:nvSpPr>
          <p:cNvPr id="5" name="TextBox 4"/>
          <p:cNvSpPr txBox="1">
            <a:spLocks noChangeArrowheads="1"/>
          </p:cNvSpPr>
          <p:nvPr/>
        </p:nvSpPr>
        <p:spPr bwMode="auto">
          <a:xfrm>
            <a:off x="609600" y="4495800"/>
            <a:ext cx="80010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smtClean="0">
                <a:latin typeface="Times New Roman" pitchFamily="18" charset="0"/>
                <a:cs typeface="Times New Roman" pitchFamily="18" charset="0"/>
              </a:rPr>
              <a:t>3.3 Bệnh nhiễm trùng</a:t>
            </a:r>
          </a:p>
          <a:p>
            <a:pPr eaLnBrk="1" hangingPunct="1"/>
            <a:r>
              <a:rPr lang="en-US" sz="2000" dirty="0" smtClean="0">
                <a:latin typeface="Times New Roman" pitchFamily="18" charset="0"/>
                <a:cs typeface="Times New Roman" pitchFamily="18" charset="0"/>
              </a:rPr>
              <a:t>+ Viêm màng não, viêm não, viêm tủy, viêm màng nhện. do lao, vi khuẩn, virus, nấm, ký sinh trùng..</a:t>
            </a:r>
          </a:p>
          <a:p>
            <a:pPr eaLnBrk="1" hangingPunct="1"/>
            <a:r>
              <a:rPr lang="en-US" sz="2000" dirty="0" smtClean="0">
                <a:latin typeface="Times New Roman" pitchFamily="18" charset="0"/>
                <a:cs typeface="Times New Roman" pitchFamily="18" charset="0"/>
              </a:rPr>
              <a:t>+ Viêm não, phần lớn do virus viêm não Nhật Bản, Herpes, sởi. </a:t>
            </a:r>
          </a:p>
          <a:p>
            <a:pPr eaLnBrk="1" hangingPunct="1"/>
            <a:r>
              <a:rPr lang="en-US" sz="2000" dirty="0" smtClean="0">
                <a:latin typeface="Times New Roman" pitchFamily="18" charset="0"/>
                <a:cs typeface="Times New Roman" pitchFamily="18" charset="0"/>
              </a:rPr>
              <a:t>+ Viêm tủy : thường do virus; Viêm màng nhện tủy: do rối loạn chuyển hóa</a:t>
            </a:r>
          </a:p>
          <a:p>
            <a:pPr eaLnBrk="1" hangingPunct="1"/>
            <a:endParaRPr lang="en-US" dirty="0">
              <a:latin typeface="Times New Roman" pitchFamily="18" charset="0"/>
            </a:endParaRPr>
          </a:p>
        </p:txBody>
      </p:sp>
      <p:sp>
        <p:nvSpPr>
          <p:cNvPr id="10" name="TextBox 9"/>
          <p:cNvSpPr txBox="1"/>
          <p:nvPr/>
        </p:nvSpPr>
        <p:spPr>
          <a:xfrm>
            <a:off x="457200" y="1219200"/>
            <a:ext cx="8153400" cy="1323439"/>
          </a:xfrm>
          <a:prstGeom prst="rect">
            <a:avLst/>
          </a:prstGeom>
          <a:noFill/>
        </p:spPr>
        <p:txBody>
          <a:bodyPr wrap="square" rtlCol="0">
            <a:spAutoFit/>
          </a:bodyPr>
          <a:lstStyle/>
          <a:p>
            <a:pPr marL="365760" indent="-256032" eaLnBrk="1" fontAlgn="auto" hangingPunct="1">
              <a:spcAft>
                <a:spcPts val="0"/>
              </a:spcAft>
              <a:buFont typeface="Wingdings 3"/>
              <a:buNone/>
              <a:defRPr/>
            </a:pPr>
            <a:r>
              <a:rPr lang="en-US" sz="2000" b="1" dirty="0" smtClean="0">
                <a:latin typeface="+mn-lt"/>
                <a:cs typeface="Times New Roman" pitchFamily="18" charset="0"/>
              </a:rPr>
              <a:t>3.1 Tai biến mạch máu não (đột quỵ) </a:t>
            </a:r>
            <a:endParaRPr lang="en-US" sz="2000" b="1" dirty="0">
              <a:latin typeface="+mn-lt"/>
              <a:cs typeface="Times New Roman" pitchFamily="18" charset="0"/>
            </a:endParaRPr>
          </a:p>
          <a:p>
            <a:pPr marL="365760" indent="-256032" eaLnBrk="1" fontAlgn="auto" hangingPunct="1">
              <a:spcAft>
                <a:spcPts val="0"/>
              </a:spcAft>
              <a:buFont typeface="Wingdings 3"/>
              <a:buNone/>
              <a:defRPr/>
            </a:pPr>
            <a:r>
              <a:rPr lang="en-US" sz="2000" dirty="0">
                <a:latin typeface="+mn-lt"/>
                <a:cs typeface="Times New Roman" pitchFamily="18" charset="0"/>
              </a:rPr>
              <a:t>+ </a:t>
            </a:r>
            <a:r>
              <a:rPr lang="en-US" sz="2000" dirty="0" smtClean="0">
                <a:latin typeface="+mn-lt"/>
                <a:cs typeface="Times New Roman" pitchFamily="18" charset="0"/>
              </a:rPr>
              <a:t>Gồm hai thể chính: thiếu máu não cục bộ và xuất huyết não</a:t>
            </a:r>
          </a:p>
          <a:p>
            <a:pPr marL="365760" indent="-256032" eaLnBrk="1" fontAlgn="auto" hangingPunct="1">
              <a:spcAft>
                <a:spcPts val="0"/>
              </a:spcAft>
              <a:buFont typeface="Wingdings 3"/>
              <a:buNone/>
              <a:defRPr/>
            </a:pPr>
            <a:r>
              <a:rPr lang="en-US" sz="2000" dirty="0" smtClean="0">
                <a:latin typeface="+mn-lt"/>
                <a:cs typeface="Times New Roman" pitchFamily="18" charset="0"/>
              </a:rPr>
              <a:t>+ Tùy theo vị trí, mức độ tổn thương, nhìn chung tai biến xuất huyết não cấp tính hơn và nặng nề hơn thiếu máu não. </a:t>
            </a:r>
            <a:endParaRPr lang="en-US"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5"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idx="1"/>
          </p:nvPr>
        </p:nvSpPr>
        <p:spPr>
          <a:xfrm>
            <a:off x="533400" y="531912"/>
            <a:ext cx="8305800" cy="1631216"/>
          </a:xfrm>
        </p:spPr>
        <p:txBody>
          <a:bodyPr wrap="square" anchor="ctr">
            <a:spAutoFit/>
          </a:bodyPr>
          <a:lstStyle/>
          <a:p>
            <a:pPr marL="0" indent="0" eaLnBrk="1" hangingPunct="1">
              <a:spcBef>
                <a:spcPct val="0"/>
              </a:spcBef>
              <a:buClrTx/>
              <a:buSzTx/>
              <a:buFontTx/>
              <a:buNone/>
              <a:tabLst>
                <a:tab pos="465138" algn="l"/>
              </a:tabLst>
            </a:pPr>
            <a:r>
              <a:rPr lang="en-US" sz="2000" b="1" dirty="0" smtClean="0">
                <a:ea typeface="Calibri" pitchFamily="34" charset="0"/>
                <a:cs typeface="Times New Roman" pitchFamily="18" charset="0"/>
              </a:rPr>
              <a:t>3.4 Bệnh chấn thương:</a:t>
            </a:r>
          </a:p>
          <a:p>
            <a:pPr marL="0" indent="0" eaLnBrk="1" hangingPunct="1">
              <a:spcBef>
                <a:spcPct val="0"/>
              </a:spcBef>
              <a:buClrTx/>
              <a:buSzTx/>
              <a:buNone/>
              <a:tabLst>
                <a:tab pos="465138" algn="l"/>
              </a:tabLst>
            </a:pPr>
            <a:r>
              <a:rPr lang="en-US" sz="2000" dirty="0" smtClean="0">
                <a:ea typeface="Calibri" pitchFamily="34" charset="0"/>
                <a:cs typeface="Times New Roman" pitchFamily="18" charset="0"/>
              </a:rPr>
              <a:t>+ Chấn thương cấp: điều trị ngoại khoa</a:t>
            </a:r>
          </a:p>
          <a:p>
            <a:pPr marL="0" indent="0" eaLnBrk="1" hangingPunct="1">
              <a:spcBef>
                <a:spcPct val="0"/>
              </a:spcBef>
              <a:buClrTx/>
              <a:buSzTx/>
              <a:buNone/>
              <a:tabLst>
                <a:tab pos="465138" algn="l"/>
              </a:tabLst>
            </a:pPr>
            <a:r>
              <a:rPr lang="en-US" sz="2000" dirty="0" smtClean="0">
                <a:ea typeface="Calibri" pitchFamily="34" charset="0"/>
                <a:cs typeface="Times New Roman" pitchFamily="18" charset="0"/>
              </a:rPr>
              <a:t>+ Chấn thương bán cấp, mãn: hay gặp các nguyên nhân tụ máu mạng. Chấn thương đầu gây động kinh, chấn thương tủy gây liệt hai chân. Điều trị nội khoa.  </a:t>
            </a:r>
          </a:p>
          <a:p>
            <a:pPr marL="0" indent="0" eaLnBrk="1" hangingPunct="1">
              <a:spcBef>
                <a:spcPct val="0"/>
              </a:spcBef>
              <a:buClrTx/>
              <a:buSzTx/>
              <a:buNone/>
              <a:tabLst>
                <a:tab pos="465138" algn="l"/>
              </a:tabLst>
            </a:pPr>
            <a:r>
              <a:rPr lang="en-US" sz="2000" dirty="0" smtClean="0">
                <a:ea typeface="Calibri" pitchFamily="34" charset="0"/>
                <a:cs typeface="Times New Roman" pitchFamily="18" charset="0"/>
              </a:rPr>
              <a:t>                        </a:t>
            </a:r>
            <a:endParaRPr lang="en-US" sz="2800" b="1" dirty="0" smtClean="0">
              <a:ea typeface="Calibri" pitchFamily="34" charset="0"/>
              <a:cs typeface="Times New Roman" pitchFamily="18" charset="0"/>
            </a:endParaRPr>
          </a:p>
        </p:txBody>
      </p:sp>
      <p:sp>
        <p:nvSpPr>
          <p:cNvPr id="6" name="TextBox 5"/>
          <p:cNvSpPr txBox="1"/>
          <p:nvPr/>
        </p:nvSpPr>
        <p:spPr>
          <a:xfrm>
            <a:off x="381000" y="2286000"/>
            <a:ext cx="8458200" cy="369332"/>
          </a:xfrm>
          <a:prstGeom prst="rect">
            <a:avLst/>
          </a:prstGeom>
          <a:noFill/>
        </p:spPr>
        <p:txBody>
          <a:bodyPr wrap="square" rtlCol="0">
            <a:spAutoFit/>
          </a:bodyPr>
          <a:lstStyle/>
          <a:p>
            <a:endParaRPr lang="en-US" dirty="0"/>
          </a:p>
        </p:txBody>
      </p:sp>
      <p:sp>
        <p:nvSpPr>
          <p:cNvPr id="8" name="Rectangle 1"/>
          <p:cNvSpPr txBox="1">
            <a:spLocks noChangeArrowheads="1"/>
          </p:cNvSpPr>
          <p:nvPr/>
        </p:nvSpPr>
        <p:spPr bwMode="auto">
          <a:xfrm>
            <a:off x="533400" y="2181761"/>
            <a:ext cx="8305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eaLnBrk="1" hangingPunct="1">
              <a:spcBef>
                <a:spcPct val="0"/>
              </a:spcBef>
              <a:buClrTx/>
              <a:buSzTx/>
              <a:buFontTx/>
              <a:buNone/>
              <a:tabLst>
                <a:tab pos="465138" algn="l"/>
              </a:tabLst>
            </a:pPr>
            <a:r>
              <a:rPr lang="en-US" sz="2000" b="1" dirty="0" smtClean="0">
                <a:ea typeface="Calibri" pitchFamily="34" charset="0"/>
                <a:cs typeface="Times New Roman" pitchFamily="18" charset="0"/>
              </a:rPr>
              <a:t>3.5 Bệnh thoái hóa:</a:t>
            </a:r>
          </a:p>
          <a:p>
            <a:pPr marL="0" indent="0" eaLnBrk="1" hangingPunct="1">
              <a:spcBef>
                <a:spcPct val="0"/>
              </a:spcBef>
              <a:buClrTx/>
              <a:buSzTx/>
              <a:buNone/>
              <a:tabLst>
                <a:tab pos="465138" algn="l"/>
              </a:tabLst>
            </a:pPr>
            <a:r>
              <a:rPr lang="en-US" sz="2000" dirty="0" smtClean="0">
                <a:ea typeface="Calibri" pitchFamily="34" charset="0"/>
                <a:cs typeface="Times New Roman" pitchFamily="18" charset="0"/>
              </a:rPr>
              <a:t>+Thường gặp ở người già như Alzheimer, parkinsons, viêm đa rể, dây thần kinh.</a:t>
            </a:r>
          </a:p>
          <a:p>
            <a:pPr marL="0" indent="0" eaLnBrk="1" hangingPunct="1">
              <a:spcBef>
                <a:spcPct val="0"/>
              </a:spcBef>
              <a:buClrTx/>
              <a:buSzTx/>
              <a:buFont typeface="Wingdings 3" pitchFamily="18" charset="2"/>
              <a:buNone/>
              <a:tabLst>
                <a:tab pos="465138" algn="l"/>
              </a:tabLst>
            </a:pPr>
            <a:r>
              <a:rPr lang="en-US" sz="2000" dirty="0" smtClean="0">
                <a:ea typeface="Calibri" pitchFamily="34" charset="0"/>
                <a:cs typeface="Times New Roman" pitchFamily="18" charset="0"/>
              </a:rPr>
              <a:t>                                                      -----***-----</a:t>
            </a:r>
            <a:endParaRPr lang="en-US" sz="2800" b="1" dirty="0" smtClean="0">
              <a:ea typeface="Calibri" pitchFamily="34" charset="0"/>
              <a:cs typeface="Times New Roman" pitchFamily="18" charset="0"/>
            </a:endParaRPr>
          </a:p>
        </p:txBody>
      </p:sp>
      <p:sp>
        <p:nvSpPr>
          <p:cNvPr id="10" name="TextBox 9"/>
          <p:cNvSpPr txBox="1"/>
          <p:nvPr/>
        </p:nvSpPr>
        <p:spPr>
          <a:xfrm>
            <a:off x="533400" y="3817203"/>
            <a:ext cx="8153400" cy="830997"/>
          </a:xfrm>
          <a:prstGeom prst="rect">
            <a:avLst/>
          </a:prstGeom>
          <a:noFill/>
        </p:spPr>
        <p:txBody>
          <a:bodyPr wrap="square" rtlCol="0">
            <a:spAutoFit/>
          </a:bodyPr>
          <a:lstStyle/>
          <a:p>
            <a:r>
              <a:rPr lang="en-US" dirty="0" smtClean="0"/>
              <a:t>                         </a:t>
            </a:r>
            <a:r>
              <a:rPr lang="en-US" sz="2400" dirty="0" smtClean="0"/>
              <a:t>          Xin Chân thành cảm ơn </a:t>
            </a:r>
          </a:p>
          <a:p>
            <a:r>
              <a:rPr lang="en-US" sz="2400" dirty="0" smtClean="0"/>
              <a:t>              quý Thầy, Cô và các bạn đã chú ý lắng nghe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2057400"/>
            <a:ext cx="2057400" cy="2362200"/>
          </a:xfrm>
        </p:spPr>
        <p:txBody>
          <a:bodyPr/>
          <a:lstStyle/>
          <a:p>
            <a:pPr marL="623888" indent="-514350" eaLnBrk="1" hangingPunct="1">
              <a:buFont typeface="Wingdings 3" pitchFamily="18" charset="2"/>
              <a:buNone/>
            </a:pPr>
            <a:endParaRPr lang="en-US" sz="2400" smtClean="0">
              <a:cs typeface="Times New Roman" pitchFamily="18" charset="0"/>
            </a:endParaRPr>
          </a:p>
          <a:p>
            <a:pPr marL="623888" indent="-514350" eaLnBrk="1" hangingPunct="1">
              <a:buFont typeface="Wingdings 3" pitchFamily="18" charset="2"/>
              <a:buNone/>
            </a:pPr>
            <a:endParaRPr lang="en-US" sz="2400" smtClean="0">
              <a:cs typeface="Times New Roman" pitchFamily="18" charset="0"/>
            </a:endParaRPr>
          </a:p>
          <a:p>
            <a:pPr marL="623888" indent="-514350" eaLnBrk="1" hangingPunct="1">
              <a:buFont typeface="Arial" charset="0"/>
              <a:buAutoNum type="arabicPeriod"/>
            </a:pPr>
            <a:endParaRPr lang="en-US" smtClean="0">
              <a:cs typeface="Times New Roman" pitchFamily="18" charset="0"/>
            </a:endParaRPr>
          </a:p>
        </p:txBody>
      </p:sp>
      <p:sp>
        <p:nvSpPr>
          <p:cNvPr id="2" name="Title 1"/>
          <p:cNvSpPr>
            <a:spLocks noGrp="1"/>
          </p:cNvSpPr>
          <p:nvPr>
            <p:ph type="title"/>
          </p:nvPr>
        </p:nvSpPr>
        <p:spPr>
          <a:xfrm>
            <a:off x="838200" y="609600"/>
            <a:ext cx="7162800" cy="685800"/>
          </a:xfrm>
        </p:spPr>
        <p:txBody>
          <a:bodyPr>
            <a:noAutofit/>
          </a:bodyPr>
          <a:lstStyle/>
          <a:p>
            <a:pPr algn="ctr" eaLnBrk="1" fontAlgn="auto" hangingPunct="1">
              <a:spcAft>
                <a:spcPts val="0"/>
              </a:spcAft>
              <a:defRPr/>
            </a:pPr>
            <a:r>
              <a:rPr lang="en-US" sz="4400" dirty="0" smtClean="0">
                <a:solidFill>
                  <a:schemeClr val="tx1"/>
                </a:solidFill>
                <a:latin typeface="Times New Roman" pitchFamily="18" charset="0"/>
                <a:cs typeface="Times New Roman" pitchFamily="18" charset="0"/>
              </a:rPr>
              <a:t>MỤC LỤC</a:t>
            </a:r>
            <a:endParaRPr lang="en-US" sz="4400" dirty="0">
              <a:solidFill>
                <a:schemeClr val="tx1"/>
              </a:solidFill>
              <a:latin typeface="Times New Roman" pitchFamily="18" charset="0"/>
              <a:cs typeface="Times New Roman" pitchFamily="18" charset="0"/>
            </a:endParaRPr>
          </a:p>
        </p:txBody>
      </p:sp>
      <p:pic>
        <p:nvPicPr>
          <p:cNvPr id="8196" name="Picture 2" descr="C:\Users\dell\Desktop\Uyen\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724400"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381000" y="1371600"/>
            <a:ext cx="3657600" cy="1219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a:solidFill>
                  <a:schemeClr val="tx1"/>
                </a:solidFill>
              </a:rPr>
              <a:t>1</a:t>
            </a:r>
            <a:r>
              <a:rPr lang="en-US" sz="2800" dirty="0">
                <a:solidFill>
                  <a:schemeClr val="tx1"/>
                </a:solidFill>
              </a:rPr>
              <a:t>. </a:t>
            </a:r>
            <a:r>
              <a:rPr lang="en-US" sz="2800" dirty="0" err="1">
                <a:solidFill>
                  <a:schemeClr val="tx1"/>
                </a:solidFill>
                <a:cs typeface="Times New Roman" pitchFamily="18" charset="0"/>
              </a:rPr>
              <a:t>Các</a:t>
            </a:r>
            <a:r>
              <a:rPr lang="en-US" sz="2800" dirty="0">
                <a:solidFill>
                  <a:schemeClr val="tx1"/>
                </a:solidFill>
                <a:cs typeface="Times New Roman" pitchFamily="18" charset="0"/>
              </a:rPr>
              <a:t> </a:t>
            </a:r>
            <a:r>
              <a:rPr lang="en-US" sz="2800" dirty="0" err="1">
                <a:solidFill>
                  <a:schemeClr val="tx1"/>
                </a:solidFill>
                <a:cs typeface="Times New Roman" pitchFamily="18" charset="0"/>
              </a:rPr>
              <a:t>trung</a:t>
            </a:r>
            <a:r>
              <a:rPr lang="en-US" sz="2800" dirty="0">
                <a:solidFill>
                  <a:schemeClr val="tx1"/>
                </a:solidFill>
                <a:cs typeface="Times New Roman" pitchFamily="18" charset="0"/>
              </a:rPr>
              <a:t> </a:t>
            </a:r>
            <a:r>
              <a:rPr lang="en-US" sz="2800" dirty="0" err="1">
                <a:solidFill>
                  <a:schemeClr val="tx1"/>
                </a:solidFill>
                <a:cs typeface="Times New Roman" pitchFamily="18" charset="0"/>
              </a:rPr>
              <a:t>tâm</a:t>
            </a:r>
            <a:r>
              <a:rPr lang="en-US" sz="2800" dirty="0">
                <a:solidFill>
                  <a:schemeClr val="tx1"/>
                </a:solidFill>
                <a:cs typeface="Times New Roman" pitchFamily="18" charset="0"/>
              </a:rPr>
              <a:t> </a:t>
            </a:r>
            <a:r>
              <a:rPr lang="en-US" sz="2800" dirty="0" err="1">
                <a:solidFill>
                  <a:schemeClr val="tx1"/>
                </a:solidFill>
                <a:cs typeface="Times New Roman" pitchFamily="18" charset="0"/>
              </a:rPr>
              <a:t>giải</a:t>
            </a:r>
            <a:r>
              <a:rPr lang="en-US" sz="2800" dirty="0">
                <a:solidFill>
                  <a:schemeClr val="tx1"/>
                </a:solidFill>
                <a:cs typeface="Times New Roman" pitchFamily="18" charset="0"/>
              </a:rPr>
              <a:t> </a:t>
            </a:r>
            <a:r>
              <a:rPr lang="en-US" sz="2800" dirty="0" err="1">
                <a:solidFill>
                  <a:schemeClr val="tx1"/>
                </a:solidFill>
                <a:cs typeface="Times New Roman" pitchFamily="18" charset="0"/>
              </a:rPr>
              <a:t>phẫu</a:t>
            </a:r>
            <a:r>
              <a:rPr lang="en-US" sz="2800" dirty="0">
                <a:solidFill>
                  <a:schemeClr val="tx1"/>
                </a:solidFill>
                <a:cs typeface="Times New Roman" pitchFamily="18" charset="0"/>
              </a:rPr>
              <a:t> </a:t>
            </a:r>
            <a:r>
              <a:rPr lang="en-US" sz="2800" dirty="0" err="1">
                <a:solidFill>
                  <a:schemeClr val="tx1"/>
                </a:solidFill>
                <a:cs typeface="Times New Roman" pitchFamily="18" charset="0"/>
              </a:rPr>
              <a:t>chức</a:t>
            </a:r>
            <a:r>
              <a:rPr lang="en-US" sz="2800" dirty="0">
                <a:solidFill>
                  <a:schemeClr val="tx1"/>
                </a:solidFill>
                <a:cs typeface="Times New Roman" pitchFamily="18" charset="0"/>
              </a:rPr>
              <a:t> </a:t>
            </a:r>
            <a:r>
              <a:rPr lang="en-US" sz="2800" dirty="0" err="1">
                <a:solidFill>
                  <a:schemeClr val="tx1"/>
                </a:solidFill>
                <a:cs typeface="Times New Roman" pitchFamily="18" charset="0"/>
              </a:rPr>
              <a:t>năng</a:t>
            </a:r>
            <a:r>
              <a:rPr lang="en-US" sz="2800" dirty="0">
                <a:solidFill>
                  <a:schemeClr val="tx1"/>
                </a:solidFill>
                <a:cs typeface="Times New Roman" pitchFamily="18" charset="0"/>
              </a:rPr>
              <a:t> </a:t>
            </a:r>
            <a:r>
              <a:rPr lang="en-US" sz="2800" dirty="0" err="1">
                <a:solidFill>
                  <a:schemeClr val="tx1"/>
                </a:solidFill>
                <a:cs typeface="Times New Roman" pitchFamily="18" charset="0"/>
              </a:rPr>
              <a:t>chính</a:t>
            </a:r>
            <a:r>
              <a:rPr lang="en-US" sz="2800" dirty="0">
                <a:solidFill>
                  <a:schemeClr val="tx1"/>
                </a:solidFill>
                <a:cs typeface="Times New Roman" pitchFamily="18" charset="0"/>
              </a:rPr>
              <a:t> </a:t>
            </a:r>
            <a:r>
              <a:rPr lang="en-US" sz="2800" dirty="0" err="1">
                <a:solidFill>
                  <a:schemeClr val="tx1"/>
                </a:solidFill>
                <a:cs typeface="Times New Roman" pitchFamily="18" charset="0"/>
              </a:rPr>
              <a:t>của</a:t>
            </a:r>
            <a:r>
              <a:rPr lang="en-US" sz="2800" dirty="0">
                <a:solidFill>
                  <a:schemeClr val="tx1"/>
                </a:solidFill>
                <a:cs typeface="Times New Roman" pitchFamily="18" charset="0"/>
              </a:rPr>
              <a:t> </a:t>
            </a:r>
            <a:r>
              <a:rPr lang="en-US" sz="2800" dirty="0" err="1">
                <a:solidFill>
                  <a:schemeClr val="tx1"/>
                </a:solidFill>
                <a:cs typeface="Times New Roman" pitchFamily="18" charset="0"/>
              </a:rPr>
              <a:t>não</a:t>
            </a:r>
            <a:endParaRPr lang="en-US" sz="2800" dirty="0">
              <a:solidFill>
                <a:schemeClr val="tx1"/>
              </a:solidFill>
              <a:cs typeface="Times New Roman" pitchFamily="18" charset="0"/>
            </a:endParaRPr>
          </a:p>
        </p:txBody>
      </p:sp>
      <p:sp>
        <p:nvSpPr>
          <p:cNvPr id="11" name="Rounded Rectangle 10"/>
          <p:cNvSpPr/>
          <p:nvPr/>
        </p:nvSpPr>
        <p:spPr>
          <a:xfrm>
            <a:off x="381000" y="3124200"/>
            <a:ext cx="3657600" cy="1524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2.</a:t>
            </a:r>
            <a:r>
              <a:rPr lang="en-US" sz="2800" dirty="0">
                <a:solidFill>
                  <a:schemeClr val="tx1"/>
                </a:solidFill>
                <a:cs typeface="Times New Roman" pitchFamily="18" charset="0"/>
              </a:rPr>
              <a:t> </a:t>
            </a:r>
            <a:r>
              <a:rPr lang="en-US" sz="2800" dirty="0" err="1">
                <a:solidFill>
                  <a:schemeClr val="tx1"/>
                </a:solidFill>
                <a:cs typeface="Times New Roman" pitchFamily="18" charset="0"/>
              </a:rPr>
              <a:t>Các</a:t>
            </a:r>
            <a:r>
              <a:rPr lang="en-US" sz="2800" dirty="0">
                <a:solidFill>
                  <a:schemeClr val="tx1"/>
                </a:solidFill>
                <a:cs typeface="Times New Roman" pitchFamily="18" charset="0"/>
              </a:rPr>
              <a:t> </a:t>
            </a:r>
            <a:r>
              <a:rPr lang="en-US" sz="2800" dirty="0" err="1">
                <a:solidFill>
                  <a:schemeClr val="tx1"/>
                </a:solidFill>
                <a:cs typeface="Times New Roman" pitchFamily="18" charset="0"/>
              </a:rPr>
              <a:t>hội</a:t>
            </a:r>
            <a:r>
              <a:rPr lang="en-US" sz="2800" dirty="0">
                <a:solidFill>
                  <a:schemeClr val="tx1"/>
                </a:solidFill>
                <a:cs typeface="Times New Roman" pitchFamily="18" charset="0"/>
              </a:rPr>
              <a:t> </a:t>
            </a:r>
            <a:r>
              <a:rPr lang="en-US" sz="2800" dirty="0" err="1">
                <a:solidFill>
                  <a:schemeClr val="tx1"/>
                </a:solidFill>
                <a:cs typeface="Times New Roman" pitchFamily="18" charset="0"/>
              </a:rPr>
              <a:t>chứng</a:t>
            </a:r>
            <a:r>
              <a:rPr lang="en-US" sz="2800" dirty="0">
                <a:solidFill>
                  <a:schemeClr val="tx1"/>
                </a:solidFill>
                <a:cs typeface="Times New Roman" pitchFamily="18" charset="0"/>
              </a:rPr>
              <a:t> </a:t>
            </a:r>
            <a:r>
              <a:rPr lang="en-US" sz="2800" dirty="0" err="1">
                <a:solidFill>
                  <a:schemeClr val="tx1"/>
                </a:solidFill>
                <a:cs typeface="Times New Roman" pitchFamily="18" charset="0"/>
              </a:rPr>
              <a:t>bệnh</a:t>
            </a:r>
            <a:r>
              <a:rPr lang="en-US" sz="2800" dirty="0">
                <a:solidFill>
                  <a:schemeClr val="tx1"/>
                </a:solidFill>
                <a:cs typeface="Times New Roman" pitchFamily="18" charset="0"/>
              </a:rPr>
              <a:t> </a:t>
            </a:r>
            <a:r>
              <a:rPr lang="en-US" sz="2800" dirty="0" err="1">
                <a:solidFill>
                  <a:schemeClr val="tx1"/>
                </a:solidFill>
                <a:cs typeface="Times New Roman" pitchFamily="18" charset="0"/>
              </a:rPr>
              <a:t>thần</a:t>
            </a:r>
            <a:r>
              <a:rPr lang="en-US" sz="2800" dirty="0">
                <a:solidFill>
                  <a:schemeClr val="tx1"/>
                </a:solidFill>
                <a:cs typeface="Times New Roman" pitchFamily="18" charset="0"/>
              </a:rPr>
              <a:t> </a:t>
            </a:r>
            <a:r>
              <a:rPr lang="en-US" sz="2800" dirty="0" err="1">
                <a:solidFill>
                  <a:schemeClr val="tx1"/>
                </a:solidFill>
                <a:cs typeface="Times New Roman" pitchFamily="18" charset="0"/>
              </a:rPr>
              <a:t>kinh</a:t>
            </a:r>
            <a:r>
              <a:rPr lang="en-US" sz="2800" dirty="0">
                <a:solidFill>
                  <a:schemeClr val="tx1"/>
                </a:solidFill>
                <a:cs typeface="Times New Roman" pitchFamily="18" charset="0"/>
              </a:rPr>
              <a:t> </a:t>
            </a:r>
            <a:r>
              <a:rPr lang="en-US" sz="2800" dirty="0" err="1">
                <a:solidFill>
                  <a:schemeClr val="tx1"/>
                </a:solidFill>
                <a:cs typeface="Times New Roman" pitchFamily="18" charset="0"/>
              </a:rPr>
              <a:t>thường</a:t>
            </a:r>
            <a:r>
              <a:rPr lang="en-US" sz="2800" dirty="0">
                <a:solidFill>
                  <a:schemeClr val="tx1"/>
                </a:solidFill>
                <a:cs typeface="Times New Roman" pitchFamily="18" charset="0"/>
              </a:rPr>
              <a:t> </a:t>
            </a:r>
            <a:r>
              <a:rPr lang="en-US" sz="2800" dirty="0" err="1">
                <a:solidFill>
                  <a:schemeClr val="tx1"/>
                </a:solidFill>
                <a:cs typeface="Times New Roman" pitchFamily="18" charset="0"/>
              </a:rPr>
              <a:t>gặp</a:t>
            </a:r>
            <a:endParaRPr lang="en-US" sz="2800" dirty="0">
              <a:solidFill>
                <a:schemeClr val="tx1"/>
              </a:solidFill>
            </a:endParaRPr>
          </a:p>
        </p:txBody>
      </p:sp>
      <p:sp>
        <p:nvSpPr>
          <p:cNvPr id="12" name="Rounded Rectangle 11"/>
          <p:cNvSpPr/>
          <p:nvPr/>
        </p:nvSpPr>
        <p:spPr>
          <a:xfrm>
            <a:off x="457200" y="5105400"/>
            <a:ext cx="3505200" cy="1371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cs typeface="Times New Roman" pitchFamily="18" charset="0"/>
              </a:rPr>
              <a:t>3. </a:t>
            </a:r>
            <a:r>
              <a:rPr lang="en-US" sz="2800" dirty="0" err="1">
                <a:solidFill>
                  <a:schemeClr val="tx1"/>
                </a:solidFill>
                <a:cs typeface="Times New Roman" pitchFamily="18" charset="0"/>
              </a:rPr>
              <a:t>Các</a:t>
            </a:r>
            <a:r>
              <a:rPr lang="en-US" sz="2800" dirty="0">
                <a:solidFill>
                  <a:schemeClr val="tx1"/>
                </a:solidFill>
                <a:cs typeface="Times New Roman" pitchFamily="18" charset="0"/>
              </a:rPr>
              <a:t> </a:t>
            </a:r>
            <a:r>
              <a:rPr lang="en-US" sz="2800" dirty="0" err="1">
                <a:solidFill>
                  <a:schemeClr val="tx1"/>
                </a:solidFill>
                <a:cs typeface="Times New Roman" pitchFamily="18" charset="0"/>
              </a:rPr>
              <a:t>nhóm</a:t>
            </a:r>
            <a:r>
              <a:rPr lang="en-US" sz="2800" dirty="0">
                <a:solidFill>
                  <a:schemeClr val="tx1"/>
                </a:solidFill>
                <a:cs typeface="Times New Roman" pitchFamily="18" charset="0"/>
              </a:rPr>
              <a:t> </a:t>
            </a:r>
            <a:r>
              <a:rPr lang="en-US" sz="2800" dirty="0" err="1">
                <a:solidFill>
                  <a:schemeClr val="tx1"/>
                </a:solidFill>
                <a:cs typeface="Times New Roman" pitchFamily="18" charset="0"/>
              </a:rPr>
              <a:t>bệnh</a:t>
            </a:r>
            <a:r>
              <a:rPr lang="en-US" sz="2800" dirty="0">
                <a:solidFill>
                  <a:schemeClr val="tx1"/>
                </a:solidFill>
                <a:cs typeface="Times New Roman" pitchFamily="18" charset="0"/>
              </a:rPr>
              <a:t> </a:t>
            </a:r>
            <a:r>
              <a:rPr lang="en-US" sz="2800" dirty="0" err="1">
                <a:solidFill>
                  <a:schemeClr val="tx1"/>
                </a:solidFill>
                <a:cs typeface="Times New Roman" pitchFamily="18" charset="0"/>
              </a:rPr>
              <a:t>lý</a:t>
            </a:r>
            <a:r>
              <a:rPr lang="en-US" sz="2800" dirty="0">
                <a:solidFill>
                  <a:schemeClr val="tx1"/>
                </a:solidFill>
                <a:cs typeface="Times New Roman" pitchFamily="18" charset="0"/>
              </a:rPr>
              <a:t> </a:t>
            </a:r>
            <a:r>
              <a:rPr lang="en-US" sz="2800" dirty="0" err="1">
                <a:solidFill>
                  <a:schemeClr val="tx1"/>
                </a:solidFill>
                <a:cs typeface="Times New Roman" pitchFamily="18" charset="0"/>
              </a:rPr>
              <a:t>hệ</a:t>
            </a:r>
            <a:r>
              <a:rPr lang="en-US" sz="2800" dirty="0">
                <a:solidFill>
                  <a:schemeClr val="tx1"/>
                </a:solidFill>
                <a:cs typeface="Times New Roman" pitchFamily="18" charset="0"/>
              </a:rPr>
              <a:t> </a:t>
            </a:r>
            <a:r>
              <a:rPr lang="en-US" sz="2800" dirty="0" err="1">
                <a:solidFill>
                  <a:schemeClr val="tx1"/>
                </a:solidFill>
                <a:cs typeface="Times New Roman" pitchFamily="18" charset="0"/>
              </a:rPr>
              <a:t>thần</a:t>
            </a:r>
            <a:r>
              <a:rPr lang="en-US" sz="2800" dirty="0">
                <a:solidFill>
                  <a:schemeClr val="tx1"/>
                </a:solidFill>
                <a:cs typeface="Times New Roman" pitchFamily="18" charset="0"/>
              </a:rPr>
              <a:t> </a:t>
            </a:r>
            <a:r>
              <a:rPr lang="en-US" sz="2800" dirty="0" err="1">
                <a:solidFill>
                  <a:schemeClr val="tx1"/>
                </a:solidFill>
                <a:cs typeface="Times New Roman" pitchFamily="18" charset="0"/>
              </a:rPr>
              <a:t>kinh</a:t>
            </a:r>
            <a:endParaRPr lang="en-US" sz="2800" dirty="0">
              <a:solidFill>
                <a:schemeClr val="tx1"/>
              </a:solidFill>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bg/>
                                          </p:spTgt>
                                        </p:tgtEl>
                                        <p:attrNameLst>
                                          <p:attrName>style.visibility</p:attrName>
                                        </p:attrNameLst>
                                      </p:cBhvr>
                                      <p:to>
                                        <p:strVal val="visible"/>
                                      </p:to>
                                    </p:set>
                                    <p:animEffect transition="in" filter="wipe(down)">
                                      <p:cBhvr>
                                        <p:cTn id="15" dur="500"/>
                                        <p:tgtEl>
                                          <p:spTgt spid="1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down)">
                                      <p:cBhvr>
                                        <p:cTn id="18" dur="500"/>
                                        <p:tgtEl>
                                          <p:spTgt spid="1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bg/>
                                          </p:spTgt>
                                        </p:tgtEl>
                                        <p:attrNameLst>
                                          <p:attrName>style.visibility</p:attrName>
                                        </p:attrNameLst>
                                      </p:cBhvr>
                                      <p:to>
                                        <p:strVal val="visible"/>
                                      </p:to>
                                    </p:set>
                                    <p:animEffect transition="in" filter="wipe(down)">
                                      <p:cBhvr>
                                        <p:cTn id="23" dur="500"/>
                                        <p:tgtEl>
                                          <p:spTgt spid="12">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down)">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1" grpId="0" build="allAtOnce" animBg="1"/>
      <p:bldP spid="12"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229600" cy="1447800"/>
          </a:xfrm>
        </p:spPr>
        <p:txBody>
          <a:bodyPr>
            <a:normAutofit lnSpcReduction="10000"/>
          </a:bodyPr>
          <a:lstStyle/>
          <a:p>
            <a:pPr marL="365760" indent="-256032" eaLnBrk="1" fontAlgn="auto" hangingPunct="1">
              <a:spcAft>
                <a:spcPts val="0"/>
              </a:spcAft>
              <a:buFont typeface="Wingdings 3"/>
              <a:buChar char=""/>
              <a:defRPr/>
            </a:pPr>
            <a:r>
              <a:rPr lang="en-US" sz="2000" b="1" dirty="0" err="1" smtClean="0">
                <a:cs typeface="Times New Roman" pitchFamily="18" charset="0"/>
              </a:rPr>
              <a:t>Hệ</a:t>
            </a:r>
            <a:r>
              <a:rPr lang="en-US" sz="2000" b="1" dirty="0" smtClean="0">
                <a:cs typeface="Times New Roman" pitchFamily="18" charset="0"/>
              </a:rPr>
              <a:t> </a:t>
            </a:r>
            <a:r>
              <a:rPr lang="en-US" sz="2000" b="1" dirty="0" err="1" smtClean="0">
                <a:cs typeface="Times New Roman" pitchFamily="18" charset="0"/>
              </a:rPr>
              <a:t>thần</a:t>
            </a:r>
            <a:r>
              <a:rPr lang="en-US" sz="2000" b="1" dirty="0" smtClean="0">
                <a:cs typeface="Times New Roman" pitchFamily="18" charset="0"/>
              </a:rPr>
              <a:t> </a:t>
            </a:r>
            <a:r>
              <a:rPr lang="en-US" sz="2000" b="1" dirty="0" err="1" smtClean="0">
                <a:cs typeface="Times New Roman" pitchFamily="18" charset="0"/>
              </a:rPr>
              <a:t>kinh</a:t>
            </a:r>
            <a:r>
              <a:rPr lang="en-US" sz="2000" b="1" dirty="0" smtClean="0">
                <a:cs typeface="Times New Roman" pitchFamily="18" charset="0"/>
              </a:rPr>
              <a:t> </a:t>
            </a:r>
            <a:r>
              <a:rPr lang="en-US" sz="2000" b="1" dirty="0" err="1" smtClean="0">
                <a:cs typeface="Times New Roman" pitchFamily="18" charset="0"/>
              </a:rPr>
              <a:t>được</a:t>
            </a:r>
            <a:r>
              <a:rPr lang="en-US" sz="2000" b="1" dirty="0" smtClean="0">
                <a:cs typeface="Times New Roman" pitchFamily="18" charset="0"/>
              </a:rPr>
              <a:t> </a:t>
            </a:r>
            <a:r>
              <a:rPr lang="en-US" sz="2000" b="1" dirty="0" err="1" smtClean="0">
                <a:cs typeface="Times New Roman" pitchFamily="18" charset="0"/>
              </a:rPr>
              <a:t>chia</a:t>
            </a:r>
            <a:r>
              <a:rPr lang="en-US" sz="2000" b="1" dirty="0" smtClean="0">
                <a:cs typeface="Times New Roman" pitchFamily="18" charset="0"/>
              </a:rPr>
              <a:t> </a:t>
            </a:r>
            <a:r>
              <a:rPr lang="en-US" sz="2000" b="1" dirty="0" err="1" smtClean="0">
                <a:cs typeface="Times New Roman" pitchFamily="18" charset="0"/>
              </a:rPr>
              <a:t>làm</a:t>
            </a:r>
            <a:r>
              <a:rPr lang="en-US" sz="2000" b="1" dirty="0" smtClean="0">
                <a:cs typeface="Times New Roman" pitchFamily="18" charset="0"/>
              </a:rPr>
              <a:t> </a:t>
            </a:r>
            <a:r>
              <a:rPr lang="en-US" sz="2000" b="1" dirty="0" err="1" smtClean="0">
                <a:cs typeface="Times New Roman" pitchFamily="18" charset="0"/>
              </a:rPr>
              <a:t>hai</a:t>
            </a:r>
            <a:r>
              <a:rPr lang="en-US" sz="2000" b="1" dirty="0" smtClean="0">
                <a:cs typeface="Times New Roman" pitchFamily="18" charset="0"/>
              </a:rPr>
              <a:t> </a:t>
            </a:r>
            <a:r>
              <a:rPr lang="en-US" sz="2000" b="1" dirty="0" err="1" smtClean="0">
                <a:cs typeface="Times New Roman" pitchFamily="18" charset="0"/>
              </a:rPr>
              <a:t>phần</a:t>
            </a:r>
            <a:r>
              <a:rPr lang="en-US" sz="2000" b="1" dirty="0" smtClean="0">
                <a:cs typeface="Times New Roman" pitchFamily="18" charset="0"/>
              </a:rPr>
              <a:t>:</a:t>
            </a:r>
          </a:p>
          <a:p>
            <a:pPr marL="365760" indent="-256032" eaLnBrk="1" fontAlgn="auto" hangingPunct="1">
              <a:spcAft>
                <a:spcPts val="0"/>
              </a:spcAft>
              <a:buFontTx/>
              <a:buChar char="-"/>
              <a:defRPr/>
            </a:pPr>
            <a:r>
              <a:rPr lang="en-US" sz="2000" b="1" dirty="0" err="1" smtClean="0">
                <a:cs typeface="Times New Roman" pitchFamily="18" charset="0"/>
              </a:rPr>
              <a:t>Hệ</a:t>
            </a:r>
            <a:r>
              <a:rPr lang="en-US" sz="2000" b="1" dirty="0" smtClean="0">
                <a:cs typeface="Times New Roman" pitchFamily="18" charset="0"/>
              </a:rPr>
              <a:t> </a:t>
            </a:r>
            <a:r>
              <a:rPr lang="en-US" sz="2000" b="1" dirty="0" err="1" smtClean="0">
                <a:cs typeface="Times New Roman" pitchFamily="18" charset="0"/>
              </a:rPr>
              <a:t>thần</a:t>
            </a:r>
            <a:r>
              <a:rPr lang="en-US" sz="2000" b="1" dirty="0" smtClean="0">
                <a:cs typeface="Times New Roman" pitchFamily="18" charset="0"/>
              </a:rPr>
              <a:t> </a:t>
            </a:r>
            <a:r>
              <a:rPr lang="en-US" sz="2000" b="1" dirty="0" err="1" smtClean="0">
                <a:cs typeface="Times New Roman" pitchFamily="18" charset="0"/>
              </a:rPr>
              <a:t>kinh</a:t>
            </a:r>
            <a:r>
              <a:rPr lang="en-US" sz="2000" b="1" dirty="0" smtClean="0">
                <a:cs typeface="Times New Roman" pitchFamily="18" charset="0"/>
              </a:rPr>
              <a:t> </a:t>
            </a:r>
            <a:r>
              <a:rPr lang="en-US" sz="2000" b="1" dirty="0" err="1" smtClean="0">
                <a:cs typeface="Times New Roman" pitchFamily="18" charset="0"/>
              </a:rPr>
              <a:t>trung</a:t>
            </a:r>
            <a:r>
              <a:rPr lang="en-US" sz="2000" b="1" dirty="0" smtClean="0">
                <a:cs typeface="Times New Roman" pitchFamily="18" charset="0"/>
              </a:rPr>
              <a:t> </a:t>
            </a:r>
            <a:r>
              <a:rPr lang="en-US" sz="2000" b="1" dirty="0" err="1" smtClean="0">
                <a:cs typeface="Times New Roman" pitchFamily="18" charset="0"/>
              </a:rPr>
              <a:t>ương</a:t>
            </a:r>
            <a:endParaRPr lang="en-US" sz="2000" b="1" dirty="0" smtClean="0">
              <a:cs typeface="Times New Roman" pitchFamily="18" charset="0"/>
            </a:endParaRPr>
          </a:p>
          <a:p>
            <a:pPr marL="365760" indent="-256032" eaLnBrk="1" fontAlgn="auto" hangingPunct="1">
              <a:spcAft>
                <a:spcPts val="0"/>
              </a:spcAft>
              <a:buFontTx/>
              <a:buChar char="-"/>
              <a:defRPr/>
            </a:pPr>
            <a:r>
              <a:rPr lang="en-US" sz="2000" b="1" dirty="0" err="1" smtClean="0">
                <a:cs typeface="Times New Roman" pitchFamily="18" charset="0"/>
              </a:rPr>
              <a:t>Hệ</a:t>
            </a:r>
            <a:r>
              <a:rPr lang="en-US" sz="2000" b="1" dirty="0" smtClean="0">
                <a:cs typeface="Times New Roman" pitchFamily="18" charset="0"/>
              </a:rPr>
              <a:t> </a:t>
            </a:r>
            <a:r>
              <a:rPr lang="en-US" sz="2000" b="1" dirty="0" err="1" smtClean="0">
                <a:cs typeface="Times New Roman" pitchFamily="18" charset="0"/>
              </a:rPr>
              <a:t>thần</a:t>
            </a:r>
            <a:r>
              <a:rPr lang="en-US" sz="2000" b="1" dirty="0" smtClean="0">
                <a:cs typeface="Times New Roman" pitchFamily="18" charset="0"/>
              </a:rPr>
              <a:t> </a:t>
            </a:r>
            <a:r>
              <a:rPr lang="en-US" sz="2000" b="1" dirty="0" err="1" smtClean="0">
                <a:cs typeface="Times New Roman" pitchFamily="18" charset="0"/>
              </a:rPr>
              <a:t>kinh</a:t>
            </a:r>
            <a:r>
              <a:rPr lang="en-US" sz="2000" b="1" dirty="0" smtClean="0">
                <a:cs typeface="Times New Roman" pitchFamily="18" charset="0"/>
              </a:rPr>
              <a:t> </a:t>
            </a:r>
            <a:r>
              <a:rPr lang="en-US" sz="2000" b="1" dirty="0" err="1" smtClean="0">
                <a:cs typeface="Times New Roman" pitchFamily="18" charset="0"/>
              </a:rPr>
              <a:t>ngoại</a:t>
            </a:r>
            <a:r>
              <a:rPr lang="en-US" sz="2000" b="1" dirty="0" smtClean="0">
                <a:cs typeface="Times New Roman" pitchFamily="18" charset="0"/>
              </a:rPr>
              <a:t> vi</a:t>
            </a:r>
          </a:p>
          <a:p>
            <a:pPr marL="365760" indent="-256032" eaLnBrk="1" fontAlgn="auto" hangingPunct="1">
              <a:spcAft>
                <a:spcPts val="0"/>
              </a:spcAft>
              <a:buFont typeface="Wingdings 3"/>
              <a:buNone/>
              <a:defRPr/>
            </a:pPr>
            <a:r>
              <a:rPr lang="en-US" sz="2000" b="1" dirty="0" err="1" smtClean="0">
                <a:cs typeface="Times New Roman" pitchFamily="18" charset="0"/>
              </a:rPr>
              <a:t>Ngoài</a:t>
            </a:r>
            <a:r>
              <a:rPr lang="en-US" sz="2000" b="1" dirty="0" smtClean="0">
                <a:cs typeface="Times New Roman" pitchFamily="18" charset="0"/>
              </a:rPr>
              <a:t> </a:t>
            </a:r>
            <a:r>
              <a:rPr lang="en-US" sz="2000" b="1" dirty="0" err="1" smtClean="0">
                <a:cs typeface="Times New Roman" pitchFamily="18" charset="0"/>
              </a:rPr>
              <a:t>ra</a:t>
            </a:r>
            <a:r>
              <a:rPr lang="en-US" sz="2000" b="1" dirty="0" smtClean="0">
                <a:cs typeface="Times New Roman" pitchFamily="18" charset="0"/>
              </a:rPr>
              <a:t> </a:t>
            </a:r>
            <a:r>
              <a:rPr lang="en-US" sz="2000" b="1" dirty="0" err="1" smtClean="0">
                <a:cs typeface="Times New Roman" pitchFamily="18" charset="0"/>
              </a:rPr>
              <a:t>còn</a:t>
            </a:r>
            <a:r>
              <a:rPr lang="en-US" sz="2000" b="1" dirty="0" smtClean="0">
                <a:cs typeface="Times New Roman" pitchFamily="18" charset="0"/>
              </a:rPr>
              <a:t> </a:t>
            </a:r>
            <a:r>
              <a:rPr lang="en-US" sz="2000" b="1" dirty="0" err="1" smtClean="0">
                <a:cs typeface="Times New Roman" pitchFamily="18" charset="0"/>
              </a:rPr>
              <a:t>có</a:t>
            </a:r>
            <a:r>
              <a:rPr lang="en-US" sz="2000" b="1" dirty="0" smtClean="0">
                <a:cs typeface="Times New Roman" pitchFamily="18" charset="0"/>
              </a:rPr>
              <a:t> </a:t>
            </a:r>
            <a:r>
              <a:rPr lang="en-US" sz="2000" b="1" dirty="0" err="1" smtClean="0">
                <a:cs typeface="Times New Roman" pitchFamily="18" charset="0"/>
              </a:rPr>
              <a:t>hệ</a:t>
            </a:r>
            <a:r>
              <a:rPr lang="en-US" sz="2000" b="1" dirty="0" smtClean="0">
                <a:cs typeface="Times New Roman" pitchFamily="18" charset="0"/>
              </a:rPr>
              <a:t> </a:t>
            </a:r>
            <a:r>
              <a:rPr lang="en-US" sz="2000" b="1" dirty="0" err="1" smtClean="0">
                <a:cs typeface="Times New Roman" pitchFamily="18" charset="0"/>
              </a:rPr>
              <a:t>thần</a:t>
            </a:r>
            <a:r>
              <a:rPr lang="en-US" sz="2000" b="1" dirty="0" smtClean="0">
                <a:cs typeface="Times New Roman" pitchFamily="18" charset="0"/>
              </a:rPr>
              <a:t> </a:t>
            </a:r>
            <a:r>
              <a:rPr lang="en-US" sz="2000" b="1" dirty="0" err="1" smtClean="0">
                <a:cs typeface="Times New Roman" pitchFamily="18" charset="0"/>
              </a:rPr>
              <a:t>kinh</a:t>
            </a:r>
            <a:r>
              <a:rPr lang="en-US" sz="2000" b="1" dirty="0" smtClean="0">
                <a:cs typeface="Times New Roman" pitchFamily="18" charset="0"/>
              </a:rPr>
              <a:t> </a:t>
            </a:r>
            <a:r>
              <a:rPr lang="en-US" sz="2000" b="1" dirty="0" err="1" smtClean="0">
                <a:cs typeface="Times New Roman" pitchFamily="18" charset="0"/>
              </a:rPr>
              <a:t>thực</a:t>
            </a:r>
            <a:r>
              <a:rPr lang="en-US" sz="2000" b="1" dirty="0" smtClean="0">
                <a:cs typeface="Times New Roman" pitchFamily="18" charset="0"/>
              </a:rPr>
              <a:t> </a:t>
            </a:r>
            <a:r>
              <a:rPr lang="en-US" sz="2000" b="1" dirty="0" err="1" smtClean="0">
                <a:cs typeface="Times New Roman" pitchFamily="18" charset="0"/>
              </a:rPr>
              <a:t>vật</a:t>
            </a:r>
            <a:r>
              <a:rPr lang="en-US" sz="2000" b="1" dirty="0" smtClean="0">
                <a:cs typeface="Times New Roman" pitchFamily="18" charset="0"/>
              </a:rPr>
              <a:t>. </a:t>
            </a:r>
          </a:p>
          <a:p>
            <a:pPr marL="365760" indent="-256032" eaLnBrk="1" fontAlgn="auto" hangingPunct="1">
              <a:spcAft>
                <a:spcPts val="0"/>
              </a:spcAft>
              <a:buFont typeface="Wingdings 3"/>
              <a:buChar char=""/>
              <a:defRPr/>
            </a:pPr>
            <a:endParaRPr lang="en-US" sz="2400" dirty="0">
              <a:cs typeface="Times New Roman" pitchFamily="18" charset="0"/>
            </a:endParaRPr>
          </a:p>
        </p:txBody>
      </p:sp>
      <p:sp>
        <p:nvSpPr>
          <p:cNvPr id="4" name="Rounded Rectangle 3"/>
          <p:cNvSpPr/>
          <p:nvPr/>
        </p:nvSpPr>
        <p:spPr>
          <a:xfrm>
            <a:off x="152400" y="685800"/>
            <a:ext cx="83058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chemeClr val="tx1"/>
                </a:solidFill>
                <a:cs typeface="Times New Roman" pitchFamily="18" charset="0"/>
              </a:rPr>
              <a:t>1. </a:t>
            </a:r>
            <a:r>
              <a:rPr lang="en-US" sz="2800" b="1" dirty="0" err="1">
                <a:solidFill>
                  <a:schemeClr val="tx1"/>
                </a:solidFill>
                <a:cs typeface="Times New Roman" pitchFamily="18" charset="0"/>
              </a:rPr>
              <a:t>Các</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trung</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tâm</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giải</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phẫu</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chức</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năng</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chính</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của</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não</a:t>
            </a:r>
            <a:endParaRPr lang="en-US" sz="2800" b="1" dirty="0">
              <a:solidFill>
                <a:schemeClr val="tx1"/>
              </a:solidFill>
              <a:cs typeface="Times New Roman" pitchFamily="18" charset="0"/>
            </a:endParaRPr>
          </a:p>
        </p:txBody>
      </p:sp>
      <p:pic>
        <p:nvPicPr>
          <p:cNvPr id="2050" name="Picture 2" descr="C:\Users\dell\Desktop\Uyen\unname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400"/>
            <a:ext cx="7391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5105400" cy="5562600"/>
          </a:xfrm>
        </p:spPr>
        <p:txBody>
          <a:bodyPr>
            <a:normAutofit fontScale="70000" lnSpcReduction="20000"/>
          </a:bodyPr>
          <a:lstStyle/>
          <a:p>
            <a:pPr marL="365760" indent="-256032" algn="just" eaLnBrk="1" fontAlgn="auto" hangingPunct="1">
              <a:spcAft>
                <a:spcPts val="0"/>
              </a:spcAft>
              <a:buFont typeface="Wingdings 3"/>
              <a:buNone/>
              <a:defRPr/>
            </a:pPr>
            <a:r>
              <a:rPr lang="en-US" sz="3600" dirty="0" smtClean="0">
                <a:cs typeface="Times New Roman" pitchFamily="18" charset="0"/>
              </a:rPr>
              <a:t>- </a:t>
            </a:r>
            <a:r>
              <a:rPr lang="en-US" sz="3600" dirty="0" err="1" smtClean="0">
                <a:cs typeface="Times New Roman" pitchFamily="18" charset="0"/>
              </a:rPr>
              <a:t>Võ</a:t>
            </a:r>
            <a:r>
              <a:rPr lang="en-US" sz="3600" dirty="0" smtClean="0">
                <a:cs typeface="Times New Roman" pitchFamily="18" charset="0"/>
              </a:rPr>
              <a:t> </a:t>
            </a:r>
            <a:r>
              <a:rPr lang="en-US" sz="3600" dirty="0" err="1" smtClean="0">
                <a:cs typeface="Times New Roman" pitchFamily="18" charset="0"/>
              </a:rPr>
              <a:t>não</a:t>
            </a:r>
            <a:r>
              <a:rPr lang="en-US" sz="3600" dirty="0" smtClean="0">
                <a:cs typeface="Times New Roman" pitchFamily="18" charset="0"/>
              </a:rPr>
              <a:t> </a:t>
            </a:r>
            <a:r>
              <a:rPr lang="en-US" sz="3600" dirty="0" err="1" smtClean="0">
                <a:cs typeface="Times New Roman" pitchFamily="18" charset="0"/>
              </a:rPr>
              <a:t>là</a:t>
            </a:r>
            <a:r>
              <a:rPr lang="en-US" sz="3600" dirty="0" smtClean="0">
                <a:cs typeface="Times New Roman" pitchFamily="18" charset="0"/>
              </a:rPr>
              <a:t> </a:t>
            </a:r>
            <a:r>
              <a:rPr lang="en-US" sz="3600" dirty="0" err="1" smtClean="0">
                <a:cs typeface="Times New Roman" pitchFamily="18" charset="0"/>
              </a:rPr>
              <a:t>trung</a:t>
            </a:r>
            <a:r>
              <a:rPr lang="en-US" sz="3600" dirty="0" smtClean="0">
                <a:cs typeface="Times New Roman" pitchFamily="18" charset="0"/>
              </a:rPr>
              <a:t> </a:t>
            </a:r>
            <a:r>
              <a:rPr lang="en-US" sz="3600" dirty="0" err="1" smtClean="0">
                <a:cs typeface="Times New Roman" pitchFamily="18" charset="0"/>
              </a:rPr>
              <a:t>tâm</a:t>
            </a:r>
            <a:r>
              <a:rPr lang="en-US" sz="3600" dirty="0" smtClean="0">
                <a:cs typeface="Times New Roman" pitchFamily="18" charset="0"/>
              </a:rPr>
              <a:t> </a:t>
            </a:r>
            <a:r>
              <a:rPr lang="en-US" sz="3600" dirty="0" err="1" smtClean="0">
                <a:cs typeface="Times New Roman" pitchFamily="18" charset="0"/>
              </a:rPr>
              <a:t>trẻ</a:t>
            </a:r>
            <a:r>
              <a:rPr lang="en-US" sz="3600" dirty="0" smtClean="0">
                <a:cs typeface="Times New Roman" pitchFamily="18" charset="0"/>
              </a:rPr>
              <a:t> </a:t>
            </a:r>
            <a:r>
              <a:rPr lang="en-US" sz="3600" dirty="0" err="1" smtClean="0">
                <a:cs typeface="Times New Roman" pitchFamily="18" charset="0"/>
              </a:rPr>
              <a:t>nhất</a:t>
            </a:r>
            <a:r>
              <a:rPr lang="en-US" sz="3600" dirty="0" smtClean="0">
                <a:cs typeface="Times New Roman" pitchFamily="18" charset="0"/>
              </a:rPr>
              <a:t>, </a:t>
            </a:r>
            <a:r>
              <a:rPr lang="en-US" sz="3600" dirty="0" err="1" smtClean="0">
                <a:cs typeface="Times New Roman" pitchFamily="18" charset="0"/>
              </a:rPr>
              <a:t>tiến</a:t>
            </a:r>
            <a:r>
              <a:rPr lang="en-US" sz="3600" dirty="0" smtClean="0">
                <a:cs typeface="Times New Roman" pitchFamily="18" charset="0"/>
              </a:rPr>
              <a:t> </a:t>
            </a:r>
            <a:r>
              <a:rPr lang="en-US" sz="3600" dirty="0" err="1" smtClean="0">
                <a:cs typeface="Times New Roman" pitchFamily="18" charset="0"/>
              </a:rPr>
              <a:t>hóa</a:t>
            </a:r>
            <a:r>
              <a:rPr lang="en-US" sz="3600" dirty="0" smtClean="0">
                <a:cs typeface="Times New Roman" pitchFamily="18" charset="0"/>
              </a:rPr>
              <a:t> </a:t>
            </a:r>
            <a:r>
              <a:rPr lang="en-US" sz="3600" dirty="0" err="1" smtClean="0">
                <a:cs typeface="Times New Roman" pitchFamily="18" charset="0"/>
              </a:rPr>
              <a:t>cao</a:t>
            </a:r>
            <a:r>
              <a:rPr lang="en-US" sz="3600" dirty="0" smtClean="0">
                <a:cs typeface="Times New Roman" pitchFamily="18" charset="0"/>
              </a:rPr>
              <a:t> </a:t>
            </a:r>
            <a:r>
              <a:rPr lang="en-US" sz="3600" dirty="0" err="1" smtClean="0">
                <a:cs typeface="Times New Roman" pitchFamily="18" charset="0"/>
              </a:rPr>
              <a:t>nhất</a:t>
            </a:r>
            <a:r>
              <a:rPr lang="en-US" sz="3600" dirty="0" smtClean="0">
                <a:cs typeface="Times New Roman" pitchFamily="18" charset="0"/>
              </a:rPr>
              <a:t>, </a:t>
            </a:r>
            <a:r>
              <a:rPr lang="en-US" sz="3600" dirty="0" err="1" smtClean="0">
                <a:cs typeface="Times New Roman" pitchFamily="18" charset="0"/>
              </a:rPr>
              <a:t>võ</a:t>
            </a:r>
            <a:r>
              <a:rPr lang="en-US" sz="3600" dirty="0" smtClean="0">
                <a:cs typeface="Times New Roman" pitchFamily="18" charset="0"/>
              </a:rPr>
              <a:t> </a:t>
            </a:r>
            <a:r>
              <a:rPr lang="en-US" sz="3600" dirty="0" err="1" smtClean="0">
                <a:cs typeface="Times New Roman" pitchFamily="18" charset="0"/>
              </a:rPr>
              <a:t>não</a:t>
            </a:r>
            <a:r>
              <a:rPr lang="en-US" sz="3600" dirty="0" smtClean="0">
                <a:cs typeface="Times New Roman" pitchFamily="18" charset="0"/>
              </a:rPr>
              <a:t> </a:t>
            </a:r>
            <a:r>
              <a:rPr lang="en-US" sz="3600" dirty="0" err="1" smtClean="0">
                <a:cs typeface="Times New Roman" pitchFamily="18" charset="0"/>
              </a:rPr>
              <a:t>người</a:t>
            </a:r>
            <a:r>
              <a:rPr lang="en-US" sz="3600" dirty="0" smtClean="0">
                <a:cs typeface="Times New Roman" pitchFamily="18" charset="0"/>
              </a:rPr>
              <a:t> </a:t>
            </a:r>
            <a:r>
              <a:rPr lang="en-US" sz="3600" dirty="0" err="1" smtClean="0">
                <a:cs typeface="Times New Roman" pitchFamily="18" charset="0"/>
              </a:rPr>
              <a:t>chứa</a:t>
            </a:r>
            <a:r>
              <a:rPr lang="en-US" sz="3600" dirty="0" smtClean="0">
                <a:cs typeface="Times New Roman" pitchFamily="18" charset="0"/>
              </a:rPr>
              <a:t> </a:t>
            </a:r>
            <a:r>
              <a:rPr lang="en-US" sz="3600" dirty="0" err="1" smtClean="0">
                <a:cs typeface="Times New Roman" pitchFamily="18" charset="0"/>
              </a:rPr>
              <a:t>đến</a:t>
            </a:r>
            <a:r>
              <a:rPr lang="en-US" sz="3600" dirty="0" smtClean="0">
                <a:cs typeface="Times New Roman" pitchFamily="18" charset="0"/>
              </a:rPr>
              <a:t> 90% </a:t>
            </a:r>
            <a:r>
              <a:rPr lang="en-US" sz="3600" dirty="0" err="1" smtClean="0">
                <a:cs typeface="Times New Roman" pitchFamily="18" charset="0"/>
              </a:rPr>
              <a:t>toàn</a:t>
            </a:r>
            <a:r>
              <a:rPr lang="en-US" sz="3600" dirty="0" smtClean="0">
                <a:cs typeface="Times New Roman" pitchFamily="18" charset="0"/>
              </a:rPr>
              <a:t> </a:t>
            </a:r>
            <a:r>
              <a:rPr lang="en-US" sz="3600" dirty="0" err="1" smtClean="0">
                <a:cs typeface="Times New Roman" pitchFamily="18" charset="0"/>
              </a:rPr>
              <a:t>bộ</a:t>
            </a:r>
            <a:r>
              <a:rPr lang="en-US" sz="3600" dirty="0" smtClean="0">
                <a:cs typeface="Times New Roman" pitchFamily="18" charset="0"/>
              </a:rPr>
              <a:t> neuron </a:t>
            </a:r>
            <a:r>
              <a:rPr lang="en-US" sz="3600" dirty="0" err="1" smtClean="0">
                <a:cs typeface="Times New Roman" pitchFamily="18" charset="0"/>
              </a:rPr>
              <a:t>của</a:t>
            </a:r>
            <a:r>
              <a:rPr lang="en-US" sz="3600" dirty="0" smtClean="0">
                <a:cs typeface="Times New Roman" pitchFamily="18" charset="0"/>
              </a:rPr>
              <a:t> </a:t>
            </a:r>
            <a:r>
              <a:rPr lang="en-US" sz="3600" dirty="0" err="1" smtClean="0">
                <a:cs typeface="Times New Roman" pitchFamily="18" charset="0"/>
              </a:rPr>
              <a:t>não</a:t>
            </a:r>
            <a:r>
              <a:rPr lang="en-US" sz="3600" dirty="0" smtClean="0">
                <a:cs typeface="Times New Roman" pitchFamily="18" charset="0"/>
              </a:rPr>
              <a:t>.</a:t>
            </a:r>
          </a:p>
          <a:p>
            <a:pPr marL="365760" indent="-256032" algn="just" eaLnBrk="1" fontAlgn="auto" hangingPunct="1">
              <a:spcAft>
                <a:spcPts val="0"/>
              </a:spcAft>
              <a:buFont typeface="Wingdings 3"/>
              <a:buNone/>
              <a:defRPr/>
            </a:pPr>
            <a:r>
              <a:rPr lang="en-US" sz="3600" dirty="0" smtClean="0">
                <a:cs typeface="Times New Roman" pitchFamily="18" charset="0"/>
              </a:rPr>
              <a:t>- </a:t>
            </a:r>
            <a:r>
              <a:rPr lang="en-US" sz="3600" dirty="0" smtClean="0">
                <a:cs typeface="Times New Roman" pitchFamily="18" charset="0"/>
              </a:rPr>
              <a:t>Võ não là nơi tập trung ý thức, trí nhớ, sự suy luận, quyết định và tính sáng tạo.</a:t>
            </a:r>
          </a:p>
          <a:p>
            <a:pPr marL="365760" indent="-256032" algn="just" eaLnBrk="1" fontAlgn="auto" hangingPunct="1">
              <a:spcAft>
                <a:spcPts val="0"/>
              </a:spcAft>
              <a:buFont typeface="Wingdings 3"/>
              <a:buChar char=""/>
              <a:defRPr/>
            </a:pPr>
            <a:endParaRPr lang="en-US" sz="3600" dirty="0" smtClean="0">
              <a:cs typeface="Times New Roman" pitchFamily="18" charset="0"/>
            </a:endParaRPr>
          </a:p>
          <a:p>
            <a:pPr marL="109728" indent="0" algn="just" eaLnBrk="1" fontAlgn="auto" hangingPunct="1">
              <a:spcAft>
                <a:spcPts val="0"/>
              </a:spcAft>
              <a:buNone/>
              <a:defRPr/>
            </a:pPr>
            <a:r>
              <a:rPr lang="en-US" sz="3600" dirty="0" smtClean="0">
                <a:cs typeface="Times New Roman" pitchFamily="18" charset="0"/>
              </a:rPr>
              <a:t>+ Về </a:t>
            </a:r>
            <a:r>
              <a:rPr lang="en-US" sz="3600" dirty="0" smtClean="0">
                <a:cs typeface="Times New Roman" pitchFamily="18" charset="0"/>
              </a:rPr>
              <a:t>mặt giải phẫu:</a:t>
            </a:r>
          </a:p>
          <a:p>
            <a:pPr marL="365760" indent="-256032" algn="just" eaLnBrk="1" fontAlgn="auto" hangingPunct="1">
              <a:spcAft>
                <a:spcPts val="0"/>
              </a:spcAft>
              <a:buFont typeface="Wingdings 3"/>
              <a:buNone/>
              <a:defRPr/>
            </a:pPr>
            <a:r>
              <a:rPr lang="en-US" sz="3600" dirty="0" smtClean="0">
                <a:cs typeface="Times New Roman" pitchFamily="18" charset="0"/>
              </a:rPr>
              <a:t>- </a:t>
            </a:r>
            <a:r>
              <a:rPr lang="en-US" sz="3600" dirty="0" err="1" smtClean="0">
                <a:cs typeface="Times New Roman" pitchFamily="18" charset="0"/>
              </a:rPr>
              <a:t>Vỏ</a:t>
            </a:r>
            <a:r>
              <a:rPr lang="en-US" sz="3600" dirty="0" smtClean="0">
                <a:cs typeface="Times New Roman" pitchFamily="18" charset="0"/>
              </a:rPr>
              <a:t> </a:t>
            </a:r>
            <a:r>
              <a:rPr lang="en-US" sz="3600" dirty="0" err="1" smtClean="0">
                <a:cs typeface="Times New Roman" pitchFamily="18" charset="0"/>
              </a:rPr>
              <a:t>não</a:t>
            </a:r>
            <a:r>
              <a:rPr lang="en-US" sz="3600" dirty="0" smtClean="0">
                <a:cs typeface="Times New Roman" pitchFamily="18" charset="0"/>
              </a:rPr>
              <a:t> </a:t>
            </a:r>
            <a:r>
              <a:rPr lang="en-US" sz="3600" dirty="0" err="1" smtClean="0">
                <a:cs typeface="Times New Roman" pitchFamily="18" charset="0"/>
              </a:rPr>
              <a:t>được</a:t>
            </a:r>
            <a:r>
              <a:rPr lang="en-US" sz="3600" dirty="0" smtClean="0">
                <a:cs typeface="Times New Roman" pitchFamily="18" charset="0"/>
              </a:rPr>
              <a:t> </a:t>
            </a:r>
            <a:r>
              <a:rPr lang="en-US" sz="3600" dirty="0" err="1" smtClean="0">
                <a:cs typeface="Times New Roman" pitchFamily="18" charset="0"/>
              </a:rPr>
              <a:t>chia</a:t>
            </a:r>
            <a:r>
              <a:rPr lang="en-US" sz="3600" dirty="0" smtClean="0">
                <a:cs typeface="Times New Roman" pitchFamily="18" charset="0"/>
              </a:rPr>
              <a:t> </a:t>
            </a:r>
            <a:r>
              <a:rPr lang="en-US" sz="3600" dirty="0" err="1" smtClean="0">
                <a:cs typeface="Times New Roman" pitchFamily="18" charset="0"/>
              </a:rPr>
              <a:t>ra</a:t>
            </a:r>
            <a:r>
              <a:rPr lang="en-US" sz="3600" dirty="0" smtClean="0">
                <a:cs typeface="Times New Roman" pitchFamily="18" charset="0"/>
              </a:rPr>
              <a:t> </a:t>
            </a:r>
            <a:r>
              <a:rPr lang="en-US" sz="3600" dirty="0" err="1" smtClean="0">
                <a:cs typeface="Times New Roman" pitchFamily="18" charset="0"/>
              </a:rPr>
              <a:t>làm</a:t>
            </a:r>
            <a:r>
              <a:rPr lang="en-US" sz="3600" dirty="0" smtClean="0">
                <a:cs typeface="Times New Roman" pitchFamily="18" charset="0"/>
              </a:rPr>
              <a:t> </a:t>
            </a:r>
            <a:r>
              <a:rPr lang="en-US" sz="3600" dirty="0" err="1" smtClean="0">
                <a:cs typeface="Times New Roman" pitchFamily="18" charset="0"/>
              </a:rPr>
              <a:t>bốn</a:t>
            </a:r>
            <a:r>
              <a:rPr lang="en-US" sz="3600" dirty="0" smtClean="0">
                <a:cs typeface="Times New Roman" pitchFamily="18" charset="0"/>
              </a:rPr>
              <a:t> </a:t>
            </a:r>
            <a:r>
              <a:rPr lang="en-US" sz="3600" dirty="0" err="1" smtClean="0">
                <a:cs typeface="Times New Roman" pitchFamily="18" charset="0"/>
              </a:rPr>
              <a:t>thùy</a:t>
            </a:r>
            <a:endParaRPr lang="en-US" sz="3600" dirty="0" smtClean="0">
              <a:cs typeface="Times New Roman" pitchFamily="18" charset="0"/>
            </a:endParaRPr>
          </a:p>
          <a:p>
            <a:pPr marL="365760" indent="-256032" algn="just" eaLnBrk="1" fontAlgn="auto" hangingPunct="1">
              <a:spcAft>
                <a:spcPts val="0"/>
              </a:spcAft>
              <a:buFont typeface="Wingdings 3"/>
              <a:buNone/>
              <a:defRPr/>
            </a:pPr>
            <a:r>
              <a:rPr lang="en-US" sz="3600" dirty="0" smtClean="0">
                <a:cs typeface="Times New Roman" pitchFamily="18" charset="0"/>
              </a:rPr>
              <a:t> ( </a:t>
            </a:r>
            <a:r>
              <a:rPr lang="en-US" sz="3600" dirty="0" err="1" smtClean="0">
                <a:cs typeface="Times New Roman" pitchFamily="18" charset="0"/>
              </a:rPr>
              <a:t>FourLobes</a:t>
            </a:r>
            <a:r>
              <a:rPr lang="en-US" sz="3600" dirty="0" smtClean="0">
                <a:cs typeface="Times New Roman" pitchFamily="18" charset="0"/>
              </a:rPr>
              <a:t>): </a:t>
            </a:r>
            <a:r>
              <a:rPr lang="en-US" sz="3600" dirty="0" err="1" smtClean="0">
                <a:cs typeface="Times New Roman" pitchFamily="18" charset="0"/>
              </a:rPr>
              <a:t>thùy</a:t>
            </a:r>
            <a:r>
              <a:rPr lang="en-US" sz="3600" dirty="0" smtClean="0">
                <a:cs typeface="Times New Roman" pitchFamily="18" charset="0"/>
              </a:rPr>
              <a:t> </a:t>
            </a:r>
            <a:r>
              <a:rPr lang="en-US" sz="3600" dirty="0" err="1" smtClean="0">
                <a:cs typeface="Times New Roman" pitchFamily="18" charset="0"/>
              </a:rPr>
              <a:t>trán</a:t>
            </a:r>
            <a:r>
              <a:rPr lang="en-US" sz="3600" dirty="0" smtClean="0">
                <a:cs typeface="Times New Roman" pitchFamily="18" charset="0"/>
              </a:rPr>
              <a:t>, </a:t>
            </a:r>
            <a:r>
              <a:rPr lang="en-US" sz="3600" dirty="0" err="1" smtClean="0">
                <a:cs typeface="Times New Roman" pitchFamily="18" charset="0"/>
              </a:rPr>
              <a:t>thùy</a:t>
            </a:r>
            <a:r>
              <a:rPr lang="en-US" sz="3600" dirty="0" smtClean="0">
                <a:cs typeface="Times New Roman" pitchFamily="18" charset="0"/>
              </a:rPr>
              <a:t> </a:t>
            </a:r>
            <a:r>
              <a:rPr lang="en-US" sz="3600" dirty="0" err="1" smtClean="0">
                <a:cs typeface="Times New Roman" pitchFamily="18" charset="0"/>
              </a:rPr>
              <a:t>đỉnh</a:t>
            </a:r>
            <a:r>
              <a:rPr lang="en-US" sz="3600" dirty="0" smtClean="0">
                <a:cs typeface="Times New Roman" pitchFamily="18" charset="0"/>
              </a:rPr>
              <a:t>, </a:t>
            </a:r>
            <a:r>
              <a:rPr lang="en-US" sz="3600" dirty="0" err="1" smtClean="0">
                <a:cs typeface="Times New Roman" pitchFamily="18" charset="0"/>
              </a:rPr>
              <a:t>thùy</a:t>
            </a:r>
            <a:r>
              <a:rPr lang="en-US" sz="3600" dirty="0" smtClean="0">
                <a:cs typeface="Times New Roman" pitchFamily="18" charset="0"/>
              </a:rPr>
              <a:t> </a:t>
            </a:r>
            <a:r>
              <a:rPr lang="en-US" sz="3600" dirty="0" err="1" smtClean="0">
                <a:cs typeface="Times New Roman" pitchFamily="18" charset="0"/>
              </a:rPr>
              <a:t>chẩm</a:t>
            </a:r>
            <a:r>
              <a:rPr lang="en-US" sz="3600" dirty="0" smtClean="0">
                <a:cs typeface="Times New Roman" pitchFamily="18" charset="0"/>
              </a:rPr>
              <a:t>, </a:t>
            </a:r>
            <a:r>
              <a:rPr lang="en-US" sz="3600" dirty="0" err="1" smtClean="0">
                <a:cs typeface="Times New Roman" pitchFamily="18" charset="0"/>
              </a:rPr>
              <a:t>thùy</a:t>
            </a:r>
            <a:r>
              <a:rPr lang="en-US" sz="3600" dirty="0" smtClean="0">
                <a:cs typeface="Times New Roman" pitchFamily="18" charset="0"/>
              </a:rPr>
              <a:t> </a:t>
            </a:r>
            <a:r>
              <a:rPr lang="en-US" sz="3600" dirty="0" err="1" smtClean="0">
                <a:cs typeface="Times New Roman" pitchFamily="18" charset="0"/>
              </a:rPr>
              <a:t>thái</a:t>
            </a:r>
            <a:r>
              <a:rPr lang="en-US" sz="3600" dirty="0" smtClean="0">
                <a:cs typeface="Times New Roman" pitchFamily="18" charset="0"/>
              </a:rPr>
              <a:t> </a:t>
            </a:r>
            <a:r>
              <a:rPr lang="en-US" sz="3600" dirty="0" err="1" smtClean="0">
                <a:cs typeface="Times New Roman" pitchFamily="18" charset="0"/>
              </a:rPr>
              <a:t>dương</a:t>
            </a:r>
            <a:r>
              <a:rPr lang="en-US" sz="3600" dirty="0" smtClean="0">
                <a:cs typeface="Times New Roman" pitchFamily="18" charset="0"/>
              </a:rPr>
              <a:t>. </a:t>
            </a:r>
          </a:p>
          <a:p>
            <a:pPr marL="365760" indent="-256032" algn="just" eaLnBrk="1" fontAlgn="auto" hangingPunct="1">
              <a:spcAft>
                <a:spcPts val="0"/>
              </a:spcAft>
              <a:buFont typeface="Wingdings 3"/>
              <a:buNone/>
              <a:defRPr/>
            </a:pPr>
            <a:endParaRPr lang="en-US" sz="3600" dirty="0" smtClean="0">
              <a:cs typeface="Times New Roman" pitchFamily="18" charset="0"/>
            </a:endParaRPr>
          </a:p>
          <a:p>
            <a:pPr marL="365760" indent="-256032" algn="just" eaLnBrk="1" fontAlgn="auto" hangingPunct="1">
              <a:spcAft>
                <a:spcPts val="0"/>
              </a:spcAft>
              <a:buFont typeface="Wingdings 3"/>
              <a:buNone/>
              <a:defRPr/>
            </a:pPr>
            <a:r>
              <a:rPr lang="en-US" sz="3600" dirty="0" smtClean="0">
                <a:cs typeface="Times New Roman" pitchFamily="18" charset="0"/>
              </a:rPr>
              <a:t>+ </a:t>
            </a:r>
            <a:r>
              <a:rPr lang="en-US" sz="3600" dirty="0" smtClean="0">
                <a:cs typeface="Times New Roman" pitchFamily="18" charset="0"/>
              </a:rPr>
              <a:t>Về mặt chức năng, võ não phân chia thành nhiều vùng: trung tâm ngôn ngữ, thị giác, thính giác, cảm giác, vận động.</a:t>
            </a:r>
          </a:p>
          <a:p>
            <a:pPr marL="365760" indent="-256032" eaLnBrk="1" fontAlgn="auto" hangingPunct="1">
              <a:spcAft>
                <a:spcPts val="0"/>
              </a:spcAft>
              <a:buFont typeface="Wingdings 3"/>
              <a:buChar char=""/>
              <a:defRPr/>
            </a:pPr>
            <a:endParaRPr lang="en-US" dirty="0"/>
          </a:p>
        </p:txBody>
      </p:sp>
      <p:sp>
        <p:nvSpPr>
          <p:cNvPr id="2" name="Title 1"/>
          <p:cNvSpPr>
            <a:spLocks noGrp="1"/>
          </p:cNvSpPr>
          <p:nvPr>
            <p:ph type="title"/>
          </p:nvPr>
        </p:nvSpPr>
        <p:spPr>
          <a:xfrm>
            <a:off x="609600" y="152400"/>
            <a:ext cx="1905000" cy="838200"/>
          </a:xfrm>
        </p:spPr>
        <p:txBody>
          <a:bodyPr>
            <a:normAutofit/>
          </a:bodyPr>
          <a:lstStyle/>
          <a:p>
            <a:pPr eaLnBrk="1" fontAlgn="auto" hangingPunct="1">
              <a:spcAft>
                <a:spcPts val="0"/>
              </a:spcAft>
              <a:defRPr/>
            </a:pPr>
            <a:r>
              <a:rPr lang="en-US" sz="2500" dirty="0" smtClean="0">
                <a:solidFill>
                  <a:schemeClr val="tx1"/>
                </a:solidFill>
                <a:latin typeface="Times New Roman" pitchFamily="18" charset="0"/>
                <a:cs typeface="Times New Roman" pitchFamily="18" charset="0"/>
              </a:rPr>
              <a:t>1.1  </a:t>
            </a:r>
            <a:r>
              <a:rPr lang="en-US" sz="2500" dirty="0" err="1" smtClean="0">
                <a:solidFill>
                  <a:schemeClr val="tx1"/>
                </a:solidFill>
                <a:latin typeface="Times New Roman" pitchFamily="18" charset="0"/>
                <a:cs typeface="Times New Roman" pitchFamily="18" charset="0"/>
              </a:rPr>
              <a:t>Vỏ</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não</a:t>
            </a:r>
            <a:endParaRPr lang="en-US" sz="2500" dirty="0">
              <a:solidFill>
                <a:schemeClr val="tx1"/>
              </a:solidFill>
              <a:latin typeface="Times New Roman" pitchFamily="18" charset="0"/>
              <a:cs typeface="Times New Roman" pitchFamily="18" charset="0"/>
            </a:endParaRPr>
          </a:p>
        </p:txBody>
      </p:sp>
      <p:pic>
        <p:nvPicPr>
          <p:cNvPr id="3074" name="Picture 2" descr="C:\Users\dell\Desktop\Uyen\unname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
            <a:ext cx="32766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dell\Desktop\Uyen\unname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 calcmode="lin" valueType="num">
                                      <p:cBhvr additive="base">
                                        <p:cTn id="32" dur="500" fill="hold"/>
                                        <p:tgtEl>
                                          <p:spTgt spid="3075"/>
                                        </p:tgtEl>
                                        <p:attrNameLst>
                                          <p:attrName>ppt_x</p:attrName>
                                        </p:attrNameLst>
                                      </p:cBhvr>
                                      <p:tavLst>
                                        <p:tav tm="0">
                                          <p:val>
                                            <p:strVal val="#ppt_x"/>
                                          </p:val>
                                        </p:tav>
                                        <p:tav tm="100000">
                                          <p:val>
                                            <p:strVal val="#ppt_x"/>
                                          </p:val>
                                        </p:tav>
                                      </p:tavLst>
                                    </p:anim>
                                    <p:anim calcmode="lin" valueType="num">
                                      <p:cBhvr additive="base">
                                        <p:cTn id="3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5257800" cy="5105400"/>
          </a:xfrm>
        </p:spPr>
        <p:txBody>
          <a:bodyPr>
            <a:normAutofit/>
          </a:bodyPr>
          <a:lstStyle/>
          <a:p>
            <a:pPr marL="365760" indent="-256032" algn="just" eaLnBrk="1" fontAlgn="auto" hangingPunct="1">
              <a:spcAft>
                <a:spcPts val="0"/>
              </a:spcAft>
              <a:buFont typeface="Wingdings 3"/>
              <a:buChar char=""/>
              <a:defRPr/>
            </a:pPr>
            <a:r>
              <a:rPr lang="en-US" sz="2200" dirty="0" err="1" smtClean="0">
                <a:cs typeface="Times New Roman" pitchFamily="18" charset="0"/>
              </a:rPr>
              <a:t>Hệ</a:t>
            </a:r>
            <a:r>
              <a:rPr lang="en-US" sz="2200" dirty="0" smtClean="0">
                <a:cs typeface="Times New Roman" pitchFamily="18" charset="0"/>
              </a:rPr>
              <a:t> </a:t>
            </a:r>
            <a:r>
              <a:rPr lang="en-US" sz="2200" dirty="0" err="1" smtClean="0">
                <a:cs typeface="Times New Roman" pitchFamily="18" charset="0"/>
              </a:rPr>
              <a:t>viền</a:t>
            </a:r>
            <a:r>
              <a:rPr lang="en-US" sz="2200" dirty="0" smtClean="0">
                <a:cs typeface="Times New Roman" pitchFamily="18" charset="0"/>
              </a:rPr>
              <a:t>: </a:t>
            </a:r>
            <a:r>
              <a:rPr lang="en-US" sz="2200" dirty="0" err="1" smtClean="0">
                <a:cs typeface="Times New Roman" pitchFamily="18" charset="0"/>
              </a:rPr>
              <a:t>vòng</a:t>
            </a:r>
            <a:r>
              <a:rPr lang="en-US" sz="2200" dirty="0" smtClean="0">
                <a:cs typeface="Times New Roman" pitchFamily="18" charset="0"/>
              </a:rPr>
              <a:t> </a:t>
            </a:r>
            <a:r>
              <a:rPr lang="en-US" sz="2200" dirty="0" err="1" smtClean="0">
                <a:cs typeface="Times New Roman" pitchFamily="18" charset="0"/>
              </a:rPr>
              <a:t>quanh</a:t>
            </a:r>
            <a:r>
              <a:rPr lang="en-US" sz="2200" dirty="0" smtClean="0">
                <a:cs typeface="Times New Roman" pitchFamily="18" charset="0"/>
              </a:rPr>
              <a:t> </a:t>
            </a:r>
            <a:r>
              <a:rPr lang="en-US" sz="2200" dirty="0" err="1" smtClean="0">
                <a:cs typeface="Times New Roman" pitchFamily="18" charset="0"/>
              </a:rPr>
              <a:t>phía</a:t>
            </a:r>
            <a:r>
              <a:rPr lang="en-US" sz="2200" dirty="0" smtClean="0">
                <a:cs typeface="Times New Roman" pitchFamily="18" charset="0"/>
              </a:rPr>
              <a:t> </a:t>
            </a:r>
            <a:r>
              <a:rPr lang="en-US" sz="2200" dirty="0" err="1" smtClean="0">
                <a:cs typeface="Times New Roman" pitchFamily="18" charset="0"/>
              </a:rPr>
              <a:t>trong</a:t>
            </a:r>
            <a:r>
              <a:rPr lang="en-US" sz="2200" dirty="0" smtClean="0">
                <a:cs typeface="Times New Roman" pitchFamily="18" charset="0"/>
              </a:rPr>
              <a:t> </a:t>
            </a:r>
            <a:r>
              <a:rPr lang="en-US" sz="2200" dirty="0" err="1" smtClean="0">
                <a:cs typeface="Times New Roman" pitchFamily="18" charset="0"/>
              </a:rPr>
              <a:t>của</a:t>
            </a:r>
            <a:r>
              <a:rPr lang="en-US" sz="2200" dirty="0" smtClean="0">
                <a:cs typeface="Times New Roman" pitchFamily="18" charset="0"/>
              </a:rPr>
              <a:t> </a:t>
            </a:r>
            <a:r>
              <a:rPr lang="en-US" sz="2200" dirty="0" err="1" smtClean="0">
                <a:cs typeface="Times New Roman" pitchFamily="18" charset="0"/>
              </a:rPr>
              <a:t>bán</a:t>
            </a:r>
            <a:r>
              <a:rPr lang="en-US" sz="2200" dirty="0" smtClean="0">
                <a:cs typeface="Times New Roman" pitchFamily="18" charset="0"/>
              </a:rPr>
              <a:t> </a:t>
            </a:r>
            <a:r>
              <a:rPr lang="en-US" sz="2200" dirty="0" err="1" smtClean="0">
                <a:cs typeface="Times New Roman" pitchFamily="18" charset="0"/>
              </a:rPr>
              <a:t>cầu</a:t>
            </a:r>
            <a:r>
              <a:rPr lang="en-US" sz="2200" dirty="0" smtClean="0">
                <a:cs typeface="Times New Roman" pitchFamily="18" charset="0"/>
              </a:rPr>
              <a:t> </a:t>
            </a:r>
            <a:r>
              <a:rPr lang="en-US" sz="2200" dirty="0" err="1" smtClean="0">
                <a:cs typeface="Times New Roman" pitchFamily="18" charset="0"/>
              </a:rPr>
              <a:t>não</a:t>
            </a:r>
            <a:r>
              <a:rPr lang="en-US" sz="2200" dirty="0" smtClean="0">
                <a:cs typeface="Times New Roman" pitchFamily="18" charset="0"/>
              </a:rPr>
              <a:t> </a:t>
            </a:r>
            <a:r>
              <a:rPr lang="en-US" sz="2200" dirty="0" err="1" smtClean="0">
                <a:cs typeface="Times New Roman" pitchFamily="18" charset="0"/>
              </a:rPr>
              <a:t>và</a:t>
            </a:r>
            <a:r>
              <a:rPr lang="en-US" sz="2200" dirty="0" smtClean="0">
                <a:cs typeface="Times New Roman" pitchFamily="18" charset="0"/>
              </a:rPr>
              <a:t> </a:t>
            </a:r>
            <a:r>
              <a:rPr lang="en-US" sz="2200" dirty="0" err="1" smtClean="0">
                <a:cs typeface="Times New Roman" pitchFamily="18" charset="0"/>
              </a:rPr>
              <a:t>một</a:t>
            </a:r>
            <a:r>
              <a:rPr lang="en-US" sz="2200" dirty="0" smtClean="0">
                <a:cs typeface="Times New Roman" pitchFamily="18" charset="0"/>
              </a:rPr>
              <a:t> </a:t>
            </a:r>
            <a:r>
              <a:rPr lang="en-US" sz="2200" dirty="0" err="1" smtClean="0">
                <a:cs typeface="Times New Roman" pitchFamily="18" charset="0"/>
              </a:rPr>
              <a:t>nhóm</a:t>
            </a:r>
            <a:r>
              <a:rPr lang="en-US" sz="2200" dirty="0" smtClean="0">
                <a:cs typeface="Times New Roman" pitchFamily="18" charset="0"/>
              </a:rPr>
              <a:t> </a:t>
            </a:r>
            <a:r>
              <a:rPr lang="en-US" sz="2200" dirty="0" err="1" smtClean="0">
                <a:cs typeface="Times New Roman" pitchFamily="18" charset="0"/>
              </a:rPr>
              <a:t>những</a:t>
            </a:r>
            <a:r>
              <a:rPr lang="en-US" sz="2200" dirty="0" smtClean="0">
                <a:cs typeface="Times New Roman" pitchFamily="18" charset="0"/>
              </a:rPr>
              <a:t> </a:t>
            </a:r>
            <a:r>
              <a:rPr lang="en-US" sz="2200" dirty="0" err="1" smtClean="0">
                <a:cs typeface="Times New Roman" pitchFamily="18" charset="0"/>
              </a:rPr>
              <a:t>cấu</a:t>
            </a:r>
            <a:r>
              <a:rPr lang="en-US" sz="2200" dirty="0" smtClean="0">
                <a:cs typeface="Times New Roman" pitchFamily="18" charset="0"/>
              </a:rPr>
              <a:t> </a:t>
            </a:r>
            <a:r>
              <a:rPr lang="en-US" sz="2200" dirty="0" err="1" smtClean="0">
                <a:cs typeface="Times New Roman" pitchFamily="18" charset="0"/>
              </a:rPr>
              <a:t>trúc</a:t>
            </a:r>
            <a:r>
              <a:rPr lang="en-US" sz="2200" dirty="0" smtClean="0">
                <a:cs typeface="Times New Roman" pitchFamily="18" charset="0"/>
              </a:rPr>
              <a:t> </a:t>
            </a:r>
            <a:r>
              <a:rPr lang="en-US" sz="2200" dirty="0" err="1" smtClean="0">
                <a:cs typeface="Times New Roman" pitchFamily="18" charset="0"/>
              </a:rPr>
              <a:t>dưới</a:t>
            </a:r>
            <a:r>
              <a:rPr lang="en-US" sz="2200" dirty="0" smtClean="0">
                <a:cs typeface="Times New Roman" pitchFamily="18" charset="0"/>
              </a:rPr>
              <a:t> </a:t>
            </a:r>
            <a:r>
              <a:rPr lang="en-US" sz="2200" dirty="0" err="1" smtClean="0">
                <a:cs typeface="Times New Roman" pitchFamily="18" charset="0"/>
              </a:rPr>
              <a:t>vỏ</a:t>
            </a:r>
            <a:r>
              <a:rPr lang="en-US" sz="2200" dirty="0" smtClean="0">
                <a:cs typeface="Times New Roman" pitchFamily="18" charset="0"/>
              </a:rPr>
              <a:t>, </a:t>
            </a:r>
          </a:p>
          <a:p>
            <a:pPr marL="365760" indent="-256032" algn="just" eaLnBrk="1" fontAlgn="auto" hangingPunct="1">
              <a:spcAft>
                <a:spcPts val="0"/>
              </a:spcAft>
              <a:buFont typeface="Wingdings 3"/>
              <a:buChar char=""/>
              <a:defRPr/>
            </a:pPr>
            <a:r>
              <a:rPr lang="en-US" sz="2200" dirty="0" err="1" smtClean="0">
                <a:cs typeface="Times New Roman" pitchFamily="18" charset="0"/>
              </a:rPr>
              <a:t>gồm</a:t>
            </a:r>
            <a:r>
              <a:rPr lang="en-US" sz="2200" dirty="0" smtClean="0">
                <a:cs typeface="Times New Roman" pitchFamily="18" charset="0"/>
              </a:rPr>
              <a:t> 4 </a:t>
            </a:r>
            <a:r>
              <a:rPr lang="en-US" sz="2200" dirty="0" err="1" smtClean="0">
                <a:cs typeface="Times New Roman" pitchFamily="18" charset="0"/>
              </a:rPr>
              <a:t>cấu</a:t>
            </a:r>
            <a:r>
              <a:rPr lang="en-US" sz="2200" dirty="0" smtClean="0">
                <a:cs typeface="Times New Roman" pitchFamily="18" charset="0"/>
              </a:rPr>
              <a:t> </a:t>
            </a:r>
            <a:r>
              <a:rPr lang="en-US" sz="2200" dirty="0" err="1" smtClean="0">
                <a:cs typeface="Times New Roman" pitchFamily="18" charset="0"/>
              </a:rPr>
              <a:t>trúc</a:t>
            </a:r>
            <a:r>
              <a:rPr lang="en-US" sz="2200" dirty="0" smtClean="0">
                <a:cs typeface="Times New Roman" pitchFamily="18" charset="0"/>
              </a:rPr>
              <a:t> </a:t>
            </a:r>
            <a:r>
              <a:rPr lang="en-US" sz="2200" dirty="0" err="1" smtClean="0">
                <a:cs typeface="Times New Roman" pitchFamily="18" charset="0"/>
              </a:rPr>
              <a:t>chính</a:t>
            </a:r>
            <a:r>
              <a:rPr lang="en-US" sz="2200" dirty="0" smtClean="0">
                <a:cs typeface="Times New Roman" pitchFamily="18" charset="0"/>
              </a:rPr>
              <a:t>: </a:t>
            </a:r>
            <a:r>
              <a:rPr lang="en-US" sz="2200" dirty="0" err="1" smtClean="0">
                <a:cs typeface="Times New Roman" pitchFamily="18" charset="0"/>
              </a:rPr>
              <a:t>hạnh</a:t>
            </a:r>
            <a:r>
              <a:rPr lang="en-US" sz="2200" dirty="0" smtClean="0">
                <a:cs typeface="Times New Roman" pitchFamily="18" charset="0"/>
              </a:rPr>
              <a:t> </a:t>
            </a:r>
            <a:r>
              <a:rPr lang="en-US" sz="2200" dirty="0" err="1" smtClean="0">
                <a:cs typeface="Times New Roman" pitchFamily="18" charset="0"/>
              </a:rPr>
              <a:t>nhân</a:t>
            </a:r>
            <a:r>
              <a:rPr lang="en-US" sz="2200" dirty="0" smtClean="0">
                <a:cs typeface="Times New Roman" pitchFamily="18" charset="0"/>
              </a:rPr>
              <a:t> (amygdale), </a:t>
            </a:r>
            <a:r>
              <a:rPr lang="en-US" sz="2200" dirty="0" err="1" smtClean="0">
                <a:cs typeface="Times New Roman" pitchFamily="18" charset="0"/>
              </a:rPr>
              <a:t>đồi</a:t>
            </a:r>
            <a:r>
              <a:rPr lang="en-US" sz="2200" dirty="0" smtClean="0">
                <a:cs typeface="Times New Roman" pitchFamily="18" charset="0"/>
              </a:rPr>
              <a:t> </a:t>
            </a:r>
            <a:r>
              <a:rPr lang="en-US" sz="2200" dirty="0" err="1" smtClean="0">
                <a:cs typeface="Times New Roman" pitchFamily="18" charset="0"/>
              </a:rPr>
              <a:t>hải</a:t>
            </a:r>
            <a:r>
              <a:rPr lang="en-US" sz="2200" dirty="0" smtClean="0">
                <a:cs typeface="Times New Roman" pitchFamily="18" charset="0"/>
              </a:rPr>
              <a:t> </a:t>
            </a:r>
            <a:r>
              <a:rPr lang="en-US" sz="2200" dirty="0" err="1" smtClean="0">
                <a:cs typeface="Times New Roman" pitchFamily="18" charset="0"/>
              </a:rPr>
              <a:t>mã</a:t>
            </a:r>
            <a:r>
              <a:rPr lang="en-US" sz="2200" dirty="0" smtClean="0">
                <a:cs typeface="Times New Roman" pitchFamily="18" charset="0"/>
              </a:rPr>
              <a:t> (hippocampus), </a:t>
            </a:r>
            <a:r>
              <a:rPr lang="en-US" sz="2200" dirty="0" err="1" smtClean="0">
                <a:cs typeface="Times New Roman" pitchFamily="18" charset="0"/>
              </a:rPr>
              <a:t>vùng</a:t>
            </a:r>
            <a:r>
              <a:rPr lang="en-US" sz="2200" dirty="0" smtClean="0">
                <a:cs typeface="Times New Roman" pitchFamily="18" charset="0"/>
              </a:rPr>
              <a:t> </a:t>
            </a:r>
            <a:r>
              <a:rPr lang="en-US" sz="2200" dirty="0" err="1" smtClean="0">
                <a:cs typeface="Times New Roman" pitchFamily="18" charset="0"/>
              </a:rPr>
              <a:t>của</a:t>
            </a:r>
            <a:r>
              <a:rPr lang="en-US" sz="2200" dirty="0" smtClean="0">
                <a:cs typeface="Times New Roman" pitchFamily="18" charset="0"/>
              </a:rPr>
              <a:t> </a:t>
            </a:r>
            <a:r>
              <a:rPr lang="en-US" sz="2200" dirty="0" err="1" smtClean="0">
                <a:cs typeface="Times New Roman" pitchFamily="18" charset="0"/>
              </a:rPr>
              <a:t>vỏ</a:t>
            </a:r>
            <a:r>
              <a:rPr lang="en-US" sz="2200" dirty="0" smtClean="0">
                <a:cs typeface="Times New Roman" pitchFamily="18" charset="0"/>
              </a:rPr>
              <a:t> </a:t>
            </a:r>
            <a:r>
              <a:rPr lang="en-US" sz="2200" dirty="0" err="1" smtClean="0">
                <a:cs typeface="Times New Roman" pitchFamily="18" charset="0"/>
              </a:rPr>
              <a:t>não</a:t>
            </a:r>
            <a:r>
              <a:rPr lang="en-US" sz="2200" dirty="0" smtClean="0">
                <a:cs typeface="Times New Roman" pitchFamily="18" charset="0"/>
              </a:rPr>
              <a:t> limbic </a:t>
            </a:r>
            <a:r>
              <a:rPr lang="en-US" sz="2200" dirty="0" err="1" smtClean="0">
                <a:cs typeface="Times New Roman" pitchFamily="18" charset="0"/>
              </a:rPr>
              <a:t>và</a:t>
            </a:r>
            <a:r>
              <a:rPr lang="en-US" sz="2200" dirty="0" smtClean="0">
                <a:cs typeface="Times New Roman" pitchFamily="18" charset="0"/>
              </a:rPr>
              <a:t> </a:t>
            </a:r>
            <a:r>
              <a:rPr lang="en-US" sz="2200" dirty="0" err="1" smtClean="0">
                <a:cs typeface="Times New Roman" pitchFamily="18" charset="0"/>
              </a:rPr>
              <a:t>khu</a:t>
            </a:r>
            <a:r>
              <a:rPr lang="en-US" sz="2200" dirty="0" smtClean="0">
                <a:cs typeface="Times New Roman" pitchFamily="18" charset="0"/>
              </a:rPr>
              <a:t> </a:t>
            </a:r>
            <a:r>
              <a:rPr lang="en-US" sz="2200" dirty="0" err="1" smtClean="0">
                <a:cs typeface="Times New Roman" pitchFamily="18" charset="0"/>
              </a:rPr>
              <a:t>vực</a:t>
            </a:r>
            <a:r>
              <a:rPr lang="en-US" sz="2200" dirty="0" smtClean="0">
                <a:cs typeface="Times New Roman" pitchFamily="18" charset="0"/>
              </a:rPr>
              <a:t> </a:t>
            </a:r>
            <a:r>
              <a:rPr lang="en-US" sz="2200" dirty="0" err="1" smtClean="0">
                <a:cs typeface="Times New Roman" pitchFamily="18" charset="0"/>
              </a:rPr>
              <a:t>vách</a:t>
            </a:r>
            <a:r>
              <a:rPr lang="en-US" sz="2200" dirty="0" smtClean="0">
                <a:cs typeface="Times New Roman" pitchFamily="18" charset="0"/>
              </a:rPr>
              <a:t> </a:t>
            </a:r>
            <a:r>
              <a:rPr lang="en-US" sz="2200" dirty="0" err="1" smtClean="0">
                <a:cs typeface="Times New Roman" pitchFamily="18" charset="0"/>
              </a:rPr>
              <a:t>ngăn</a:t>
            </a:r>
            <a:r>
              <a:rPr lang="en-US" sz="2200" dirty="0" smtClean="0">
                <a:cs typeface="Times New Roman" pitchFamily="18" charset="0"/>
              </a:rPr>
              <a:t> (</a:t>
            </a:r>
            <a:r>
              <a:rPr lang="en-US" sz="2200" dirty="0" err="1" smtClean="0">
                <a:cs typeface="Times New Roman" pitchFamily="18" charset="0"/>
              </a:rPr>
              <a:t>septal</a:t>
            </a:r>
            <a:r>
              <a:rPr lang="en-US" sz="2200" dirty="0" smtClean="0">
                <a:cs typeface="Times New Roman" pitchFamily="18" charset="0"/>
              </a:rPr>
              <a:t>).</a:t>
            </a:r>
          </a:p>
          <a:p>
            <a:pPr marL="365760" indent="-256032" algn="just" eaLnBrk="1" fontAlgn="auto" hangingPunct="1">
              <a:spcAft>
                <a:spcPts val="0"/>
              </a:spcAft>
              <a:buFont typeface="Wingdings 3"/>
              <a:buChar char=""/>
              <a:defRPr/>
            </a:pPr>
            <a:r>
              <a:rPr lang="en-US" sz="2200" dirty="0" smtClean="0">
                <a:cs typeface="Times New Roman" pitchFamily="18" charset="0"/>
              </a:rPr>
              <a:t>Những </a:t>
            </a:r>
            <a:r>
              <a:rPr lang="en-US" sz="2200" dirty="0" smtClean="0">
                <a:cs typeface="Times New Roman" pitchFamily="18" charset="0"/>
              </a:rPr>
              <a:t>cấu trúc này kết nối với hệ limbic và vùng dưới đồi, đồi thị và vỏ não. </a:t>
            </a:r>
          </a:p>
          <a:p>
            <a:pPr marL="365760" indent="-256032" algn="just" eaLnBrk="1" fontAlgn="auto" hangingPunct="1">
              <a:spcAft>
                <a:spcPts val="0"/>
              </a:spcAft>
              <a:buFont typeface="Wingdings 3"/>
              <a:buChar char=""/>
              <a:defRPr/>
            </a:pPr>
            <a:r>
              <a:rPr lang="en-US" sz="2200" dirty="0" err="1" smtClean="0">
                <a:cs typeface="Times New Roman" pitchFamily="18" charset="0"/>
              </a:rPr>
              <a:t>Trong</a:t>
            </a:r>
            <a:r>
              <a:rPr lang="en-US" sz="2200" dirty="0" smtClean="0">
                <a:cs typeface="Times New Roman" pitchFamily="18" charset="0"/>
              </a:rPr>
              <a:t> </a:t>
            </a:r>
            <a:r>
              <a:rPr lang="en-US" sz="2200" dirty="0" err="1" smtClean="0">
                <a:cs typeface="Times New Roman" pitchFamily="18" charset="0"/>
              </a:rPr>
              <a:t>khi</a:t>
            </a:r>
            <a:r>
              <a:rPr lang="en-US" sz="2200" dirty="0" smtClean="0">
                <a:cs typeface="Times New Roman" pitchFamily="18" charset="0"/>
              </a:rPr>
              <a:t> </a:t>
            </a:r>
            <a:r>
              <a:rPr lang="en-US" sz="2200" dirty="0" err="1" smtClean="0">
                <a:cs typeface="Times New Roman" pitchFamily="18" charset="0"/>
              </a:rPr>
              <a:t>Hồi</a:t>
            </a:r>
            <a:r>
              <a:rPr lang="en-US" sz="2200" dirty="0" smtClean="0">
                <a:cs typeface="Times New Roman" pitchFamily="18" charset="0"/>
              </a:rPr>
              <a:t> </a:t>
            </a:r>
            <a:r>
              <a:rPr lang="en-US" sz="2200" dirty="0" err="1" smtClean="0">
                <a:cs typeface="Times New Roman" pitchFamily="18" charset="0"/>
              </a:rPr>
              <a:t>hải</a:t>
            </a:r>
            <a:r>
              <a:rPr lang="en-US" sz="2200" dirty="0" smtClean="0">
                <a:cs typeface="Times New Roman" pitchFamily="18" charset="0"/>
              </a:rPr>
              <a:t> </a:t>
            </a:r>
            <a:r>
              <a:rPr lang="en-US" sz="2200" dirty="0" err="1" smtClean="0">
                <a:cs typeface="Times New Roman" pitchFamily="18" charset="0"/>
              </a:rPr>
              <a:t>mã</a:t>
            </a:r>
            <a:r>
              <a:rPr lang="en-US" sz="2200" dirty="0" smtClean="0">
                <a:cs typeface="Times New Roman" pitchFamily="18" charset="0"/>
              </a:rPr>
              <a:t> </a:t>
            </a:r>
            <a:r>
              <a:rPr lang="en-US" sz="2200" dirty="0" err="1" smtClean="0">
                <a:cs typeface="Times New Roman" pitchFamily="18" charset="0"/>
              </a:rPr>
              <a:t>rất</a:t>
            </a:r>
            <a:r>
              <a:rPr lang="en-US" sz="2200" dirty="0" smtClean="0">
                <a:cs typeface="Times New Roman" pitchFamily="18" charset="0"/>
              </a:rPr>
              <a:t> </a:t>
            </a:r>
            <a:r>
              <a:rPr lang="en-US" sz="2200" dirty="0" err="1" smtClean="0">
                <a:cs typeface="Times New Roman" pitchFamily="18" charset="0"/>
              </a:rPr>
              <a:t>quan</a:t>
            </a:r>
            <a:r>
              <a:rPr lang="en-US" sz="2200" dirty="0" smtClean="0">
                <a:cs typeface="Times New Roman" pitchFamily="18" charset="0"/>
              </a:rPr>
              <a:t> </a:t>
            </a:r>
            <a:r>
              <a:rPr lang="en-US" sz="2200" dirty="0" err="1" smtClean="0">
                <a:cs typeface="Times New Roman" pitchFamily="18" charset="0"/>
              </a:rPr>
              <a:t>trọng</a:t>
            </a:r>
            <a:r>
              <a:rPr lang="en-US" sz="2200" dirty="0" smtClean="0">
                <a:cs typeface="Times New Roman" pitchFamily="18" charset="0"/>
              </a:rPr>
              <a:t> </a:t>
            </a:r>
            <a:r>
              <a:rPr lang="en-US" sz="2200" dirty="0" err="1" smtClean="0">
                <a:cs typeface="Times New Roman" pitchFamily="18" charset="0"/>
              </a:rPr>
              <a:t>trong</a:t>
            </a:r>
            <a:r>
              <a:rPr lang="en-US" sz="2200" dirty="0" smtClean="0">
                <a:cs typeface="Times New Roman" pitchFamily="18" charset="0"/>
              </a:rPr>
              <a:t> </a:t>
            </a:r>
            <a:r>
              <a:rPr lang="en-US" sz="2200" dirty="0" err="1" smtClean="0">
                <a:cs typeface="Times New Roman" pitchFamily="18" charset="0"/>
              </a:rPr>
              <a:t>việc</a:t>
            </a:r>
            <a:r>
              <a:rPr lang="en-US" sz="2200" dirty="0" smtClean="0">
                <a:cs typeface="Times New Roman" pitchFamily="18" charset="0"/>
              </a:rPr>
              <a:t> </a:t>
            </a:r>
            <a:r>
              <a:rPr lang="en-US" sz="2200" dirty="0" err="1" smtClean="0">
                <a:cs typeface="Times New Roman" pitchFamily="18" charset="0"/>
              </a:rPr>
              <a:t>ghi</a:t>
            </a:r>
            <a:r>
              <a:rPr lang="en-US" sz="2200" dirty="0" smtClean="0">
                <a:cs typeface="Times New Roman" pitchFamily="18" charset="0"/>
              </a:rPr>
              <a:t> </a:t>
            </a:r>
            <a:r>
              <a:rPr lang="en-US" sz="2200" dirty="0" err="1" smtClean="0">
                <a:cs typeface="Times New Roman" pitchFamily="18" charset="0"/>
              </a:rPr>
              <a:t>nhớ</a:t>
            </a:r>
            <a:r>
              <a:rPr lang="en-US" sz="2200" dirty="0" smtClean="0">
                <a:cs typeface="Times New Roman" pitchFamily="18" charset="0"/>
              </a:rPr>
              <a:t> </a:t>
            </a:r>
            <a:r>
              <a:rPr lang="en-US" sz="2200" dirty="0" err="1" smtClean="0">
                <a:cs typeface="Times New Roman" pitchFamily="18" charset="0"/>
              </a:rPr>
              <a:t>và</a:t>
            </a:r>
            <a:r>
              <a:rPr lang="en-US" sz="2200" dirty="0" smtClean="0">
                <a:cs typeface="Times New Roman" pitchFamily="18" charset="0"/>
              </a:rPr>
              <a:t> </a:t>
            </a:r>
            <a:r>
              <a:rPr lang="en-US" sz="2200" dirty="0" err="1" smtClean="0">
                <a:cs typeface="Times New Roman" pitchFamily="18" charset="0"/>
              </a:rPr>
              <a:t>học</a:t>
            </a:r>
            <a:r>
              <a:rPr lang="en-US" sz="2200" dirty="0" smtClean="0">
                <a:cs typeface="Times New Roman" pitchFamily="18" charset="0"/>
              </a:rPr>
              <a:t> </a:t>
            </a:r>
            <a:r>
              <a:rPr lang="en-US" sz="2200" dirty="0" err="1" smtClean="0">
                <a:cs typeface="Times New Roman" pitchFamily="18" charset="0"/>
              </a:rPr>
              <a:t>tập</a:t>
            </a:r>
            <a:r>
              <a:rPr lang="en-US" sz="2200" dirty="0" smtClean="0">
                <a:cs typeface="Times New Roman" pitchFamily="18" charset="0"/>
              </a:rPr>
              <a:t>, </a:t>
            </a:r>
            <a:r>
              <a:rPr lang="en-US" sz="2200" dirty="0" err="1" smtClean="0">
                <a:cs typeface="Times New Roman" pitchFamily="18" charset="0"/>
              </a:rPr>
              <a:t>thì</a:t>
            </a:r>
            <a:r>
              <a:rPr lang="en-US" sz="2200" dirty="0" smtClean="0">
                <a:cs typeface="Times New Roman" pitchFamily="18" charset="0"/>
              </a:rPr>
              <a:t> </a:t>
            </a:r>
            <a:r>
              <a:rPr lang="en-US" sz="2200" dirty="0" err="1" smtClean="0">
                <a:cs typeface="Times New Roman" pitchFamily="18" charset="0"/>
              </a:rPr>
              <a:t>hệ</a:t>
            </a:r>
            <a:r>
              <a:rPr lang="en-US" sz="2200" dirty="0" smtClean="0">
                <a:cs typeface="Times New Roman" pitchFamily="18" charset="0"/>
              </a:rPr>
              <a:t> limbic </a:t>
            </a:r>
            <a:r>
              <a:rPr lang="en-US" sz="2200" dirty="0" err="1" smtClean="0">
                <a:cs typeface="Times New Roman" pitchFamily="18" charset="0"/>
              </a:rPr>
              <a:t>là</a:t>
            </a:r>
            <a:r>
              <a:rPr lang="en-US" sz="2200" dirty="0" smtClean="0">
                <a:cs typeface="Times New Roman" pitchFamily="18" charset="0"/>
              </a:rPr>
              <a:t> </a:t>
            </a:r>
            <a:r>
              <a:rPr lang="en-US" sz="2200" dirty="0" err="1" smtClean="0">
                <a:cs typeface="Times New Roman" pitchFamily="18" charset="0"/>
              </a:rPr>
              <a:t>trung</a:t>
            </a:r>
            <a:r>
              <a:rPr lang="en-US" sz="2200" dirty="0" smtClean="0">
                <a:cs typeface="Times New Roman" pitchFamily="18" charset="0"/>
              </a:rPr>
              <a:t> </a:t>
            </a:r>
            <a:r>
              <a:rPr lang="en-US" sz="2200" dirty="0" err="1" smtClean="0">
                <a:cs typeface="Times New Roman" pitchFamily="18" charset="0"/>
              </a:rPr>
              <a:t>tâm</a:t>
            </a:r>
            <a:r>
              <a:rPr lang="en-US" sz="2200" dirty="0" smtClean="0">
                <a:cs typeface="Times New Roman" pitchFamily="18" charset="0"/>
              </a:rPr>
              <a:t> </a:t>
            </a:r>
            <a:r>
              <a:rPr lang="en-US" sz="2200" dirty="0" err="1" smtClean="0">
                <a:cs typeface="Times New Roman" pitchFamily="18" charset="0"/>
              </a:rPr>
              <a:t>điều</a:t>
            </a:r>
            <a:r>
              <a:rPr lang="en-US" sz="2200" dirty="0" smtClean="0">
                <a:cs typeface="Times New Roman" pitchFamily="18" charset="0"/>
              </a:rPr>
              <a:t> </a:t>
            </a:r>
            <a:r>
              <a:rPr lang="en-US" sz="2200" dirty="0" err="1" smtClean="0">
                <a:cs typeface="Times New Roman" pitchFamily="18" charset="0"/>
              </a:rPr>
              <a:t>khiển</a:t>
            </a:r>
            <a:r>
              <a:rPr lang="en-US" sz="2200" dirty="0" smtClean="0">
                <a:cs typeface="Times New Roman" pitchFamily="18" charset="0"/>
              </a:rPr>
              <a:t> </a:t>
            </a:r>
            <a:r>
              <a:rPr lang="en-US" sz="2200" dirty="0" err="1" smtClean="0">
                <a:cs typeface="Times New Roman" pitchFamily="18" charset="0"/>
              </a:rPr>
              <a:t>của</a:t>
            </a:r>
            <a:r>
              <a:rPr lang="en-US" sz="2200" dirty="0" smtClean="0">
                <a:cs typeface="Times New Roman" pitchFamily="18" charset="0"/>
              </a:rPr>
              <a:t> </a:t>
            </a:r>
            <a:r>
              <a:rPr lang="en-US" sz="2200" dirty="0" err="1" smtClean="0">
                <a:cs typeface="Times New Roman" pitchFamily="18" charset="0"/>
              </a:rPr>
              <a:t>phản</a:t>
            </a:r>
            <a:r>
              <a:rPr lang="en-US" sz="2200" dirty="0" smtClean="0">
                <a:cs typeface="Times New Roman" pitchFamily="18" charset="0"/>
              </a:rPr>
              <a:t> </a:t>
            </a:r>
            <a:r>
              <a:rPr lang="en-US" sz="2200" dirty="0" err="1" smtClean="0">
                <a:cs typeface="Times New Roman" pitchFamily="18" charset="0"/>
              </a:rPr>
              <a:t>xạ</a:t>
            </a:r>
            <a:r>
              <a:rPr lang="en-US" sz="2200" dirty="0" smtClean="0">
                <a:cs typeface="Times New Roman" pitchFamily="18" charset="0"/>
              </a:rPr>
              <a:t> </a:t>
            </a:r>
            <a:r>
              <a:rPr lang="en-US" sz="2200" dirty="0" err="1" smtClean="0">
                <a:cs typeface="Times New Roman" pitchFamily="18" charset="0"/>
              </a:rPr>
              <a:t>hồi</a:t>
            </a:r>
            <a:r>
              <a:rPr lang="en-US" sz="2200" dirty="0" smtClean="0">
                <a:cs typeface="Times New Roman" pitchFamily="18" charset="0"/>
              </a:rPr>
              <a:t> </a:t>
            </a:r>
            <a:r>
              <a:rPr lang="en-US" sz="2200" dirty="0" err="1" smtClean="0">
                <a:cs typeface="Times New Roman" pitchFamily="18" charset="0"/>
              </a:rPr>
              <a:t>đáp</a:t>
            </a:r>
            <a:r>
              <a:rPr lang="en-US" sz="2200" dirty="0" smtClean="0">
                <a:cs typeface="Times New Roman" pitchFamily="18" charset="0"/>
              </a:rPr>
              <a:t>.</a:t>
            </a:r>
          </a:p>
          <a:p>
            <a:pPr marL="365760" indent="-256032" eaLnBrk="1" fontAlgn="auto" hangingPunct="1">
              <a:spcAft>
                <a:spcPts val="0"/>
              </a:spcAft>
              <a:buFont typeface="Wingdings 3"/>
              <a:buChar char=""/>
              <a:defRPr/>
            </a:pPr>
            <a:endParaRPr lang="en-US" dirty="0"/>
          </a:p>
        </p:txBody>
      </p:sp>
      <p:sp>
        <p:nvSpPr>
          <p:cNvPr id="2" name="Title 1"/>
          <p:cNvSpPr>
            <a:spLocks noGrp="1"/>
          </p:cNvSpPr>
          <p:nvPr>
            <p:ph type="title"/>
          </p:nvPr>
        </p:nvSpPr>
        <p:spPr>
          <a:xfrm>
            <a:off x="609600" y="228600"/>
            <a:ext cx="4419600" cy="914400"/>
          </a:xfrm>
        </p:spPr>
        <p:txBody>
          <a:bodyPr>
            <a:normAutofit/>
          </a:bodyPr>
          <a:lstStyle/>
          <a:p>
            <a:pPr eaLnBrk="1" fontAlgn="auto" hangingPunct="1">
              <a:spcAft>
                <a:spcPts val="0"/>
              </a:spcAft>
              <a:defRPr/>
            </a:pPr>
            <a:r>
              <a:rPr lang="en-US" sz="2500" dirty="0" smtClean="0">
                <a:solidFill>
                  <a:schemeClr val="tx1"/>
                </a:solidFill>
                <a:latin typeface="Times New Roman" pitchFamily="18" charset="0"/>
                <a:cs typeface="Times New Roman" pitchFamily="18" charset="0"/>
              </a:rPr>
              <a:t>1.2 </a:t>
            </a:r>
            <a:r>
              <a:rPr lang="en-US" sz="2500" dirty="0" err="1" smtClean="0">
                <a:solidFill>
                  <a:schemeClr val="tx1"/>
                </a:solidFill>
                <a:latin typeface="Times New Roman" pitchFamily="18" charset="0"/>
                <a:cs typeface="Times New Roman" pitchFamily="18" charset="0"/>
              </a:rPr>
              <a:t>Hệ</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viền</a:t>
            </a:r>
            <a:r>
              <a:rPr lang="en-US" sz="2500" dirty="0" smtClean="0">
                <a:solidFill>
                  <a:schemeClr val="tx1"/>
                </a:solidFill>
                <a:latin typeface="Times New Roman" pitchFamily="18" charset="0"/>
                <a:cs typeface="Times New Roman" pitchFamily="18" charset="0"/>
              </a:rPr>
              <a:t> (limbic system)</a:t>
            </a:r>
            <a:endParaRPr lang="en-US" sz="2500" dirty="0">
              <a:solidFill>
                <a:schemeClr val="tx1"/>
              </a:solidFill>
              <a:latin typeface="Times New Roman" pitchFamily="18" charset="0"/>
              <a:cs typeface="Times New Roman" pitchFamily="18" charset="0"/>
            </a:endParaRPr>
          </a:p>
        </p:txBody>
      </p:sp>
      <p:pic>
        <p:nvPicPr>
          <p:cNvPr id="11268" name="Picture 2" descr="C:\Users\dell\Desktop\Uyen\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71600"/>
            <a:ext cx="3048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5257800" cy="1981200"/>
          </a:xfrm>
        </p:spPr>
        <p:txBody>
          <a:bodyPr/>
          <a:lstStyle/>
          <a:p>
            <a:pPr algn="just" eaLnBrk="1" hangingPunct="1"/>
            <a:r>
              <a:rPr lang="en-US" sz="1900" dirty="0" smtClean="0">
                <a:cs typeface="Times New Roman" pitchFamily="18" charset="0"/>
              </a:rPr>
              <a:t> Gồm nhiều nhân liên kết với nhau, nằm sâu trong bán cầu đại não</a:t>
            </a:r>
          </a:p>
          <a:p>
            <a:pPr algn="just" eaLnBrk="1" hangingPunct="1"/>
            <a:r>
              <a:rPr lang="en-US" sz="1900" dirty="0" smtClean="0">
                <a:cs typeface="Times New Roman" pitchFamily="18" charset="0"/>
              </a:rPr>
              <a:t>Trung tâm quan trọng của các hoạt động vận động tự động</a:t>
            </a:r>
          </a:p>
          <a:p>
            <a:pPr algn="just" eaLnBrk="1" hangingPunct="1"/>
            <a:r>
              <a:rPr lang="en-US" sz="1900" dirty="0" smtClean="0">
                <a:cs typeface="Times New Roman" pitchFamily="18" charset="0"/>
              </a:rPr>
              <a:t> Các hạt nhân này rất quan trọng trong việc điều khiển vận động. Nhân đỏ và chất đen thuộc não giữa có sự kết nối với hạch cơ bản này.</a:t>
            </a:r>
          </a:p>
          <a:p>
            <a:pPr eaLnBrk="1" hangingPunct="1"/>
            <a:endParaRPr lang="en-US" sz="1900" dirty="0" smtClean="0"/>
          </a:p>
        </p:txBody>
      </p:sp>
      <p:sp>
        <p:nvSpPr>
          <p:cNvPr id="2" name="Title 1"/>
          <p:cNvSpPr>
            <a:spLocks noGrp="1"/>
          </p:cNvSpPr>
          <p:nvPr>
            <p:ph type="title"/>
          </p:nvPr>
        </p:nvSpPr>
        <p:spPr>
          <a:xfrm>
            <a:off x="457200" y="76200"/>
            <a:ext cx="4495800" cy="914400"/>
          </a:xfrm>
        </p:spPr>
        <p:txBody>
          <a:bodyPr>
            <a:normAutofit/>
          </a:bodyPr>
          <a:lstStyle/>
          <a:p>
            <a:pPr eaLnBrk="1" fontAlgn="auto" hangingPunct="1">
              <a:spcAft>
                <a:spcPts val="0"/>
              </a:spcAft>
              <a:defRPr/>
            </a:pPr>
            <a:r>
              <a:rPr lang="en-US" sz="2500" dirty="0" smtClean="0">
                <a:solidFill>
                  <a:schemeClr val="tx1"/>
                </a:solidFill>
                <a:latin typeface="Times New Roman" pitchFamily="18" charset="0"/>
                <a:cs typeface="Times New Roman" pitchFamily="18" charset="0"/>
              </a:rPr>
              <a:t>1.3 </a:t>
            </a:r>
            <a:r>
              <a:rPr lang="en-US" sz="2500" dirty="0" err="1" smtClean="0">
                <a:solidFill>
                  <a:schemeClr val="tx1"/>
                </a:solidFill>
                <a:latin typeface="Times New Roman" pitchFamily="18" charset="0"/>
                <a:cs typeface="Times New Roman" pitchFamily="18" charset="0"/>
              </a:rPr>
              <a:t>Hạch</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nền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basalganglia</a:t>
            </a:r>
            <a:r>
              <a:rPr lang="en-US" sz="2500" dirty="0" smtClean="0">
                <a:solidFill>
                  <a:schemeClr val="tx1"/>
                </a:solidFill>
                <a:latin typeface="Times New Roman" pitchFamily="18" charset="0"/>
                <a:cs typeface="Times New Roman" pitchFamily="18" charset="0"/>
              </a:rPr>
              <a:t>)</a:t>
            </a:r>
            <a:endParaRPr lang="en-US" sz="2500" dirty="0">
              <a:solidFill>
                <a:schemeClr val="tx1"/>
              </a:solidFill>
              <a:latin typeface="Times New Roman" pitchFamily="18" charset="0"/>
              <a:cs typeface="Times New Roman" pitchFamily="18" charset="0"/>
            </a:endParaRPr>
          </a:p>
        </p:txBody>
      </p:sp>
      <p:pic>
        <p:nvPicPr>
          <p:cNvPr id="5126" name="Picture 6" descr="C:\Users\dell\Desktop\Uyen\Untitl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762000"/>
            <a:ext cx="27432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57200" y="3028146"/>
            <a:ext cx="3657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500" b="1" dirty="0">
                <a:latin typeface="Times New Roman" pitchFamily="18" charset="0"/>
                <a:cs typeface="Times New Roman" pitchFamily="18" charset="0"/>
              </a:rPr>
              <a:t>1.4 Đồi thị (thalamus)</a:t>
            </a:r>
          </a:p>
        </p:txBody>
      </p:sp>
      <p:sp>
        <p:nvSpPr>
          <p:cNvPr id="10" name="TextBox 9"/>
          <p:cNvSpPr txBox="1">
            <a:spLocks noChangeArrowheads="1"/>
          </p:cNvSpPr>
          <p:nvPr/>
        </p:nvSpPr>
        <p:spPr bwMode="auto">
          <a:xfrm>
            <a:off x="533400" y="3505200"/>
            <a:ext cx="5105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Arial" charset="0"/>
              <a:buChar char="•"/>
            </a:pPr>
            <a:r>
              <a:rPr lang="en-US" sz="2000" dirty="0">
                <a:latin typeface="Times New Roman" pitchFamily="18" charset="0"/>
              </a:rPr>
              <a:t>  </a:t>
            </a:r>
            <a:r>
              <a:rPr lang="en-US" sz="2000" dirty="0">
                <a:latin typeface="Times New Roman" pitchFamily="18" charset="0"/>
                <a:cs typeface="Times New Roman" pitchFamily="18" charset="0"/>
              </a:rPr>
              <a:t>Nằm ở phía trên vùng thân não, đồi thị xử lý và truyền phát hoạt động vào thông tin giác quan. </a:t>
            </a:r>
          </a:p>
          <a:p>
            <a:pPr algn="just" eaLnBrk="1" hangingPunct="1">
              <a:buFont typeface="Arial" charset="0"/>
              <a:buChar char="•"/>
            </a:pPr>
            <a:r>
              <a:rPr lang="en-US" sz="2000" dirty="0">
                <a:latin typeface="Times New Roman" pitchFamily="18" charset="0"/>
                <a:cs typeface="Times New Roman" pitchFamily="18" charset="0"/>
              </a:rPr>
              <a:t>  Nó có vai trò chủ yếu như một trạm ngừng thay phiên, nhận thông tin từ các giác quan và đưa các thông tin ấy tới vỏ </a:t>
            </a:r>
            <a:r>
              <a:rPr lang="en-US" sz="2000" dirty="0" smtClean="0">
                <a:latin typeface="Times New Roman" pitchFamily="18" charset="0"/>
                <a:cs typeface="Times New Roman" pitchFamily="18" charset="0"/>
              </a:rPr>
              <a:t>não; từ </a:t>
            </a:r>
            <a:r>
              <a:rPr lang="en-US" sz="2000" dirty="0">
                <a:latin typeface="Times New Roman" pitchFamily="18" charset="0"/>
                <a:cs typeface="Times New Roman" pitchFamily="18" charset="0"/>
              </a:rPr>
              <a:t>đó </a:t>
            </a:r>
            <a:r>
              <a:rPr lang="en-US" sz="2000" dirty="0" smtClean="0">
                <a:latin typeface="Times New Roman" pitchFamily="18" charset="0"/>
                <a:cs typeface="Times New Roman" pitchFamily="18" charset="0"/>
              </a:rPr>
              <a:t>vỏ não gửi </a:t>
            </a:r>
            <a:r>
              <a:rPr lang="en-US" sz="2000" dirty="0">
                <a:latin typeface="Times New Roman" pitchFamily="18" charset="0"/>
                <a:cs typeface="Times New Roman" pitchFamily="18" charset="0"/>
              </a:rPr>
              <a:t>các thông tin tới đồi thị,đồi thị lại gửi các </a:t>
            </a:r>
            <a:r>
              <a:rPr lang="en-US" sz="2000" dirty="0" smtClean="0">
                <a:latin typeface="Times New Roman" pitchFamily="18" charset="0"/>
                <a:cs typeface="Times New Roman" pitchFamily="18" charset="0"/>
              </a:rPr>
              <a:t>thông </a:t>
            </a:r>
            <a:r>
              <a:rPr lang="en-US" sz="2000" dirty="0">
                <a:latin typeface="Times New Roman" pitchFamily="18" charset="0"/>
                <a:cs typeface="Times New Roman" pitchFamily="18" charset="0"/>
              </a:rPr>
              <a:t>tin này tới các hệ thống khác.</a:t>
            </a:r>
          </a:p>
        </p:txBody>
      </p:sp>
      <p:pic>
        <p:nvPicPr>
          <p:cNvPr id="11" name="image8.jpeg" descr="þ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3352800"/>
            <a:ext cx="2743201"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6"/>
                                        </p:tgtEl>
                                        <p:attrNameLst>
                                          <p:attrName>style.visibility</p:attrName>
                                        </p:attrNameLst>
                                      </p:cBhvr>
                                      <p:to>
                                        <p:strVal val="visible"/>
                                      </p:to>
                                    </p:set>
                                    <p:animEffect transition="in" filter="fade">
                                      <p:cBhvr>
                                        <p:cTn id="28" dur="1000"/>
                                        <p:tgtEl>
                                          <p:spTgt spid="5126"/>
                                        </p:tgtEl>
                                      </p:cBhvr>
                                    </p:animEffect>
                                    <p:anim calcmode="lin" valueType="num">
                                      <p:cBhvr>
                                        <p:cTn id="29" dur="1000" fill="hold"/>
                                        <p:tgtEl>
                                          <p:spTgt spid="5126"/>
                                        </p:tgtEl>
                                        <p:attrNameLst>
                                          <p:attrName>ppt_x</p:attrName>
                                        </p:attrNameLst>
                                      </p:cBhvr>
                                      <p:tavLst>
                                        <p:tav tm="0">
                                          <p:val>
                                            <p:strVal val="#ppt_x"/>
                                          </p:val>
                                        </p:tav>
                                        <p:tav tm="100000">
                                          <p:val>
                                            <p:strVal val="#ppt_x"/>
                                          </p:val>
                                        </p:tav>
                                      </p:tavLst>
                                    </p:anim>
                                    <p:anim calcmode="lin" valueType="num">
                                      <p:cBhvr>
                                        <p:cTn id="30"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5943600" cy="3048000"/>
          </a:xfrm>
        </p:spPr>
        <p:txBody>
          <a:bodyPr>
            <a:normAutofit fontScale="92500"/>
          </a:bodyPr>
          <a:lstStyle/>
          <a:p>
            <a:pPr marL="365760" indent="-256032" algn="just" eaLnBrk="1" fontAlgn="auto" hangingPunct="1">
              <a:spcAft>
                <a:spcPts val="0"/>
              </a:spcAft>
              <a:buFont typeface="Wingdings 3"/>
              <a:buChar char=""/>
              <a:defRPr/>
            </a:pPr>
            <a:r>
              <a:rPr lang="en-US" sz="2200" dirty="0" smtClean="0">
                <a:cs typeface="Times New Roman" pitchFamily="18" charset="0"/>
              </a:rPr>
              <a:t> </a:t>
            </a:r>
            <a:r>
              <a:rPr lang="en-US" sz="2200" dirty="0" err="1" smtClean="0">
                <a:cs typeface="Times New Roman" pitchFamily="18" charset="0"/>
              </a:rPr>
              <a:t>là</a:t>
            </a:r>
            <a:r>
              <a:rPr lang="en-US" sz="2200" dirty="0" smtClean="0">
                <a:cs typeface="Times New Roman" pitchFamily="18" charset="0"/>
              </a:rPr>
              <a:t> </a:t>
            </a:r>
            <a:r>
              <a:rPr lang="en-US" sz="2200" dirty="0" err="1" smtClean="0">
                <a:cs typeface="Times New Roman" pitchFamily="18" charset="0"/>
              </a:rPr>
              <a:t>một</a:t>
            </a:r>
            <a:r>
              <a:rPr lang="en-US" sz="2200" dirty="0" smtClean="0">
                <a:cs typeface="Times New Roman" pitchFamily="18" charset="0"/>
              </a:rPr>
              <a:t> </a:t>
            </a:r>
            <a:r>
              <a:rPr lang="en-US" sz="2200" dirty="0" err="1" smtClean="0">
                <a:cs typeface="Times New Roman" pitchFamily="18" charset="0"/>
              </a:rPr>
              <a:t>nhóm</a:t>
            </a:r>
            <a:r>
              <a:rPr lang="en-US" sz="2200" dirty="0" smtClean="0">
                <a:cs typeface="Times New Roman" pitchFamily="18" charset="0"/>
              </a:rPr>
              <a:t> </a:t>
            </a:r>
            <a:r>
              <a:rPr lang="en-US" sz="2200" dirty="0" err="1" smtClean="0">
                <a:cs typeface="Times New Roman" pitchFamily="18" charset="0"/>
              </a:rPr>
              <a:t>hạt</a:t>
            </a:r>
            <a:r>
              <a:rPr lang="en-US" sz="2200" dirty="0" smtClean="0">
                <a:cs typeface="Times New Roman" pitchFamily="18" charset="0"/>
              </a:rPr>
              <a:t> </a:t>
            </a:r>
            <a:r>
              <a:rPr lang="en-US" sz="2200" dirty="0" err="1" smtClean="0">
                <a:cs typeface="Times New Roman" pitchFamily="18" charset="0"/>
              </a:rPr>
              <a:t>nhân</a:t>
            </a:r>
            <a:r>
              <a:rPr lang="en-US" sz="2200" dirty="0" smtClean="0">
                <a:cs typeface="Times New Roman" pitchFamily="18" charset="0"/>
              </a:rPr>
              <a:t> </a:t>
            </a:r>
            <a:r>
              <a:rPr lang="en-US" sz="2200" dirty="0" err="1" smtClean="0">
                <a:cs typeface="Times New Roman" pitchFamily="18" charset="0"/>
              </a:rPr>
              <a:t>nằm</a:t>
            </a:r>
            <a:r>
              <a:rPr lang="en-US" sz="2200" dirty="0" smtClean="0">
                <a:cs typeface="Times New Roman" pitchFamily="18" charset="0"/>
              </a:rPr>
              <a:t> </a:t>
            </a:r>
            <a:r>
              <a:rPr lang="en-US" sz="2200" dirty="0" err="1" smtClean="0">
                <a:cs typeface="Times New Roman" pitchFamily="18" charset="0"/>
              </a:rPr>
              <a:t>dọc</a:t>
            </a:r>
            <a:r>
              <a:rPr lang="en-US" sz="2200" dirty="0" smtClean="0">
                <a:cs typeface="Times New Roman" pitchFamily="18" charset="0"/>
              </a:rPr>
              <a:t> </a:t>
            </a:r>
            <a:r>
              <a:rPr lang="en-US" sz="2200" dirty="0" err="1" smtClean="0">
                <a:cs typeface="Times New Roman" pitchFamily="18" charset="0"/>
              </a:rPr>
              <a:t>theo</a:t>
            </a:r>
            <a:r>
              <a:rPr lang="en-US" sz="2200" dirty="0" smtClean="0">
                <a:cs typeface="Times New Roman" pitchFamily="18" charset="0"/>
              </a:rPr>
              <a:t> </a:t>
            </a:r>
            <a:r>
              <a:rPr lang="en-US" sz="2200" dirty="0" err="1" smtClean="0">
                <a:cs typeface="Times New Roman" pitchFamily="18" charset="0"/>
              </a:rPr>
              <a:t>phía</a:t>
            </a:r>
            <a:r>
              <a:rPr lang="en-US" sz="2200" dirty="0" smtClean="0">
                <a:cs typeface="Times New Roman" pitchFamily="18" charset="0"/>
              </a:rPr>
              <a:t> </a:t>
            </a:r>
            <a:r>
              <a:rPr lang="en-US" sz="2200" dirty="0" err="1" smtClean="0">
                <a:cs typeface="Times New Roman" pitchFamily="18" charset="0"/>
              </a:rPr>
              <a:t>dưới</a:t>
            </a:r>
            <a:r>
              <a:rPr lang="en-US" sz="2200" dirty="0" smtClean="0">
                <a:cs typeface="Times New Roman" pitchFamily="18" charset="0"/>
              </a:rPr>
              <a:t> </a:t>
            </a:r>
            <a:r>
              <a:rPr lang="en-US" sz="2200" dirty="0" err="1" smtClean="0">
                <a:cs typeface="Times New Roman" pitchFamily="18" charset="0"/>
              </a:rPr>
              <a:t>đại</a:t>
            </a:r>
            <a:r>
              <a:rPr lang="en-US" sz="2200" dirty="0" smtClean="0">
                <a:cs typeface="Times New Roman" pitchFamily="18" charset="0"/>
              </a:rPr>
              <a:t> </a:t>
            </a:r>
            <a:r>
              <a:rPr lang="en-US" sz="2200" dirty="0" err="1" smtClean="0">
                <a:cs typeface="Times New Roman" pitchFamily="18" charset="0"/>
              </a:rPr>
              <a:t>não</a:t>
            </a:r>
            <a:r>
              <a:rPr lang="en-US" sz="2200" dirty="0" smtClean="0">
                <a:cs typeface="Times New Roman" pitchFamily="18" charset="0"/>
              </a:rPr>
              <a:t> </a:t>
            </a:r>
            <a:r>
              <a:rPr lang="en-US" sz="2200" dirty="0" err="1" smtClean="0">
                <a:cs typeface="Times New Roman" pitchFamily="18" charset="0"/>
              </a:rPr>
              <a:t>và</a:t>
            </a:r>
            <a:r>
              <a:rPr lang="en-US" sz="2200" dirty="0" smtClean="0">
                <a:cs typeface="Times New Roman" pitchFamily="18" charset="0"/>
              </a:rPr>
              <a:t> </a:t>
            </a:r>
            <a:r>
              <a:rPr lang="en-US" sz="2200" dirty="0" err="1" smtClean="0">
                <a:cs typeface="Times New Roman" pitchFamily="18" charset="0"/>
              </a:rPr>
              <a:t>gần</a:t>
            </a:r>
            <a:r>
              <a:rPr lang="en-US" sz="2200" dirty="0" smtClean="0">
                <a:cs typeface="Times New Roman" pitchFamily="18" charset="0"/>
              </a:rPr>
              <a:t> </a:t>
            </a:r>
            <a:r>
              <a:rPr lang="en-US" sz="2200" dirty="0" err="1" smtClean="0">
                <a:cs typeface="Times New Roman" pitchFamily="18" charset="0"/>
              </a:rPr>
              <a:t>tuyến</a:t>
            </a:r>
            <a:r>
              <a:rPr lang="en-US" sz="2200" dirty="0" smtClean="0">
                <a:cs typeface="Times New Roman" pitchFamily="18" charset="0"/>
              </a:rPr>
              <a:t> </a:t>
            </a:r>
            <a:r>
              <a:rPr lang="en-US" sz="2200" dirty="0" err="1" smtClean="0">
                <a:cs typeface="Times New Roman" pitchFamily="18" charset="0"/>
              </a:rPr>
              <a:t>yên</a:t>
            </a:r>
            <a:r>
              <a:rPr lang="en-US" sz="2200" dirty="0" smtClean="0">
                <a:cs typeface="Times New Roman" pitchFamily="18" charset="0"/>
              </a:rPr>
              <a:t> (pituitary gland)</a:t>
            </a:r>
          </a:p>
          <a:p>
            <a:pPr marL="365760" indent="-256032" algn="just" eaLnBrk="1" fontAlgn="auto" hangingPunct="1">
              <a:spcAft>
                <a:spcPts val="0"/>
              </a:spcAft>
              <a:buFont typeface="Wingdings 3"/>
              <a:buChar char=""/>
              <a:defRPr/>
            </a:pPr>
            <a:r>
              <a:rPr lang="en-US" sz="2200" dirty="0" smtClean="0">
                <a:cs typeface="Times New Roman" pitchFamily="18" charset="0"/>
              </a:rPr>
              <a:t> </a:t>
            </a:r>
            <a:r>
              <a:rPr lang="en-US" sz="2200" dirty="0" err="1" smtClean="0">
                <a:cs typeface="Times New Roman" pitchFamily="18" charset="0"/>
              </a:rPr>
              <a:t>kết</a:t>
            </a:r>
            <a:r>
              <a:rPr lang="en-US" sz="2200" dirty="0" smtClean="0">
                <a:cs typeface="Times New Roman" pitchFamily="18" charset="0"/>
              </a:rPr>
              <a:t> </a:t>
            </a:r>
            <a:r>
              <a:rPr lang="en-US" sz="2200" dirty="0" err="1" smtClean="0">
                <a:cs typeface="Times New Roman" pitchFamily="18" charset="0"/>
              </a:rPr>
              <a:t>nối</a:t>
            </a:r>
            <a:r>
              <a:rPr lang="en-US" sz="2200" dirty="0" smtClean="0">
                <a:cs typeface="Times New Roman" pitchFamily="18" charset="0"/>
              </a:rPr>
              <a:t> </a:t>
            </a:r>
            <a:r>
              <a:rPr lang="en-US" sz="2200" dirty="0" err="1" smtClean="0">
                <a:cs typeface="Times New Roman" pitchFamily="18" charset="0"/>
              </a:rPr>
              <a:t>với</a:t>
            </a:r>
            <a:r>
              <a:rPr lang="en-US" sz="2200" dirty="0" smtClean="0">
                <a:cs typeface="Times New Roman" pitchFamily="18" charset="0"/>
              </a:rPr>
              <a:t> </a:t>
            </a:r>
            <a:r>
              <a:rPr lang="en-US" sz="2200" dirty="0" err="1" smtClean="0">
                <a:cs typeface="Times New Roman" pitchFamily="18" charset="0"/>
              </a:rPr>
              <a:t>nhiều</a:t>
            </a:r>
            <a:r>
              <a:rPr lang="en-US" sz="2200" dirty="0" smtClean="0">
                <a:cs typeface="Times New Roman" pitchFamily="18" charset="0"/>
              </a:rPr>
              <a:t> </a:t>
            </a:r>
            <a:r>
              <a:rPr lang="en-US" sz="2200" dirty="0" err="1" smtClean="0">
                <a:cs typeface="Times New Roman" pitchFamily="18" charset="0"/>
              </a:rPr>
              <a:t>vùng</a:t>
            </a:r>
            <a:r>
              <a:rPr lang="en-US" sz="2200" dirty="0" smtClean="0">
                <a:cs typeface="Times New Roman" pitchFamily="18" charset="0"/>
              </a:rPr>
              <a:t> </a:t>
            </a:r>
            <a:r>
              <a:rPr lang="en-US" sz="2200" dirty="0" err="1" smtClean="0">
                <a:cs typeface="Times New Roman" pitchFamily="18" charset="0"/>
              </a:rPr>
              <a:t>khác</a:t>
            </a:r>
            <a:r>
              <a:rPr lang="en-US" sz="2200" dirty="0" smtClean="0">
                <a:cs typeface="Times New Roman" pitchFamily="18" charset="0"/>
              </a:rPr>
              <a:t> </a:t>
            </a:r>
            <a:r>
              <a:rPr lang="en-US" sz="2200" dirty="0" err="1" smtClean="0">
                <a:cs typeface="Times New Roman" pitchFamily="18" charset="0"/>
              </a:rPr>
              <a:t>của</a:t>
            </a:r>
            <a:r>
              <a:rPr lang="en-US" sz="2200" dirty="0" smtClean="0">
                <a:cs typeface="Times New Roman" pitchFamily="18" charset="0"/>
              </a:rPr>
              <a:t> </a:t>
            </a:r>
            <a:r>
              <a:rPr lang="en-US" sz="2200" dirty="0" err="1" smtClean="0">
                <a:cs typeface="Times New Roman" pitchFamily="18" charset="0"/>
              </a:rPr>
              <a:t>não</a:t>
            </a:r>
            <a:r>
              <a:rPr lang="en-US" sz="2200" dirty="0" smtClean="0">
                <a:cs typeface="Times New Roman" pitchFamily="18" charset="0"/>
              </a:rPr>
              <a:t> </a:t>
            </a:r>
            <a:r>
              <a:rPr lang="en-US" sz="2200" dirty="0" err="1" smtClean="0">
                <a:cs typeface="Times New Roman" pitchFamily="18" charset="0"/>
              </a:rPr>
              <a:t>và</a:t>
            </a:r>
            <a:r>
              <a:rPr lang="en-US" sz="2200" dirty="0" smtClean="0">
                <a:cs typeface="Times New Roman" pitchFamily="18" charset="0"/>
              </a:rPr>
              <a:t> </a:t>
            </a:r>
            <a:r>
              <a:rPr lang="en-US" sz="2200" dirty="0" err="1" smtClean="0">
                <a:cs typeface="Times New Roman" pitchFamily="18" charset="0"/>
              </a:rPr>
              <a:t>chịu</a:t>
            </a:r>
            <a:r>
              <a:rPr lang="en-US" sz="2200" dirty="0" smtClean="0">
                <a:cs typeface="Times New Roman" pitchFamily="18" charset="0"/>
              </a:rPr>
              <a:t> </a:t>
            </a:r>
            <a:r>
              <a:rPr lang="en-US" sz="2200" dirty="0" err="1" smtClean="0">
                <a:cs typeface="Times New Roman" pitchFamily="18" charset="0"/>
              </a:rPr>
              <a:t>trách</a:t>
            </a:r>
            <a:r>
              <a:rPr lang="en-US" sz="2200" dirty="0" smtClean="0">
                <a:cs typeface="Times New Roman" pitchFamily="18" charset="0"/>
              </a:rPr>
              <a:t> </a:t>
            </a:r>
            <a:r>
              <a:rPr lang="en-US" sz="2200" dirty="0" err="1" smtClean="0">
                <a:cs typeface="Times New Roman" pitchFamily="18" charset="0"/>
              </a:rPr>
              <a:t>nhiệm</a:t>
            </a:r>
            <a:r>
              <a:rPr lang="en-US" sz="2200" dirty="0" smtClean="0">
                <a:cs typeface="Times New Roman" pitchFamily="18" charset="0"/>
              </a:rPr>
              <a:t> </a:t>
            </a:r>
            <a:r>
              <a:rPr lang="en-US" sz="2200" dirty="0" err="1" smtClean="0">
                <a:cs typeface="Times New Roman" pitchFamily="18" charset="0"/>
              </a:rPr>
              <a:t>kiểm</a:t>
            </a:r>
            <a:r>
              <a:rPr lang="en-US" sz="2200" dirty="0" smtClean="0">
                <a:cs typeface="Times New Roman" pitchFamily="18" charset="0"/>
              </a:rPr>
              <a:t> </a:t>
            </a:r>
            <a:r>
              <a:rPr lang="en-US" sz="2200" dirty="0" err="1" smtClean="0">
                <a:cs typeface="Times New Roman" pitchFamily="18" charset="0"/>
              </a:rPr>
              <a:t>soát</a:t>
            </a:r>
            <a:r>
              <a:rPr lang="en-US" sz="2200" dirty="0" smtClean="0">
                <a:cs typeface="Times New Roman" pitchFamily="18" charset="0"/>
              </a:rPr>
              <a:t> </a:t>
            </a:r>
            <a:r>
              <a:rPr lang="en-US" sz="2200" dirty="0" err="1" smtClean="0">
                <a:cs typeface="Times New Roman" pitchFamily="18" charset="0"/>
              </a:rPr>
              <a:t>cơn</a:t>
            </a:r>
            <a:r>
              <a:rPr lang="en-US" sz="2200" dirty="0" smtClean="0">
                <a:cs typeface="Times New Roman" pitchFamily="18" charset="0"/>
              </a:rPr>
              <a:t> </a:t>
            </a:r>
            <a:r>
              <a:rPr lang="en-US" sz="2200" dirty="0" err="1" smtClean="0">
                <a:cs typeface="Times New Roman" pitchFamily="18" charset="0"/>
              </a:rPr>
              <a:t>đói</a:t>
            </a:r>
            <a:r>
              <a:rPr lang="en-US" sz="2200" dirty="0" smtClean="0">
                <a:cs typeface="Times New Roman" pitchFamily="18" charset="0"/>
              </a:rPr>
              <a:t>, </a:t>
            </a:r>
            <a:r>
              <a:rPr lang="en-US" sz="2200" dirty="0" err="1" smtClean="0">
                <a:cs typeface="Times New Roman" pitchFamily="18" charset="0"/>
              </a:rPr>
              <a:t>khát</a:t>
            </a:r>
            <a:r>
              <a:rPr lang="en-US" sz="2200" dirty="0" smtClean="0">
                <a:cs typeface="Times New Roman" pitchFamily="18" charset="0"/>
              </a:rPr>
              <a:t>, </a:t>
            </a:r>
            <a:r>
              <a:rPr lang="en-US" sz="2200" dirty="0" err="1" smtClean="0">
                <a:cs typeface="Times New Roman" pitchFamily="18" charset="0"/>
              </a:rPr>
              <a:t>vận</a:t>
            </a:r>
            <a:r>
              <a:rPr lang="en-US" sz="2200" dirty="0" smtClean="0">
                <a:cs typeface="Times New Roman" pitchFamily="18" charset="0"/>
              </a:rPr>
              <a:t> </a:t>
            </a:r>
            <a:r>
              <a:rPr lang="en-US" sz="2200" dirty="0" err="1" smtClean="0">
                <a:cs typeface="Times New Roman" pitchFamily="18" charset="0"/>
              </a:rPr>
              <a:t>động</a:t>
            </a:r>
            <a:r>
              <a:rPr lang="en-US" sz="2200" dirty="0" smtClean="0">
                <a:cs typeface="Times New Roman" pitchFamily="18" charset="0"/>
              </a:rPr>
              <a:t>, </a:t>
            </a:r>
            <a:r>
              <a:rPr lang="en-US" sz="2200" dirty="0" err="1" smtClean="0">
                <a:cs typeface="Times New Roman" pitchFamily="18" charset="0"/>
              </a:rPr>
              <a:t>nhiệt</a:t>
            </a:r>
            <a:r>
              <a:rPr lang="en-US" sz="2200" dirty="0" smtClean="0">
                <a:cs typeface="Times New Roman" pitchFamily="18" charset="0"/>
              </a:rPr>
              <a:t> </a:t>
            </a:r>
            <a:r>
              <a:rPr lang="en-US" sz="2200" dirty="0" err="1" smtClean="0">
                <a:cs typeface="Times New Roman" pitchFamily="18" charset="0"/>
              </a:rPr>
              <a:t>độ</a:t>
            </a:r>
            <a:r>
              <a:rPr lang="en-US" sz="2200" dirty="0" smtClean="0">
                <a:cs typeface="Times New Roman" pitchFamily="18" charset="0"/>
              </a:rPr>
              <a:t> </a:t>
            </a:r>
            <a:r>
              <a:rPr lang="en-US" sz="2200" dirty="0" err="1" smtClean="0">
                <a:cs typeface="Times New Roman" pitchFamily="18" charset="0"/>
              </a:rPr>
              <a:t>hằng</a:t>
            </a:r>
            <a:r>
              <a:rPr lang="en-US" sz="2200" dirty="0" smtClean="0">
                <a:cs typeface="Times New Roman" pitchFamily="18" charset="0"/>
              </a:rPr>
              <a:t> </a:t>
            </a:r>
            <a:r>
              <a:rPr lang="en-US" sz="2200" dirty="0" err="1" smtClean="0">
                <a:cs typeface="Times New Roman" pitchFamily="18" charset="0"/>
              </a:rPr>
              <a:t>định</a:t>
            </a:r>
            <a:r>
              <a:rPr lang="en-US" sz="2200" dirty="0" smtClean="0">
                <a:cs typeface="Times New Roman" pitchFamily="18" charset="0"/>
              </a:rPr>
              <a:t> </a:t>
            </a:r>
            <a:r>
              <a:rPr lang="en-US" sz="2200" dirty="0" err="1" smtClean="0">
                <a:cs typeface="Times New Roman" pitchFamily="18" charset="0"/>
              </a:rPr>
              <a:t>cơ</a:t>
            </a:r>
            <a:r>
              <a:rPr lang="en-US" sz="2200" dirty="0" smtClean="0">
                <a:cs typeface="Times New Roman" pitchFamily="18" charset="0"/>
              </a:rPr>
              <a:t> </a:t>
            </a:r>
            <a:r>
              <a:rPr lang="en-US" sz="2200" dirty="0" err="1" smtClean="0">
                <a:cs typeface="Times New Roman" pitchFamily="18" charset="0"/>
              </a:rPr>
              <a:t>thể</a:t>
            </a:r>
            <a:r>
              <a:rPr lang="en-US" sz="2200" dirty="0" smtClean="0">
                <a:cs typeface="Times New Roman" pitchFamily="18" charset="0"/>
              </a:rPr>
              <a:t> </a:t>
            </a:r>
            <a:r>
              <a:rPr lang="en-US" sz="2200" dirty="0" err="1" smtClean="0">
                <a:cs typeface="Times New Roman" pitchFamily="18" charset="0"/>
              </a:rPr>
              <a:t>và</a:t>
            </a:r>
            <a:r>
              <a:rPr lang="en-US" sz="2200" dirty="0" smtClean="0">
                <a:cs typeface="Times New Roman" pitchFamily="18" charset="0"/>
              </a:rPr>
              <a:t> </a:t>
            </a:r>
            <a:r>
              <a:rPr lang="en-US" sz="2200" dirty="0" err="1" smtClean="0">
                <a:cs typeface="Times New Roman" pitchFamily="18" charset="0"/>
              </a:rPr>
              <a:t>nhịp</a:t>
            </a:r>
            <a:r>
              <a:rPr lang="en-US" sz="2200" dirty="0" smtClean="0">
                <a:cs typeface="Times New Roman" pitchFamily="18" charset="0"/>
              </a:rPr>
              <a:t> </a:t>
            </a:r>
            <a:r>
              <a:rPr lang="en-US" sz="2200" dirty="0" err="1" smtClean="0">
                <a:cs typeface="Times New Roman" pitchFamily="18" charset="0"/>
              </a:rPr>
              <a:t>sinh</a:t>
            </a:r>
            <a:r>
              <a:rPr lang="en-US" sz="2200" dirty="0" smtClean="0">
                <a:cs typeface="Times New Roman" pitchFamily="18" charset="0"/>
              </a:rPr>
              <a:t> </a:t>
            </a:r>
            <a:r>
              <a:rPr lang="en-US" sz="2200" dirty="0" err="1" smtClean="0">
                <a:cs typeface="Times New Roman" pitchFamily="18" charset="0"/>
              </a:rPr>
              <a:t>học</a:t>
            </a:r>
            <a:r>
              <a:rPr lang="en-US" sz="2200" dirty="0" smtClean="0">
                <a:cs typeface="Times New Roman" pitchFamily="18" charset="0"/>
              </a:rPr>
              <a:t>.</a:t>
            </a:r>
          </a:p>
          <a:p>
            <a:pPr marL="365760" indent="-256032" algn="just" eaLnBrk="1" fontAlgn="auto" hangingPunct="1">
              <a:spcAft>
                <a:spcPts val="0"/>
              </a:spcAft>
              <a:buFont typeface="Wingdings 3"/>
              <a:buChar char=""/>
              <a:defRPr/>
            </a:pPr>
            <a:r>
              <a:rPr lang="en-US" sz="2200" dirty="0" smtClean="0">
                <a:cs typeface="Times New Roman" pitchFamily="18" charset="0"/>
              </a:rPr>
              <a:t> kiểm soát tuyến yên bằng các loại hormone, nắm quyền kiểm soát nhiều chức năng của cơ thể. </a:t>
            </a:r>
          </a:p>
          <a:p>
            <a:pPr marL="365760" indent="-256032" algn="just" eaLnBrk="1" fontAlgn="auto" hangingPunct="1">
              <a:spcAft>
                <a:spcPts val="0"/>
              </a:spcAft>
              <a:buFont typeface="Wingdings 3"/>
              <a:buChar char=""/>
              <a:defRPr/>
            </a:pPr>
            <a:r>
              <a:rPr lang="en-US" sz="2200" dirty="0" err="1" smtClean="0">
                <a:cs typeface="Times New Roman" pitchFamily="18" charset="0"/>
              </a:rPr>
              <a:t>ngoài</a:t>
            </a:r>
            <a:r>
              <a:rPr lang="en-US" sz="2200" dirty="0" smtClean="0">
                <a:cs typeface="Times New Roman" pitchFamily="18" charset="0"/>
              </a:rPr>
              <a:t> </a:t>
            </a:r>
            <a:r>
              <a:rPr lang="en-US" sz="2200" dirty="0" err="1" smtClean="0">
                <a:cs typeface="Times New Roman" pitchFamily="18" charset="0"/>
              </a:rPr>
              <a:t>chức</a:t>
            </a:r>
            <a:r>
              <a:rPr lang="en-US" sz="2200" dirty="0" smtClean="0">
                <a:cs typeface="Times New Roman" pitchFamily="18" charset="0"/>
              </a:rPr>
              <a:t> </a:t>
            </a:r>
            <a:r>
              <a:rPr lang="en-US" sz="2200" dirty="0" err="1" smtClean="0">
                <a:cs typeface="Times New Roman" pitchFamily="18" charset="0"/>
              </a:rPr>
              <a:t>năng</a:t>
            </a:r>
            <a:r>
              <a:rPr lang="en-US" sz="2200" dirty="0" smtClean="0">
                <a:cs typeface="Times New Roman" pitchFamily="18" charset="0"/>
              </a:rPr>
              <a:t> </a:t>
            </a:r>
            <a:r>
              <a:rPr lang="en-US" sz="2200" dirty="0" err="1" smtClean="0">
                <a:cs typeface="Times New Roman" pitchFamily="18" charset="0"/>
              </a:rPr>
              <a:t>truyền</a:t>
            </a:r>
            <a:r>
              <a:rPr lang="en-US" sz="2200" dirty="0" smtClean="0">
                <a:cs typeface="Times New Roman" pitchFamily="18" charset="0"/>
              </a:rPr>
              <a:t> </a:t>
            </a:r>
            <a:r>
              <a:rPr lang="en-US" sz="2200" dirty="0" err="1" smtClean="0">
                <a:cs typeface="Times New Roman" pitchFamily="18" charset="0"/>
              </a:rPr>
              <a:t>các</a:t>
            </a:r>
            <a:r>
              <a:rPr lang="en-US" sz="2200" dirty="0" smtClean="0">
                <a:cs typeface="Times New Roman" pitchFamily="18" charset="0"/>
              </a:rPr>
              <a:t> </a:t>
            </a:r>
            <a:r>
              <a:rPr lang="en-US" sz="2200" dirty="0" err="1" smtClean="0">
                <a:cs typeface="Times New Roman" pitchFamily="18" charset="0"/>
              </a:rPr>
              <a:t>xung</a:t>
            </a:r>
            <a:r>
              <a:rPr lang="en-US" sz="2200" dirty="0" smtClean="0">
                <a:cs typeface="Times New Roman" pitchFamily="18" charset="0"/>
              </a:rPr>
              <a:t> </a:t>
            </a:r>
            <a:r>
              <a:rPr lang="en-US" sz="2200" dirty="0" err="1" smtClean="0">
                <a:cs typeface="Times New Roman" pitchFamily="18" charset="0"/>
              </a:rPr>
              <a:t>động</a:t>
            </a:r>
            <a:r>
              <a:rPr lang="en-US" sz="2200" dirty="0" smtClean="0">
                <a:cs typeface="Times New Roman" pitchFamily="18" charset="0"/>
              </a:rPr>
              <a:t> </a:t>
            </a:r>
            <a:r>
              <a:rPr lang="en-US" sz="2200" dirty="0" err="1" smtClean="0">
                <a:cs typeface="Times New Roman" pitchFamily="18" charset="0"/>
              </a:rPr>
              <a:t>thần</a:t>
            </a:r>
            <a:r>
              <a:rPr lang="en-US" sz="2200" dirty="0" smtClean="0">
                <a:cs typeface="Times New Roman" pitchFamily="18" charset="0"/>
              </a:rPr>
              <a:t> </a:t>
            </a:r>
            <a:r>
              <a:rPr lang="en-US" sz="2200" dirty="0" err="1" smtClean="0">
                <a:cs typeface="Times New Roman" pitchFamily="18" charset="0"/>
              </a:rPr>
              <a:t>kinh</a:t>
            </a:r>
            <a:r>
              <a:rPr lang="en-US" sz="2200" dirty="0" smtClean="0">
                <a:cs typeface="Times New Roman" pitchFamily="18" charset="0"/>
              </a:rPr>
              <a:t> </a:t>
            </a:r>
            <a:r>
              <a:rPr lang="en-US" sz="2200" dirty="0" err="1" smtClean="0">
                <a:cs typeface="Times New Roman" pitchFamily="18" charset="0"/>
              </a:rPr>
              <a:t>còn</a:t>
            </a:r>
            <a:r>
              <a:rPr lang="en-US" sz="2200" dirty="0" smtClean="0">
                <a:cs typeface="Times New Roman" pitchFamily="18" charset="0"/>
              </a:rPr>
              <a:t> </a:t>
            </a:r>
            <a:r>
              <a:rPr lang="en-US" sz="2200" dirty="0" err="1" smtClean="0">
                <a:cs typeface="Times New Roman" pitchFamily="18" charset="0"/>
              </a:rPr>
              <a:t>có</a:t>
            </a:r>
            <a:r>
              <a:rPr lang="en-US" sz="2200" dirty="0" smtClean="0">
                <a:cs typeface="Times New Roman" pitchFamily="18" charset="0"/>
              </a:rPr>
              <a:t> </a:t>
            </a:r>
            <a:r>
              <a:rPr lang="en-US" sz="2200" dirty="0" err="1" smtClean="0">
                <a:cs typeface="Times New Roman" pitchFamily="18" charset="0"/>
              </a:rPr>
              <a:t>chức</a:t>
            </a:r>
            <a:r>
              <a:rPr lang="en-US" sz="2200" dirty="0" smtClean="0">
                <a:cs typeface="Times New Roman" pitchFamily="18" charset="0"/>
              </a:rPr>
              <a:t> </a:t>
            </a:r>
            <a:r>
              <a:rPr lang="en-US" sz="2200" dirty="0" err="1" smtClean="0">
                <a:cs typeface="Times New Roman" pitchFamily="18" charset="0"/>
              </a:rPr>
              <a:t>năng</a:t>
            </a:r>
            <a:r>
              <a:rPr lang="en-US" sz="2200" dirty="0" smtClean="0">
                <a:cs typeface="Times New Roman" pitchFamily="18" charset="0"/>
              </a:rPr>
              <a:t> </a:t>
            </a:r>
            <a:r>
              <a:rPr lang="en-US" sz="2200" dirty="0" err="1" smtClean="0">
                <a:cs typeface="Times New Roman" pitchFamily="18" charset="0"/>
              </a:rPr>
              <a:t>tổng</a:t>
            </a:r>
            <a:r>
              <a:rPr lang="en-US" sz="2200" dirty="0" smtClean="0">
                <a:cs typeface="Times New Roman" pitchFamily="18" charset="0"/>
              </a:rPr>
              <a:t> </a:t>
            </a:r>
            <a:r>
              <a:rPr lang="en-US" sz="2200" dirty="0" err="1" smtClean="0">
                <a:cs typeface="Times New Roman" pitchFamily="18" charset="0"/>
              </a:rPr>
              <a:t>hợp</a:t>
            </a:r>
            <a:r>
              <a:rPr lang="en-US" sz="2200" dirty="0" smtClean="0">
                <a:cs typeface="Times New Roman" pitchFamily="18" charset="0"/>
              </a:rPr>
              <a:t> </a:t>
            </a:r>
            <a:r>
              <a:rPr lang="en-US" sz="2200" dirty="0" err="1" smtClean="0">
                <a:cs typeface="Times New Roman" pitchFamily="18" charset="0"/>
              </a:rPr>
              <a:t>và</a:t>
            </a:r>
            <a:r>
              <a:rPr lang="en-US" sz="2200" dirty="0" smtClean="0">
                <a:cs typeface="Times New Roman" pitchFamily="18" charset="0"/>
              </a:rPr>
              <a:t> </a:t>
            </a:r>
            <a:r>
              <a:rPr lang="en-US" sz="2200" dirty="0" err="1" smtClean="0">
                <a:cs typeface="Times New Roman" pitchFamily="18" charset="0"/>
              </a:rPr>
              <a:t>bài</a:t>
            </a:r>
            <a:r>
              <a:rPr lang="en-US" sz="2200" dirty="0" smtClean="0">
                <a:cs typeface="Times New Roman" pitchFamily="18" charset="0"/>
              </a:rPr>
              <a:t> </a:t>
            </a:r>
            <a:r>
              <a:rPr lang="en-US" sz="2200" dirty="0" err="1" smtClean="0">
                <a:cs typeface="Times New Roman" pitchFamily="18" charset="0"/>
              </a:rPr>
              <a:t>tiết</a:t>
            </a:r>
            <a:r>
              <a:rPr lang="en-US" sz="2200" dirty="0" smtClean="0">
                <a:cs typeface="Times New Roman" pitchFamily="18" charset="0"/>
              </a:rPr>
              <a:t> </a:t>
            </a:r>
            <a:r>
              <a:rPr lang="en-US" sz="2200" dirty="0" err="1" smtClean="0">
                <a:cs typeface="Times New Roman" pitchFamily="18" charset="0"/>
              </a:rPr>
              <a:t>các</a:t>
            </a:r>
            <a:r>
              <a:rPr lang="en-US" sz="2200" dirty="0" smtClean="0">
                <a:cs typeface="Times New Roman" pitchFamily="18" charset="0"/>
              </a:rPr>
              <a:t> </a:t>
            </a:r>
            <a:r>
              <a:rPr lang="en-US" sz="2200" dirty="0" err="1" smtClean="0">
                <a:cs typeface="Times New Roman" pitchFamily="18" charset="0"/>
              </a:rPr>
              <a:t>hormon</a:t>
            </a:r>
            <a:r>
              <a:rPr lang="en-US" sz="2200" dirty="0" smtClean="0">
                <a:cs typeface="Times New Roman" pitchFamily="18" charset="0"/>
              </a:rPr>
              <a:t>.</a:t>
            </a:r>
          </a:p>
          <a:p>
            <a:pPr marL="365760" indent="-256032" eaLnBrk="1" fontAlgn="auto" hangingPunct="1">
              <a:spcAft>
                <a:spcPts val="0"/>
              </a:spcAft>
              <a:buFont typeface="Wingdings 3"/>
              <a:buChar char=""/>
              <a:defRPr/>
            </a:pPr>
            <a:endParaRPr lang="en-US" sz="2000" dirty="0"/>
          </a:p>
        </p:txBody>
      </p:sp>
      <p:sp>
        <p:nvSpPr>
          <p:cNvPr id="2" name="Title 1"/>
          <p:cNvSpPr>
            <a:spLocks noGrp="1"/>
          </p:cNvSpPr>
          <p:nvPr>
            <p:ph type="title"/>
          </p:nvPr>
        </p:nvSpPr>
        <p:spPr>
          <a:xfrm>
            <a:off x="304800" y="304800"/>
            <a:ext cx="5638800" cy="609600"/>
          </a:xfrm>
        </p:spPr>
        <p:txBody>
          <a:bodyPr>
            <a:normAutofit/>
          </a:bodyPr>
          <a:lstStyle/>
          <a:p>
            <a:pPr eaLnBrk="1" fontAlgn="auto" hangingPunct="1">
              <a:spcAft>
                <a:spcPts val="0"/>
              </a:spcAft>
              <a:defRPr/>
            </a:pPr>
            <a:r>
              <a:rPr lang="en-US" sz="2500" dirty="0" smtClean="0">
                <a:solidFill>
                  <a:schemeClr val="tx1"/>
                </a:solidFill>
                <a:latin typeface="Times New Roman" pitchFamily="18" charset="0"/>
                <a:cs typeface="Times New Roman" pitchFamily="18" charset="0"/>
              </a:rPr>
              <a:t>1.5 </a:t>
            </a:r>
            <a:r>
              <a:rPr lang="en-US" sz="2500" dirty="0" err="1" smtClean="0">
                <a:solidFill>
                  <a:schemeClr val="tx1"/>
                </a:solidFill>
                <a:latin typeface="Times New Roman" pitchFamily="18" charset="0"/>
                <a:cs typeface="Times New Roman" pitchFamily="18" charset="0"/>
              </a:rPr>
              <a:t>Vùng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dưới</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đồi</a:t>
            </a:r>
            <a:r>
              <a:rPr lang="en-US" sz="2500" dirty="0" smtClean="0">
                <a:solidFill>
                  <a:schemeClr val="tx1"/>
                </a:solidFill>
                <a:latin typeface="Times New Roman" pitchFamily="18" charset="0"/>
                <a:cs typeface="Times New Roman" pitchFamily="18" charset="0"/>
              </a:rPr>
              <a:t> (hypothalamus)</a:t>
            </a:r>
            <a:endParaRPr lang="en-US" sz="2500" dirty="0">
              <a:solidFill>
                <a:schemeClr val="tx1"/>
              </a:solidFill>
              <a:latin typeface="Times New Roman" pitchFamily="18" charset="0"/>
              <a:cs typeface="Times New Roman" pitchFamily="18" charset="0"/>
            </a:endParaRPr>
          </a:p>
        </p:txBody>
      </p:sp>
      <p:pic>
        <p:nvPicPr>
          <p:cNvPr id="6146" name="Picture 2" descr="C:\Users\dell\Desktop\Uyen\Untitle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75" y="762000"/>
            <a:ext cx="2473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3962400"/>
            <a:ext cx="61722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500" b="1" dirty="0">
                <a:latin typeface="Times New Roman" pitchFamily="18" charset="0"/>
                <a:cs typeface="Times New Roman" pitchFamily="18" charset="0"/>
              </a:rPr>
              <a:t>1.6 Thân não (cuống não – brainsterm)</a:t>
            </a:r>
          </a:p>
        </p:txBody>
      </p:sp>
      <p:sp>
        <p:nvSpPr>
          <p:cNvPr id="7" name="TextBox 6"/>
          <p:cNvSpPr txBox="1">
            <a:spLocks noChangeArrowheads="1"/>
          </p:cNvSpPr>
          <p:nvPr/>
        </p:nvSpPr>
        <p:spPr bwMode="auto">
          <a:xfrm>
            <a:off x="457200" y="4419600"/>
            <a:ext cx="57150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dirty="0">
                <a:latin typeface="Times New Roman" pitchFamily="18" charset="0"/>
                <a:cs typeface="Times New Roman" pitchFamily="18" charset="0"/>
              </a:rPr>
              <a:t>Thân não hay cuống não bao gồm não sau (hindbrain) và não trung gian (midbrain).</a:t>
            </a:r>
          </a:p>
          <a:p>
            <a:pPr algn="just" eaLnBrk="1" hangingPunct="1"/>
            <a:r>
              <a:rPr lang="en-US" sz="2000" dirty="0">
                <a:latin typeface="Times New Roman" pitchFamily="18" charset="0"/>
                <a:cs typeface="Times New Roman" pitchFamily="18" charset="0"/>
              </a:rPr>
              <a:t>- Cấu trúc não sau bao gồm cầu não và hành não và thể lưới</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Cầu não (pons) kết nối hành não và tiểu não và giúp phối hợp vận động của các phần </a:t>
            </a:r>
            <a:r>
              <a:rPr lang="en-US" sz="2000" dirty="0" smtClean="0">
                <a:latin typeface="Times New Roman" pitchFamily="18" charset="0"/>
                <a:cs typeface="Times New Roman" pitchFamily="18" charset="0"/>
              </a:rPr>
              <a:t>trong cơ </a:t>
            </a:r>
            <a:r>
              <a:rPr lang="en-US" sz="2000" dirty="0">
                <a:latin typeface="Times New Roman" pitchFamily="18" charset="0"/>
                <a:cs typeface="Times New Roman" pitchFamily="18" charset="0"/>
              </a:rPr>
              <a:t>thể.</a:t>
            </a:r>
          </a:p>
          <a:p>
            <a:pPr eaLnBrk="1" hangingPunct="1"/>
            <a:endParaRPr lang="en-US" dirty="0">
              <a:latin typeface="Times New Roman" pitchFamily="18" charset="0"/>
            </a:endParaRPr>
          </a:p>
        </p:txBody>
      </p:sp>
      <p:pic>
        <p:nvPicPr>
          <p:cNvPr id="6147" name="Picture 3" descr="C:\Users\dell\Desktop\Uyen\Untitle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8" y="3581400"/>
            <a:ext cx="2473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fade">
                                      <p:cBhvr>
                                        <p:cTn id="35" dur="1000"/>
                                        <p:tgtEl>
                                          <p:spTgt spid="6146"/>
                                        </p:tgtEl>
                                      </p:cBhvr>
                                    </p:animEffect>
                                    <p:anim calcmode="lin" valueType="num">
                                      <p:cBhvr>
                                        <p:cTn id="36" dur="1000" fill="hold"/>
                                        <p:tgtEl>
                                          <p:spTgt spid="6146"/>
                                        </p:tgtEl>
                                        <p:attrNameLst>
                                          <p:attrName>ppt_x</p:attrName>
                                        </p:attrNameLst>
                                      </p:cBhvr>
                                      <p:tavLst>
                                        <p:tav tm="0">
                                          <p:val>
                                            <p:strVal val="#ppt_x"/>
                                          </p:val>
                                        </p:tav>
                                        <p:tav tm="100000">
                                          <p:val>
                                            <p:strVal val="#ppt_x"/>
                                          </p:val>
                                        </p:tav>
                                      </p:tavLst>
                                    </p:anim>
                                    <p:anim calcmode="lin" valueType="num">
                                      <p:cBhvr>
                                        <p:cTn id="37"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147"/>
                                        </p:tgtEl>
                                        <p:attrNameLst>
                                          <p:attrName>style.visibility</p:attrName>
                                        </p:attrNameLst>
                                      </p:cBhvr>
                                      <p:to>
                                        <p:strVal val="visible"/>
                                      </p:to>
                                    </p:set>
                                    <p:animEffect transition="in" filter="fade">
                                      <p:cBhvr>
                                        <p:cTn id="56" dur="1000"/>
                                        <p:tgtEl>
                                          <p:spTgt spid="6147"/>
                                        </p:tgtEl>
                                      </p:cBhvr>
                                    </p:animEffect>
                                    <p:anim calcmode="lin" valueType="num">
                                      <p:cBhvr>
                                        <p:cTn id="57" dur="1000" fill="hold"/>
                                        <p:tgtEl>
                                          <p:spTgt spid="6147"/>
                                        </p:tgtEl>
                                        <p:attrNameLst>
                                          <p:attrName>ppt_x</p:attrName>
                                        </p:attrNameLst>
                                      </p:cBhvr>
                                      <p:tavLst>
                                        <p:tav tm="0">
                                          <p:val>
                                            <p:strVal val="#ppt_x"/>
                                          </p:val>
                                        </p:tav>
                                        <p:tav tm="100000">
                                          <p:val>
                                            <p:strVal val="#ppt_x"/>
                                          </p:val>
                                        </p:tav>
                                      </p:tavLst>
                                    </p:anim>
                                    <p:anim calcmode="lin" valueType="num">
                                      <p:cBhvr>
                                        <p:cTn id="58"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5867400" cy="1752600"/>
          </a:xfrm>
        </p:spPr>
        <p:txBody>
          <a:bodyPr>
            <a:normAutofit/>
          </a:bodyPr>
          <a:lstStyle/>
          <a:p>
            <a:pPr marL="0" indent="1588" algn="just" eaLnBrk="1" fontAlgn="auto" hangingPunct="1">
              <a:spcAft>
                <a:spcPts val="0"/>
              </a:spcAft>
              <a:buFont typeface="Wingdings 3"/>
              <a:buNone/>
              <a:defRPr/>
            </a:pPr>
            <a:r>
              <a:rPr lang="en-US" sz="2500" b="1" dirty="0" smtClean="0"/>
              <a:t>1.8 Cấu tạo lưới (</a:t>
            </a:r>
            <a:r>
              <a:rPr lang="en-US" sz="2400" b="1" dirty="0" smtClean="0">
                <a:cs typeface="Times New Roman" pitchFamily="18" charset="0"/>
              </a:rPr>
              <a:t>thereticularFormation)</a:t>
            </a:r>
            <a:endParaRPr lang="en-US" sz="2200" dirty="0" smtClean="0"/>
          </a:p>
          <a:p>
            <a:pPr marL="0" indent="1588" algn="just" eaLnBrk="1" fontAlgn="auto" hangingPunct="1">
              <a:spcAft>
                <a:spcPts val="0"/>
              </a:spcAft>
              <a:buFont typeface="Wingdings 3"/>
              <a:buNone/>
              <a:defRPr/>
            </a:pPr>
            <a:r>
              <a:rPr lang="en-US" sz="2200" dirty="0" smtClean="0"/>
              <a:t>+</a:t>
            </a:r>
            <a:r>
              <a:rPr lang="en-US" sz="2000" dirty="0" smtClean="0">
                <a:cs typeface="Times New Roman" pitchFamily="18" charset="0"/>
              </a:rPr>
              <a:t>Thể lưới (reticular formation) là hệ thống thần kinh nằm trong hành não giúp điều khiển các chức năng sống như ngủ hoặc sự chú ý.</a:t>
            </a:r>
            <a:endParaRPr lang="en-US" dirty="0"/>
          </a:p>
        </p:txBody>
      </p:sp>
      <p:sp>
        <p:nvSpPr>
          <p:cNvPr id="4" name="TextBox 3"/>
          <p:cNvSpPr txBox="1">
            <a:spLocks noChangeArrowheads="1"/>
          </p:cNvSpPr>
          <p:nvPr/>
        </p:nvSpPr>
        <p:spPr bwMode="auto">
          <a:xfrm>
            <a:off x="252412" y="3855673"/>
            <a:ext cx="851058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500" b="1" dirty="0">
                <a:latin typeface="Times New Roman" pitchFamily="18" charset="0"/>
                <a:cs typeface="Times New Roman" pitchFamily="18" charset="0"/>
              </a:rPr>
              <a:t>1.9 Tiểu não (cerebellum)</a:t>
            </a:r>
          </a:p>
          <a:p>
            <a:pPr algn="just" eaLnBrk="1" hangingPunct="1"/>
            <a:r>
              <a:rPr lang="en-US" sz="2000" dirty="0" smtClean="0">
                <a:latin typeface="Times New Roman" pitchFamily="18" charset="0"/>
                <a:cs typeface="Times New Roman" pitchFamily="18" charset="0"/>
              </a:rPr>
              <a:t>+ Tiểu não nằm </a:t>
            </a:r>
            <a:r>
              <a:rPr lang="en-US" sz="2000" dirty="0">
                <a:latin typeface="Times New Roman" pitchFamily="18" charset="0"/>
                <a:cs typeface="Times New Roman" pitchFamily="18" charset="0"/>
              </a:rPr>
              <a:t>ở phía sau thân não và bao gồm nhiều thùy nhỏ. </a:t>
            </a:r>
          </a:p>
          <a:p>
            <a:pPr algn="just" eaLnBrk="1" hangingPunct="1"/>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Nhận thông tin từ hệ thống cân bằng của tai trong (inner ear), dây thần kinh cảm giác, hệ thống thính giác và hệ thống thị giác. </a:t>
            </a:r>
          </a:p>
          <a:p>
            <a:pPr algn="just" eaLnBrk="1" hangingPunct="1"/>
            <a:r>
              <a:rPr lang="en-US" sz="2000" b="1" dirty="0">
                <a:latin typeface="Times New Roman" pitchFamily="18" charset="0"/>
                <a:cs typeface="Times New Roman" pitchFamily="18" charset="0"/>
              </a:rPr>
              <a:t>- C</a:t>
            </a:r>
            <a:r>
              <a:rPr lang="en-US" sz="2000" dirty="0">
                <a:latin typeface="Times New Roman" pitchFamily="18" charset="0"/>
                <a:cs typeface="Times New Roman" pitchFamily="18" charset="0"/>
              </a:rPr>
              <a:t>ó 3 chức năng chính: giữ thăng bằng, điều hòa trương lực cơ và phối hợp trong đi đứng, nói, động tác các chi, sự khéo léo.</a:t>
            </a:r>
          </a:p>
          <a:p>
            <a:pPr eaLnBrk="1" hangingPunct="1"/>
            <a:endParaRPr lang="en-US" sz="2800" b="1" dirty="0">
              <a:latin typeface="Times New Roman" pitchFamily="18" charset="0"/>
              <a:cs typeface="Times New Roman" pitchFamily="18" charset="0"/>
            </a:endParaRPr>
          </a:p>
        </p:txBody>
      </p:sp>
      <p:pic>
        <p:nvPicPr>
          <p:cNvPr id="6" name="image11.jpeg" descr="þ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33400"/>
            <a:ext cx="2643188" cy="329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 y="381000"/>
            <a:ext cx="5867400" cy="1400383"/>
          </a:xfrm>
          <a:prstGeom prst="rect">
            <a:avLst/>
          </a:prstGeom>
          <a:noFill/>
        </p:spPr>
        <p:txBody>
          <a:bodyPr wrap="square" rtlCol="0">
            <a:spAutoFit/>
          </a:bodyPr>
          <a:lstStyle/>
          <a:p>
            <a:r>
              <a:rPr lang="en-US" sz="2500" b="1" dirty="0" smtClean="0">
                <a:latin typeface="+mn-lt"/>
              </a:rPr>
              <a:t>1.7 Hành não ( Medulla)</a:t>
            </a:r>
          </a:p>
          <a:p>
            <a:r>
              <a:rPr lang="en-US" sz="2000" dirty="0" smtClean="0">
                <a:latin typeface="+mn-lt"/>
              </a:rPr>
              <a:t>+ Nằm trực tiếp trên tủy sống và điều khiển các chức năng sống quan trọng như : nhịp thở, nhịp tim và huyết áp. </a:t>
            </a:r>
            <a:endParaRPr lang="en-US"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6096000" cy="3505200"/>
          </a:xfrm>
        </p:spPr>
        <p:txBody>
          <a:bodyPr>
            <a:normAutofit/>
          </a:bodyPr>
          <a:lstStyle/>
          <a:p>
            <a:pPr marL="109728" indent="0" algn="just" eaLnBrk="1" fontAlgn="auto" hangingPunct="1">
              <a:spcAft>
                <a:spcPts val="0"/>
              </a:spcAft>
              <a:buNone/>
              <a:defRPr/>
            </a:pPr>
            <a:r>
              <a:rPr lang="en-US" b="1" dirty="0" smtClean="0">
                <a:cs typeface="Times New Roman" pitchFamily="18" charset="0"/>
              </a:rPr>
              <a:t>1.10 Tủy sống</a:t>
            </a:r>
          </a:p>
          <a:p>
            <a:pPr marL="365760" indent="-256032" algn="just" eaLnBrk="1" fontAlgn="auto" hangingPunct="1">
              <a:spcAft>
                <a:spcPts val="0"/>
              </a:spcAft>
              <a:buFont typeface="Wingdings 3"/>
              <a:buChar char=""/>
              <a:defRPr/>
            </a:pPr>
            <a:r>
              <a:rPr lang="en-US" sz="2000" dirty="0" smtClean="0">
                <a:cs typeface="Times New Roman" pitchFamily="18" charset="0"/>
              </a:rPr>
              <a:t>Nằm xuyên bên trong ống cột sống</a:t>
            </a:r>
          </a:p>
          <a:p>
            <a:pPr marL="365760" indent="-256032" algn="just" eaLnBrk="1" fontAlgn="auto" hangingPunct="1">
              <a:spcAft>
                <a:spcPts val="0"/>
              </a:spcAft>
              <a:buFont typeface="Wingdings 3"/>
              <a:buChar char=""/>
              <a:defRPr/>
            </a:pPr>
            <a:r>
              <a:rPr lang="en-US" sz="2000" dirty="0" err="1" smtClean="0">
                <a:cs typeface="Times New Roman" pitchFamily="18" charset="0"/>
              </a:rPr>
              <a:t>Được</a:t>
            </a:r>
            <a:r>
              <a:rPr lang="en-US" sz="2000" dirty="0" smtClean="0">
                <a:cs typeface="Times New Roman" pitchFamily="18" charset="0"/>
              </a:rPr>
              <a:t> </a:t>
            </a:r>
            <a:r>
              <a:rPr lang="en-US" sz="2000" dirty="0" err="1" smtClean="0">
                <a:cs typeface="Times New Roman" pitchFamily="18" charset="0"/>
              </a:rPr>
              <a:t>bao</a:t>
            </a:r>
            <a:r>
              <a:rPr lang="en-US" sz="2000" dirty="0" smtClean="0">
                <a:cs typeface="Times New Roman" pitchFamily="18" charset="0"/>
              </a:rPr>
              <a:t> </a:t>
            </a:r>
            <a:r>
              <a:rPr lang="en-US" sz="2000" dirty="0" err="1" smtClean="0">
                <a:cs typeface="Times New Roman" pitchFamily="18" charset="0"/>
              </a:rPr>
              <a:t>bọc</a:t>
            </a:r>
            <a:r>
              <a:rPr lang="en-US" sz="2000" dirty="0" smtClean="0">
                <a:cs typeface="Times New Roman" pitchFamily="18" charset="0"/>
              </a:rPr>
              <a:t> </a:t>
            </a:r>
            <a:r>
              <a:rPr lang="en-US" sz="2000" dirty="0" err="1" smtClean="0">
                <a:cs typeface="Times New Roman" pitchFamily="18" charset="0"/>
              </a:rPr>
              <a:t>bởi</a:t>
            </a:r>
            <a:r>
              <a:rPr lang="en-US" sz="2000" dirty="0" smtClean="0">
                <a:cs typeface="Times New Roman" pitchFamily="18" charset="0"/>
              </a:rPr>
              <a:t> </a:t>
            </a:r>
            <a:r>
              <a:rPr lang="en-US" sz="2000" dirty="0" err="1" smtClean="0">
                <a:cs typeface="Times New Roman" pitchFamily="18" charset="0"/>
              </a:rPr>
              <a:t>ba</a:t>
            </a:r>
            <a:r>
              <a:rPr lang="en-US" sz="2000" dirty="0" smtClean="0">
                <a:cs typeface="Times New Roman" pitchFamily="18" charset="0"/>
              </a:rPr>
              <a:t> </a:t>
            </a:r>
            <a:r>
              <a:rPr lang="en-US" sz="2000" dirty="0" err="1" smtClean="0">
                <a:cs typeface="Times New Roman" pitchFamily="18" charset="0"/>
              </a:rPr>
              <a:t>lớp</a:t>
            </a:r>
            <a:r>
              <a:rPr lang="en-US" sz="2000" dirty="0" smtClean="0">
                <a:cs typeface="Times New Roman" pitchFamily="18" charset="0"/>
              </a:rPr>
              <a:t> </a:t>
            </a:r>
            <a:r>
              <a:rPr lang="en-US" sz="2000" dirty="0" err="1" smtClean="0">
                <a:cs typeface="Times New Roman" pitchFamily="18" charset="0"/>
              </a:rPr>
              <a:t>màng</a:t>
            </a:r>
            <a:r>
              <a:rPr lang="en-US" sz="2000" dirty="0" smtClean="0">
                <a:cs typeface="Times New Roman" pitchFamily="18" charset="0"/>
              </a:rPr>
              <a:t>: </a:t>
            </a:r>
            <a:r>
              <a:rPr lang="en-US" sz="2000" dirty="0" err="1" smtClean="0">
                <a:cs typeface="Times New Roman" pitchFamily="18" charset="0"/>
              </a:rPr>
              <a:t>mành</a:t>
            </a:r>
            <a:r>
              <a:rPr lang="en-US" sz="2000" dirty="0" smtClean="0">
                <a:cs typeface="Times New Roman" pitchFamily="18" charset="0"/>
              </a:rPr>
              <a:t> </a:t>
            </a:r>
            <a:r>
              <a:rPr lang="en-US" sz="2000" dirty="0" err="1" smtClean="0">
                <a:cs typeface="Times New Roman" pitchFamily="18" charset="0"/>
              </a:rPr>
              <a:t>ngoài</a:t>
            </a:r>
            <a:r>
              <a:rPr lang="en-US" sz="2000" dirty="0" smtClean="0">
                <a:cs typeface="Times New Roman" pitchFamily="18" charset="0"/>
              </a:rPr>
              <a:t> </a:t>
            </a:r>
            <a:r>
              <a:rPr lang="en-US" sz="2000" dirty="0" err="1" smtClean="0">
                <a:cs typeface="Times New Roman" pitchFamily="18" charset="0"/>
              </a:rPr>
              <a:t>gọi</a:t>
            </a:r>
            <a:r>
              <a:rPr lang="en-US" sz="2000" dirty="0" smtClean="0">
                <a:cs typeface="Times New Roman" pitchFamily="18" charset="0"/>
              </a:rPr>
              <a:t> </a:t>
            </a:r>
            <a:r>
              <a:rPr lang="en-US" sz="2000" dirty="0" err="1" smtClean="0">
                <a:cs typeface="Times New Roman" pitchFamily="18" charset="0"/>
              </a:rPr>
              <a:t>là</a:t>
            </a:r>
            <a:r>
              <a:rPr lang="en-US" sz="2000" dirty="0" smtClean="0">
                <a:cs typeface="Times New Roman" pitchFamily="18" charset="0"/>
              </a:rPr>
              <a:t> </a:t>
            </a:r>
            <a:r>
              <a:rPr lang="en-US" sz="2000" dirty="0" err="1" smtClean="0">
                <a:cs typeface="Times New Roman" pitchFamily="18" charset="0"/>
              </a:rPr>
              <a:t>màng</a:t>
            </a:r>
            <a:r>
              <a:rPr lang="en-US" sz="2000" dirty="0" smtClean="0">
                <a:cs typeface="Times New Roman" pitchFamily="18" charset="0"/>
              </a:rPr>
              <a:t> </a:t>
            </a:r>
            <a:r>
              <a:rPr lang="en-US" sz="2000" dirty="0" err="1" smtClean="0">
                <a:cs typeface="Times New Roman" pitchFamily="18" charset="0"/>
              </a:rPr>
              <a:t>cứng</a:t>
            </a:r>
            <a:r>
              <a:rPr lang="en-US" sz="2000" dirty="0" smtClean="0">
                <a:cs typeface="Times New Roman" pitchFamily="18" charset="0"/>
              </a:rPr>
              <a:t>, </a:t>
            </a:r>
            <a:r>
              <a:rPr lang="en-US" sz="2000" dirty="0" err="1" smtClean="0">
                <a:cs typeface="Times New Roman" pitchFamily="18" charset="0"/>
              </a:rPr>
              <a:t>màng</a:t>
            </a:r>
            <a:r>
              <a:rPr lang="en-US" sz="2000" dirty="0" smtClean="0">
                <a:cs typeface="Times New Roman" pitchFamily="18" charset="0"/>
              </a:rPr>
              <a:t> </a:t>
            </a:r>
            <a:r>
              <a:rPr lang="en-US" sz="2000" dirty="0" err="1" smtClean="0">
                <a:cs typeface="Times New Roman" pitchFamily="18" charset="0"/>
              </a:rPr>
              <a:t>giữa</a:t>
            </a:r>
            <a:r>
              <a:rPr lang="en-US" sz="2000" dirty="0" smtClean="0">
                <a:cs typeface="Times New Roman" pitchFamily="18" charset="0"/>
              </a:rPr>
              <a:t> </a:t>
            </a:r>
            <a:r>
              <a:rPr lang="en-US" sz="2000" dirty="0" err="1" smtClean="0">
                <a:cs typeface="Times New Roman" pitchFamily="18" charset="0"/>
              </a:rPr>
              <a:t>gọi</a:t>
            </a:r>
            <a:r>
              <a:rPr lang="en-US" sz="2000" dirty="0" smtClean="0">
                <a:cs typeface="Times New Roman" pitchFamily="18" charset="0"/>
              </a:rPr>
              <a:t> </a:t>
            </a:r>
            <a:r>
              <a:rPr lang="en-US" sz="2000" dirty="0" err="1" smtClean="0">
                <a:cs typeface="Times New Roman" pitchFamily="18" charset="0"/>
              </a:rPr>
              <a:t>là</a:t>
            </a:r>
            <a:r>
              <a:rPr lang="en-US" sz="2000" dirty="0" smtClean="0">
                <a:cs typeface="Times New Roman" pitchFamily="18" charset="0"/>
              </a:rPr>
              <a:t> </a:t>
            </a:r>
            <a:r>
              <a:rPr lang="en-US" sz="2000" dirty="0" err="1" smtClean="0">
                <a:cs typeface="Times New Roman" pitchFamily="18" charset="0"/>
              </a:rPr>
              <a:t>màng</a:t>
            </a:r>
            <a:r>
              <a:rPr lang="en-US" sz="2000" dirty="0" smtClean="0">
                <a:cs typeface="Times New Roman" pitchFamily="18" charset="0"/>
              </a:rPr>
              <a:t> </a:t>
            </a:r>
            <a:r>
              <a:rPr lang="en-US" sz="2000" dirty="0" err="1" smtClean="0">
                <a:cs typeface="Times New Roman" pitchFamily="18" charset="0"/>
              </a:rPr>
              <a:t>nhện</a:t>
            </a:r>
            <a:r>
              <a:rPr lang="en-US" sz="2000" dirty="0" smtClean="0">
                <a:cs typeface="Times New Roman" pitchFamily="18" charset="0"/>
              </a:rPr>
              <a:t>, </a:t>
            </a:r>
            <a:r>
              <a:rPr lang="en-US" sz="2000" dirty="0" err="1" smtClean="0">
                <a:cs typeface="Times New Roman" pitchFamily="18" charset="0"/>
              </a:rPr>
              <a:t>màng</a:t>
            </a:r>
            <a:r>
              <a:rPr lang="en-US" sz="2000" dirty="0" smtClean="0">
                <a:cs typeface="Times New Roman" pitchFamily="18" charset="0"/>
              </a:rPr>
              <a:t> </a:t>
            </a:r>
            <a:r>
              <a:rPr lang="en-US" sz="2000" dirty="0" err="1" smtClean="0">
                <a:cs typeface="Times New Roman" pitchFamily="18" charset="0"/>
              </a:rPr>
              <a:t>trong</a:t>
            </a:r>
            <a:r>
              <a:rPr lang="en-US" sz="2000" dirty="0" smtClean="0">
                <a:cs typeface="Times New Roman" pitchFamily="18" charset="0"/>
              </a:rPr>
              <a:t> </a:t>
            </a:r>
            <a:r>
              <a:rPr lang="en-US" sz="2000" dirty="0" err="1" smtClean="0">
                <a:cs typeface="Times New Roman" pitchFamily="18" charset="0"/>
              </a:rPr>
              <a:t>gọi</a:t>
            </a:r>
            <a:r>
              <a:rPr lang="en-US" sz="2000" dirty="0" smtClean="0">
                <a:cs typeface="Times New Roman" pitchFamily="18" charset="0"/>
              </a:rPr>
              <a:t> </a:t>
            </a:r>
            <a:r>
              <a:rPr lang="en-US" sz="2000" dirty="0" err="1" smtClean="0">
                <a:cs typeface="Times New Roman" pitchFamily="18" charset="0"/>
              </a:rPr>
              <a:t>là</a:t>
            </a:r>
            <a:r>
              <a:rPr lang="en-US" sz="2000" dirty="0" smtClean="0">
                <a:cs typeface="Times New Roman" pitchFamily="18" charset="0"/>
              </a:rPr>
              <a:t> </a:t>
            </a:r>
            <a:r>
              <a:rPr lang="en-US" sz="2000" dirty="0" err="1" smtClean="0">
                <a:cs typeface="Times New Roman" pitchFamily="18" charset="0"/>
              </a:rPr>
              <a:t>màng</a:t>
            </a:r>
            <a:r>
              <a:rPr lang="en-US" sz="2000" dirty="0" smtClean="0">
                <a:cs typeface="Times New Roman" pitchFamily="18" charset="0"/>
              </a:rPr>
              <a:t> </a:t>
            </a:r>
            <a:r>
              <a:rPr lang="en-US" sz="2000" dirty="0" err="1" smtClean="0">
                <a:cs typeface="Times New Roman" pitchFamily="18" charset="0"/>
              </a:rPr>
              <a:t>nuôi</a:t>
            </a:r>
            <a:r>
              <a:rPr lang="en-US" sz="2000" dirty="0" smtClean="0">
                <a:cs typeface="Times New Roman" pitchFamily="18" charset="0"/>
              </a:rPr>
              <a:t>.</a:t>
            </a:r>
          </a:p>
          <a:p>
            <a:pPr marL="365760" indent="-256032" algn="just" eaLnBrk="1" fontAlgn="auto" hangingPunct="1">
              <a:spcAft>
                <a:spcPts val="0"/>
              </a:spcAft>
              <a:buFont typeface="Wingdings 3"/>
              <a:buChar char=""/>
              <a:defRPr/>
            </a:pPr>
            <a:r>
              <a:rPr lang="en-US" sz="2000" dirty="0" smtClean="0">
                <a:cs typeface="Times New Roman" pitchFamily="18" charset="0"/>
              </a:rPr>
              <a:t> </a:t>
            </a:r>
            <a:r>
              <a:rPr lang="en-US" sz="2000" dirty="0" err="1" smtClean="0">
                <a:cs typeface="Times New Roman" pitchFamily="18" charset="0"/>
              </a:rPr>
              <a:t>Chất</a:t>
            </a:r>
            <a:r>
              <a:rPr lang="en-US" sz="2000" dirty="0" smtClean="0">
                <a:cs typeface="Times New Roman" pitchFamily="18" charset="0"/>
              </a:rPr>
              <a:t> </a:t>
            </a:r>
            <a:r>
              <a:rPr lang="en-US" sz="2000" dirty="0" err="1" smtClean="0">
                <a:cs typeface="Times New Roman" pitchFamily="18" charset="0"/>
              </a:rPr>
              <a:t>xám</a:t>
            </a:r>
            <a:r>
              <a:rPr lang="en-US" sz="2000" dirty="0" smtClean="0">
                <a:cs typeface="Times New Roman" pitchFamily="18" charset="0"/>
              </a:rPr>
              <a:t> </a:t>
            </a:r>
            <a:r>
              <a:rPr lang="en-US" sz="2000" dirty="0" err="1" smtClean="0">
                <a:cs typeface="Times New Roman" pitchFamily="18" charset="0"/>
              </a:rPr>
              <a:t>của</a:t>
            </a:r>
            <a:r>
              <a:rPr lang="en-US" sz="2000" dirty="0" smtClean="0">
                <a:cs typeface="Times New Roman" pitchFamily="18" charset="0"/>
              </a:rPr>
              <a:t> </a:t>
            </a:r>
            <a:r>
              <a:rPr lang="en-US" sz="2000" dirty="0" err="1" smtClean="0">
                <a:cs typeface="Times New Roman" pitchFamily="18" charset="0"/>
              </a:rPr>
              <a:t>tủy</a:t>
            </a:r>
            <a:r>
              <a:rPr lang="en-US" sz="2000" dirty="0" smtClean="0">
                <a:cs typeface="Times New Roman" pitchFamily="18" charset="0"/>
              </a:rPr>
              <a:t> </a:t>
            </a:r>
            <a:r>
              <a:rPr lang="en-US" sz="2000" dirty="0" err="1" smtClean="0">
                <a:cs typeface="Times New Roman" pitchFamily="18" charset="0"/>
              </a:rPr>
              <a:t>là</a:t>
            </a:r>
            <a:r>
              <a:rPr lang="en-US" sz="2000" dirty="0" smtClean="0">
                <a:cs typeface="Times New Roman" pitchFamily="18" charset="0"/>
              </a:rPr>
              <a:t> </a:t>
            </a:r>
            <a:r>
              <a:rPr lang="en-US" sz="2000" dirty="0" err="1" smtClean="0">
                <a:cs typeface="Times New Roman" pitchFamily="18" charset="0"/>
              </a:rPr>
              <a:t>trung</a:t>
            </a:r>
            <a:r>
              <a:rPr lang="en-US" sz="2000" dirty="0" smtClean="0">
                <a:cs typeface="Times New Roman" pitchFamily="18" charset="0"/>
              </a:rPr>
              <a:t> </a:t>
            </a:r>
            <a:r>
              <a:rPr lang="en-US" sz="2000" dirty="0" err="1" smtClean="0">
                <a:cs typeface="Times New Roman" pitchFamily="18" charset="0"/>
              </a:rPr>
              <a:t>tâm</a:t>
            </a:r>
            <a:r>
              <a:rPr lang="en-US" sz="2000" dirty="0" smtClean="0">
                <a:cs typeface="Times New Roman" pitchFamily="18" charset="0"/>
              </a:rPr>
              <a:t> </a:t>
            </a:r>
            <a:r>
              <a:rPr lang="en-US" sz="2000" dirty="0" err="1" smtClean="0">
                <a:cs typeface="Times New Roman" pitchFamily="18" charset="0"/>
              </a:rPr>
              <a:t>của</a:t>
            </a:r>
            <a:r>
              <a:rPr lang="en-US" sz="2000" dirty="0" smtClean="0">
                <a:cs typeface="Times New Roman" pitchFamily="18" charset="0"/>
              </a:rPr>
              <a:t> </a:t>
            </a:r>
            <a:r>
              <a:rPr lang="en-US" sz="2000" dirty="0" err="1" smtClean="0">
                <a:cs typeface="Times New Roman" pitchFamily="18" charset="0"/>
              </a:rPr>
              <a:t>những</a:t>
            </a:r>
            <a:r>
              <a:rPr lang="en-US" sz="2000" dirty="0" smtClean="0">
                <a:cs typeface="Times New Roman" pitchFamily="18" charset="0"/>
              </a:rPr>
              <a:t> </a:t>
            </a:r>
            <a:r>
              <a:rPr lang="en-US" sz="2000" dirty="0" err="1" smtClean="0">
                <a:cs typeface="Times New Roman" pitchFamily="18" charset="0"/>
              </a:rPr>
              <a:t>phản</a:t>
            </a:r>
            <a:r>
              <a:rPr lang="en-US" sz="2000" dirty="0" smtClean="0">
                <a:cs typeface="Times New Roman" pitchFamily="18" charset="0"/>
              </a:rPr>
              <a:t> </a:t>
            </a:r>
            <a:r>
              <a:rPr lang="en-US" sz="2000" dirty="0" err="1" smtClean="0">
                <a:cs typeface="Times New Roman" pitchFamily="18" charset="0"/>
              </a:rPr>
              <a:t>xạ</a:t>
            </a:r>
            <a:r>
              <a:rPr lang="en-US" sz="2000" dirty="0" smtClean="0">
                <a:cs typeface="Times New Roman" pitchFamily="18" charset="0"/>
              </a:rPr>
              <a:t> </a:t>
            </a:r>
            <a:r>
              <a:rPr lang="en-US" sz="2000" dirty="0" err="1" smtClean="0">
                <a:cs typeface="Times New Roman" pitchFamily="18" charset="0"/>
              </a:rPr>
              <a:t>tủy</a:t>
            </a:r>
            <a:r>
              <a:rPr lang="en-US" sz="2000" dirty="0" smtClean="0">
                <a:cs typeface="Times New Roman" pitchFamily="18" charset="0"/>
              </a:rPr>
              <a:t> </a:t>
            </a:r>
            <a:r>
              <a:rPr lang="en-US" sz="2000" dirty="0" err="1" smtClean="0">
                <a:cs typeface="Times New Roman" pitchFamily="18" charset="0"/>
              </a:rPr>
              <a:t>và</a:t>
            </a:r>
            <a:r>
              <a:rPr lang="en-US" sz="2000" dirty="0" smtClean="0">
                <a:cs typeface="Times New Roman" pitchFamily="18" charset="0"/>
              </a:rPr>
              <a:t> </a:t>
            </a:r>
            <a:r>
              <a:rPr lang="en-US" sz="2000" dirty="0" err="1" smtClean="0">
                <a:cs typeface="Times New Roman" pitchFamily="18" charset="0"/>
              </a:rPr>
              <a:t>các</a:t>
            </a:r>
            <a:r>
              <a:rPr lang="en-US" sz="2000" dirty="0" smtClean="0">
                <a:cs typeface="Times New Roman" pitchFamily="18" charset="0"/>
              </a:rPr>
              <a:t> </a:t>
            </a:r>
            <a:r>
              <a:rPr lang="en-US" sz="2000" dirty="0" err="1" smtClean="0">
                <a:cs typeface="Times New Roman" pitchFamily="18" charset="0"/>
              </a:rPr>
              <a:t>chức</a:t>
            </a:r>
            <a:r>
              <a:rPr lang="en-US" sz="2000" dirty="0" smtClean="0">
                <a:cs typeface="Times New Roman" pitchFamily="18" charset="0"/>
              </a:rPr>
              <a:t> </a:t>
            </a:r>
            <a:r>
              <a:rPr lang="en-US" sz="2000" dirty="0" err="1" smtClean="0">
                <a:cs typeface="Times New Roman" pitchFamily="18" charset="0"/>
              </a:rPr>
              <a:t>năng</a:t>
            </a:r>
            <a:r>
              <a:rPr lang="en-US" sz="2000" dirty="0" smtClean="0">
                <a:cs typeface="Times New Roman" pitchFamily="18" charset="0"/>
              </a:rPr>
              <a:t> </a:t>
            </a:r>
            <a:r>
              <a:rPr lang="en-US" sz="2000" dirty="0" err="1" smtClean="0">
                <a:cs typeface="Times New Roman" pitchFamily="18" charset="0"/>
              </a:rPr>
              <a:t>vận</a:t>
            </a:r>
            <a:r>
              <a:rPr lang="en-US" sz="2000" dirty="0" smtClean="0">
                <a:cs typeface="Times New Roman" pitchFamily="18" charset="0"/>
              </a:rPr>
              <a:t> </a:t>
            </a:r>
            <a:r>
              <a:rPr lang="en-US" sz="2000" dirty="0" err="1" smtClean="0">
                <a:cs typeface="Times New Roman" pitchFamily="18" charset="0"/>
              </a:rPr>
              <a:t>động</a:t>
            </a:r>
            <a:r>
              <a:rPr lang="en-US" sz="2000" dirty="0" smtClean="0">
                <a:cs typeface="Times New Roman" pitchFamily="18" charset="0"/>
              </a:rPr>
              <a:t> </a:t>
            </a:r>
            <a:r>
              <a:rPr lang="en-US" sz="2000" dirty="0" err="1" smtClean="0">
                <a:cs typeface="Times New Roman" pitchFamily="18" charset="0"/>
              </a:rPr>
              <a:t>khác</a:t>
            </a:r>
            <a:r>
              <a:rPr lang="en-US" sz="2000" dirty="0" smtClean="0">
                <a:cs typeface="Times New Roman" pitchFamily="18" charset="0"/>
              </a:rPr>
              <a:t>.</a:t>
            </a:r>
          </a:p>
          <a:p>
            <a:pPr marL="365760" indent="-256032" algn="just" eaLnBrk="1" fontAlgn="auto" hangingPunct="1">
              <a:spcAft>
                <a:spcPts val="0"/>
              </a:spcAft>
              <a:buFont typeface="Wingdings 3"/>
              <a:buChar char=""/>
              <a:defRPr/>
            </a:pPr>
            <a:r>
              <a:rPr lang="en-US" sz="2000" dirty="0" smtClean="0">
                <a:cs typeface="Times New Roman" pitchFamily="18" charset="0"/>
              </a:rPr>
              <a:t> </a:t>
            </a:r>
            <a:r>
              <a:rPr lang="en-US" sz="2000" dirty="0" err="1" smtClean="0">
                <a:cs typeface="Times New Roman" pitchFamily="18" charset="0"/>
              </a:rPr>
              <a:t>Chất</a:t>
            </a:r>
            <a:r>
              <a:rPr lang="en-US" sz="2000" dirty="0" smtClean="0">
                <a:cs typeface="Times New Roman" pitchFamily="18" charset="0"/>
              </a:rPr>
              <a:t> </a:t>
            </a:r>
            <a:r>
              <a:rPr lang="en-US" sz="2000" dirty="0" err="1" smtClean="0">
                <a:cs typeface="Times New Roman" pitchFamily="18" charset="0"/>
              </a:rPr>
              <a:t>trắng</a:t>
            </a:r>
            <a:r>
              <a:rPr lang="en-US" sz="2000" dirty="0" smtClean="0">
                <a:cs typeface="Times New Roman" pitchFamily="18" charset="0"/>
              </a:rPr>
              <a:t>: </a:t>
            </a:r>
            <a:r>
              <a:rPr lang="en-US" sz="2000" dirty="0" err="1" smtClean="0">
                <a:cs typeface="Times New Roman" pitchFamily="18" charset="0"/>
              </a:rPr>
              <a:t>nằm</a:t>
            </a:r>
            <a:r>
              <a:rPr lang="en-US" sz="2000" dirty="0" smtClean="0">
                <a:cs typeface="Times New Roman" pitchFamily="18" charset="0"/>
              </a:rPr>
              <a:t> </a:t>
            </a:r>
            <a:r>
              <a:rPr lang="en-US" sz="2000" dirty="0" err="1" smtClean="0">
                <a:cs typeface="Times New Roman" pitchFamily="18" charset="0"/>
              </a:rPr>
              <a:t>bao</a:t>
            </a:r>
            <a:r>
              <a:rPr lang="en-US" sz="2000" dirty="0" smtClean="0">
                <a:cs typeface="Times New Roman" pitchFamily="18" charset="0"/>
              </a:rPr>
              <a:t> </a:t>
            </a:r>
            <a:r>
              <a:rPr lang="en-US" sz="2000" dirty="0" err="1" smtClean="0">
                <a:cs typeface="Times New Roman" pitchFamily="18" charset="0"/>
              </a:rPr>
              <a:t>quanh</a:t>
            </a:r>
            <a:r>
              <a:rPr lang="en-US" sz="2000" dirty="0" smtClean="0">
                <a:cs typeface="Times New Roman" pitchFamily="18" charset="0"/>
              </a:rPr>
              <a:t> </a:t>
            </a:r>
            <a:r>
              <a:rPr lang="en-US" sz="2000" dirty="0" err="1" smtClean="0">
                <a:cs typeface="Times New Roman" pitchFamily="18" charset="0"/>
              </a:rPr>
              <a:t>các</a:t>
            </a:r>
            <a:r>
              <a:rPr lang="en-US" sz="2000" dirty="0" smtClean="0">
                <a:cs typeface="Times New Roman" pitchFamily="18" charset="0"/>
              </a:rPr>
              <a:t> </a:t>
            </a:r>
            <a:r>
              <a:rPr lang="en-US" sz="2000" dirty="0" err="1" smtClean="0">
                <a:cs typeface="Times New Roman" pitchFamily="18" charset="0"/>
              </a:rPr>
              <a:t>chất</a:t>
            </a:r>
            <a:r>
              <a:rPr lang="en-US" sz="2000" dirty="0" smtClean="0">
                <a:cs typeface="Times New Roman" pitchFamily="18" charset="0"/>
              </a:rPr>
              <a:t> </a:t>
            </a:r>
            <a:r>
              <a:rPr lang="en-US" sz="2000" dirty="0" err="1" smtClean="0">
                <a:cs typeface="Times New Roman" pitchFamily="18" charset="0"/>
              </a:rPr>
              <a:t>xám</a:t>
            </a:r>
            <a:r>
              <a:rPr lang="en-US" sz="2000" dirty="0" smtClean="0">
                <a:cs typeface="Times New Roman" pitchFamily="18" charset="0"/>
              </a:rPr>
              <a:t>, do </a:t>
            </a:r>
            <a:r>
              <a:rPr lang="en-US" sz="2000" dirty="0" err="1" smtClean="0">
                <a:cs typeface="Times New Roman" pitchFamily="18" charset="0"/>
              </a:rPr>
              <a:t>các</a:t>
            </a:r>
            <a:r>
              <a:rPr lang="en-US" sz="2000" dirty="0" smtClean="0">
                <a:cs typeface="Times New Roman" pitchFamily="18" charset="0"/>
              </a:rPr>
              <a:t> </a:t>
            </a:r>
            <a:r>
              <a:rPr lang="en-US" sz="2000" dirty="0" err="1" smtClean="0">
                <a:cs typeface="Times New Roman" pitchFamily="18" charset="0"/>
              </a:rPr>
              <a:t>sợi</a:t>
            </a:r>
            <a:r>
              <a:rPr lang="en-US" sz="2000" dirty="0" smtClean="0">
                <a:cs typeface="Times New Roman" pitchFamily="18" charset="0"/>
              </a:rPr>
              <a:t> </a:t>
            </a:r>
            <a:r>
              <a:rPr lang="en-US" sz="2000" dirty="0" err="1" smtClean="0">
                <a:cs typeface="Times New Roman" pitchFamily="18" charset="0"/>
              </a:rPr>
              <a:t>trục</a:t>
            </a:r>
            <a:r>
              <a:rPr lang="en-US" sz="2000" dirty="0" smtClean="0">
                <a:cs typeface="Times New Roman" pitchFamily="18" charset="0"/>
              </a:rPr>
              <a:t> </a:t>
            </a:r>
            <a:r>
              <a:rPr lang="en-US" sz="2000" dirty="0" err="1" smtClean="0">
                <a:cs typeface="Times New Roman" pitchFamily="18" charset="0"/>
              </a:rPr>
              <a:t>của</a:t>
            </a:r>
            <a:r>
              <a:rPr lang="en-US" sz="2000" dirty="0" smtClean="0">
                <a:cs typeface="Times New Roman" pitchFamily="18" charset="0"/>
              </a:rPr>
              <a:t> </a:t>
            </a:r>
            <a:r>
              <a:rPr lang="en-US" sz="2000" dirty="0" err="1" smtClean="0">
                <a:cs typeface="Times New Roman" pitchFamily="18" charset="0"/>
              </a:rPr>
              <a:t>nơron</a:t>
            </a:r>
            <a:r>
              <a:rPr lang="en-US" sz="2000" dirty="0" smtClean="0">
                <a:cs typeface="Times New Roman" pitchFamily="18" charset="0"/>
              </a:rPr>
              <a:t> </a:t>
            </a:r>
            <a:r>
              <a:rPr lang="en-US" sz="2000" dirty="0" err="1" smtClean="0">
                <a:cs typeface="Times New Roman" pitchFamily="18" charset="0"/>
              </a:rPr>
              <a:t>tủy</a:t>
            </a:r>
            <a:r>
              <a:rPr lang="en-US" sz="2000" dirty="0" smtClean="0">
                <a:cs typeface="Times New Roman" pitchFamily="18" charset="0"/>
              </a:rPr>
              <a:t> </a:t>
            </a:r>
            <a:r>
              <a:rPr lang="en-US" sz="2000" dirty="0" err="1" smtClean="0">
                <a:cs typeface="Times New Roman" pitchFamily="18" charset="0"/>
              </a:rPr>
              <a:t>tạo</a:t>
            </a:r>
            <a:r>
              <a:rPr lang="en-US" sz="2000" dirty="0" smtClean="0">
                <a:cs typeface="Times New Roman" pitchFamily="18" charset="0"/>
              </a:rPr>
              <a:t> </a:t>
            </a:r>
            <a:r>
              <a:rPr lang="en-US" sz="2000" dirty="0" err="1" smtClean="0">
                <a:cs typeface="Times New Roman" pitchFamily="18" charset="0"/>
              </a:rPr>
              <a:t>nên</a:t>
            </a:r>
            <a:r>
              <a:rPr lang="en-US" sz="2000" dirty="0" smtClean="0">
                <a:cs typeface="Times New Roman" pitchFamily="18" charset="0"/>
              </a:rPr>
              <a:t>, </a:t>
            </a:r>
            <a:r>
              <a:rPr lang="en-US" sz="2000" dirty="0" err="1" smtClean="0">
                <a:cs typeface="Times New Roman" pitchFamily="18" charset="0"/>
              </a:rPr>
              <a:t>tạo</a:t>
            </a:r>
            <a:r>
              <a:rPr lang="en-US" sz="2000" dirty="0" smtClean="0">
                <a:cs typeface="Times New Roman" pitchFamily="18" charset="0"/>
              </a:rPr>
              <a:t> </a:t>
            </a:r>
            <a:r>
              <a:rPr lang="en-US" sz="2000" dirty="0" err="1" smtClean="0">
                <a:cs typeface="Times New Roman" pitchFamily="18" charset="0"/>
              </a:rPr>
              <a:t>thành</a:t>
            </a:r>
            <a:r>
              <a:rPr lang="en-US" sz="2000" dirty="0" smtClean="0">
                <a:cs typeface="Times New Roman" pitchFamily="18" charset="0"/>
              </a:rPr>
              <a:t> </a:t>
            </a:r>
            <a:r>
              <a:rPr lang="en-US" sz="2000" dirty="0" err="1" smtClean="0">
                <a:cs typeface="Times New Roman" pitchFamily="18" charset="0"/>
              </a:rPr>
              <a:t>các</a:t>
            </a:r>
            <a:r>
              <a:rPr lang="en-US" sz="2000" dirty="0" smtClean="0">
                <a:cs typeface="Times New Roman" pitchFamily="18" charset="0"/>
              </a:rPr>
              <a:t> </a:t>
            </a:r>
            <a:r>
              <a:rPr lang="en-US" sz="2000" dirty="0" err="1" smtClean="0">
                <a:cs typeface="Times New Roman" pitchFamily="18" charset="0"/>
              </a:rPr>
              <a:t>đường</a:t>
            </a:r>
            <a:r>
              <a:rPr lang="en-US" sz="2000" dirty="0" smtClean="0">
                <a:cs typeface="Times New Roman" pitchFamily="18" charset="0"/>
              </a:rPr>
              <a:t> </a:t>
            </a:r>
            <a:r>
              <a:rPr lang="en-US" sz="2000" dirty="0" err="1" smtClean="0">
                <a:cs typeface="Times New Roman" pitchFamily="18" charset="0"/>
              </a:rPr>
              <a:t>đi</a:t>
            </a:r>
            <a:r>
              <a:rPr lang="en-US" sz="2000" dirty="0" smtClean="0">
                <a:cs typeface="Times New Roman" pitchFamily="18" charset="0"/>
              </a:rPr>
              <a:t> </a:t>
            </a:r>
            <a:r>
              <a:rPr lang="en-US" sz="2000" dirty="0" err="1" smtClean="0">
                <a:cs typeface="Times New Roman" pitchFamily="18" charset="0"/>
              </a:rPr>
              <a:t>lên</a:t>
            </a:r>
            <a:r>
              <a:rPr lang="en-US" sz="2000" dirty="0" smtClean="0">
                <a:cs typeface="Times New Roman" pitchFamily="18" charset="0"/>
              </a:rPr>
              <a:t> </a:t>
            </a:r>
            <a:r>
              <a:rPr lang="en-US" sz="2000" dirty="0" err="1" smtClean="0">
                <a:cs typeface="Times New Roman" pitchFamily="18" charset="0"/>
              </a:rPr>
              <a:t>và</a:t>
            </a:r>
            <a:r>
              <a:rPr lang="en-US" sz="2000" dirty="0" smtClean="0">
                <a:cs typeface="Times New Roman" pitchFamily="18" charset="0"/>
              </a:rPr>
              <a:t> </a:t>
            </a:r>
            <a:r>
              <a:rPr lang="en-US" sz="2000" dirty="0" err="1" smtClean="0">
                <a:cs typeface="Times New Roman" pitchFamily="18" charset="0"/>
              </a:rPr>
              <a:t>đi</a:t>
            </a:r>
            <a:r>
              <a:rPr lang="en-US" sz="2000" dirty="0" smtClean="0">
                <a:cs typeface="Times New Roman" pitchFamily="18" charset="0"/>
              </a:rPr>
              <a:t> </a:t>
            </a:r>
            <a:r>
              <a:rPr lang="en-US" sz="2000" dirty="0" err="1" smtClean="0">
                <a:cs typeface="Times New Roman" pitchFamily="18" charset="0"/>
              </a:rPr>
              <a:t>xuống</a:t>
            </a:r>
            <a:r>
              <a:rPr lang="en-US" sz="2000" dirty="0" smtClean="0">
                <a:cs typeface="Times New Roman" pitchFamily="18" charset="0"/>
              </a:rPr>
              <a:t>. </a:t>
            </a:r>
          </a:p>
          <a:p>
            <a:pPr marL="365760" indent="-256032" eaLnBrk="1" fontAlgn="auto" hangingPunct="1">
              <a:spcAft>
                <a:spcPts val="0"/>
              </a:spcAft>
              <a:buFont typeface="Wingdings 3"/>
              <a:buChar char=""/>
              <a:defRPr/>
            </a:pPr>
            <a:endParaRPr lang="en-US" dirty="0"/>
          </a:p>
        </p:txBody>
      </p:sp>
      <p:pic>
        <p:nvPicPr>
          <p:cNvPr id="15364" name="image12.jpeg" descr="þ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0999"/>
            <a:ext cx="2590800" cy="35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p:cNvSpPr txBox="1">
            <a:spLocks noChangeArrowheads="1"/>
          </p:cNvSpPr>
          <p:nvPr/>
        </p:nvSpPr>
        <p:spPr bwMode="auto">
          <a:xfrm>
            <a:off x="304800" y="3958441"/>
            <a:ext cx="84582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500" b="1" dirty="0">
                <a:latin typeface="Times New Roman" pitchFamily="18" charset="0"/>
                <a:cs typeface="Times New Roman" pitchFamily="18" charset="0"/>
              </a:rPr>
              <a:t>1.11 Dịch não tủy</a:t>
            </a:r>
            <a:endParaRPr lang="en-US" sz="2500" dirty="0">
              <a:latin typeface="Times New Roman" pitchFamily="18" charset="0"/>
              <a:cs typeface="Times New Roman" pitchFamily="18" charset="0"/>
            </a:endParaRPr>
          </a:p>
          <a:p>
            <a:pPr algn="just" eaLnBrk="1" hangingPunct="1">
              <a:spcBef>
                <a:spcPts val="400"/>
              </a:spcBef>
            </a:pPr>
            <a:r>
              <a:rPr lang="en-US" sz="2000" dirty="0">
                <a:latin typeface="Times New Roman" pitchFamily="18" charset="0"/>
                <a:cs typeface="Times New Roman" pitchFamily="18" charset="0"/>
              </a:rPr>
              <a:t>- Có tác dụng bảo vệ tổ chức thần kinh thông qua 2 cơ chế: </a:t>
            </a:r>
          </a:p>
          <a:p>
            <a:pPr algn="just" eaLnBrk="1" hangingPunct="1">
              <a:spcBef>
                <a:spcPts val="400"/>
              </a:spcBef>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Ngăn cản không cho các chất độc lọt vào tổ chức thần kinh.</a:t>
            </a:r>
          </a:p>
          <a:p>
            <a:pPr algn="just" eaLnBrk="1" hangingPunct="1">
              <a:spcBef>
                <a:spcPts val="400"/>
              </a:spcBef>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Ðóng vai trò như một hệ thống đệm để bảo vệ não và tủy khỏi bị tổn thương mỗi khi bị chấn thương.</a:t>
            </a:r>
          </a:p>
          <a:p>
            <a:pPr eaLnBrk="1" hangingPunct="1"/>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1000"/>
                                        <p:tgtEl>
                                          <p:spTgt spid="15365"/>
                                        </p:tgtEl>
                                      </p:cBhvr>
                                    </p:animEffect>
                                    <p:anim calcmode="lin" valueType="num">
                                      <p:cBhvr>
                                        <p:cTn id="8" dur="1000" fill="hold"/>
                                        <p:tgtEl>
                                          <p:spTgt spid="15365"/>
                                        </p:tgtEl>
                                        <p:attrNameLst>
                                          <p:attrName>ppt_x</p:attrName>
                                        </p:attrNameLst>
                                      </p:cBhvr>
                                      <p:tavLst>
                                        <p:tav tm="0">
                                          <p:val>
                                            <p:strVal val="#ppt_x"/>
                                          </p:val>
                                        </p:tav>
                                        <p:tav tm="100000">
                                          <p:val>
                                            <p:strVal val="#ppt_x"/>
                                          </p:val>
                                        </p:tav>
                                      </p:tavLst>
                                    </p:anim>
                                    <p:anim calcmode="lin" valueType="num">
                                      <p:cBhvr>
                                        <p:cTn id="9"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wipe(down)">
                                      <p:cBhvr>
                                        <p:cTn id="14"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822</TotalTime>
  <Words>2014</Words>
  <Application>Microsoft Office PowerPoint</Application>
  <PresentationFormat>On-screen Show (4:3)</PresentationFormat>
  <Paragraphs>120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TRƯỜNG ĐẠI HỌC DUY TÂN ĐÀ NẴNG KHOA DƯỢC  ĐẠI CƯƠNG  BỆNH LÝ HỆ THẦN KINH </vt:lpstr>
      <vt:lpstr>MỤC LỤC</vt:lpstr>
      <vt:lpstr>PowerPoint Presentation</vt:lpstr>
      <vt:lpstr>1.1  Vỏ não</vt:lpstr>
      <vt:lpstr>1.2 Hệ viền (limbic system)</vt:lpstr>
      <vt:lpstr>1.3 Hạch nền (basalganglia)</vt:lpstr>
      <vt:lpstr>1.5 Vùng dưới đồi (hypothalamus)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Windows User</cp:lastModifiedBy>
  <cp:revision>84</cp:revision>
  <dcterms:created xsi:type="dcterms:W3CDTF">2016-11-08T14:34:52Z</dcterms:created>
  <dcterms:modified xsi:type="dcterms:W3CDTF">2016-11-17T01:57:25Z</dcterms:modified>
</cp:coreProperties>
</file>