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6" r:id="rId3"/>
    <p:sldId id="257" r:id="rId4"/>
    <p:sldId id="258" r:id="rId5"/>
    <p:sldId id="260" r:id="rId6"/>
    <p:sldId id="259" r:id="rId7"/>
    <p:sldId id="261" r:id="rId8"/>
    <p:sldId id="262" r:id="rId9"/>
    <p:sldId id="263" r:id="rId10"/>
    <p:sldId id="264" r:id="rId11"/>
    <p:sldId id="265" r:id="rId12"/>
    <p:sldId id="266" r:id="rId13"/>
    <p:sldId id="267" r:id="rId14"/>
    <p:sldId id="275" r:id="rId15"/>
    <p:sldId id="268" r:id="rId16"/>
    <p:sldId id="269" r:id="rId17"/>
    <p:sldId id="270" r:id="rId18"/>
    <p:sldId id="271" r:id="rId19"/>
    <p:sldId id="27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5A2E9-E4C1-4F01-A9FE-149A93B1BEC2}" type="datetimeFigureOut">
              <a:rPr lang="en-US" smtClean="0"/>
              <a:t>12/02/17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6D5C3-57FD-4DB1-8DD2-DAEAA0082BA5}" type="slidenum">
              <a:rPr lang="en-US" smtClean="0"/>
              <a:t>‹#›</a:t>
            </a:fld>
            <a:endParaRPr lang="en-US"/>
          </a:p>
        </p:txBody>
      </p:sp>
    </p:spTree>
    <p:extLst>
      <p:ext uri="{BB962C8B-B14F-4D97-AF65-F5344CB8AC3E}">
        <p14:creationId xmlns:p14="http://schemas.microsoft.com/office/powerpoint/2010/main" val="335128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16D5C3-57FD-4DB1-8DD2-DAEAA0082BA5}" type="slidenum">
              <a:rPr lang="en-US" smtClean="0"/>
              <a:t>13</a:t>
            </a:fld>
            <a:endParaRPr lang="en-US"/>
          </a:p>
        </p:txBody>
      </p:sp>
    </p:spTree>
    <p:extLst>
      <p:ext uri="{BB962C8B-B14F-4D97-AF65-F5344CB8AC3E}">
        <p14:creationId xmlns:p14="http://schemas.microsoft.com/office/powerpoint/2010/main" val="27279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051D4-1664-4959-B2BA-2A981EA6AAA3}" type="datetimeFigureOut">
              <a:rPr lang="en-US" smtClean="0"/>
              <a:t>12/02/17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106480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51D4-1664-4959-B2BA-2A981EA6AAA3}" type="datetimeFigureOut">
              <a:rPr lang="en-US" smtClean="0"/>
              <a:t>12/02/17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70033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51D4-1664-4959-B2BA-2A981EA6AAA3}" type="datetimeFigureOut">
              <a:rPr lang="en-US" smtClean="0"/>
              <a:t>12/02/17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42683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51D4-1664-4959-B2BA-2A981EA6AAA3}" type="datetimeFigureOut">
              <a:rPr lang="en-US" smtClean="0"/>
              <a:t>12/02/17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184411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051D4-1664-4959-B2BA-2A981EA6AAA3}" type="datetimeFigureOut">
              <a:rPr lang="en-US" smtClean="0"/>
              <a:t>12/02/17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14700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051D4-1664-4959-B2BA-2A981EA6AAA3}" type="datetimeFigureOut">
              <a:rPr lang="en-US" smtClean="0"/>
              <a:t>12/02/17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144545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051D4-1664-4959-B2BA-2A981EA6AAA3}" type="datetimeFigureOut">
              <a:rPr lang="en-US" smtClean="0"/>
              <a:t>12/02/17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358543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051D4-1664-4959-B2BA-2A981EA6AAA3}" type="datetimeFigureOut">
              <a:rPr lang="en-US" smtClean="0"/>
              <a:t>12/02/17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178319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051D4-1664-4959-B2BA-2A981EA6AAA3}" type="datetimeFigureOut">
              <a:rPr lang="en-US" smtClean="0"/>
              <a:t>12/02/17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353600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51D4-1664-4959-B2BA-2A981EA6AAA3}" type="datetimeFigureOut">
              <a:rPr lang="en-US" smtClean="0"/>
              <a:t>12/02/17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348507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51D4-1664-4959-B2BA-2A981EA6AAA3}" type="datetimeFigureOut">
              <a:rPr lang="en-US" smtClean="0"/>
              <a:t>12/02/17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0A30C-7072-42D5-B2C3-4F489D7DB6F6}" type="slidenum">
              <a:rPr lang="en-US" smtClean="0"/>
              <a:t>‹#›</a:t>
            </a:fld>
            <a:endParaRPr lang="en-US"/>
          </a:p>
        </p:txBody>
      </p:sp>
    </p:spTree>
    <p:extLst>
      <p:ext uri="{BB962C8B-B14F-4D97-AF65-F5344CB8AC3E}">
        <p14:creationId xmlns:p14="http://schemas.microsoft.com/office/powerpoint/2010/main" val="95484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051D4-1664-4959-B2BA-2A981EA6AAA3}" type="datetimeFigureOut">
              <a:rPr lang="en-US" smtClean="0"/>
              <a:t>12/02/17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0A30C-7072-42D5-B2C3-4F489D7DB6F6}" type="slidenum">
              <a:rPr lang="en-US" smtClean="0"/>
              <a:t>‹#›</a:t>
            </a:fld>
            <a:endParaRPr lang="en-US"/>
          </a:p>
        </p:txBody>
      </p:sp>
    </p:spTree>
    <p:extLst>
      <p:ext uri="{BB962C8B-B14F-4D97-AF65-F5344CB8AC3E}">
        <p14:creationId xmlns:p14="http://schemas.microsoft.com/office/powerpoint/2010/main" val="119098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334000"/>
          </a:xfrm>
        </p:spPr>
        <p:txBody>
          <a:bodyPr>
            <a:normAutofit/>
          </a:bodyPr>
          <a:lstStyle/>
          <a:p>
            <a:pPr marL="0" indent="0" algn="ctr">
              <a:buNone/>
            </a:pPr>
            <a:r>
              <a:rPr lang="vi-VN" sz="3600" i="1" smtClean="0"/>
              <a:t>Đại cương về hệ tim mạch</a:t>
            </a:r>
          </a:p>
          <a:p>
            <a:pPr marL="0" indent="0">
              <a:buNone/>
            </a:pPr>
            <a:endParaRPr lang="vi-VN" smtClean="0"/>
          </a:p>
          <a:p>
            <a:pPr marL="0" indent="0">
              <a:buNone/>
            </a:pPr>
            <a:r>
              <a:rPr lang="vi-VN" sz="2400" smtClean="0"/>
              <a:t>Nhóm 11:</a:t>
            </a:r>
          </a:p>
          <a:p>
            <a:pPr marL="457200" indent="-457200">
              <a:buAutoNum type="arabicPeriod"/>
            </a:pPr>
            <a:r>
              <a:rPr lang="vi-VN" sz="2400" smtClean="0"/>
              <a:t>   Nguyễn Bá Huy</a:t>
            </a:r>
          </a:p>
          <a:p>
            <a:pPr marL="742950" indent="-742950">
              <a:buAutoNum type="arabicPeriod"/>
            </a:pPr>
            <a:r>
              <a:rPr lang="vi-VN" sz="2400" smtClean="0"/>
              <a:t>Trần Quang Hùng</a:t>
            </a:r>
          </a:p>
          <a:p>
            <a:pPr marL="742950" indent="-742950">
              <a:buAutoNum type="arabicPeriod"/>
            </a:pPr>
            <a:r>
              <a:rPr lang="vi-VN" sz="2400" smtClean="0"/>
              <a:t>Trần Thị Cam</a:t>
            </a:r>
          </a:p>
          <a:p>
            <a:pPr marL="742950" indent="-742950">
              <a:buAutoNum type="arabicPeriod"/>
            </a:pPr>
            <a:r>
              <a:rPr lang="vi-VN" sz="2400" smtClean="0"/>
              <a:t>Huỳnh Thị Yến Hằng</a:t>
            </a:r>
          </a:p>
          <a:p>
            <a:pPr marL="742950" indent="-742950">
              <a:buAutoNum type="arabicPeriod"/>
            </a:pPr>
            <a:r>
              <a:rPr lang="vi-VN" sz="2400" smtClean="0"/>
              <a:t>Trần Châu Khánh.</a:t>
            </a:r>
          </a:p>
          <a:p>
            <a:pPr marL="0" indent="0">
              <a:buNone/>
            </a:pPr>
            <a:r>
              <a:rPr lang="vi-VN" sz="3600" i="1" smtClean="0"/>
              <a:t> </a:t>
            </a:r>
            <a:endParaRPr lang="en-US" sz="3600" i="1"/>
          </a:p>
        </p:txBody>
      </p:sp>
      <p:pic>
        <p:nvPicPr>
          <p:cNvPr id="1026" name="Picture 2" descr="D:\cam\cau-tao-cua-tim-mach-va-vai-tro-quan-trong-cua-ch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343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7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2.7</a:t>
            </a:r>
            <a:r>
              <a:rPr lang="vi-VN" sz="3600" smtClean="0"/>
              <a:t>. </a:t>
            </a:r>
            <a:r>
              <a:rPr lang="en-US" sz="3600" smtClean="0"/>
              <a:t>Cơn </a:t>
            </a:r>
            <a:r>
              <a:rPr lang="en-US" sz="3600" smtClean="0"/>
              <a:t>đau cách hồi</a:t>
            </a:r>
            <a:endParaRPr lang="en-US" sz="3600"/>
          </a:p>
        </p:txBody>
      </p:sp>
      <p:sp>
        <p:nvSpPr>
          <p:cNvPr id="3" name="Content Placeholder 2"/>
          <p:cNvSpPr>
            <a:spLocks noGrp="1"/>
          </p:cNvSpPr>
          <p:nvPr>
            <p:ph idx="1"/>
          </p:nvPr>
        </p:nvSpPr>
        <p:spPr/>
        <p:txBody>
          <a:bodyPr/>
          <a:lstStyle/>
          <a:p>
            <a:r>
              <a:rPr lang="en-US" smtClean="0"/>
              <a:t>Triệu chứng đau khi đi lại, hết khi nghỉ ngơi</a:t>
            </a:r>
          </a:p>
          <a:p>
            <a:r>
              <a:rPr lang="en-US" smtClean="0"/>
              <a:t>Vị trí đau thường là bắp chân.</a:t>
            </a:r>
          </a:p>
          <a:p>
            <a:r>
              <a:rPr lang="en-US" smtClean="0"/>
              <a:t>Nguyên nhân do viêm tắc ĐM chi dưới.</a:t>
            </a:r>
            <a:endParaRPr lang="en-US"/>
          </a:p>
        </p:txBody>
      </p:sp>
    </p:spTree>
    <p:extLst>
      <p:ext uri="{BB962C8B-B14F-4D97-AF65-F5344CB8AC3E}">
        <p14:creationId xmlns:p14="http://schemas.microsoft.com/office/powerpoint/2010/main" val="171650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1981200"/>
          </a:xfrm>
        </p:spPr>
        <p:txBody>
          <a:bodyPr>
            <a:normAutofit fontScale="90000"/>
          </a:bodyPr>
          <a:lstStyle/>
          <a:p>
            <a:pPr algn="l"/>
            <a:r>
              <a:rPr lang="en-US" sz="3600"/>
              <a:t>2.8. Hội chứng raynaud</a:t>
            </a:r>
            <a:r>
              <a:rPr lang="en-US" sz="3600" smtClean="0"/>
              <a:t>:</a:t>
            </a:r>
            <a:br>
              <a:rPr lang="en-US" sz="3600" smtClean="0"/>
            </a:br>
            <a:r>
              <a:rPr lang="en-US" sz="3600"/>
              <a:t/>
            </a:r>
            <a:br>
              <a:rPr lang="en-US" sz="3600"/>
            </a:br>
            <a:r>
              <a:rPr lang="en-US" sz="3100"/>
              <a:t>- Là cơn rối loạn vận mạch thường xảy ra khi bệnh nhân tiếp xúc với lạnh.</a:t>
            </a:r>
            <a:br>
              <a:rPr lang="en-US" sz="3100"/>
            </a:br>
            <a:r>
              <a:rPr lang="en-US" sz="3100"/>
              <a:t> + Nguyên nhân:  </a:t>
            </a:r>
            <a:br>
              <a:rPr lang="en-US" sz="3100"/>
            </a:br>
            <a:r>
              <a:rPr lang="en-US" sz="3100"/>
              <a:t>Do dùng thuốc (chen beta), bệnh xơ cứng bì, bệnh máu.viêm tắc động mạch…  </a:t>
            </a:r>
            <a:br>
              <a:rPr lang="en-US" sz="3100"/>
            </a:br>
            <a:r>
              <a:rPr lang="en-US" sz="3100"/>
              <a:t>+ Diễn biến :  </a:t>
            </a:r>
            <a:br>
              <a:rPr lang="en-US" sz="3100"/>
            </a:br>
            <a:r>
              <a:rPr lang="en-US" sz="3100"/>
              <a:t>Giai đoạn trắng nhợt  </a:t>
            </a:r>
            <a:br>
              <a:rPr lang="en-US" sz="3100"/>
            </a:br>
            <a:r>
              <a:rPr lang="en-US" sz="3100"/>
              <a:t>Giai đoạn xanh tím  </a:t>
            </a:r>
            <a:br>
              <a:rPr lang="en-US" sz="3100"/>
            </a:br>
            <a:r>
              <a:rPr lang="en-US" sz="3100"/>
              <a:t>Giai đoạn đỏ</a:t>
            </a:r>
            <a:endParaRPr lang="en-US"/>
          </a:p>
        </p:txBody>
      </p:sp>
      <p:pic>
        <p:nvPicPr>
          <p:cNvPr id="10242" name="Picture 2" descr="Kết quả hình ảnh cho hội chứng raynaud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2800"/>
            <a:ext cx="3962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229600" cy="4525963"/>
          </a:xfrm>
        </p:spPr>
        <p:txBody>
          <a:bodyPr>
            <a:normAutofit/>
          </a:bodyPr>
          <a:lstStyle/>
          <a:p>
            <a:pPr marL="0" indent="0">
              <a:buNone/>
            </a:pPr>
            <a:r>
              <a:rPr lang="vi-VN" smtClean="0"/>
              <a:t>    </a:t>
            </a:r>
            <a:r>
              <a:rPr lang="en-US" smtClean="0"/>
              <a:t>2.9 </a:t>
            </a:r>
            <a:r>
              <a:rPr lang="en-US"/>
              <a:t>Một số triệu chứng khác:  </a:t>
            </a:r>
            <a:endParaRPr lang="vi-VN" smtClean="0"/>
          </a:p>
          <a:p>
            <a:pPr marL="0" indent="0">
              <a:buNone/>
            </a:pPr>
            <a:endParaRPr lang="en-US"/>
          </a:p>
          <a:p>
            <a:r>
              <a:rPr lang="en-US" sz="2800"/>
              <a:t>Mệt  </a:t>
            </a:r>
          </a:p>
          <a:p>
            <a:r>
              <a:rPr lang="en-US" sz="2800"/>
              <a:t>Đái ít  </a:t>
            </a:r>
          </a:p>
          <a:p>
            <a:r>
              <a:rPr lang="en-US" sz="2800"/>
              <a:t>Ho và ho ra máu.  </a:t>
            </a:r>
          </a:p>
          <a:p>
            <a:pPr marL="0" indent="0">
              <a:buNone/>
            </a:pPr>
            <a:endParaRPr lang="en-US" sz="2800"/>
          </a:p>
        </p:txBody>
      </p:sp>
      <p:pic>
        <p:nvPicPr>
          <p:cNvPr id="5122" name="Picture 2" descr="Kết quả hình ảnh cho triệu chứng bệnh về 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52600"/>
            <a:ext cx="47625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6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a:t>3</a:t>
            </a:r>
            <a:r>
              <a:rPr lang="en-US" sz="2700" smtClean="0"/>
              <a:t>.</a:t>
            </a:r>
            <a:r>
              <a:rPr lang="en-US" sz="3100" smtClean="0"/>
              <a:t> </a:t>
            </a:r>
            <a:r>
              <a:rPr lang="en-US" sz="3100"/>
              <a:t>Khái niệm tiếng tim bất thường</a:t>
            </a:r>
            <a:r>
              <a:rPr lang="en-US" sz="3100" smtClean="0"/>
              <a:t>:</a:t>
            </a:r>
            <a:br>
              <a:rPr lang="en-US" sz="3100" smtClean="0"/>
            </a:br>
            <a:r>
              <a:rPr lang="en-US" sz="3100"/>
              <a:t/>
            </a:r>
            <a:br>
              <a:rPr lang="en-US" sz="3100"/>
            </a:br>
            <a:r>
              <a:rPr lang="en-US" sz="2700"/>
              <a:t>Vị trí nghe tim là nơi sóng âm từ các hoạt động của các van tim, luồng máu dội lên thành ngực mạnh nhất</a:t>
            </a:r>
            <a:br>
              <a:rPr lang="en-US" sz="2700"/>
            </a:br>
            <a:r>
              <a:rPr lang="en-US" sz="2700"/>
              <a:t>Vị trí nghe ở người bình thường </a:t>
            </a:r>
            <a:r>
              <a:rPr lang="en-US" sz="2700" smtClean="0"/>
              <a:t>:</a:t>
            </a:r>
            <a:r>
              <a:rPr lang="en-US" sz="2700"/>
              <a:t/>
            </a:r>
            <a:br>
              <a:rPr lang="en-US" sz="2700"/>
            </a:br>
            <a:r>
              <a:rPr lang="en-US" sz="2700"/>
              <a:t>+ Vùng van 2 lá: nghe ở mỏm tim, giao điểm đường giữa đòn trái và khoang liên sườn 4-5</a:t>
            </a:r>
            <a:br>
              <a:rPr lang="en-US" sz="2700"/>
            </a:br>
            <a:r>
              <a:rPr lang="en-US" sz="2700"/>
              <a:t>+ Vùng van 3 lá: nghe tại mũi ức</a:t>
            </a:r>
            <a:br>
              <a:rPr lang="en-US" sz="2700"/>
            </a:br>
            <a:r>
              <a:rPr lang="en-US" sz="2700"/>
              <a:t>+ Vùng van động mạch chủ: nghe ở liên sườn II cạnh ức phải và nghe ở liên sườn III cạnh ức trái.</a:t>
            </a:r>
            <a:br>
              <a:rPr lang="en-US" sz="2700"/>
            </a:br>
            <a:r>
              <a:rPr lang="en-US" sz="2700"/>
              <a:t>+ Vùng van động mạch phổi: nghe ở liên sườn II cạnh ức trái, khi hẹp lỗ van động mạch phổi nghe được tiếng thổi tâm thu lan lên hố thượng đòn trái.</a:t>
            </a:r>
            <a:br>
              <a:rPr lang="en-US" sz="2700"/>
            </a:br>
            <a:endParaRPr lang="en-US"/>
          </a:p>
        </p:txBody>
      </p:sp>
    </p:spTree>
    <p:extLst>
      <p:ext uri="{BB962C8B-B14F-4D97-AF65-F5344CB8AC3E}">
        <p14:creationId xmlns:p14="http://schemas.microsoft.com/office/powerpoint/2010/main" val="289373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Kết quả hình ảnh cho vị trí nghe 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629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15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51344"/>
            <a:ext cx="7772400" cy="4832092"/>
          </a:xfrm>
          <a:prstGeom prst="rect">
            <a:avLst/>
          </a:prstGeom>
        </p:spPr>
        <p:txBody>
          <a:bodyPr wrap="square">
            <a:spAutoFit/>
          </a:bodyPr>
          <a:lstStyle/>
          <a:p>
            <a:r>
              <a:rPr lang="vi-VN" sz="3200" smtClean="0"/>
              <a:t>        </a:t>
            </a:r>
            <a:r>
              <a:rPr lang="en-US" sz="3200" smtClean="0"/>
              <a:t>3.1 </a:t>
            </a:r>
            <a:r>
              <a:rPr lang="en-US" sz="3200"/>
              <a:t>Tiếng </a:t>
            </a:r>
            <a:r>
              <a:rPr lang="en-US" sz="3200" smtClean="0"/>
              <a:t>tim:</a:t>
            </a:r>
          </a:p>
          <a:p>
            <a:r>
              <a:rPr lang="en-US" sz="2400" smtClean="0"/>
              <a:t> </a:t>
            </a:r>
            <a:endParaRPr lang="en-US" sz="2400"/>
          </a:p>
          <a:p>
            <a:r>
              <a:rPr lang="en-US" sz="2800"/>
              <a:t>+ Tiếng thứ nhất (T1</a:t>
            </a:r>
            <a:r>
              <a:rPr lang="en-US" sz="2800" smtClean="0"/>
              <a:t>)</a:t>
            </a:r>
            <a:endParaRPr lang="en-US" sz="2800"/>
          </a:p>
          <a:p>
            <a:r>
              <a:rPr lang="en-US" sz="2800"/>
              <a:t>+ Tiếng thứ 2 (T2</a:t>
            </a:r>
            <a:r>
              <a:rPr lang="en-US" sz="2800" smtClean="0"/>
              <a:t>)</a:t>
            </a:r>
            <a:endParaRPr lang="en-US" sz="2800"/>
          </a:p>
          <a:p>
            <a:r>
              <a:rPr lang="en-US" sz="2800"/>
              <a:t>+ Tiếng thứ 3 sinh lý gặp ở người </a:t>
            </a:r>
            <a:r>
              <a:rPr lang="en-US" sz="2800" smtClean="0"/>
              <a:t>bìn</a:t>
            </a:r>
            <a:r>
              <a:rPr lang="vi-VN" sz="2400" smtClean="0"/>
              <a:t>h</a:t>
            </a:r>
            <a:r>
              <a:rPr lang="vi-VN" sz="2800" smtClean="0"/>
              <a:t> </a:t>
            </a:r>
            <a:r>
              <a:rPr lang="en-US" sz="2800" smtClean="0"/>
              <a:t>thường </a:t>
            </a:r>
            <a:r>
              <a:rPr lang="en-US" sz="2800"/>
              <a:t>(T3</a:t>
            </a:r>
            <a:r>
              <a:rPr lang="en-US" sz="2800" smtClean="0"/>
              <a:t>)</a:t>
            </a:r>
            <a:endParaRPr lang="en-US" sz="2800"/>
          </a:p>
          <a:p>
            <a:r>
              <a:rPr lang="en-US" sz="2800"/>
              <a:t>+ Tiếng T3 bệnh lý (nhịp ngựa phi</a:t>
            </a:r>
            <a:r>
              <a:rPr lang="en-US" sz="2800" smtClean="0"/>
              <a:t>)</a:t>
            </a:r>
            <a:endParaRPr lang="en-US" sz="2800"/>
          </a:p>
          <a:p>
            <a:r>
              <a:rPr lang="en-US" sz="2800"/>
              <a:t>+ Tiếng clắc mở van 2 lá</a:t>
            </a:r>
          </a:p>
          <a:p>
            <a:r>
              <a:rPr lang="en-US" sz="2800"/>
              <a:t>+ Tiếng clíc</a:t>
            </a:r>
          </a:p>
          <a:p>
            <a:r>
              <a:rPr lang="en-US" sz="2800"/>
              <a:t>+ Tiếng cọ màng ngoài tim</a:t>
            </a:r>
          </a:p>
          <a:p>
            <a:r>
              <a:rPr lang="en-US" sz="2800"/>
              <a:t>+ Còn nhiều tiếng tim bệnh lý khác: tiếng đại bác, tiếng urơi “tumor plott”....</a:t>
            </a:r>
          </a:p>
        </p:txBody>
      </p:sp>
    </p:spTree>
    <p:extLst>
      <p:ext uri="{BB962C8B-B14F-4D97-AF65-F5344CB8AC3E}">
        <p14:creationId xmlns:p14="http://schemas.microsoft.com/office/powerpoint/2010/main" val="187025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286" y="228600"/>
            <a:ext cx="7699513" cy="2862322"/>
          </a:xfrm>
          <a:prstGeom prst="rect">
            <a:avLst/>
          </a:prstGeom>
        </p:spPr>
        <p:txBody>
          <a:bodyPr wrap="square">
            <a:spAutoFit/>
          </a:bodyPr>
          <a:lstStyle/>
          <a:p>
            <a:r>
              <a:rPr lang="vi-VN" sz="3200" smtClean="0"/>
              <a:t>               </a:t>
            </a:r>
            <a:r>
              <a:rPr lang="en-US" sz="3200" smtClean="0"/>
              <a:t>3.2 </a:t>
            </a:r>
            <a:r>
              <a:rPr lang="en-US" sz="3200" smtClean="0"/>
              <a:t>Tiếng thổi:</a:t>
            </a:r>
          </a:p>
          <a:p>
            <a:r>
              <a:rPr lang="en-US" sz="2800" smtClean="0"/>
              <a:t>3.2.1</a:t>
            </a:r>
            <a:r>
              <a:rPr lang="vi-VN" sz="2800" smtClean="0"/>
              <a:t> </a:t>
            </a:r>
            <a:r>
              <a:rPr lang="en-US" sz="2800" smtClean="0"/>
              <a:t>Cơ </a:t>
            </a:r>
            <a:r>
              <a:rPr lang="en-US" sz="2800"/>
              <a:t>chế</a:t>
            </a:r>
            <a:r>
              <a:rPr lang="en-US" sz="2800" smtClean="0"/>
              <a:t>:</a:t>
            </a:r>
          </a:p>
          <a:p>
            <a:endParaRPr lang="en-US" sz="2400"/>
          </a:p>
          <a:p>
            <a:r>
              <a:rPr lang="en-US" sz="2400" smtClean="0"/>
              <a:t>-</a:t>
            </a:r>
            <a:r>
              <a:rPr lang="vi-VN" sz="2400" smtClean="0"/>
              <a:t> </a:t>
            </a:r>
            <a:r>
              <a:rPr lang="en-US" sz="2400" smtClean="0"/>
              <a:t>Khi </a:t>
            </a:r>
            <a:r>
              <a:rPr lang="en-US" sz="2400"/>
              <a:t>dòng máu đi từ chỗ rộng qua chỗ hẹp rồi lại đến chỗ rộng sẽ tạo </a:t>
            </a:r>
            <a:r>
              <a:rPr lang="en-US" sz="2400" smtClean="0"/>
              <a:t>ra</a:t>
            </a:r>
            <a:r>
              <a:rPr lang="vi-VN" sz="2400" smtClean="0"/>
              <a:t> </a:t>
            </a:r>
            <a:r>
              <a:rPr lang="en-US" sz="2400" smtClean="0"/>
              <a:t>tiếng </a:t>
            </a:r>
            <a:r>
              <a:rPr lang="en-US" sz="2400"/>
              <a:t>thổi.</a:t>
            </a:r>
          </a:p>
          <a:p>
            <a:r>
              <a:rPr lang="en-US" sz="2400" smtClean="0"/>
              <a:t>-</a:t>
            </a:r>
            <a:r>
              <a:rPr lang="vi-VN" sz="2400" smtClean="0"/>
              <a:t> </a:t>
            </a:r>
            <a:r>
              <a:rPr lang="en-US" sz="2400" smtClean="0"/>
              <a:t>Cường </a:t>
            </a:r>
            <a:r>
              <a:rPr lang="en-US" sz="2400"/>
              <a:t>độ tiếng thổi phụ thuộc vào độ </a:t>
            </a:r>
            <a:r>
              <a:rPr lang="en-US" sz="2400" smtClean="0"/>
              <a:t>nhớt </a:t>
            </a:r>
            <a:r>
              <a:rPr lang="en-US" sz="2400"/>
              <a:t>của máu, tỷ trọng máu, tốc độ dòng máu, đường kính chỗ </a:t>
            </a:r>
            <a:r>
              <a:rPr lang="en-US" sz="2400" smtClean="0"/>
              <a:t>hẹp</a:t>
            </a:r>
            <a:r>
              <a:rPr lang="vi-VN" sz="2400" smtClean="0"/>
              <a:t>.</a:t>
            </a:r>
            <a:endParaRPr lang="en-US" sz="2400"/>
          </a:p>
        </p:txBody>
      </p:sp>
      <p:pic>
        <p:nvPicPr>
          <p:cNvPr id="4098" name="Picture 2" descr="D:\cam\benhtimbamsinh-1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88" y="3090922"/>
            <a:ext cx="7394712" cy="33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94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0"/>
            <a:ext cx="7010400" cy="3108543"/>
          </a:xfrm>
          <a:prstGeom prst="rect">
            <a:avLst/>
          </a:prstGeom>
        </p:spPr>
        <p:txBody>
          <a:bodyPr wrap="square">
            <a:spAutoFit/>
          </a:bodyPr>
          <a:lstStyle/>
          <a:p>
            <a:r>
              <a:rPr lang="en-US" sz="3200"/>
              <a:t>3.2.2. Phân chia cường độ tiếng </a:t>
            </a:r>
            <a:r>
              <a:rPr lang="en-US" sz="3200" smtClean="0"/>
              <a:t>thổi:</a:t>
            </a:r>
          </a:p>
          <a:p>
            <a:endParaRPr lang="en-US" sz="2400"/>
          </a:p>
          <a:p>
            <a:r>
              <a:rPr lang="en-US" sz="2800"/>
              <a:t>- Trong thực tế lâm sàng, tiếng thổi 1/6 ít khi nghe được và không chắc chắn, phải dựa vào tâm thanh đồ. Tiếng thổi 5/6 và 6/6 ít gặp vì bệnh nặng, bệnh nhân tử vong sớm. Thường gặp tiếng thổi: 2/6, 3/6, 4/6.</a:t>
            </a:r>
          </a:p>
        </p:txBody>
      </p:sp>
    </p:spTree>
    <p:extLst>
      <p:ext uri="{BB962C8B-B14F-4D97-AF65-F5344CB8AC3E}">
        <p14:creationId xmlns:p14="http://schemas.microsoft.com/office/powerpoint/2010/main" val="329231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7696200" cy="5693866"/>
          </a:xfrm>
          <a:prstGeom prst="rect">
            <a:avLst/>
          </a:prstGeom>
        </p:spPr>
        <p:txBody>
          <a:bodyPr wrap="square">
            <a:spAutoFit/>
          </a:bodyPr>
          <a:lstStyle/>
          <a:p>
            <a:r>
              <a:rPr lang="en-US" sz="2800"/>
              <a:t>3.2.3. Tiếng thổi tâm thu: Khi vừa nghe vừa bắt mạch, tiếng thổi tâm thu nghe</a:t>
            </a:r>
          </a:p>
          <a:p>
            <a:r>
              <a:rPr lang="en-US" sz="2800"/>
              <a:t>được khi mạch nảy (ở thì tâm thu).</a:t>
            </a:r>
          </a:p>
          <a:p>
            <a:r>
              <a:rPr lang="en-US" sz="2800"/>
              <a:t>3.2.4. Tiếng thổi tâm trương: Là tiếng thổi xuất hiện ở thời kỳ tâm trương (mạch chìm) ngay sau tiếng T2.</a:t>
            </a:r>
          </a:p>
          <a:p>
            <a:r>
              <a:rPr lang="en-US" sz="2800" smtClean="0"/>
              <a:t>3.2.5</a:t>
            </a:r>
            <a:r>
              <a:rPr lang="vi-VN" sz="2800" smtClean="0"/>
              <a:t>.</a:t>
            </a:r>
            <a:r>
              <a:rPr lang="en-US" sz="2800" smtClean="0"/>
              <a:t> </a:t>
            </a:r>
            <a:r>
              <a:rPr lang="en-US" sz="2800"/>
              <a:t>Tiếng thổi liên tục: </a:t>
            </a:r>
            <a:r>
              <a:rPr lang="vi-VN" sz="2800" smtClean="0"/>
              <a:t>L</a:t>
            </a:r>
            <a:r>
              <a:rPr lang="en-US" sz="2800" smtClean="0"/>
              <a:t>à </a:t>
            </a:r>
            <a:r>
              <a:rPr lang="en-US" sz="2800"/>
              <a:t>tiếng thổi ở cả thì tâm thu và tâm trương.</a:t>
            </a:r>
          </a:p>
          <a:p>
            <a:r>
              <a:rPr lang="en-US" sz="2800" smtClean="0"/>
              <a:t>3.</a:t>
            </a:r>
            <a:r>
              <a:rPr lang="vi-VN" sz="2400" smtClean="0"/>
              <a:t>2.6.</a:t>
            </a:r>
            <a:r>
              <a:rPr lang="en-US" sz="2400" smtClean="0"/>
              <a:t> </a:t>
            </a:r>
            <a:r>
              <a:rPr lang="en-US" sz="2800"/>
              <a:t>Tiếng cọ màng ngoài </a:t>
            </a:r>
            <a:r>
              <a:rPr lang="en-US" sz="2800" smtClean="0"/>
              <a:t>tim</a:t>
            </a:r>
            <a:r>
              <a:rPr lang="vi-VN" sz="2800" smtClean="0"/>
              <a:t>: </a:t>
            </a:r>
            <a:r>
              <a:rPr lang="en-US" sz="2800" smtClean="0"/>
              <a:t>Là </a:t>
            </a:r>
            <a:r>
              <a:rPr lang="en-US" sz="2800"/>
              <a:t>tiếng thô ráp như hai miếng giấy ráp xát vào nhau, xuất hiện theo nhịp tim trong chi chuyển tim, là do lá thành và lá tạng của màng ngoài tim do bị viêm không còn trơn nhẵn tạo thành</a:t>
            </a:r>
          </a:p>
        </p:txBody>
      </p:sp>
    </p:spTree>
    <p:extLst>
      <p:ext uri="{BB962C8B-B14F-4D97-AF65-F5344CB8AC3E}">
        <p14:creationId xmlns:p14="http://schemas.microsoft.com/office/powerpoint/2010/main" val="100795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62000"/>
            <a:ext cx="6324600" cy="3108543"/>
          </a:xfrm>
          <a:prstGeom prst="rect">
            <a:avLst/>
          </a:prstGeom>
        </p:spPr>
        <p:txBody>
          <a:bodyPr wrap="square">
            <a:spAutoFit/>
          </a:bodyPr>
          <a:lstStyle/>
          <a:p>
            <a:r>
              <a:rPr lang="en-US" sz="2800"/>
              <a:t>4. Các bệnh tim mạch thường </a:t>
            </a:r>
            <a:r>
              <a:rPr lang="en-US" sz="2800" smtClean="0"/>
              <a:t>gặp:</a:t>
            </a:r>
          </a:p>
          <a:p>
            <a:endParaRPr lang="en-US" sz="2400"/>
          </a:p>
          <a:p>
            <a:r>
              <a:rPr lang="en-US" sz="2400"/>
              <a:t>- Tăng huyết áp</a:t>
            </a:r>
          </a:p>
          <a:p>
            <a:r>
              <a:rPr lang="en-US" sz="2400"/>
              <a:t>- Xơ vữa động mạch</a:t>
            </a:r>
          </a:p>
          <a:p>
            <a:r>
              <a:rPr lang="en-US" sz="2400"/>
              <a:t>- Suy tim</a:t>
            </a:r>
          </a:p>
          <a:p>
            <a:r>
              <a:rPr lang="en-US" sz="2400"/>
              <a:t>- Bệnh thiếu máu cơ tim (bệnh mạch vành tim): nhồi máu cơ tim, đau thắt ngực.</a:t>
            </a:r>
          </a:p>
          <a:p>
            <a:r>
              <a:rPr lang="en-US" sz="2400"/>
              <a:t>- Các bệnh lý ngoại biên</a:t>
            </a:r>
          </a:p>
        </p:txBody>
      </p:sp>
      <p:pic>
        <p:nvPicPr>
          <p:cNvPr id="3075" name="Picture 3" descr="D:\cam\Cac-benh-tim-mach-thuong-gap-d0c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3962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0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smtClean="0"/>
              <a:t>1</a:t>
            </a:r>
            <a:r>
              <a:rPr lang="vi-VN" smtClean="0"/>
              <a:t>.</a:t>
            </a:r>
            <a:r>
              <a:rPr lang="en-US" smtClean="0"/>
              <a:t> </a:t>
            </a:r>
            <a:r>
              <a:rPr lang="en-US" smtClean="0"/>
              <a:t>Giải phẫu sinh lý hệ tim mạch</a:t>
            </a:r>
            <a:endParaRPr lang="en-US"/>
          </a:p>
        </p:txBody>
      </p:sp>
      <p:sp>
        <p:nvSpPr>
          <p:cNvPr id="3" name="Subtitle 2"/>
          <p:cNvSpPr>
            <a:spLocks noGrp="1"/>
          </p:cNvSpPr>
          <p:nvPr>
            <p:ph type="subTitle" idx="1"/>
          </p:nvPr>
        </p:nvSpPr>
        <p:spPr>
          <a:xfrm>
            <a:off x="990600" y="1905000"/>
            <a:ext cx="7391400" cy="3733800"/>
          </a:xfrm>
        </p:spPr>
        <p:txBody>
          <a:bodyPr/>
          <a:lstStyle/>
          <a:p>
            <a:pPr algn="l"/>
            <a:r>
              <a:rPr lang="en-US" smtClean="0">
                <a:solidFill>
                  <a:schemeClr val="tx1"/>
                </a:solidFill>
              </a:rPr>
              <a:t>1.1) Tim:</a:t>
            </a:r>
          </a:p>
          <a:p>
            <a:pPr marL="457200" indent="-457200" algn="l">
              <a:buFontTx/>
              <a:buChar char="-"/>
            </a:pPr>
            <a:r>
              <a:rPr lang="en-US" smtClean="0">
                <a:solidFill>
                  <a:schemeClr val="tx1"/>
                </a:solidFill>
              </a:rPr>
              <a:t>Là 1 khối cơ rỗng, chia làm 4 ngăn.</a:t>
            </a:r>
          </a:p>
          <a:p>
            <a:pPr marL="457200" indent="-457200" algn="l">
              <a:buFontTx/>
              <a:buChar char="-"/>
            </a:pPr>
            <a:endParaRPr lang="en-US">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17520"/>
            <a:ext cx="4724400" cy="33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7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endParaRPr lang="en-US" sz="4000" i="1">
              <a:solidFill>
                <a:srgbClr val="FF0000"/>
              </a:solidFill>
            </a:endParaRPr>
          </a:p>
        </p:txBody>
      </p:sp>
      <p:pic>
        <p:nvPicPr>
          <p:cNvPr id="8194" name="Picture 2" descr="Kết quả hình ảnh cho slide cam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646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mtClean="0"/>
              <a:t>1.2 </a:t>
            </a:r>
            <a:r>
              <a:rPr lang="en-US" smtClean="0"/>
              <a:t>Mạch máu:</a:t>
            </a:r>
            <a:endParaRPr lang="en-US"/>
          </a:p>
        </p:txBody>
      </p:sp>
      <p:sp>
        <p:nvSpPr>
          <p:cNvPr id="3" name="Content Placeholder 2"/>
          <p:cNvSpPr>
            <a:spLocks noGrp="1"/>
          </p:cNvSpPr>
          <p:nvPr>
            <p:ph idx="1"/>
          </p:nvPr>
        </p:nvSpPr>
        <p:spPr/>
        <p:txBody>
          <a:bodyPr/>
          <a:lstStyle/>
          <a:p>
            <a:r>
              <a:rPr lang="en-US" smtClean="0"/>
              <a:t>Gồm có: động mạch, tĩnh mạch, mao mạch</a:t>
            </a:r>
            <a:endParaRPr lang="en-US"/>
          </a:p>
        </p:txBody>
      </p:sp>
      <p:pic>
        <p:nvPicPr>
          <p:cNvPr id="2050" name="Picture 2" descr="D:\cam\4gp-sl-tun-hon-5-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07695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6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t>2</a:t>
            </a:r>
            <a:r>
              <a:rPr lang="vi-VN" smtClean="0"/>
              <a:t>.</a:t>
            </a:r>
            <a:r>
              <a:rPr lang="en-US" smtClean="0"/>
              <a:t> </a:t>
            </a:r>
            <a:r>
              <a:rPr lang="en-US" smtClean="0"/>
              <a:t>Một số triệu chứng biểu hiện bệnh lý tim mạch</a:t>
            </a:r>
            <a:endParaRPr lang="en-US"/>
          </a:p>
        </p:txBody>
      </p:sp>
      <p:sp>
        <p:nvSpPr>
          <p:cNvPr id="3" name="Content Placeholder 2"/>
          <p:cNvSpPr>
            <a:spLocks noGrp="1"/>
          </p:cNvSpPr>
          <p:nvPr>
            <p:ph idx="1"/>
          </p:nvPr>
        </p:nvSpPr>
        <p:spPr>
          <a:xfrm>
            <a:off x="228600" y="1600200"/>
            <a:ext cx="8763000" cy="4525963"/>
          </a:xfrm>
        </p:spPr>
        <p:txBody>
          <a:bodyPr/>
          <a:lstStyle/>
          <a:p>
            <a:pPr marL="0" indent="0">
              <a:buNone/>
            </a:pPr>
            <a:r>
              <a:rPr lang="en-US" smtClean="0"/>
              <a:t>2.1 </a:t>
            </a:r>
            <a:r>
              <a:rPr lang="en-US" smtClean="0"/>
              <a:t>Khó thở:</a:t>
            </a:r>
          </a:p>
          <a:p>
            <a:pPr marL="0" indent="0">
              <a:buNone/>
            </a:pPr>
            <a:r>
              <a:rPr lang="en-US"/>
              <a:t> </a:t>
            </a:r>
            <a:r>
              <a:rPr lang="en-US" smtClean="0"/>
              <a:t>- Do thiếu oxi khi suy tim và cản trở trao đổi khí giữa phế nang và mao mạch phổi.</a:t>
            </a:r>
          </a:p>
          <a:p>
            <a:pPr>
              <a:buFontTx/>
              <a:buChar char="-"/>
            </a:pPr>
            <a:r>
              <a:rPr lang="en-US" smtClean="0"/>
              <a:t>PL: Độ 1: khó thở khi gắng sức.</a:t>
            </a:r>
          </a:p>
          <a:p>
            <a:pPr marL="0" indent="0">
              <a:buNone/>
            </a:pPr>
            <a:r>
              <a:rPr lang="en-US" smtClean="0"/>
              <a:t>          Độ 2: khó thở khi hoạt động bình thường.</a:t>
            </a:r>
          </a:p>
          <a:p>
            <a:pPr marL="0" indent="0">
              <a:buNone/>
            </a:pPr>
            <a:r>
              <a:rPr lang="en-US"/>
              <a:t> </a:t>
            </a:r>
            <a:r>
              <a:rPr lang="en-US" smtClean="0"/>
              <a:t>         Độ 3: khó thở khi hoạt động nhẹ.</a:t>
            </a:r>
          </a:p>
          <a:p>
            <a:pPr marL="0" indent="0">
              <a:buNone/>
            </a:pPr>
            <a:r>
              <a:rPr lang="en-US"/>
              <a:t> </a:t>
            </a:r>
            <a:r>
              <a:rPr lang="en-US" smtClean="0"/>
              <a:t>         Độ 4: khó thở khi nghỉ ngơi hay hoạt động        rất nhẹ</a:t>
            </a:r>
            <a:endParaRPr lang="en-US"/>
          </a:p>
        </p:txBody>
      </p:sp>
    </p:spTree>
    <p:extLst>
      <p:ext uri="{BB962C8B-B14F-4D97-AF65-F5344CB8AC3E}">
        <p14:creationId xmlns:p14="http://schemas.microsoft.com/office/powerpoint/2010/main" val="280319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2.2</a:t>
            </a:r>
            <a:r>
              <a:rPr lang="vi-VN" smtClean="0"/>
              <a:t> </a:t>
            </a:r>
            <a:r>
              <a:rPr lang="en-US" smtClean="0"/>
              <a:t>Ngất </a:t>
            </a:r>
            <a:r>
              <a:rPr lang="en-US" smtClean="0"/>
              <a:t>lịm:</a:t>
            </a:r>
            <a:endParaRPr lang="en-US"/>
          </a:p>
        </p:txBody>
      </p:sp>
      <p:sp>
        <p:nvSpPr>
          <p:cNvPr id="3" name="Content Placeholder 2"/>
          <p:cNvSpPr>
            <a:spLocks noGrp="1"/>
          </p:cNvSpPr>
          <p:nvPr>
            <p:ph idx="1"/>
          </p:nvPr>
        </p:nvSpPr>
        <p:spPr/>
        <p:txBody>
          <a:bodyPr/>
          <a:lstStyle/>
          <a:p>
            <a:r>
              <a:rPr lang="en-US" smtClean="0"/>
              <a:t>Hiện tượng mất tri giác trong thời gian ngắn, tự phục hồi.</a:t>
            </a:r>
          </a:p>
          <a:p>
            <a:r>
              <a:rPr lang="en-US" smtClean="0"/>
              <a:t>Do giảm lượng máu hay thành phần của máu tới não khi:</a:t>
            </a:r>
          </a:p>
          <a:p>
            <a:pPr>
              <a:buFontTx/>
              <a:buChar char="-"/>
            </a:pPr>
            <a:r>
              <a:rPr lang="en-US" smtClean="0"/>
              <a:t>Bệnh tim mạch block nhĩ thất độ II, III; hẹp khít lỗ van ĐM chủ, van 2 lá…</a:t>
            </a:r>
          </a:p>
          <a:p>
            <a:pPr>
              <a:buFontTx/>
              <a:buChar char="-"/>
            </a:pPr>
            <a:r>
              <a:rPr lang="en-US" smtClean="0"/>
              <a:t>Cường phó GC quá mức.</a:t>
            </a:r>
          </a:p>
          <a:p>
            <a:pPr>
              <a:buFontTx/>
              <a:buChar char="-"/>
            </a:pPr>
            <a:r>
              <a:rPr lang="en-US" smtClean="0"/>
              <a:t>Tụt HA thế đứng.</a:t>
            </a:r>
            <a:endParaRPr lang="en-US"/>
          </a:p>
        </p:txBody>
      </p:sp>
    </p:spTree>
    <p:extLst>
      <p:ext uri="{BB962C8B-B14F-4D97-AF65-F5344CB8AC3E}">
        <p14:creationId xmlns:p14="http://schemas.microsoft.com/office/powerpoint/2010/main" val="32263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2.3 </a:t>
            </a:r>
            <a:r>
              <a:rPr lang="en-US" smtClean="0"/>
              <a:t>Đau ngực:</a:t>
            </a:r>
            <a:endParaRPr lang="en-US"/>
          </a:p>
        </p:txBody>
      </p:sp>
      <p:sp>
        <p:nvSpPr>
          <p:cNvPr id="3" name="Content Placeholder 2"/>
          <p:cNvSpPr>
            <a:spLocks noGrp="1"/>
          </p:cNvSpPr>
          <p:nvPr>
            <p:ph idx="1"/>
          </p:nvPr>
        </p:nvSpPr>
        <p:spPr/>
        <p:txBody>
          <a:bodyPr/>
          <a:lstStyle/>
          <a:p>
            <a:pPr>
              <a:buFontTx/>
              <a:buChar char="-"/>
            </a:pPr>
            <a:r>
              <a:rPr lang="en-US" smtClean="0"/>
              <a:t>Đau nhói như kim </a:t>
            </a:r>
            <a:r>
              <a:rPr lang="en-US" smtClean="0"/>
              <a:t>châm</a:t>
            </a:r>
            <a:endParaRPr lang="en-US" smtClean="0"/>
          </a:p>
          <a:p>
            <a:pPr>
              <a:buFontTx/>
              <a:buChar char="-"/>
            </a:pPr>
            <a:r>
              <a:rPr lang="en-US" smtClean="0"/>
              <a:t>Đau thắt </a:t>
            </a:r>
            <a:r>
              <a:rPr lang="en-US" smtClean="0"/>
              <a:t>ngực</a:t>
            </a:r>
            <a:endParaRPr lang="en-US" smtClean="0"/>
          </a:p>
          <a:p>
            <a:pPr marL="0" indent="0">
              <a:buNone/>
            </a:pPr>
            <a:r>
              <a:rPr lang="en-US"/>
              <a:t> </a:t>
            </a:r>
            <a:r>
              <a:rPr lang="en-US" smtClean="0"/>
              <a:t>  *Thiểu năng ĐM vành tim: nhẹ, hết đau khi dùng thuốc giãn ĐM vành (nitroglycerin,….).</a:t>
            </a:r>
          </a:p>
          <a:p>
            <a:pPr marL="0" indent="0">
              <a:buNone/>
            </a:pPr>
            <a:r>
              <a:rPr lang="en-US"/>
              <a:t> </a:t>
            </a:r>
            <a:r>
              <a:rPr lang="en-US" smtClean="0"/>
              <a:t>  *Nhồi máu cơ tim: nặng, thuốc giãn ĐM vành không có tác dụng.    </a:t>
            </a:r>
            <a:endParaRPr lang="en-US"/>
          </a:p>
        </p:txBody>
      </p:sp>
    </p:spTree>
    <p:extLst>
      <p:ext uri="{BB962C8B-B14F-4D97-AF65-F5344CB8AC3E}">
        <p14:creationId xmlns:p14="http://schemas.microsoft.com/office/powerpoint/2010/main" val="20811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2.4</a:t>
            </a:r>
            <a:r>
              <a:rPr lang="vi-VN" smtClean="0"/>
              <a:t> </a:t>
            </a:r>
            <a:r>
              <a:rPr lang="en-US" smtClean="0"/>
              <a:t>Phù</a:t>
            </a:r>
            <a:r>
              <a:rPr lang="en-US" smtClean="0"/>
              <a:t>:</a:t>
            </a:r>
            <a:endParaRPr lang="en-US"/>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mtClean="0"/>
              <a:t>Hiện tượng ứ nước trong khoang gian bào, do các bệnh thận, tim, suy gan, suy dinh dưỡng.</a:t>
            </a:r>
          </a:p>
          <a:p>
            <a:pPr>
              <a:buFontTx/>
              <a:buChar char="-"/>
            </a:pPr>
            <a:r>
              <a:rPr lang="en-US" sz="2800" smtClean="0"/>
              <a:t>Phù do tim thường tím, mềm:</a:t>
            </a:r>
          </a:p>
          <a:p>
            <a:pPr marL="0" indent="0">
              <a:buNone/>
            </a:pPr>
            <a:r>
              <a:rPr lang="en-US" sz="2800" smtClean="0"/>
              <a:t>Do suy tim phải, tắc tĩnh mạch, ứ trệ máu, tăng áp lực thủy tĩnh, tính thấm thành mạch,…</a:t>
            </a:r>
          </a:p>
          <a:p>
            <a:pPr marL="0" indent="0">
              <a:buNone/>
            </a:pPr>
            <a:endParaRPr lang="en-US" sz="2800" smtClean="0"/>
          </a:p>
        </p:txBody>
      </p:sp>
      <p:pic>
        <p:nvPicPr>
          <p:cNvPr id="9218" name="Picture 2" descr="Kết quả hình ảnh cho phù do suy 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9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2.5 </a:t>
            </a:r>
            <a:r>
              <a:rPr lang="en-US" smtClean="0"/>
              <a:t>Tím tái da và niêm </a:t>
            </a:r>
            <a:r>
              <a:rPr lang="en-US" smtClean="0"/>
              <a:t>mạc</a:t>
            </a:r>
            <a:r>
              <a:rPr lang="vi-VN" smtClean="0"/>
              <a:t>:</a:t>
            </a:r>
            <a:endParaRPr lang="en-US"/>
          </a:p>
        </p:txBody>
      </p:sp>
      <p:sp>
        <p:nvSpPr>
          <p:cNvPr id="3" name="Content Placeholder 2"/>
          <p:cNvSpPr>
            <a:spLocks noGrp="1"/>
          </p:cNvSpPr>
          <p:nvPr>
            <p:ph idx="1"/>
          </p:nvPr>
        </p:nvSpPr>
        <p:spPr/>
        <p:txBody>
          <a:bodyPr/>
          <a:lstStyle/>
          <a:p>
            <a:r>
              <a:rPr lang="en-US" smtClean="0"/>
              <a:t>Do thiếu oxi và tăng HbCO2, xuất hiện khi Hb khử ở máu &gt;3mmol/l. Tím thấy rõ ở môi, niêm mạc miệng, móng, da.</a:t>
            </a:r>
          </a:p>
          <a:p>
            <a:r>
              <a:rPr lang="en-US" smtClean="0"/>
              <a:t>Tím trung tâm: bệnh tim bẩm sinh có luồng máu thông từ phải sang trái</a:t>
            </a:r>
          </a:p>
          <a:p>
            <a:r>
              <a:rPr lang="en-US" smtClean="0"/>
              <a:t>Tím ngoại biên: do tuần hoàn bị chậm khi suy tim, viêm màng ngoài tim co thắt.</a:t>
            </a:r>
            <a:endParaRPr lang="en-US"/>
          </a:p>
        </p:txBody>
      </p:sp>
    </p:spTree>
    <p:extLst>
      <p:ext uri="{BB962C8B-B14F-4D97-AF65-F5344CB8AC3E}">
        <p14:creationId xmlns:p14="http://schemas.microsoft.com/office/powerpoint/2010/main" val="181137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2.6</a:t>
            </a:r>
            <a:r>
              <a:rPr lang="vi-VN" smtClean="0"/>
              <a:t>. </a:t>
            </a:r>
            <a:r>
              <a:rPr lang="en-US" smtClean="0"/>
              <a:t> </a:t>
            </a:r>
            <a:r>
              <a:rPr lang="en-US" smtClean="0"/>
              <a:t>Đau chi dưới do thiếu máu</a:t>
            </a:r>
            <a:endParaRPr lang="en-US"/>
          </a:p>
        </p:txBody>
      </p:sp>
      <p:sp>
        <p:nvSpPr>
          <p:cNvPr id="3" name="Content Placeholder 2"/>
          <p:cNvSpPr>
            <a:spLocks noGrp="1"/>
          </p:cNvSpPr>
          <p:nvPr>
            <p:ph idx="1"/>
          </p:nvPr>
        </p:nvSpPr>
        <p:spPr/>
        <p:txBody>
          <a:bodyPr/>
          <a:lstStyle/>
          <a:p>
            <a:r>
              <a:rPr lang="en-US" smtClean="0"/>
              <a:t>Hiện tượng đau đột ngột, dữ dội ở bàn chân, cẳng chân, hẹp nhánh lớn của ĐM chi dưới.</a:t>
            </a:r>
          </a:p>
          <a:p>
            <a:r>
              <a:rPr lang="en-US" smtClean="0"/>
              <a:t>Đau dữ dội ngón chân, ngón và gan chân tím đỏ, hẹp nhánh ĐM đầu chi.</a:t>
            </a:r>
            <a:endParaRPr lang="en-US"/>
          </a:p>
        </p:txBody>
      </p:sp>
    </p:spTree>
    <p:extLst>
      <p:ext uri="{BB962C8B-B14F-4D97-AF65-F5344CB8AC3E}">
        <p14:creationId xmlns:p14="http://schemas.microsoft.com/office/powerpoint/2010/main" val="105471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885</Words>
  <Application>Microsoft Office PowerPoint</Application>
  <PresentationFormat>On-screen Show (4:3)</PresentationFormat>
  <Paragraphs>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1. Giải phẫu sinh lý hệ tim mạch</vt:lpstr>
      <vt:lpstr>1.2 Mạch máu:</vt:lpstr>
      <vt:lpstr>2. Một số triệu chứng biểu hiện bệnh lý tim mạch</vt:lpstr>
      <vt:lpstr>2.2 Ngất lịm:</vt:lpstr>
      <vt:lpstr>2.3 Đau ngực:</vt:lpstr>
      <vt:lpstr>2.4 Phù:</vt:lpstr>
      <vt:lpstr>2.5 Tím tái da và niêm mạc:</vt:lpstr>
      <vt:lpstr>2.6.  Đau chi dưới do thiếu máu</vt:lpstr>
      <vt:lpstr>2.7. Cơn đau cách hồi</vt:lpstr>
      <vt:lpstr>2.8. Hội chứng raynaud:  - Là cơn rối loạn vận mạch thường xảy ra khi bệnh nhân tiếp xúc với lạnh.  + Nguyên nhân:   Do dùng thuốc (chen beta), bệnh xơ cứng bì, bệnh máu.viêm tắc động mạch…   + Diễn biến :   Giai đoạn trắng nhợt   Giai đoạn xanh tím   Giai đoạn đỏ</vt:lpstr>
      <vt:lpstr>PowerPoint Presentation</vt:lpstr>
      <vt:lpstr>3. Khái niệm tiếng tim bất thường:  Vị trí nghe tim là nơi sóng âm từ các hoạt động của các van tim, luồng máu dội lên thành ngực mạnh nhất Vị trí nghe ở người bình thường : + Vùng van 2 lá: nghe ở mỏm tim, giao điểm đường giữa đòn trái và khoang liên sườn 4-5 + Vùng van 3 lá: nghe tại mũi ức + Vùng van động mạch chủ: nghe ở liên sườn II cạnh ức phải và nghe ở liên sườn III cạnh ức trái. + Vùng van động mạch phổi: nghe ở liên sườn II cạnh ức trái, khi hẹp lỗ van động mạch phổi nghe được tiếng thổi tâm thu lan lên hố thượng đòn trái.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Giải phẫu sinh lý hệ tim mạch</dc:title>
  <dc:creator>pc1</dc:creator>
  <cp:lastModifiedBy>Admin</cp:lastModifiedBy>
  <cp:revision>16</cp:revision>
  <dcterms:created xsi:type="dcterms:W3CDTF">2017-02-10T13:34:45Z</dcterms:created>
  <dcterms:modified xsi:type="dcterms:W3CDTF">2017-02-12T03:07:12Z</dcterms:modified>
</cp:coreProperties>
</file>