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65" r:id="rId3"/>
    <p:sldId id="266" r:id="rId4"/>
    <p:sldId id="267" r:id="rId5"/>
    <p:sldId id="258" r:id="rId6"/>
    <p:sldId id="259" r:id="rId7"/>
    <p:sldId id="260" r:id="rId8"/>
    <p:sldId id="273" r:id="rId9"/>
    <p:sldId id="274" r:id="rId10"/>
    <p:sldId id="275" r:id="rId11"/>
    <p:sldId id="276" r:id="rId12"/>
    <p:sldId id="277" r:id="rId13"/>
    <p:sldId id="278" r:id="rId14"/>
    <p:sldId id="269" r:id="rId15"/>
    <p:sldId id="272" r:id="rId16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69360" autoAdjust="0"/>
  </p:normalViewPr>
  <p:slideViewPr>
    <p:cSldViewPr>
      <p:cViewPr>
        <p:scale>
          <a:sx n="81" d="100"/>
          <a:sy n="81" d="100"/>
        </p:scale>
        <p:origin x="-104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0678-BB10-4B77-9445-16F02B7D02B9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E766-8B5F-4F40-BBB4-61F5A58206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3677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9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99-85BB-4260-82FB-97804CB82253}" type="datetimeFigureOut">
              <a:rPr lang="vi-VN" smtClean="0"/>
              <a:t>20/03/2017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vn/" TargetMode="External"/><Relationship Id="rId2" Type="http://schemas.openxmlformats.org/officeDocument/2006/relationships/hyperlink" Target="http://www.nguyenphuchoc199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4"/>
            <a:ext cx="9149892" cy="6853586"/>
          </a:xfrm>
          <a:prstGeom prst="rect">
            <a:avLst/>
          </a:prstGeom>
        </p:spPr>
      </p:pic>
      <p:pic>
        <p:nvPicPr>
          <p:cNvPr id="5" name="Picture 4" descr="E:\New folder\Downloads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0718" y="674505"/>
            <a:ext cx="6643735" cy="1214446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156404" y="1928802"/>
            <a:ext cx="7072362" cy="1143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dirty="0" smtClean="0">
                <a:latin typeface="Cambria" pitchFamily="18" charset="0"/>
                <a:cs typeface="Arial" pitchFamily="34" charset="0"/>
              </a:rPr>
              <a:t>ĐẠI CƯƠNG VỀ MÁU VÀ CƠ QUAN TẠO MÁU</a:t>
            </a:r>
            <a:endParaRPr lang="vi-VN" sz="4500" dirty="0">
              <a:latin typeface="Cambria" pitchFamily="18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2143108" y="3214686"/>
            <a:ext cx="5500726" cy="313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GVHD        : </a:t>
            </a:r>
            <a:r>
              <a:rPr lang="en-US" sz="2500" dirty="0" err="1" smtClean="0">
                <a:latin typeface="Cambria" pitchFamily="18" charset="0"/>
              </a:rPr>
              <a:t>Nguyễn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Phúc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Học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Lớp</a:t>
            </a:r>
            <a:r>
              <a:rPr lang="en-US" sz="2500" b="1" dirty="0" smtClean="0">
                <a:latin typeface="Cambria" pitchFamily="18" charset="0"/>
              </a:rPr>
              <a:t>            : </a:t>
            </a:r>
            <a:r>
              <a:rPr lang="en-US" sz="2500" dirty="0" smtClean="0">
                <a:latin typeface="Cambria" pitchFamily="18" charset="0"/>
              </a:rPr>
              <a:t>PTH 350 H</a:t>
            </a:r>
          </a:p>
          <a:p>
            <a:r>
              <a:rPr lang="en-US" sz="2500" b="1" dirty="0" err="1" smtClean="0">
                <a:latin typeface="Cambria" pitchFamily="18" charset="0"/>
              </a:rPr>
              <a:t>Nhóm</a:t>
            </a:r>
            <a:r>
              <a:rPr lang="en-US" sz="2500" b="1" dirty="0" smtClean="0">
                <a:latin typeface="Cambria" pitchFamily="18" charset="0"/>
              </a:rPr>
              <a:t> 12 : </a:t>
            </a:r>
            <a:r>
              <a:rPr lang="en-US" sz="2500" dirty="0" err="1" smtClean="0">
                <a:latin typeface="Cambria" pitchFamily="18" charset="0"/>
              </a:rPr>
              <a:t>Phạm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Thùy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Linh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 smtClean="0">
                <a:latin typeface="Cambria" pitchFamily="18" charset="0"/>
              </a:rPr>
              <a:t>                      </a:t>
            </a:r>
            <a:r>
              <a:rPr lang="en-US" sz="2500" dirty="0" err="1" smtClean="0">
                <a:latin typeface="Cambria" pitchFamily="18" charset="0"/>
              </a:rPr>
              <a:t>Trần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Kính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Đinh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Kim </a:t>
            </a:r>
            <a:r>
              <a:rPr lang="en-US" sz="2500" dirty="0" err="1" smtClean="0">
                <a:latin typeface="Cambria" pitchFamily="18" charset="0"/>
              </a:rPr>
              <a:t>Ngân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Sương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Võ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Cẩm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Tiên</a:t>
            </a:r>
            <a:r>
              <a:rPr lang="en-US" sz="2500" dirty="0" smtClean="0">
                <a:latin typeface="Cambria" pitchFamily="18" charset="0"/>
              </a:rPr>
              <a:t>                    </a:t>
            </a:r>
          </a:p>
          <a:p>
            <a:endParaRPr lang="vi-VN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69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741682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4.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Một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số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xét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nghiệm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huyết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học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ứng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dụng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trên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lâm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sàng</a:t>
            </a: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:</a:t>
            </a:r>
          </a:p>
          <a:p>
            <a:r>
              <a:rPr lang="en-US" sz="2500" b="1" dirty="0">
                <a:latin typeface="Cambria" pitchFamily="18" charset="0"/>
              </a:rPr>
              <a:t>3</a:t>
            </a:r>
            <a:r>
              <a:rPr lang="en-US" sz="2500" b="1" dirty="0" smtClean="0">
                <a:latin typeface="Cambria" pitchFamily="18" charset="0"/>
              </a:rPr>
              <a:t>.1. </a:t>
            </a:r>
            <a:r>
              <a:rPr lang="en-US" sz="2500" b="1" dirty="0" err="1" smtClean="0">
                <a:latin typeface="Cambria" pitchFamily="18" charset="0"/>
              </a:rPr>
              <a:t>Xét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nghiệm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công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thức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: (</a:t>
            </a:r>
            <a:r>
              <a:rPr lang="en-US" sz="2500" dirty="0" err="1" smtClean="0">
                <a:latin typeface="Cambria" pitchFamily="18" charset="0"/>
              </a:rPr>
              <a:t>xét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nghiệm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tế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ngoại</a:t>
            </a:r>
            <a:r>
              <a:rPr lang="en-US" sz="2500" dirty="0" smtClean="0">
                <a:latin typeface="Cambria" pitchFamily="18" charset="0"/>
              </a:rPr>
              <a:t> vi)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hồng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: 3.8-5.8 </a:t>
            </a:r>
            <a:r>
              <a:rPr lang="en-US" sz="2500" dirty="0" err="1" smtClean="0">
                <a:latin typeface="Cambria" pitchFamily="18" charset="0"/>
              </a:rPr>
              <a:t>tera</a:t>
            </a:r>
            <a:r>
              <a:rPr lang="en-US" sz="2500" dirty="0" smtClean="0">
                <a:latin typeface="Cambria" pitchFamily="18" charset="0"/>
              </a:rPr>
              <a:t>/</a:t>
            </a:r>
            <a:r>
              <a:rPr lang="en-US" sz="2500" dirty="0" err="1" smtClean="0">
                <a:latin typeface="Cambria" pitchFamily="18" charset="0"/>
              </a:rPr>
              <a:t>lít</a:t>
            </a:r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nước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chứng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</a:t>
            </a:r>
            <a:r>
              <a:rPr lang="en-US" sz="2500" dirty="0" err="1" smtClean="0">
                <a:latin typeface="Cambria" pitchFamily="18" charset="0"/>
              </a:rPr>
              <a:t>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hồng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sắt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tố</a:t>
            </a:r>
            <a:r>
              <a:rPr lang="en-US" sz="2500" dirty="0" smtClean="0">
                <a:latin typeface="Cambria" pitchFamily="18" charset="0"/>
              </a:rPr>
              <a:t>: 12-16.5g/dl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nước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phổi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chảy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gây</a:t>
            </a:r>
            <a:r>
              <a:rPr lang="en-US" sz="2500" dirty="0" smtClean="0">
                <a:latin typeface="Cambria" pitchFamily="18" charset="0"/>
              </a:rPr>
              <a:t> tan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: 40-10Giga/</a:t>
            </a:r>
            <a:r>
              <a:rPr lang="en-US" sz="2500" dirty="0" err="1" smtClean="0">
                <a:latin typeface="Cambria" pitchFamily="18" charset="0"/>
              </a:rPr>
              <a:t>lít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viêm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nhiễm,bệnh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tính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sử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dụng</a:t>
            </a:r>
            <a:r>
              <a:rPr lang="en-US" sz="2500" dirty="0" smtClean="0">
                <a:latin typeface="Cambria" pitchFamily="18" charset="0"/>
              </a:rPr>
              <a:t> corticosteroid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nhiểm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sử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dụng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thuốc:chloramphenicol,phenothiazine</a:t>
            </a:r>
            <a:endParaRPr lang="en-US" sz="25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36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22" y="116632"/>
            <a:ext cx="844166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Số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lượng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tiểu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cầu</a:t>
            </a:r>
            <a:r>
              <a:rPr lang="en-US" sz="2500" dirty="0" smtClean="0">
                <a:latin typeface="Cambria" panose="02040503050406030204" pitchFamily="18" charset="0"/>
              </a:rPr>
              <a:t>: 150-450giga/</a:t>
            </a:r>
            <a:r>
              <a:rPr lang="en-US" sz="2500" dirty="0" err="1" smtClean="0">
                <a:latin typeface="Cambria" panose="02040503050406030204" pitchFamily="18" charset="0"/>
              </a:rPr>
              <a:t>lít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: </a:t>
            </a:r>
            <a:r>
              <a:rPr lang="en-US" sz="2500" dirty="0" err="1" smtClean="0">
                <a:latin typeface="Cambria" panose="02040503050406030204" pitchFamily="18" charset="0"/>
              </a:rPr>
              <a:t>những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rối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loạn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sinh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tủy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xương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sau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chảy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sau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phẩu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thuật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cắt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bỏ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lách</a:t>
            </a:r>
            <a:r>
              <a:rPr lang="en-US" sz="2500" dirty="0" smtClean="0">
                <a:latin typeface="Cambria" panose="02040503050406030204" pitchFamily="18" charset="0"/>
              </a:rPr>
              <a:t>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anose="02040503050406030204" pitchFamily="18" charset="0"/>
              </a:rPr>
              <a:t>Giảm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: </a:t>
            </a:r>
            <a:r>
              <a:rPr lang="en-US" sz="2500" dirty="0" err="1" smtClean="0">
                <a:latin typeface="Cambria" panose="02040503050406030204" pitchFamily="18" charset="0"/>
              </a:rPr>
              <a:t>giảm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sản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xuất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phá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hủy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hoặc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loại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bỏ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b="1" dirty="0" smtClean="0">
                <a:latin typeface="Cambria" panose="02040503050406030204" pitchFamily="18" charset="0"/>
              </a:rPr>
              <a:t>3.2.Tủy </a:t>
            </a:r>
            <a:r>
              <a:rPr lang="en-US" sz="2500" b="1" dirty="0" err="1" smtClean="0">
                <a:latin typeface="Cambria" panose="02040503050406030204" pitchFamily="18" charset="0"/>
              </a:rPr>
              <a:t>đồ</a:t>
            </a:r>
            <a:r>
              <a:rPr lang="en-US" sz="2500" b="1" dirty="0" smtClean="0">
                <a:latin typeface="Cambria" panose="02040503050406030204" pitchFamily="18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lí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về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và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cơ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quan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tạo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: </a:t>
            </a:r>
            <a:r>
              <a:rPr lang="en-US" sz="2500" dirty="0" err="1" smtClean="0">
                <a:latin typeface="Cambria" panose="02040503050406030204" pitchFamily="18" charset="0"/>
              </a:rPr>
              <a:t>ung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thư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thiếu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suy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tủy</a:t>
            </a:r>
            <a:r>
              <a:rPr lang="en-US" sz="2500" dirty="0" smtClean="0">
                <a:latin typeface="Cambria" panose="02040503050406030204" pitchFamily="18" charset="0"/>
              </a:rPr>
              <a:t>…</a:t>
            </a:r>
          </a:p>
          <a:p>
            <a:r>
              <a:rPr lang="en-US" sz="2500" b="1" dirty="0" smtClean="0">
                <a:latin typeface="Cambria" panose="02040503050406030204" pitchFamily="18" charset="0"/>
              </a:rPr>
              <a:t>3.3.Hematocrit</a:t>
            </a:r>
          </a:p>
          <a:p>
            <a:pPr marL="342900" indent="-342900">
              <a:buFontTx/>
              <a:buChar char="-"/>
            </a:pPr>
            <a:r>
              <a:rPr lang="en-US" sz="2500" dirty="0" smtClean="0">
                <a:latin typeface="Cambria" panose="02040503050406030204" pitchFamily="18" charset="0"/>
              </a:rPr>
              <a:t>Nam 39-49%, </a:t>
            </a:r>
            <a:r>
              <a:rPr lang="en-US" sz="2500" dirty="0" err="1" smtClean="0">
                <a:latin typeface="Cambria" panose="02040503050406030204" pitchFamily="18" charset="0"/>
              </a:rPr>
              <a:t>nữ</a:t>
            </a:r>
            <a:r>
              <a:rPr lang="en-US" sz="2500" dirty="0" smtClean="0">
                <a:latin typeface="Cambria" panose="02040503050406030204" pitchFamily="18" charset="0"/>
              </a:rPr>
              <a:t> 33-43%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rối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loạn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dị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ứng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chứng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hồng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cầu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hút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thuốc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lá</a:t>
            </a:r>
            <a:r>
              <a:rPr lang="en-US" sz="2500" dirty="0" smtClean="0">
                <a:latin typeface="Cambria" panose="02040503050406030204" pitchFamily="18" charset="0"/>
              </a:rPr>
              <a:t>…</a:t>
            </a:r>
            <a:r>
              <a:rPr lang="en-US" sz="2500" dirty="0" err="1" smtClean="0">
                <a:latin typeface="Cambria" panose="02040503050406030204" pitchFamily="18" charset="0"/>
              </a:rPr>
              <a:t>giảm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mất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thiếu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thai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nghén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b="1" dirty="0" smtClean="0">
                <a:latin typeface="Cambria" panose="02040503050406030204" pitchFamily="18" charset="0"/>
              </a:rPr>
              <a:t>3.4.Tốc </a:t>
            </a:r>
            <a:r>
              <a:rPr lang="en-US" sz="2500" b="1" dirty="0" err="1" smtClean="0">
                <a:latin typeface="Cambria" panose="02040503050406030204" pitchFamily="18" charset="0"/>
              </a:rPr>
              <a:t>độ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lắng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máu</a:t>
            </a:r>
            <a:r>
              <a:rPr lang="en-US" sz="2500" b="1" dirty="0" smtClean="0">
                <a:latin typeface="Cambria" panose="02040503050406030204" pitchFamily="18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Tăng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viêm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khớp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tình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trạng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viêm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nhiễm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Giảm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trong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đa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hồng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cầu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cô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…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19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3.5</a:t>
            </a:r>
            <a:r>
              <a:rPr lang="vi-VN" sz="2500" b="1" dirty="0" smtClean="0">
                <a:latin typeface="Cambria" panose="02040503050406030204" pitchFamily="18" charset="0"/>
              </a:rPr>
              <a:t>.</a:t>
            </a:r>
            <a:r>
              <a:rPr lang="en-US" sz="2500" b="1" dirty="0" err="1" smtClean="0">
                <a:latin typeface="Cambria" panose="02040503050406030204" pitchFamily="18" charset="0"/>
              </a:rPr>
              <a:t>Các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xét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nghiệm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đông</a:t>
            </a:r>
            <a:r>
              <a:rPr lang="en-US" sz="2500" b="1" dirty="0" smtClean="0"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latin typeface="Cambria" panose="02040503050406030204" pitchFamily="18" charset="0"/>
              </a:rPr>
              <a:t>máu</a:t>
            </a:r>
            <a:r>
              <a:rPr lang="en-US" sz="2500" b="1" dirty="0" smtClean="0">
                <a:latin typeface="Cambria" panose="0204050305040603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Đông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toàn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bộ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Thời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gian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howell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Thời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gian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prothrombin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Tiêu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thụ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prothrombin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Đo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độ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ngưng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tập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tiểu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cầu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Nghiệm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pháp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Rựơu</a:t>
            </a:r>
            <a:r>
              <a:rPr lang="en-US" sz="2500" dirty="0" smtClean="0">
                <a:latin typeface="Cambria" panose="02040503050406030204" pitchFamily="18" charset="0"/>
              </a:rPr>
              <a:t>, D-Dimer</a:t>
            </a: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Nghiệm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pháp</a:t>
            </a:r>
            <a:r>
              <a:rPr lang="en-US" sz="2500" dirty="0" smtClean="0">
                <a:latin typeface="Cambria" panose="02040503050406030204" pitchFamily="18" charset="0"/>
              </a:rPr>
              <a:t> Von-</a:t>
            </a:r>
            <a:r>
              <a:rPr lang="en-US" sz="2500" dirty="0" err="1" smtClean="0">
                <a:latin typeface="Cambria" panose="02040503050406030204" pitchFamily="18" charset="0"/>
              </a:rPr>
              <a:t>Kaulla</a:t>
            </a:r>
            <a:r>
              <a:rPr lang="en-US" sz="2500" dirty="0" smtClean="0">
                <a:latin typeface="Cambria" panose="02040503050406030204" pitchFamily="18" charset="0"/>
              </a:rPr>
              <a:t>, FDP</a:t>
            </a: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Thời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gian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Cephalin</a:t>
            </a:r>
            <a:r>
              <a:rPr lang="en-US" sz="2500" dirty="0" smtClean="0">
                <a:latin typeface="Cambria" panose="02040503050406030204" pitchFamily="18" charset="0"/>
              </a:rPr>
              <a:t> kaolin</a:t>
            </a:r>
          </a:p>
          <a:p>
            <a:pPr>
              <a:buFontTx/>
              <a:buChar char="-"/>
            </a:pPr>
            <a:r>
              <a:rPr lang="en-US" sz="2500" dirty="0" smtClean="0">
                <a:latin typeface="Cambria" panose="02040503050406030204" pitchFamily="18" charset="0"/>
              </a:rPr>
              <a:t>Co </a:t>
            </a:r>
            <a:r>
              <a:rPr lang="en-US" sz="2500" dirty="0" err="1" smtClean="0">
                <a:latin typeface="Cambria" panose="02040503050406030204" pitchFamily="18" charset="0"/>
              </a:rPr>
              <a:t>cục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chảy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đông</a:t>
            </a:r>
            <a:endParaRPr lang="en-US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yếu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tố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đông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máu</a:t>
            </a:r>
            <a:r>
              <a:rPr lang="en-US" sz="2500" dirty="0" smtClean="0">
                <a:latin typeface="Cambria" panose="02040503050406030204" pitchFamily="18" charset="0"/>
              </a:rPr>
              <a:t> (VIII, IX)</a:t>
            </a:r>
          </a:p>
          <a:p>
            <a:pPr marL="0" indent="0">
              <a:buNone/>
            </a:pPr>
            <a:endParaRPr lang="vi-VN" sz="25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43723"/>
            <a:ext cx="7951908" cy="52215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3528" y="310153"/>
            <a:ext cx="525785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b="1" dirty="0" err="1" smtClean="0">
                <a:latin typeface="Cambria" pitchFamily="18" charset="0"/>
              </a:rPr>
              <a:t>Gía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trị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bình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thường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công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thức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endParaRPr lang="en-US" sz="25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33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TƯ LIỆU THAM KHẢO</a:t>
            </a:r>
            <a:endParaRPr lang="vi-VN" sz="4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>
              <a:latin typeface="Cambria" panose="02040503050406030204" pitchFamily="18" charset="0"/>
              <a:hlinkClick r:id="rId2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2"/>
              </a:rPr>
              <a:t>www.nguyenphuchoc199.com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3"/>
              </a:rPr>
              <a:t>www.google.com.vn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Đai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duy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tân</a:t>
            </a:r>
            <a:r>
              <a:rPr lang="en-US" sz="2500" dirty="0" smtClean="0">
                <a:latin typeface="Cambria" panose="02040503050406030204" pitchFamily="18" charset="0"/>
              </a:rPr>
              <a:t>,(2016) </a:t>
            </a:r>
            <a:r>
              <a:rPr lang="en-US" sz="2500" dirty="0" err="1" smtClean="0">
                <a:latin typeface="Cambria" panose="02040503050406030204" pitchFamily="18" charset="0"/>
              </a:rPr>
              <a:t>Tập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bài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giảng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giáo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trình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về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lâm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sàng</a:t>
            </a:r>
            <a:r>
              <a:rPr lang="en-US" sz="2500" dirty="0" smtClean="0">
                <a:latin typeface="Cambria" panose="02040503050406030204" pitchFamily="18" charset="0"/>
              </a:rPr>
              <a:t>.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4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Blur radius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3" r="133"/>
          <a:stretch/>
        </p:blipFill>
        <p:spPr>
          <a:xfrm>
            <a:off x="0" y="36838"/>
            <a:ext cx="9119622" cy="683021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1716902"/>
            <a:ext cx="78488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/>
              <a:t>Cảm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thầy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và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các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bạn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đã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lắng</a:t>
            </a:r>
            <a:r>
              <a:rPr lang="en-US" sz="6000" b="1" dirty="0" smtClean="0"/>
              <a:t> </a:t>
            </a:r>
            <a:r>
              <a:rPr lang="en-US" sz="6000" b="1" dirty="0" err="1" smtClean="0"/>
              <a:t>nghe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925350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427673"/>
            <a:ext cx="7676926" cy="954344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1.Nhắc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lại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sinh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lí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máu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và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cơ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Cambria" pitchFamily="18" charset="0"/>
              </a:rPr>
              <a:t>quan</a:t>
            </a:r>
            <a:r>
              <a:rPr lang="en-US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tạo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b="1" dirty="0" err="1">
                <a:solidFill>
                  <a:schemeClr val="tx2"/>
                </a:solidFill>
                <a:latin typeface="Cambria" pitchFamily="18" charset="0"/>
              </a:rPr>
              <a:t>máu</a:t>
            </a:r>
            <a:r>
              <a:rPr lang="en-US" b="1" dirty="0">
                <a:solidFill>
                  <a:schemeClr val="tx2"/>
                </a:solidFill>
                <a:latin typeface="Cambria" pitchFamily="18" charset="0"/>
              </a:rPr>
              <a:t>: </a:t>
            </a:r>
            <a:br>
              <a:rPr lang="en-US" b="1" dirty="0">
                <a:solidFill>
                  <a:schemeClr val="tx2"/>
                </a:solidFill>
                <a:latin typeface="Cambria" pitchFamily="18" charset="0"/>
              </a:rPr>
            </a:br>
            <a:endParaRPr lang="en-US" b="1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336721"/>
            <a:ext cx="7790851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Khối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lượng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máu</a:t>
            </a:r>
            <a:r>
              <a:rPr lang="en-US" sz="2500" dirty="0">
                <a:latin typeface="Cambria" pitchFamily="18" charset="0"/>
              </a:rPr>
              <a:t> ( </a:t>
            </a:r>
            <a:r>
              <a:rPr lang="en-US" sz="2500" dirty="0" err="1">
                <a:latin typeface="Cambria" pitchFamily="18" charset="0"/>
              </a:rPr>
              <a:t>gồm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các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và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tương</a:t>
            </a:r>
            <a:r>
              <a:rPr lang="en-US" sz="2500" dirty="0" smtClean="0">
                <a:latin typeface="Cambria" pitchFamily="18" charset="0"/>
              </a:rPr>
              <a:t>),</a:t>
            </a:r>
          </a:p>
          <a:p>
            <a:pPr marL="342900" indent="-342900">
              <a:buFontTx/>
              <a:buChar char="-"/>
            </a:pP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chiếm</a:t>
            </a:r>
            <a:r>
              <a:rPr lang="en-US" sz="2500" dirty="0">
                <a:latin typeface="Cambria" pitchFamily="18" charset="0"/>
              </a:rPr>
              <a:t> 7-9% </a:t>
            </a:r>
            <a:r>
              <a:rPr lang="en-US" sz="2500" dirty="0" err="1">
                <a:latin typeface="Cambria" pitchFamily="18" charset="0"/>
              </a:rPr>
              <a:t>tổng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trọng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lượng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cơ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thể</a:t>
            </a:r>
            <a:endParaRPr lang="en-US" sz="2500" dirty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tương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chiếm</a:t>
            </a:r>
            <a:r>
              <a:rPr lang="en-US" sz="2500" dirty="0">
                <a:latin typeface="Cambria" pitchFamily="18" charset="0"/>
              </a:rPr>
              <a:t> 54%, </a:t>
            </a: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chiếm</a:t>
            </a:r>
            <a:r>
              <a:rPr lang="en-US" sz="2500" dirty="0">
                <a:latin typeface="Cambria" pitchFamily="18" charset="0"/>
              </a:rPr>
              <a:t> 46%</a:t>
            </a:r>
          </a:p>
          <a:p>
            <a:pPr marL="342900" indent="-342900"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tương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gồm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thanh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và</a:t>
            </a:r>
            <a:r>
              <a:rPr lang="en-US" sz="2500" dirty="0">
                <a:latin typeface="Cambria" pitchFamily="18" charset="0"/>
              </a:rPr>
              <a:t> Fibrinogen </a:t>
            </a:r>
          </a:p>
          <a:p>
            <a:pPr marL="342900" indent="-342900"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Huyết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gồm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bạch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và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tiểu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endParaRPr lang="en-US" sz="25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858" y="3501008"/>
            <a:ext cx="5328592" cy="3118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vi-VN" sz="2500" b="1" dirty="0" smtClean="0">
                <a:latin typeface="Cambria" pitchFamily="18" charset="0"/>
              </a:rPr>
              <a:t>1.2. </a:t>
            </a:r>
            <a:r>
              <a:rPr lang="en-US" sz="2500" b="1" dirty="0" err="1" smtClean="0">
                <a:latin typeface="Cambria" pitchFamily="18" charset="0"/>
              </a:rPr>
              <a:t>Định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nghĩa</a:t>
            </a:r>
            <a:r>
              <a:rPr lang="en-US" sz="2500" b="1" dirty="0" smtClean="0">
                <a:latin typeface="Cambria" pitchFamily="18" charset="0"/>
              </a:rPr>
              <a:t>:</a:t>
            </a:r>
            <a:endParaRPr lang="vi-VN" sz="2500" b="1" dirty="0" smtClean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sinh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ra</a:t>
            </a:r>
            <a:r>
              <a:rPr lang="en-US" sz="2500" dirty="0">
                <a:latin typeface="Cambria" pitchFamily="18" charset="0"/>
              </a:rPr>
              <a:t> ở </a:t>
            </a:r>
            <a:r>
              <a:rPr lang="en-US" sz="2500" dirty="0" err="1">
                <a:latin typeface="Cambria" pitchFamily="18" charset="0"/>
              </a:rPr>
              <a:t>tủy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xương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và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phát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triển</a:t>
            </a:r>
            <a:r>
              <a:rPr lang="en-US" sz="2500" dirty="0">
                <a:latin typeface="Cambria" pitchFamily="18" charset="0"/>
              </a:rPr>
              <a:t> qua </a:t>
            </a:r>
            <a:r>
              <a:rPr lang="en-US" sz="2500" dirty="0" err="1">
                <a:latin typeface="Cambria" pitchFamily="18" charset="0"/>
              </a:rPr>
              <a:t>nhìu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giai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đoạn</a:t>
            </a:r>
            <a:r>
              <a:rPr lang="en-US" sz="2500" dirty="0">
                <a:latin typeface="Cambria" pitchFamily="18" charset="0"/>
              </a:rPr>
              <a:t> </a:t>
            </a:r>
          </a:p>
          <a:p>
            <a:pPr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Số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lượng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bình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thường</a:t>
            </a:r>
            <a:r>
              <a:rPr lang="en-US" sz="2500" dirty="0">
                <a:latin typeface="Cambria" pitchFamily="18" charset="0"/>
              </a:rPr>
              <a:t> ở </a:t>
            </a:r>
            <a:r>
              <a:rPr lang="en-US" sz="2500" dirty="0" err="1">
                <a:latin typeface="Cambria" pitchFamily="18" charset="0"/>
              </a:rPr>
              <a:t>nguoừi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trưởng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thành</a:t>
            </a:r>
            <a:r>
              <a:rPr lang="en-US" sz="2500" dirty="0">
                <a:latin typeface="Cambria" pitchFamily="18" charset="0"/>
              </a:rPr>
              <a:t> </a:t>
            </a:r>
          </a:p>
          <a:p>
            <a:pPr marL="0" indent="0">
              <a:buNone/>
            </a:pPr>
            <a:r>
              <a:rPr lang="en-US" sz="2500" dirty="0">
                <a:latin typeface="Cambria" pitchFamily="18" charset="0"/>
              </a:rPr>
              <a:t>     4-4.5 x </a:t>
            </a:r>
            <a:r>
              <a:rPr lang="en-US" sz="2500" dirty="0" smtClean="0">
                <a:latin typeface="Cambria" pitchFamily="18" charset="0"/>
              </a:rPr>
              <a:t>1012hc/l</a:t>
            </a:r>
          </a:p>
          <a:p>
            <a:pPr marL="0" indent="0">
              <a:buNone/>
            </a:pPr>
            <a:endParaRPr lang="en-US" sz="25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500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" pitchFamily="18" charset="0"/>
            </a:endParaRPr>
          </a:p>
          <a:p>
            <a:pPr marL="0" indent="0">
              <a:buNone/>
            </a:pPr>
            <a:endParaRPr lang="en-US" sz="2500" dirty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trưởng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thành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hoạt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động</a:t>
            </a:r>
            <a:r>
              <a:rPr lang="en-US" sz="2500" dirty="0">
                <a:latin typeface="Cambria" pitchFamily="18" charset="0"/>
              </a:rPr>
              <a:t> ở </a:t>
            </a:r>
            <a:r>
              <a:rPr lang="en-US" sz="2500" dirty="0" err="1">
                <a:latin typeface="Cambria" pitchFamily="18" charset="0"/>
              </a:rPr>
              <a:t>máu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ngoại</a:t>
            </a:r>
            <a:r>
              <a:rPr lang="en-US" sz="2500" dirty="0">
                <a:latin typeface="Cambria" pitchFamily="18" charset="0"/>
              </a:rPr>
              <a:t> vi, </a:t>
            </a:r>
            <a:r>
              <a:rPr lang="en-US" sz="2500" dirty="0" err="1">
                <a:latin typeface="Cambria" pitchFamily="18" charset="0"/>
              </a:rPr>
              <a:t>sống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được</a:t>
            </a:r>
            <a:r>
              <a:rPr lang="en-US" sz="2500" dirty="0">
                <a:latin typeface="Cambria" pitchFamily="18" charset="0"/>
              </a:rPr>
              <a:t> 120 </a:t>
            </a:r>
            <a:r>
              <a:rPr lang="en-US" sz="2500" dirty="0" err="1">
                <a:latin typeface="Cambria" pitchFamily="18" charset="0"/>
              </a:rPr>
              <a:t>ngày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sau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đó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bị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chết</a:t>
            </a:r>
            <a:r>
              <a:rPr lang="en-US" sz="2500" dirty="0">
                <a:latin typeface="Cambria" pitchFamily="18" charset="0"/>
              </a:rPr>
              <a:t> ở </a:t>
            </a:r>
            <a:r>
              <a:rPr lang="en-US" sz="2500" dirty="0" err="1">
                <a:latin typeface="Cambria" pitchFamily="18" charset="0"/>
              </a:rPr>
              <a:t>tổ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chức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liên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võng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nội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mô</a:t>
            </a:r>
            <a:r>
              <a:rPr lang="en-US" sz="2500" dirty="0">
                <a:latin typeface="Cambria" pitchFamily="18" charset="0"/>
              </a:rPr>
              <a:t> (</a:t>
            </a:r>
            <a:r>
              <a:rPr lang="en-US" sz="2500" dirty="0" err="1">
                <a:latin typeface="Cambria" pitchFamily="18" charset="0"/>
              </a:rPr>
              <a:t>gan</a:t>
            </a:r>
            <a:r>
              <a:rPr lang="en-US" sz="2500" dirty="0">
                <a:latin typeface="Cambria" pitchFamily="18" charset="0"/>
              </a:rPr>
              <a:t>, </a:t>
            </a:r>
            <a:r>
              <a:rPr lang="en-US" sz="2500" dirty="0" err="1">
                <a:latin typeface="Cambria" pitchFamily="18" charset="0"/>
              </a:rPr>
              <a:t>lách</a:t>
            </a:r>
            <a:r>
              <a:rPr lang="en-US" sz="2500" dirty="0">
                <a:latin typeface="Cambria" pitchFamily="18" charset="0"/>
              </a:rPr>
              <a:t>, </a:t>
            </a:r>
            <a:r>
              <a:rPr lang="en-US" sz="2500" dirty="0" err="1">
                <a:latin typeface="Cambria" pitchFamily="18" charset="0"/>
              </a:rPr>
              <a:t>tủy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xương</a:t>
            </a:r>
            <a:r>
              <a:rPr lang="en-US" sz="2500" dirty="0">
                <a:latin typeface="Cambria" pitchFamily="18" charset="0"/>
              </a:rPr>
              <a:t>)</a:t>
            </a:r>
          </a:p>
          <a:p>
            <a:pPr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Chức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năng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chính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của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là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vận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chuyển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oxi</a:t>
            </a:r>
            <a:endParaRPr lang="en-US" sz="2500" dirty="0">
              <a:latin typeface="Cambria" pitchFamily="18" charset="0"/>
            </a:endParaRPr>
          </a:p>
          <a:p>
            <a:pPr>
              <a:buFontTx/>
              <a:buChar char="-"/>
            </a:pPr>
            <a:r>
              <a:rPr lang="en-US" sz="2500" dirty="0" err="1">
                <a:latin typeface="Cambria" pitchFamily="18" charset="0"/>
              </a:rPr>
              <a:t>Những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yếu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tố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cần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thiết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cho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sự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sinh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sản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hồng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>
                <a:latin typeface="Cambria" pitchFamily="18" charset="0"/>
              </a:rPr>
              <a:t>cầu</a:t>
            </a:r>
            <a:r>
              <a:rPr lang="en-US" sz="2500" dirty="0">
                <a:latin typeface="Cambria" pitchFamily="18" charset="0"/>
              </a:rPr>
              <a:t>: protein, Fe++, acid folic, vitamin B12, vitamin B6, </a:t>
            </a:r>
          </a:p>
          <a:p>
            <a:pPr marL="0" indent="0" algn="just">
              <a:buNone/>
            </a:pPr>
            <a:endParaRPr lang="en-US" sz="2500" b="1" dirty="0" smtClean="0">
              <a:latin typeface="Cambria" pitchFamily="18" charset="0"/>
            </a:endParaRP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Ø"/>
            </a:pPr>
            <a:endParaRPr lang="vi-VN" sz="25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556792"/>
            <a:ext cx="3255001" cy="224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500" b="1" dirty="0" smtClean="0">
                <a:latin typeface="Cambria" panose="02040503050406030204" pitchFamily="18" charset="0"/>
              </a:rPr>
              <a:t> </a:t>
            </a:r>
          </a:p>
          <a:p>
            <a:pPr marL="0" indent="0">
              <a:buNone/>
            </a:pPr>
            <a:endParaRPr lang="en-US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188640"/>
            <a:ext cx="8675873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2.1. </a:t>
            </a:r>
            <a:r>
              <a:rPr lang="en-US" sz="2500" b="1" dirty="0" err="1" smtClean="0">
                <a:latin typeface="Cambria" pitchFamily="18" charset="0"/>
              </a:rPr>
              <a:t>Bạch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gồm</a:t>
            </a:r>
            <a:r>
              <a:rPr lang="en-US" sz="2500" dirty="0" smtClean="0">
                <a:latin typeface="Cambria" pitchFamily="18" charset="0"/>
              </a:rPr>
              <a:t> 2 </a:t>
            </a:r>
            <a:r>
              <a:rPr lang="en-US" sz="2500" dirty="0" err="1" smtClean="0">
                <a:latin typeface="Cambria" pitchFamily="18" charset="0"/>
              </a:rPr>
              <a:t>loại</a:t>
            </a:r>
            <a:r>
              <a:rPr lang="en-US" sz="2500" dirty="0" smtClean="0">
                <a:latin typeface="Cambria" pitchFamily="18" charset="0"/>
              </a:rPr>
              <a:t>: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nhân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bình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thường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6-8x109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/</a:t>
            </a:r>
            <a:r>
              <a:rPr lang="en-US" sz="2500" dirty="0" err="1" smtClean="0">
                <a:latin typeface="Cambria" pitchFamily="18" charset="0"/>
              </a:rPr>
              <a:t>lít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Chức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năng</a:t>
            </a:r>
            <a:r>
              <a:rPr lang="en-US" sz="2500" dirty="0" smtClean="0">
                <a:latin typeface="Cambria" pitchFamily="18" charset="0"/>
              </a:rPr>
              <a:t>: </a:t>
            </a:r>
            <a:r>
              <a:rPr lang="en-US" sz="2500" dirty="0" err="1" smtClean="0">
                <a:latin typeface="Cambria" pitchFamily="18" charset="0"/>
              </a:rPr>
              <a:t>bảo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vệ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khỏi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sự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xâm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nhập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vi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vật</a:t>
            </a:r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nhân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trung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tính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hoạt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động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bảo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vệ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mạnh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nhất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khả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thực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Limphocid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xuất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globulin </a:t>
            </a:r>
            <a:r>
              <a:rPr lang="en-US" sz="2500" dirty="0" err="1" smtClean="0">
                <a:latin typeface="Cambria" pitchFamily="18" charset="0"/>
              </a:rPr>
              <a:t>miễn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gamma globulin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cấu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chống</a:t>
            </a:r>
            <a:r>
              <a:rPr lang="en-US" sz="2500" dirty="0" smtClean="0">
                <a:latin typeface="Cambria" pitchFamily="18" charset="0"/>
              </a:rPr>
              <a:t> vi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500" dirty="0" smtClean="0">
                <a:latin typeface="Cambria" pitchFamily="18" charset="0"/>
              </a:rPr>
              <a:t>Mono </a:t>
            </a:r>
            <a:r>
              <a:rPr lang="en-US" sz="2500" dirty="0" err="1" smtClean="0">
                <a:latin typeface="Cambria" pitchFamily="18" charset="0"/>
              </a:rPr>
              <a:t>hoạt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động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thực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giữ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vai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trò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quan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trọng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truyền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đạt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thông</a:t>
            </a:r>
            <a:r>
              <a:rPr lang="en-US" sz="2500" dirty="0" smtClean="0">
                <a:latin typeface="Cambria" pitchFamily="18" charset="0"/>
              </a:rPr>
              <a:t> tin </a:t>
            </a:r>
            <a:r>
              <a:rPr lang="en-US" sz="2500" dirty="0" err="1" smtClean="0">
                <a:latin typeface="Cambria" pitchFamily="18" charset="0"/>
              </a:rPr>
              <a:t>miễn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nhờ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hiện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thực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nguyên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sự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chuyển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vận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chuyển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tới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tế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lymphocid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plasmocid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Plasmocid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lực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miễn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 algn="just">
              <a:buFontTx/>
              <a:buChar char="-"/>
            </a:pPr>
            <a:endParaRPr lang="en-US" sz="2500" dirty="0">
              <a:latin typeface="Cambria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4930763"/>
            <a:ext cx="2664296" cy="1838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38852"/>
            <a:ext cx="864096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1.3.Tiểu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Được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từ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mẫu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xương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từ</a:t>
            </a:r>
            <a:r>
              <a:rPr lang="en-US" sz="2500" dirty="0" smtClean="0">
                <a:latin typeface="Cambria" pitchFamily="18" charset="0"/>
              </a:rPr>
              <a:t> 200-300x109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/</a:t>
            </a:r>
            <a:r>
              <a:rPr lang="en-US" sz="2500" dirty="0" err="1" smtClean="0">
                <a:latin typeface="Cambria" pitchFamily="18" charset="0"/>
              </a:rPr>
              <a:t>lít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vai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trò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trình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từ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tế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bòa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dính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lại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với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nhau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thành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một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nút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thời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chặn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chảy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với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kích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thích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yếu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tương</a:t>
            </a:r>
            <a:endParaRPr lang="en-US" sz="2500" dirty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52" y="3806138"/>
            <a:ext cx="3976156" cy="25156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06138"/>
            <a:ext cx="3341878" cy="25031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036497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1.4.Huyết </a:t>
            </a:r>
            <a:r>
              <a:rPr lang="en-US" sz="2500" b="1" dirty="0" err="1" smtClean="0">
                <a:latin typeface="Cambria" pitchFamily="18" charset="0"/>
              </a:rPr>
              <a:t>tương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sau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đã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bỏ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tế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thanh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còn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lại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tương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không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tiền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sợi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yếu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khác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smtClean="0">
                <a:latin typeface="Cambria" pitchFamily="18" charset="0"/>
              </a:rPr>
              <a:t>Protein </a:t>
            </a:r>
            <a:r>
              <a:rPr lang="en-US" sz="2500" dirty="0" err="1" smtClean="0">
                <a:latin typeface="Cambria" pitchFamily="18" charset="0"/>
              </a:rPr>
              <a:t>huyết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bao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goomg</a:t>
            </a:r>
            <a:r>
              <a:rPr lang="en-US" sz="2500" dirty="0" smtClean="0">
                <a:latin typeface="Cambria" pitchFamily="18" charset="0"/>
              </a:rPr>
              <a:t> albumin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globulin</a:t>
            </a:r>
          </a:p>
          <a:p>
            <a:pPr marL="342900" indent="-342900">
              <a:buFontTx/>
              <a:buChar char="-"/>
            </a:pPr>
            <a:r>
              <a:rPr lang="en-US" sz="2500" dirty="0" smtClean="0">
                <a:latin typeface="Cambria" pitchFamily="18" charset="0"/>
              </a:rPr>
              <a:t>Albumin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đặc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biệt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quan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trọng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việc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duy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trì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tích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dịch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endParaRPr lang="en-US" sz="2500" dirty="0">
              <a:latin typeface="Cambria" pitchFamily="18" charset="0"/>
            </a:endParaRPr>
          </a:p>
          <a:p>
            <a:r>
              <a:rPr lang="en-US" sz="2500" b="1" dirty="0" smtClean="0">
                <a:latin typeface="Cambria" pitchFamily="18" charset="0"/>
              </a:rPr>
              <a:t>1.5.Cơ </a:t>
            </a:r>
            <a:r>
              <a:rPr lang="en-US" sz="2500" b="1" dirty="0" err="1" smtClean="0">
                <a:latin typeface="Cambria" pitchFamily="18" charset="0"/>
              </a:rPr>
              <a:t>quan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tạo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r>
              <a:rPr lang="en-US" sz="2500" dirty="0" smtClean="0">
                <a:latin typeface="Cambria" pitchFamily="18" charset="0"/>
              </a:rPr>
              <a:t>-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quan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thời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kì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thai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gồm</a:t>
            </a:r>
            <a:r>
              <a:rPr lang="en-US" sz="2500" dirty="0" smtClean="0">
                <a:latin typeface="Cambria" pitchFamily="18" charset="0"/>
              </a:rPr>
              <a:t>: </a:t>
            </a:r>
            <a:r>
              <a:rPr lang="en-US" sz="2500" dirty="0" err="1" smtClean="0">
                <a:latin typeface="Cambria" pitchFamily="18" charset="0"/>
              </a:rPr>
              <a:t>gan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lách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hạch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xương</a:t>
            </a:r>
            <a:r>
              <a:rPr lang="en-US" sz="2500" dirty="0" smtClean="0">
                <a:latin typeface="Cambria" pitchFamily="18" charset="0"/>
              </a:rPr>
              <a:t>. </a:t>
            </a:r>
          </a:p>
          <a:p>
            <a:r>
              <a:rPr lang="en-US" sz="2500" dirty="0" smtClean="0">
                <a:latin typeface="Cambria" pitchFamily="18" charset="0"/>
              </a:rPr>
              <a:t>- </a:t>
            </a:r>
            <a:r>
              <a:rPr lang="en-US" sz="2500" dirty="0" err="1" smtClean="0">
                <a:latin typeface="Cambria" pitchFamily="18" charset="0"/>
              </a:rPr>
              <a:t>Khi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đời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trưởng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thành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quan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chính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xương</a:t>
            </a:r>
            <a:r>
              <a:rPr lang="en-US" sz="2500" dirty="0" smtClean="0">
                <a:latin typeface="Cambria" pitchFamily="18" charset="0"/>
              </a:rPr>
              <a:t>.</a:t>
            </a:r>
          </a:p>
          <a:p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endParaRPr lang="en-US" sz="25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692" y="-19073"/>
            <a:ext cx="61974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2.Các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rối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loạn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tế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bào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Cambria" pitchFamily="18" charset="0"/>
              </a:rPr>
              <a:t>máu</a:t>
            </a:r>
            <a:r>
              <a:rPr lang="en-US" sz="4000" b="1" dirty="0" smtClean="0">
                <a:solidFill>
                  <a:schemeClr val="tx2"/>
                </a:solidFill>
                <a:latin typeface="Cambria" pitchFamily="18" charset="0"/>
              </a:rPr>
              <a:t>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8963" y="620688"/>
            <a:ext cx="900753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2.1.Rối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tạo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hồng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r>
              <a:rPr lang="en-US" sz="2500" b="1" dirty="0" err="1" smtClean="0">
                <a:latin typeface="Cambria" pitchFamily="18" charset="0"/>
              </a:rPr>
              <a:t>a.Thiếu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r>
              <a:rPr lang="en-US" sz="2500" b="1" dirty="0" smtClean="0">
                <a:latin typeface="Cambria" pitchFamily="18" charset="0"/>
              </a:rPr>
              <a:t> do </a:t>
            </a:r>
            <a:r>
              <a:rPr lang="en-US" sz="2500" b="1" dirty="0" err="1" smtClean="0">
                <a:latin typeface="Cambria" pitchFamily="18" charset="0"/>
              </a:rPr>
              <a:t>rối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chức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năng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tạo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hồng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do </a:t>
            </a: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nguyên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liệu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hồng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protid</a:t>
            </a:r>
            <a:r>
              <a:rPr lang="en-US" sz="2500" dirty="0" smtClean="0">
                <a:latin typeface="Cambria" pitchFamily="18" charset="0"/>
              </a:rPr>
              <a:t>, Fe, </a:t>
            </a:r>
            <a:r>
              <a:rPr lang="en-US" sz="2500" dirty="0" err="1" smtClean="0">
                <a:latin typeface="Cambria" pitchFamily="18" charset="0"/>
              </a:rPr>
              <a:t>sinh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tó</a:t>
            </a:r>
            <a:r>
              <a:rPr lang="en-US" sz="2500" dirty="0" smtClean="0">
                <a:latin typeface="Cambria" pitchFamily="18" charset="0"/>
              </a:rPr>
              <a:t> B12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acid folic )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Thiếu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do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xương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chế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nhược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hoặc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suy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tủy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độc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nội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tiết</a:t>
            </a:r>
            <a:r>
              <a:rPr lang="en-US" sz="2500" dirty="0" smtClean="0">
                <a:latin typeface="Cambria" pitchFamily="18" charset="0"/>
              </a:rPr>
              <a:t>…)</a:t>
            </a:r>
          </a:p>
          <a:p>
            <a:pPr marL="342900" indent="-342900">
              <a:buFontTx/>
              <a:buChar char="-"/>
            </a:pP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b.Cơ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chế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thích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nghi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bù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đắp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khi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thiếu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phản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tọa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hồng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phản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bù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đắp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khác</a:t>
            </a:r>
            <a:r>
              <a:rPr lang="en-US" sz="2500" dirty="0" smtClean="0">
                <a:latin typeface="Cambria" pitchFamily="18" charset="0"/>
              </a:rPr>
              <a:t>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tuần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hoàn</a:t>
            </a:r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hô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hấp</a:t>
            </a:r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tận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dụng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oxi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sự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điều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chỉnh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phân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ưu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tiên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não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tim</a:t>
            </a:r>
            <a:endParaRPr lang="en-US" sz="25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2089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500" b="1" dirty="0" smtClean="0">
                <a:latin typeface="Cambria" pitchFamily="18" charset="0"/>
              </a:rPr>
              <a:t>2.2.Rối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về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bạch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algn="just"/>
            <a:r>
              <a:rPr lang="en-US" sz="2500" b="1" dirty="0" err="1" smtClean="0">
                <a:latin typeface="Cambria" pitchFamily="18" charset="0"/>
              </a:rPr>
              <a:t>a.Rối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không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ác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tính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dòng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bạch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 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chung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giới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từ</a:t>
            </a:r>
            <a:r>
              <a:rPr lang="en-US" sz="2500" dirty="0" smtClean="0">
                <a:latin typeface="Cambria" pitchFamily="18" charset="0"/>
              </a:rPr>
              <a:t> 5-9nghìn/mm3.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trường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hợp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lí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thay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đổi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theo</a:t>
            </a:r>
            <a:r>
              <a:rPr lang="en-US" sz="2500" dirty="0" smtClean="0">
                <a:latin typeface="Cambria" pitchFamily="18" charset="0"/>
              </a:rPr>
              <a:t> 2 </a:t>
            </a:r>
            <a:r>
              <a:rPr lang="en-US" sz="2500" dirty="0" err="1" smtClean="0">
                <a:latin typeface="Cambria" pitchFamily="18" charset="0"/>
              </a:rPr>
              <a:t>hướng</a:t>
            </a:r>
            <a:r>
              <a:rPr lang="en-US" sz="2500" dirty="0" smtClean="0">
                <a:latin typeface="Cambria" pitchFamily="18" charset="0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trên</a:t>
            </a:r>
            <a:r>
              <a:rPr lang="en-US" sz="2500" dirty="0" smtClean="0">
                <a:latin typeface="Cambria" pitchFamily="18" charset="0"/>
              </a:rPr>
              <a:t> 9nghìn/mm3, </a:t>
            </a:r>
            <a:r>
              <a:rPr lang="en-US" sz="2500" dirty="0" err="1" smtClean="0">
                <a:latin typeface="Cambria" pitchFamily="18" charset="0"/>
              </a:rPr>
              <a:t>chủ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yếu</a:t>
            </a:r>
            <a:r>
              <a:rPr lang="en-US" sz="2500" dirty="0" smtClean="0">
                <a:latin typeface="Cambria" pitchFamily="18" charset="0"/>
              </a:rPr>
              <a:t> do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.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cao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trên</a:t>
            </a:r>
            <a:r>
              <a:rPr lang="en-US" sz="2500" dirty="0" smtClean="0">
                <a:latin typeface="Cambria" pitchFamily="18" charset="0"/>
              </a:rPr>
              <a:t> 25nghin/mm3 </a:t>
            </a:r>
            <a:r>
              <a:rPr lang="en-US" sz="2500" dirty="0" err="1" smtClean="0">
                <a:latin typeface="Cambria" pitchFamily="18" charset="0"/>
              </a:rPr>
              <a:t>gặp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nặng</a:t>
            </a:r>
            <a:r>
              <a:rPr lang="en-US" sz="2500" dirty="0" smtClean="0">
                <a:latin typeface="Cambria" pitchFamily="18" charset="0"/>
              </a:rPr>
              <a:t>.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cao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nữa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thường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quan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dưới</a:t>
            </a:r>
            <a:r>
              <a:rPr lang="en-US" sz="2500" dirty="0" smtClean="0">
                <a:latin typeface="Cambria" pitchFamily="18" charset="0"/>
              </a:rPr>
              <a:t> 4 </a:t>
            </a:r>
            <a:r>
              <a:rPr lang="en-US" sz="2500" dirty="0" err="1" smtClean="0">
                <a:latin typeface="Cambria" pitchFamily="18" charset="0"/>
              </a:rPr>
              <a:t>nghìn</a:t>
            </a:r>
            <a:r>
              <a:rPr lang="en-US" sz="2500" dirty="0" smtClean="0">
                <a:latin typeface="Cambria" pitchFamily="18" charset="0"/>
              </a:rPr>
              <a:t>/mm3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hiện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xấu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sức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đề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kháng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với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tật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b.Rối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ác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tính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dòng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bạch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gây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ra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các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bệnh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bạch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(</a:t>
            </a:r>
            <a:r>
              <a:rPr lang="en-US" sz="2500" dirty="0" err="1" smtClean="0">
                <a:latin typeface="Cambria" pitchFamily="18" charset="0"/>
              </a:rPr>
              <a:t>xem</a:t>
            </a:r>
            <a:r>
              <a:rPr lang="en-US" sz="2500" dirty="0" smtClean="0">
                <a:latin typeface="Cambria" pitchFamily="18" charset="0"/>
              </a:rPr>
              <a:t> ở </a:t>
            </a:r>
            <a:r>
              <a:rPr lang="en-US" sz="2500" dirty="0" err="1" smtClean="0">
                <a:latin typeface="Cambria" pitchFamily="18" charset="0"/>
              </a:rPr>
              <a:t>bài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các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bệnh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bạch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)</a:t>
            </a:r>
            <a:endParaRPr lang="en-US" sz="25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1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5005" y="116632"/>
            <a:ext cx="889248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2.3.Rối </a:t>
            </a:r>
            <a:r>
              <a:rPr lang="en-US" sz="2500" b="1" dirty="0" err="1" smtClean="0">
                <a:latin typeface="Cambria" pitchFamily="18" charset="0"/>
              </a:rPr>
              <a:t>loạn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tiểu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cầu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và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quá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rình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đông</a:t>
            </a:r>
            <a:r>
              <a:rPr lang="en-US" sz="2500" b="1" dirty="0" smtClean="0">
                <a:latin typeface="Cambria" pitchFamily="18" charset="0"/>
              </a:rPr>
              <a:t> </a:t>
            </a:r>
            <a:r>
              <a:rPr lang="en-US" sz="2500" b="1" dirty="0" err="1" smtClean="0">
                <a:latin typeface="Cambria" pitchFamily="18" charset="0"/>
              </a:rPr>
              <a:t>máu</a:t>
            </a:r>
            <a:r>
              <a:rPr lang="en-US" sz="2500" b="1" dirty="0" smtClean="0">
                <a:latin typeface="Cambria" pitchFamily="18" charset="0"/>
              </a:rPr>
              <a:t>: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nhiệm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vụ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bảo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vệ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chống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khi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nhiễm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khuẩn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nặng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thường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gây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dẫn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đến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những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biến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chứng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chảy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nguy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hiểm</a:t>
            </a:r>
            <a:endParaRPr lang="en-US" sz="2500" dirty="0" smtClean="0">
              <a:latin typeface="Cambr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Nhưng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chính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của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tham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gia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vào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trình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. </a:t>
            </a:r>
            <a:r>
              <a:rPr lang="en-US" sz="2500" dirty="0" err="1" smtClean="0">
                <a:latin typeface="Cambria" pitchFamily="18" charset="0"/>
              </a:rPr>
              <a:t>Rối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quá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trình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chống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thể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hiện</a:t>
            </a:r>
            <a:r>
              <a:rPr lang="en-US" sz="2500" dirty="0" smtClean="0">
                <a:latin typeface="Cambria" pitchFamily="18" charset="0"/>
              </a:rPr>
              <a:t> ở </a:t>
            </a:r>
            <a:r>
              <a:rPr lang="en-US" sz="2500" dirty="0" err="1" smtClean="0">
                <a:latin typeface="Cambria" pitchFamily="18" charset="0"/>
              </a:rPr>
              <a:t>hiện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giảm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tăng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en-US" sz="2500" dirty="0" err="1" smtClean="0">
                <a:latin typeface="Cambria" pitchFamily="18" charset="0"/>
              </a:rPr>
              <a:t>Nguyên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nhân</a:t>
            </a:r>
            <a:r>
              <a:rPr lang="en-US" sz="2500" dirty="0" smtClean="0">
                <a:latin typeface="Cambria" pitchFamily="18" charset="0"/>
              </a:rPr>
              <a:t>: </a:t>
            </a:r>
            <a:r>
              <a:rPr lang="en-US" sz="2500" dirty="0" err="1" smtClean="0">
                <a:latin typeface="Cambria" pitchFamily="18" charset="0"/>
              </a:rPr>
              <a:t>rất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tạp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trong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có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nguyên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nhân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rối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về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chất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và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lượng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tiểu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cầu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rối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yếu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tố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đông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máu</a:t>
            </a:r>
            <a:r>
              <a:rPr lang="en-US" sz="2500" dirty="0" smtClean="0">
                <a:latin typeface="Cambria" pitchFamily="18" charset="0"/>
              </a:rPr>
              <a:t> (</a:t>
            </a:r>
            <a:r>
              <a:rPr lang="en-US" sz="2500" dirty="0" err="1" smtClean="0">
                <a:latin typeface="Cambria" pitchFamily="18" charset="0"/>
              </a:rPr>
              <a:t>rối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loạn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phức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hệ</a:t>
            </a:r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prothrombin</a:t>
            </a:r>
            <a:r>
              <a:rPr lang="en-US" sz="2500" dirty="0" smtClean="0">
                <a:latin typeface="Cambria" pitchFamily="18" charset="0"/>
              </a:rPr>
              <a:t>, </a:t>
            </a:r>
            <a:r>
              <a:rPr lang="en-US" sz="2500" dirty="0" err="1" smtClean="0">
                <a:latin typeface="Cambria" pitchFamily="18" charset="0"/>
              </a:rPr>
              <a:t>thromboplastin</a:t>
            </a:r>
            <a:endParaRPr lang="en-US" sz="2500" dirty="0" smtClean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7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1235</Words>
  <Application>Microsoft Office PowerPoint</Application>
  <PresentationFormat>On-screen Show (4:3)</PresentationFormat>
  <Paragraphs>118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1.Nhắc lại sinh lí máu và cơ quan tạo máu: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TƯ LIỆU THAM KHẢO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windows</cp:lastModifiedBy>
  <cp:revision>82</cp:revision>
  <dcterms:created xsi:type="dcterms:W3CDTF">2017-01-13T01:41:34Z</dcterms:created>
  <dcterms:modified xsi:type="dcterms:W3CDTF">2017-03-20T06:55:21Z</dcterms:modified>
</cp:coreProperties>
</file>