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65" r:id="rId3"/>
    <p:sldId id="266" r:id="rId4"/>
    <p:sldId id="267" r:id="rId5"/>
    <p:sldId id="258" r:id="rId6"/>
    <p:sldId id="259" r:id="rId7"/>
    <p:sldId id="260" r:id="rId8"/>
    <p:sldId id="273" r:id="rId9"/>
    <p:sldId id="275" r:id="rId10"/>
    <p:sldId id="277" r:id="rId11"/>
    <p:sldId id="278" r:id="rId12"/>
    <p:sldId id="279" r:id="rId13"/>
    <p:sldId id="280" r:id="rId14"/>
    <p:sldId id="281" r:id="rId15"/>
    <p:sldId id="283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69360" autoAdjust="0"/>
  </p:normalViewPr>
  <p:slideViewPr>
    <p:cSldViewPr>
      <p:cViewPr>
        <p:scale>
          <a:sx n="81" d="100"/>
          <a:sy n="81" d="100"/>
        </p:scale>
        <p:origin x="-96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0678-BB10-4B77-9445-16F02B7D02B9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CE766-8B5F-4F40-BBB4-61F5A58206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677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vvvvvvvvv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DCF4-14A2-46D5-A220-514AA73D3EE6}" type="slidenum">
              <a:rPr lang="vi-VN" smtClean="0"/>
              <a:pPr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0915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vvvvvvvvv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DCF4-14A2-46D5-A220-514AA73D3EE6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091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8F99-85BB-4260-82FB-97804CB82253}" type="datetimeFigureOut">
              <a:rPr lang="vi-VN" smtClean="0"/>
              <a:t>05/03/2017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pic>
        <p:nvPicPr>
          <p:cNvPr id="5" name="Picture 4" descr="E:\New fold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0718" y="674505"/>
            <a:ext cx="6643735" cy="1214446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56404" y="1928802"/>
            <a:ext cx="707236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dirty="0" smtClean="0">
                <a:latin typeface="Cambria" pitchFamily="18" charset="0"/>
                <a:cs typeface="Arial" pitchFamily="34" charset="0"/>
              </a:rPr>
              <a:t>BỆNH LÝ VỎ THƯỢNG THẬN</a:t>
            </a:r>
            <a:endParaRPr lang="vi-VN" sz="45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143108" y="3214686"/>
            <a:ext cx="5500726" cy="313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GVHD        : </a:t>
            </a:r>
            <a:r>
              <a:rPr lang="en-US" sz="2500" dirty="0" err="1" smtClean="0">
                <a:latin typeface="Cambria" pitchFamily="18" charset="0"/>
              </a:rPr>
              <a:t>Nguyễn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Phúc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Học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b="1" dirty="0" err="1" smtClean="0">
                <a:latin typeface="Cambria" pitchFamily="18" charset="0"/>
              </a:rPr>
              <a:t>Lớp</a:t>
            </a:r>
            <a:r>
              <a:rPr lang="en-US" sz="2500" b="1" dirty="0" smtClean="0">
                <a:latin typeface="Cambria" pitchFamily="18" charset="0"/>
              </a:rPr>
              <a:t>            : </a:t>
            </a:r>
            <a:r>
              <a:rPr lang="en-US" sz="2500" dirty="0" smtClean="0">
                <a:latin typeface="Cambria" pitchFamily="18" charset="0"/>
              </a:rPr>
              <a:t>PTH 350 H</a:t>
            </a:r>
          </a:p>
          <a:p>
            <a:r>
              <a:rPr lang="en-US" sz="2500" b="1" dirty="0" err="1" smtClean="0">
                <a:latin typeface="Cambria" pitchFamily="18" charset="0"/>
              </a:rPr>
              <a:t>Nhóm</a:t>
            </a:r>
            <a:r>
              <a:rPr lang="en-US" sz="2500" b="1" dirty="0" smtClean="0">
                <a:latin typeface="Cambria" pitchFamily="18" charset="0"/>
              </a:rPr>
              <a:t> 12 : </a:t>
            </a:r>
            <a:r>
              <a:rPr lang="en-US" sz="2500" dirty="0" err="1" smtClean="0">
                <a:latin typeface="Cambria" pitchFamily="18" charset="0"/>
              </a:rPr>
              <a:t>Phạm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Thùy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Linh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 smtClean="0">
                <a:latin typeface="Cambria" pitchFamily="18" charset="0"/>
              </a:rPr>
              <a:t>                      </a:t>
            </a:r>
            <a:r>
              <a:rPr lang="en-US" sz="2500" dirty="0" err="1" smtClean="0">
                <a:latin typeface="Cambria" pitchFamily="18" charset="0"/>
              </a:rPr>
              <a:t>Trần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Kính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Đinh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Kim </a:t>
            </a:r>
            <a:r>
              <a:rPr lang="en-US" sz="2500" dirty="0" err="1" smtClean="0">
                <a:latin typeface="Cambria" pitchFamily="18" charset="0"/>
              </a:rPr>
              <a:t>Ngân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Văn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Sương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Võ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Cẩm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Tiên</a:t>
            </a:r>
            <a:r>
              <a:rPr lang="en-US" sz="2500" dirty="0" smtClean="0">
                <a:latin typeface="Cambria" pitchFamily="18" charset="0"/>
              </a:rPr>
              <a:t>                    </a:t>
            </a:r>
          </a:p>
          <a:p>
            <a:endParaRPr lang="vi-V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2500" dirty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675873" cy="8017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             4. Suy vỏ thượng thận</a:t>
            </a:r>
          </a:p>
          <a:p>
            <a:r>
              <a:rPr lang="vi-VN" sz="2400" b="1" dirty="0">
                <a:latin typeface="Cambria" pitchFamily="18" charset="0"/>
              </a:rPr>
              <a:t>4.1 Suy vỏ thượng thận </a:t>
            </a:r>
            <a:r>
              <a:rPr lang="vi-VN" sz="2400" b="1" dirty="0" smtClean="0">
                <a:latin typeface="Cambria" pitchFamily="18" charset="0"/>
              </a:rPr>
              <a:t>cấp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dirty="0">
                <a:latin typeface="Cambria" pitchFamily="18" charset="0"/>
              </a:rPr>
              <a:t>Nguyên nhân do thiếu </a:t>
            </a:r>
            <a:r>
              <a:rPr lang="vi-VN" sz="2400" dirty="0" smtClean="0">
                <a:latin typeface="Cambria" pitchFamily="18" charset="0"/>
              </a:rPr>
              <a:t>cortisol.</a:t>
            </a:r>
          </a:p>
          <a:p>
            <a:r>
              <a:rPr lang="vi-VN" sz="2400" dirty="0">
                <a:latin typeface="Cambria" pitchFamily="18" charset="0"/>
              </a:rPr>
              <a:t>C</a:t>
            </a:r>
            <a:r>
              <a:rPr lang="vi-VN" sz="2400" dirty="0" smtClean="0">
                <a:latin typeface="Cambria" pitchFamily="18" charset="0"/>
              </a:rPr>
              <a:t>ó </a:t>
            </a:r>
            <a:r>
              <a:rPr lang="vi-VN" sz="2400" dirty="0">
                <a:latin typeface="Cambria" pitchFamily="18" charset="0"/>
              </a:rPr>
              <a:t>thể xảy ra </a:t>
            </a:r>
            <a:r>
              <a:rPr lang="vi-VN" sz="2400" dirty="0" smtClean="0">
                <a:latin typeface="Cambria" pitchFamily="18" charset="0"/>
              </a:rPr>
              <a:t>:  Sau stress</a:t>
            </a:r>
          </a:p>
          <a:p>
            <a:r>
              <a:rPr lang="vi-VN" sz="2400" dirty="0">
                <a:latin typeface="Cambria" pitchFamily="18" charset="0"/>
              </a:rPr>
              <a:t>                             Sau phẫu thuật cắt thượng thận hai </a:t>
            </a:r>
            <a:r>
              <a:rPr lang="vi-VN" sz="2400" dirty="0" smtClean="0">
                <a:latin typeface="Cambria" pitchFamily="18" charset="0"/>
              </a:rPr>
              <a:t>bên</a:t>
            </a:r>
          </a:p>
          <a:p>
            <a:r>
              <a:rPr lang="vi-VN" sz="2400" dirty="0">
                <a:latin typeface="Cambria" pitchFamily="18" charset="0"/>
              </a:rPr>
              <a:t>                             </a:t>
            </a:r>
            <a:r>
              <a:rPr lang="vi-VN" sz="2400" dirty="0" smtClean="0">
                <a:latin typeface="Cambria" pitchFamily="18" charset="0"/>
              </a:rPr>
              <a:t>Hoại </a:t>
            </a:r>
            <a:r>
              <a:rPr lang="vi-VN" sz="2400" dirty="0">
                <a:latin typeface="Cambria" pitchFamily="18" charset="0"/>
              </a:rPr>
              <a:t>tử tuyến </a:t>
            </a:r>
            <a:r>
              <a:rPr lang="vi-VN" sz="2400" dirty="0" smtClean="0">
                <a:latin typeface="Cambria" pitchFamily="18" charset="0"/>
              </a:rPr>
              <a:t>yên</a:t>
            </a:r>
          </a:p>
          <a:p>
            <a:r>
              <a:rPr lang="vi-VN" sz="2400" dirty="0">
                <a:latin typeface="Cambria" pitchFamily="18" charset="0"/>
              </a:rPr>
              <a:t>                             Bệnh nhân suy vỏ thượng thận mạn </a:t>
            </a:r>
            <a:r>
              <a:rPr lang="vi-VN" sz="2400" dirty="0" smtClean="0">
                <a:latin typeface="Cambria" pitchFamily="18" charset="0"/>
              </a:rPr>
              <a:t>tính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dirty="0" smtClean="0">
                <a:latin typeface="Cambria" pitchFamily="18" charset="0"/>
              </a:rPr>
              <a:t>Sinh </a:t>
            </a:r>
            <a:r>
              <a:rPr lang="vi-VN" sz="2400" dirty="0">
                <a:latin typeface="Cambria" pitchFamily="18" charset="0"/>
              </a:rPr>
              <a:t>lý </a:t>
            </a:r>
            <a:r>
              <a:rPr lang="vi-VN" sz="2400" dirty="0" smtClean="0">
                <a:latin typeface="Cambria" pitchFamily="18" charset="0"/>
              </a:rPr>
              <a:t>bệnh:</a:t>
            </a:r>
          </a:p>
          <a:p>
            <a:r>
              <a:rPr lang="vi-VN" sz="2400" dirty="0">
                <a:latin typeface="Cambria" pitchFamily="18" charset="0"/>
              </a:rPr>
              <a:t>  </a:t>
            </a:r>
            <a:r>
              <a:rPr lang="vi-VN" sz="2400" dirty="0" smtClean="0">
                <a:latin typeface="Cambria" pitchFamily="18" charset="0"/>
              </a:rPr>
              <a:t>+Aldosteron </a:t>
            </a:r>
            <a:r>
              <a:rPr lang="vi-VN" sz="2400" dirty="0">
                <a:latin typeface="Cambria" pitchFamily="18" charset="0"/>
              </a:rPr>
              <a:t>tái hấp thu natri và bài tiết </a:t>
            </a:r>
            <a:r>
              <a:rPr lang="vi-VN" sz="2400" dirty="0" smtClean="0">
                <a:latin typeface="Cambria" pitchFamily="18" charset="0"/>
              </a:rPr>
              <a:t>kali.</a:t>
            </a:r>
          </a:p>
          <a:p>
            <a:r>
              <a:rPr lang="vi-VN" sz="2400" dirty="0" smtClean="0">
                <a:latin typeface="Cambria" pitchFamily="18" charset="0"/>
              </a:rPr>
              <a:t>  + </a:t>
            </a:r>
            <a:r>
              <a:rPr lang="vi-VN" sz="2400" dirty="0">
                <a:latin typeface="Cambria" pitchFamily="18" charset="0"/>
              </a:rPr>
              <a:t>Corticoid là </a:t>
            </a:r>
            <a:r>
              <a:rPr lang="vi-VN" sz="2400" dirty="0" smtClean="0">
                <a:latin typeface="Cambria" pitchFamily="18" charset="0"/>
              </a:rPr>
              <a:t>glucocorticoid.</a:t>
            </a:r>
          </a:p>
          <a:p>
            <a:r>
              <a:rPr lang="vi-VN" sz="2400" dirty="0">
                <a:latin typeface="Cambria" pitchFamily="18" charset="0"/>
              </a:rPr>
              <a:t>  </a:t>
            </a:r>
            <a:r>
              <a:rPr lang="vi-VN" sz="2400" dirty="0" smtClean="0">
                <a:latin typeface="Cambria" pitchFamily="18" charset="0"/>
              </a:rPr>
              <a:t>+Ngược </a:t>
            </a:r>
            <a:r>
              <a:rPr lang="vi-VN" sz="2400" dirty="0">
                <a:latin typeface="Cambria" pitchFamily="18" charset="0"/>
              </a:rPr>
              <a:t>lại tác dụng của insulin, cortisol có khuynh hướng làm tăng đường máu ức chế bài tiết insulin và ức chế tổng</a:t>
            </a:r>
          </a:p>
          <a:p>
            <a:r>
              <a:rPr lang="vi-VN" sz="2400" dirty="0">
                <a:latin typeface="Cambria" pitchFamily="18" charset="0"/>
              </a:rPr>
              <a:t>hợp </a:t>
            </a:r>
            <a:r>
              <a:rPr lang="vi-VN" sz="2400" dirty="0" smtClean="0">
                <a:latin typeface="Cambria" pitchFamily="18" charset="0"/>
              </a:rPr>
              <a:t>protein. </a:t>
            </a:r>
          </a:p>
          <a:p>
            <a:r>
              <a:rPr lang="vi-VN" sz="2400" dirty="0">
                <a:latin typeface="Cambria" pitchFamily="18" charset="0"/>
              </a:rPr>
              <a:t>  </a:t>
            </a:r>
            <a:r>
              <a:rPr lang="vi-VN" sz="2400" dirty="0" smtClean="0">
                <a:latin typeface="Cambria" pitchFamily="18" charset="0"/>
              </a:rPr>
              <a:t>+Các </a:t>
            </a:r>
            <a:r>
              <a:rPr lang="vi-VN" sz="2400" dirty="0">
                <a:latin typeface="Cambria" pitchFamily="18" charset="0"/>
              </a:rPr>
              <a:t>androgen </a:t>
            </a:r>
            <a:r>
              <a:rPr lang="vi-VN" sz="2400" dirty="0" smtClean="0">
                <a:latin typeface="Cambria" pitchFamily="18" charset="0"/>
              </a:rPr>
              <a:t>sản xuất </a:t>
            </a:r>
            <a:r>
              <a:rPr lang="vi-VN" sz="2400" dirty="0">
                <a:latin typeface="Cambria" pitchFamily="18" charset="0"/>
              </a:rPr>
              <a:t>một số lượng lớn các DHEAS và DHEA</a:t>
            </a:r>
            <a:r>
              <a:rPr lang="vi-VN" sz="2400" dirty="0" smtClean="0">
                <a:latin typeface="Cambria" pitchFamily="18" charset="0"/>
              </a:rPr>
              <a:t>.</a:t>
            </a:r>
          </a:p>
          <a:p>
            <a:r>
              <a:rPr lang="vi-VN" sz="2400" dirty="0">
                <a:latin typeface="Cambria" pitchFamily="18" charset="0"/>
              </a:rPr>
              <a:t>  </a:t>
            </a:r>
            <a:r>
              <a:rPr lang="vi-VN" sz="2400" dirty="0" smtClean="0">
                <a:latin typeface="Cambria" pitchFamily="18" charset="0"/>
              </a:rPr>
              <a:t>+Testosteron </a:t>
            </a:r>
            <a:r>
              <a:rPr lang="vi-VN" sz="2400" dirty="0">
                <a:latin typeface="Cambria" pitchFamily="18" charset="0"/>
              </a:rPr>
              <a:t>và androstenedion là những androgen chủ yếu có chức năng </a:t>
            </a:r>
            <a:r>
              <a:rPr lang="vi-VN" sz="2400" dirty="0" smtClean="0">
                <a:latin typeface="Cambria" pitchFamily="18" charset="0"/>
              </a:rPr>
              <a:t>được bài </a:t>
            </a:r>
            <a:r>
              <a:rPr lang="vi-VN" sz="2400" dirty="0">
                <a:latin typeface="Cambria" pitchFamily="18" charset="0"/>
              </a:rPr>
              <a:t>tiết bởi thượng thận</a:t>
            </a:r>
          </a:p>
          <a:p>
            <a:endParaRPr lang="vi-VN" sz="2400" dirty="0" smtClean="0">
              <a:latin typeface="Cambria" pitchFamily="18" charset="0"/>
            </a:endParaRPr>
          </a:p>
          <a:p>
            <a:endParaRPr lang="vi-VN" sz="2400" dirty="0" smtClean="0">
              <a:latin typeface="Cambria" pitchFamily="18" charset="0"/>
            </a:endParaRPr>
          </a:p>
          <a:p>
            <a:endParaRPr lang="vi-VN" sz="2400" dirty="0" smtClean="0">
              <a:latin typeface="Cambria" pitchFamily="18" charset="0"/>
            </a:endParaRPr>
          </a:p>
          <a:p>
            <a:endParaRPr lang="vi-VN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c.</a:t>
            </a:r>
            <a:r>
              <a:rPr lang="vi-VN" sz="2400" b="1" dirty="0" smtClean="0">
                <a:latin typeface="Cambria" panose="02040503050406030204" pitchFamily="18" charset="0"/>
              </a:rPr>
              <a:t> </a:t>
            </a:r>
            <a:r>
              <a:rPr lang="vi-VN" sz="2400" b="1" dirty="0">
                <a:latin typeface="Cambria" panose="02040503050406030204" pitchFamily="18" charset="0"/>
              </a:rPr>
              <a:t>Triệu </a:t>
            </a:r>
            <a:r>
              <a:rPr lang="vi-VN" sz="2400" b="1" dirty="0" smtClean="0">
                <a:latin typeface="Cambria" panose="02040503050406030204" pitchFamily="18" charset="0"/>
              </a:rPr>
              <a:t>chứng</a:t>
            </a:r>
            <a:r>
              <a:rPr lang="en-US" sz="2400" b="1" dirty="0" smtClean="0">
                <a:latin typeface="Cambria" panose="02040503050406030204" pitchFamily="18" charset="0"/>
              </a:rPr>
              <a:t>:</a:t>
            </a:r>
            <a:endParaRPr lang="vi-VN" sz="2400" b="1" dirty="0">
              <a:latin typeface="Cambria" panose="02040503050406030204" pitchFamily="18" charset="0"/>
            </a:endParaRPr>
          </a:p>
          <a:p>
            <a:r>
              <a:rPr lang="vi-VN" sz="2400" dirty="0">
                <a:latin typeface="Cambria" panose="02040503050406030204" pitchFamily="18" charset="0"/>
              </a:rPr>
              <a:t>Lâm sàng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Đau đầu, mệt mỏi, </a:t>
            </a:r>
            <a:r>
              <a:rPr lang="vi-VN" sz="2400" dirty="0" smtClean="0">
                <a:latin typeface="Cambria" panose="02040503050406030204" pitchFamily="18" charset="0"/>
              </a:rPr>
              <a:t>mê</a:t>
            </a:r>
            <a:r>
              <a:rPr lang="vi-VN" sz="2400" dirty="0">
                <a:latin typeface="Cambria" panose="02040503050406030204" pitchFamily="18" charset="0"/>
              </a:rPr>
              <a:t>; sốt </a:t>
            </a:r>
            <a:r>
              <a:rPr lang="vi-VN" sz="2400" dirty="0" smtClean="0">
                <a:latin typeface="Cambria" panose="02040503050406030204" pitchFamily="18" charset="0"/>
              </a:rPr>
              <a:t>&gt;=40°C, HA </a:t>
            </a:r>
            <a:r>
              <a:rPr lang="vi-VN" sz="2400" dirty="0">
                <a:latin typeface="Cambria" panose="02040503050406030204" pitchFamily="18" charset="0"/>
              </a:rPr>
              <a:t>thấp</a:t>
            </a:r>
            <a:r>
              <a:rPr lang="vi-VN" sz="2400" dirty="0" smtClean="0">
                <a:latin typeface="Cambria" panose="02040503050406030204" pitchFamily="18" charset="0"/>
              </a:rPr>
              <a:t>. Kèm các </a:t>
            </a:r>
            <a:r>
              <a:rPr lang="vi-VN" sz="2400" dirty="0">
                <a:latin typeface="Cambria" panose="02040503050406030204" pitchFamily="18" charset="0"/>
              </a:rPr>
              <a:t>dấu </a:t>
            </a:r>
            <a:r>
              <a:rPr lang="vi-VN" sz="2400" dirty="0" smtClean="0">
                <a:latin typeface="Cambria" panose="02040503050406030204" pitchFamily="18" charset="0"/>
              </a:rPr>
              <a:t>hiệu mất </a:t>
            </a:r>
            <a:r>
              <a:rPr lang="vi-VN" sz="2400" dirty="0">
                <a:latin typeface="Cambria" panose="02040503050406030204" pitchFamily="18" charset="0"/>
              </a:rPr>
              <a:t>nước, </a:t>
            </a:r>
            <a:r>
              <a:rPr lang="vi-VN" sz="2400" dirty="0" smtClean="0">
                <a:latin typeface="Cambria" panose="02040503050406030204" pitchFamily="18" charset="0"/>
              </a:rPr>
              <a:t>da sạm xanh tim, lông nách </a:t>
            </a:r>
            <a:r>
              <a:rPr lang="vi-VN" sz="2400" dirty="0">
                <a:latin typeface="Cambria" panose="02040503050406030204" pitchFamily="18" charset="0"/>
              </a:rPr>
              <a:t>thưa thớt </a:t>
            </a:r>
            <a:r>
              <a:rPr lang="vi-VN" sz="2400" dirty="0" smtClean="0">
                <a:latin typeface="Cambria" panose="02040503050406030204" pitchFamily="18" charset="0"/>
              </a:rPr>
              <a:t>(có cả </a:t>
            </a:r>
            <a:r>
              <a:rPr lang="vi-VN" sz="2400" dirty="0">
                <a:latin typeface="Cambria" panose="02040503050406030204" pitchFamily="18" charset="0"/>
              </a:rPr>
              <a:t>suy sinh dục).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Nhiễm khuẩn huyết </a:t>
            </a:r>
            <a:r>
              <a:rPr lang="vi-VN" sz="2400" dirty="0" smtClean="0">
                <a:latin typeface="Cambria" panose="02040503050406030204" pitchFamily="18" charset="0"/>
              </a:rPr>
              <a:t>kèm theo có ban xuất huyết </a:t>
            </a:r>
            <a:r>
              <a:rPr lang="vi-VN" sz="2400" dirty="0">
                <a:latin typeface="Cambria" panose="02040503050406030204" pitchFamily="18" charset="0"/>
              </a:rPr>
              <a:t>ngoài da</a:t>
            </a:r>
            <a:r>
              <a:rPr lang="vi-VN" sz="24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vi-VN" sz="2400" dirty="0">
                <a:latin typeface="Cambria" panose="02040503050406030204" pitchFamily="18" charset="0"/>
              </a:rPr>
              <a:t>Cận lâm sàng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Số lượng bạch cầu ưa acid có thể tăng, giảm natri, máu giảm; tăng kali </a:t>
            </a:r>
            <a:r>
              <a:rPr lang="vi-VN" sz="2400" dirty="0" smtClean="0">
                <a:latin typeface="Cambria" panose="02040503050406030204" pitchFamily="18" charset="0"/>
              </a:rPr>
              <a:t>máu, giảm </a:t>
            </a:r>
            <a:r>
              <a:rPr lang="vi-VN" sz="2400" dirty="0">
                <a:latin typeface="Cambria" panose="02040503050406030204" pitchFamily="18" charset="0"/>
              </a:rPr>
              <a:t>đường máu. Có thể tăng calci máu.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</a:t>
            </a:r>
            <a:r>
              <a:rPr lang="vi-VN" sz="2400" dirty="0" smtClean="0">
                <a:latin typeface="Cambria" panose="02040503050406030204" pitchFamily="18" charset="0"/>
              </a:rPr>
              <a:t>Khi có nhiễm </a:t>
            </a:r>
            <a:r>
              <a:rPr lang="vi-VN" sz="2400" dirty="0">
                <a:latin typeface="Cambria" panose="02040503050406030204" pitchFamily="18" charset="0"/>
              </a:rPr>
              <a:t>trùng thì cấy máu, </a:t>
            </a:r>
            <a:r>
              <a:rPr lang="vi-VN" sz="2400" dirty="0" smtClean="0">
                <a:latin typeface="Cambria" panose="02040503050406030204" pitchFamily="18" charset="0"/>
              </a:rPr>
              <a:t>cấy đờm có </a:t>
            </a:r>
            <a:r>
              <a:rPr lang="vi-VN" sz="2400" dirty="0">
                <a:latin typeface="Cambria" panose="02040503050406030204" pitchFamily="18" charset="0"/>
              </a:rPr>
              <a:t>thể dương tính.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Chẩn đoán </a:t>
            </a:r>
            <a:r>
              <a:rPr lang="vi-VN" sz="2400" dirty="0" smtClean="0">
                <a:latin typeface="Cambria" panose="02040503050406030204" pitchFamily="18" charset="0"/>
              </a:rPr>
              <a:t>bằng </a:t>
            </a:r>
            <a:r>
              <a:rPr lang="vi-VN" sz="2400" dirty="0">
                <a:latin typeface="Cambria" panose="02040503050406030204" pitchFamily="18" charset="0"/>
              </a:rPr>
              <a:t>cosyntropin;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ACTH huyết tương tăng rõ rệt </a:t>
            </a:r>
            <a:r>
              <a:rPr lang="vi-VN" sz="2400" dirty="0" smtClean="0">
                <a:latin typeface="Cambria" panose="02040503050406030204" pitchFamily="18" charset="0"/>
              </a:rPr>
              <a:t>khi tổn </a:t>
            </a:r>
            <a:r>
              <a:rPr lang="vi-VN" sz="2400" dirty="0">
                <a:latin typeface="Cambria" panose="02040503050406030204" pitchFamily="18" charset="0"/>
              </a:rPr>
              <a:t>thương thượng thận </a:t>
            </a:r>
            <a:r>
              <a:rPr lang="vi-VN" sz="2400" dirty="0" smtClean="0">
                <a:latin typeface="Cambria" panose="02040503050406030204" pitchFamily="18" charset="0"/>
              </a:rPr>
              <a:t>tiên phát </a:t>
            </a:r>
            <a:r>
              <a:rPr lang="vi-VN" sz="2400" dirty="0">
                <a:latin typeface="Cambria" panose="02040503050406030204" pitchFamily="18" charset="0"/>
              </a:rPr>
              <a:t>(thường là ACTH &gt; 200 µ/ml).</a:t>
            </a:r>
          </a:p>
          <a:p>
            <a:pPr marL="0" indent="0">
              <a:buNone/>
            </a:pPr>
            <a:endParaRPr lang="vi-VN" sz="25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.</a:t>
            </a:r>
            <a:endParaRPr lang="vi-VN" sz="25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25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292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d.</a:t>
            </a:r>
            <a:r>
              <a:rPr lang="vi-VN" sz="2400" b="1" dirty="0" smtClean="0">
                <a:latin typeface="Cambria" pitchFamily="18" charset="0"/>
              </a:rPr>
              <a:t> </a:t>
            </a:r>
            <a:r>
              <a:rPr lang="vi-VN" sz="2400" b="1" dirty="0">
                <a:latin typeface="Cambria" pitchFamily="18" charset="0"/>
              </a:rPr>
              <a:t>Điều </a:t>
            </a:r>
            <a:r>
              <a:rPr lang="vi-VN" sz="2400" b="1" dirty="0" smtClean="0">
                <a:latin typeface="Cambria" pitchFamily="18" charset="0"/>
              </a:rPr>
              <a:t>trị</a:t>
            </a:r>
            <a:r>
              <a:rPr lang="en-US" sz="2400" b="1" dirty="0" smtClean="0">
                <a:latin typeface="Cambria" pitchFamily="18" charset="0"/>
              </a:rPr>
              <a:t>:</a:t>
            </a:r>
            <a:endParaRPr lang="vi-VN" sz="2400" b="1" dirty="0" smtClean="0">
              <a:latin typeface="Cambr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dirty="0">
                <a:latin typeface="Cambria" pitchFamily="18" charset="0"/>
              </a:rPr>
              <a:t>Giai đoạn cấp </a:t>
            </a:r>
            <a:r>
              <a:rPr lang="vi-VN" sz="2400" dirty="0" smtClean="0">
                <a:latin typeface="Cambria" pitchFamily="18" charset="0"/>
              </a:rPr>
              <a:t>tính lấy </a:t>
            </a:r>
            <a:r>
              <a:rPr lang="vi-VN" sz="2400" dirty="0">
                <a:latin typeface="Cambria" pitchFamily="18" charset="0"/>
              </a:rPr>
              <a:t>máu định lượng cortisol và điều </a:t>
            </a:r>
            <a:r>
              <a:rPr lang="vi-VN" sz="2400" dirty="0" smtClean="0">
                <a:latin typeface="Cambria" pitchFamily="18" charset="0"/>
              </a:rPr>
              <a:t>trị ngay </a:t>
            </a:r>
            <a:r>
              <a:rPr lang="vi-VN" sz="2400" dirty="0">
                <a:latin typeface="Cambria" pitchFamily="18" charset="0"/>
              </a:rPr>
              <a:t>bằng hydrocortison 100 - 300 mg đường tĩnh mạch và </a:t>
            </a:r>
            <a:r>
              <a:rPr lang="vi-VN" sz="2400" dirty="0" smtClean="0">
                <a:latin typeface="Cambria" pitchFamily="18" charset="0"/>
              </a:rPr>
              <a:t>truyền muối </a:t>
            </a:r>
            <a:r>
              <a:rPr lang="vi-VN" sz="2400" dirty="0">
                <a:latin typeface="Cambria" pitchFamily="18" charset="0"/>
              </a:rPr>
              <a:t>đẳng Sau đó dùng hydrocorson phosphat hoặc muối hydrocortison </a:t>
            </a:r>
            <a:r>
              <a:rPr lang="vi-VN" sz="2400" dirty="0" smtClean="0">
                <a:latin typeface="Cambria" pitchFamily="18" charset="0"/>
              </a:rPr>
              <a:t>succinat.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dirty="0">
                <a:latin typeface="Cambria" pitchFamily="18" charset="0"/>
              </a:rPr>
              <a:t>Giai đoạn hồi phục khi ăn được uống hydrocortison , Bệnh nhân đã có một đợt cấp suy thượng thận thì cần phải thăm dò đánh </a:t>
            </a:r>
            <a:r>
              <a:rPr lang="vi-VN" sz="2400" dirty="0" smtClean="0">
                <a:latin typeface="Cambria" pitchFamily="18" charset="0"/>
              </a:rPr>
              <a:t>giá mức </a:t>
            </a:r>
            <a:r>
              <a:rPr lang="vi-VN" sz="2400" dirty="0">
                <a:latin typeface="Cambria" pitchFamily="18" charset="0"/>
              </a:rPr>
              <a:t>độ suy thượng thận lâu dài và tìm nguyên nhân nếu có </a:t>
            </a:r>
            <a:r>
              <a:rPr lang="vi-VN" sz="2400" dirty="0" smtClean="0">
                <a:latin typeface="Cambria" pitchFamily="18" charset="0"/>
              </a:rPr>
              <a:t>thể</a:t>
            </a:r>
          </a:p>
          <a:p>
            <a:r>
              <a:rPr lang="vi-VN" sz="2400" b="1" dirty="0">
                <a:latin typeface="Cambria" pitchFamily="18" charset="0"/>
              </a:rPr>
              <a:t>4.2 Suy vỏ thượng thận mạn - bệnh </a:t>
            </a:r>
            <a:r>
              <a:rPr lang="vi-VN" sz="2400" b="1" dirty="0" smtClean="0">
                <a:latin typeface="Cambria" pitchFamily="18" charset="0"/>
              </a:rPr>
              <a:t>addison</a:t>
            </a:r>
          </a:p>
          <a:p>
            <a:r>
              <a:rPr lang="en-US" sz="2400" b="1" dirty="0" smtClean="0">
                <a:latin typeface="Cambria" pitchFamily="18" charset="0"/>
              </a:rPr>
              <a:t>a.</a:t>
            </a:r>
            <a:r>
              <a:rPr lang="vi-VN" sz="2400" b="1" dirty="0" smtClean="0">
                <a:latin typeface="Cambria" pitchFamily="18" charset="0"/>
              </a:rPr>
              <a:t> </a:t>
            </a:r>
            <a:r>
              <a:rPr lang="vi-VN" sz="2400" b="1" dirty="0">
                <a:latin typeface="Cambria" pitchFamily="18" charset="0"/>
              </a:rPr>
              <a:t>Nguyên nhân: </a:t>
            </a:r>
            <a:endParaRPr lang="vi-VN" sz="2400" b="1" dirty="0" smtClean="0">
              <a:latin typeface="Cambr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dirty="0">
                <a:latin typeface="Cambria" pitchFamily="18" charset="0"/>
              </a:rPr>
              <a:t>D</a:t>
            </a:r>
            <a:r>
              <a:rPr lang="vi-VN" sz="2400" dirty="0" smtClean="0">
                <a:latin typeface="Cambria" pitchFamily="18" charset="0"/>
              </a:rPr>
              <a:t>o sự phá </a:t>
            </a:r>
            <a:r>
              <a:rPr lang="vi-VN" sz="2400" dirty="0">
                <a:latin typeface="Cambria" pitchFamily="18" charset="0"/>
              </a:rPr>
              <a:t>hủy hoặc rối loạn chức năng của </a:t>
            </a:r>
            <a:r>
              <a:rPr lang="vi-VN" sz="2400" dirty="0" smtClean="0">
                <a:latin typeface="Cambria" pitchFamily="18" charset="0"/>
              </a:rPr>
              <a:t>vỏ thượng thận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400" dirty="0" smtClean="0">
                <a:latin typeface="Cambria" pitchFamily="18" charset="0"/>
              </a:rPr>
              <a:t>Sự </a:t>
            </a:r>
            <a:r>
              <a:rPr lang="vi-VN" sz="2400" dirty="0">
                <a:latin typeface="Cambria" pitchFamily="18" charset="0"/>
              </a:rPr>
              <a:t>thiếu hụt </a:t>
            </a:r>
            <a:r>
              <a:rPr lang="vi-VN" sz="2400" dirty="0" smtClean="0">
                <a:latin typeface="Cambria" pitchFamily="18" charset="0"/>
              </a:rPr>
              <a:t>mạn tính </a:t>
            </a:r>
            <a:r>
              <a:rPr lang="vi-VN" sz="2400" dirty="0">
                <a:latin typeface="Cambria" pitchFamily="18" charset="0"/>
              </a:rPr>
              <a:t>cortisol, aldosteron và </a:t>
            </a:r>
            <a:r>
              <a:rPr lang="vi-VN" sz="2400" dirty="0" smtClean="0">
                <a:latin typeface="Cambria" pitchFamily="18" charset="0"/>
              </a:rPr>
              <a:t>androgen thượng thận</a:t>
            </a:r>
          </a:p>
          <a:p>
            <a:endParaRPr lang="vi-VN" sz="2400" dirty="0">
              <a:latin typeface="Cambria" pitchFamily="18" charset="0"/>
            </a:endParaRPr>
          </a:p>
          <a:p>
            <a:endParaRPr lang="vi-VN" sz="2400" b="1" dirty="0" smtClean="0">
              <a:latin typeface="Cambria" pitchFamily="18" charset="0"/>
            </a:endParaRPr>
          </a:p>
          <a:p>
            <a:endParaRPr lang="vi-VN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b.</a:t>
            </a:r>
            <a:r>
              <a:rPr lang="vi-VN" sz="2400" b="1" dirty="0" smtClean="0">
                <a:latin typeface="Cambria" panose="02040503050406030204" pitchFamily="18" charset="0"/>
              </a:rPr>
              <a:t> </a:t>
            </a:r>
            <a:r>
              <a:rPr lang="vi-VN" sz="2400" b="1" dirty="0">
                <a:latin typeface="Cambria" panose="02040503050406030204" pitchFamily="18" charset="0"/>
              </a:rPr>
              <a:t>Triệu chứng Lâm </a:t>
            </a:r>
            <a:r>
              <a:rPr lang="vi-VN" sz="2400" b="1" dirty="0" smtClean="0">
                <a:latin typeface="Cambria" panose="02040503050406030204" pitchFamily="18" charset="0"/>
              </a:rPr>
              <a:t>sàng</a:t>
            </a:r>
            <a:r>
              <a:rPr lang="en-US" sz="2400" b="1" dirty="0" smtClean="0">
                <a:latin typeface="Cambria" panose="02040503050406030204" pitchFamily="18" charset="0"/>
              </a:rPr>
              <a:t>:</a:t>
            </a:r>
            <a:endParaRPr lang="vi-VN" sz="2400" b="1" dirty="0" smtClean="0">
              <a:latin typeface="Cambria" panose="02040503050406030204" pitchFamily="18" charset="0"/>
            </a:endParaRPr>
          </a:p>
          <a:p>
            <a:pPr>
              <a:buFont typeface="Cambria" panose="02040503050406030204" pitchFamily="18" charset="0"/>
              <a:buChar char="−"/>
            </a:pPr>
            <a:r>
              <a:rPr lang="vi-VN" sz="2400" dirty="0">
                <a:latin typeface="Cambria" panose="02040503050406030204" pitchFamily="18" charset="0"/>
              </a:rPr>
              <a:t>Sạm da, da tối màu </a:t>
            </a:r>
            <a:r>
              <a:rPr lang="vi-VN" sz="2400" dirty="0" smtClean="0">
                <a:latin typeface="Cambria" panose="02040503050406030204" pitchFamily="18" charset="0"/>
              </a:rPr>
              <a:t>hơn;Cảm </a:t>
            </a:r>
            <a:r>
              <a:rPr lang="vi-VN" sz="2400" dirty="0">
                <a:latin typeface="Cambria" panose="02040503050406030204" pitchFamily="18" charset="0"/>
              </a:rPr>
              <a:t>thấy rất mệt mỏi;</a:t>
            </a:r>
          </a:p>
          <a:p>
            <a:pPr>
              <a:buFont typeface="Cambria" panose="02040503050406030204" pitchFamily="18" charset="0"/>
              <a:buChar char="−"/>
            </a:pPr>
            <a:r>
              <a:rPr lang="vi-VN" sz="2400" dirty="0">
                <a:latin typeface="Cambria" panose="02040503050406030204" pitchFamily="18" charset="0"/>
              </a:rPr>
              <a:t>Sụt </a:t>
            </a:r>
            <a:r>
              <a:rPr lang="vi-VN" sz="2400" dirty="0" smtClean="0">
                <a:latin typeface="Cambria" panose="02040503050406030204" pitchFamily="18" charset="0"/>
              </a:rPr>
              <a:t>cân;Các </a:t>
            </a:r>
            <a:r>
              <a:rPr lang="vi-VN" sz="2400" dirty="0">
                <a:latin typeface="Cambria" panose="02040503050406030204" pitchFamily="18" charset="0"/>
              </a:rPr>
              <a:t>vấn đề </a:t>
            </a:r>
            <a:r>
              <a:rPr lang="vi-VN" sz="2400" dirty="0" smtClean="0">
                <a:latin typeface="Cambria" panose="02040503050406030204" pitchFamily="18" charset="0"/>
              </a:rPr>
              <a:t>đường </a:t>
            </a:r>
            <a:r>
              <a:rPr lang="vi-VN" sz="2400" dirty="0">
                <a:latin typeface="Cambria" panose="02040503050406030204" pitchFamily="18" charset="0"/>
              </a:rPr>
              <a:t>tiêu </a:t>
            </a:r>
            <a:r>
              <a:rPr lang="vi-VN" sz="2400" dirty="0" smtClean="0">
                <a:latin typeface="Cambria" panose="02040503050406030204" pitchFamily="18" charset="0"/>
              </a:rPr>
              <a:t>hóa: buồn </a:t>
            </a:r>
            <a:r>
              <a:rPr lang="vi-VN" sz="2400" dirty="0">
                <a:latin typeface="Cambria" panose="02040503050406030204" pitchFamily="18" charset="0"/>
              </a:rPr>
              <a:t>nôn, nôn mửa và đau bụng;</a:t>
            </a:r>
          </a:p>
          <a:p>
            <a:pPr>
              <a:buFont typeface="Cambria" panose="02040503050406030204" pitchFamily="18" charset="0"/>
              <a:buChar char="−"/>
            </a:pPr>
            <a:r>
              <a:rPr lang="vi-VN" sz="2400" dirty="0">
                <a:latin typeface="Cambria" panose="02040503050406030204" pitchFamily="18" charset="0"/>
              </a:rPr>
              <a:t>Chóng mặt hoặc ngất </a:t>
            </a:r>
            <a:r>
              <a:rPr lang="vi-VN" sz="2400" dirty="0" smtClean="0">
                <a:latin typeface="Cambria" panose="02040503050406030204" pitchFamily="18" charset="0"/>
              </a:rPr>
              <a:t>xỉu;Đau </a:t>
            </a:r>
            <a:r>
              <a:rPr lang="vi-VN" sz="2400" dirty="0">
                <a:latin typeface="Cambria" panose="02040503050406030204" pitchFamily="18" charset="0"/>
              </a:rPr>
              <a:t>cơ hay khớp</a:t>
            </a:r>
            <a:r>
              <a:rPr lang="vi-VN" sz="2400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c.</a:t>
            </a:r>
            <a:r>
              <a:rPr lang="vi-VN" sz="2400" b="1" dirty="0" smtClean="0">
                <a:latin typeface="Cambria" panose="02040503050406030204" pitchFamily="18" charset="0"/>
              </a:rPr>
              <a:t> </a:t>
            </a:r>
            <a:r>
              <a:rPr lang="vi-VN" sz="2400" b="1" dirty="0">
                <a:latin typeface="Cambria" panose="02040503050406030204" pitchFamily="18" charset="0"/>
              </a:rPr>
              <a:t>Cận lâm </a:t>
            </a:r>
            <a:r>
              <a:rPr lang="vi-VN" sz="2400" b="1" dirty="0" smtClean="0">
                <a:latin typeface="Cambria" panose="02040503050406030204" pitchFamily="18" charset="0"/>
              </a:rPr>
              <a:t>sàng</a:t>
            </a:r>
            <a:r>
              <a:rPr lang="en-US" sz="2400" b="1" dirty="0" smtClean="0">
                <a:latin typeface="Cambria" panose="02040503050406030204" pitchFamily="18" charset="0"/>
              </a:rPr>
              <a:t>:</a:t>
            </a:r>
            <a:endParaRPr lang="vi-VN" sz="2400" b="1" dirty="0" smtClean="0">
              <a:latin typeface="Cambria" panose="02040503050406030204" pitchFamily="18" charset="0"/>
            </a:endParaRPr>
          </a:p>
          <a:p>
            <a:pPr>
              <a:buFont typeface="Cambria" panose="02040503050406030204" pitchFamily="18" charset="0"/>
              <a:buChar char="−"/>
            </a:pPr>
            <a:r>
              <a:rPr lang="vi-VN" sz="2400" dirty="0" smtClean="0">
                <a:latin typeface="Cambria" panose="02040503050406030204" pitchFamily="18" charset="0"/>
              </a:rPr>
              <a:t>Bạch </a:t>
            </a:r>
            <a:r>
              <a:rPr lang="vi-VN" sz="2400" dirty="0">
                <a:latin typeface="Cambria" panose="02040503050406030204" pitchFamily="18" charset="0"/>
              </a:rPr>
              <a:t>cầu trung tính giảm, tăng lympho </a:t>
            </a:r>
            <a:r>
              <a:rPr lang="vi-VN" sz="2400" dirty="0" smtClean="0">
                <a:latin typeface="Cambria" panose="02040503050406030204" pitchFamily="18" charset="0"/>
              </a:rPr>
              <a:t>bào</a:t>
            </a:r>
          </a:p>
          <a:p>
            <a:pPr>
              <a:buFont typeface="Cambria" panose="02040503050406030204" pitchFamily="18" charset="0"/>
              <a:buChar char="−"/>
            </a:pPr>
            <a:r>
              <a:rPr lang="vi-VN" sz="2400" dirty="0" smtClean="0">
                <a:latin typeface="Cambria" panose="02040503050406030204" pitchFamily="18" charset="0"/>
              </a:rPr>
              <a:t> Giảm </a:t>
            </a:r>
            <a:r>
              <a:rPr lang="vi-VN" sz="2400" dirty="0">
                <a:latin typeface="Cambria" panose="02040503050406030204" pitchFamily="18" charset="0"/>
              </a:rPr>
              <a:t>natri máu </a:t>
            </a:r>
            <a:r>
              <a:rPr lang="vi-VN" sz="2400" dirty="0" smtClean="0">
                <a:latin typeface="Cambria" panose="02040503050406030204" pitchFamily="18" charset="0"/>
              </a:rPr>
              <a:t>chiếm 90</a:t>
            </a:r>
            <a:r>
              <a:rPr lang="vi-VN" sz="2400" dirty="0">
                <a:latin typeface="Cambria" panose="02040503050406030204" pitchFamily="18" charset="0"/>
              </a:rPr>
              <a:t>%, trong khi kali máu tăng (65</a:t>
            </a:r>
            <a:r>
              <a:rPr lang="vi-VN" sz="2400" dirty="0" smtClean="0">
                <a:latin typeface="Cambria" panose="02040503050406030204" pitchFamily="18" charset="0"/>
              </a:rPr>
              <a:t>%).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</a:t>
            </a:r>
            <a:r>
              <a:rPr lang="vi-VN" sz="2400" dirty="0" smtClean="0">
                <a:latin typeface="Cambria" panose="02040503050406030204" pitchFamily="18" charset="0"/>
              </a:rPr>
              <a:t>   Đường </a:t>
            </a:r>
            <a:r>
              <a:rPr lang="vi-VN" sz="2400" dirty="0">
                <a:latin typeface="Cambria" panose="02040503050406030204" pitchFamily="18" charset="0"/>
              </a:rPr>
              <a:t>máu lúc đói tháp. Calci máu có thể tăng.</a:t>
            </a: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</a:t>
            </a:r>
            <a:r>
              <a:rPr lang="vi-VN" sz="2400" dirty="0" smtClean="0">
                <a:latin typeface="Cambria" panose="02040503050406030204" pitchFamily="18" charset="0"/>
              </a:rPr>
              <a:t>   Cortisol </a:t>
            </a:r>
            <a:r>
              <a:rPr lang="vi-VN" sz="2400" dirty="0">
                <a:latin typeface="Cambria" panose="02040503050406030204" pitchFamily="18" charset="0"/>
              </a:rPr>
              <a:t>huyết tương thấp (&lt; 5mg/dl) 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‒   Kháng thể kháng thượng thận , kháng </a:t>
            </a:r>
            <a:r>
              <a:rPr lang="vi-VN" sz="2400" dirty="0">
                <a:latin typeface="Cambria" panose="02040503050406030204" pitchFamily="18" charset="0"/>
              </a:rPr>
              <a:t>thể kháng tuyến giáp </a:t>
            </a:r>
            <a:r>
              <a:rPr lang="vi-VN" sz="2400" dirty="0" smtClean="0">
                <a:latin typeface="Cambria" panose="02040503050406030204" pitchFamily="18" charset="0"/>
              </a:rPr>
              <a:t>và kháng </a:t>
            </a:r>
            <a:r>
              <a:rPr lang="vi-VN" sz="2400" dirty="0">
                <a:latin typeface="Cambria" panose="02040503050406030204" pitchFamily="18" charset="0"/>
              </a:rPr>
              <a:t>thể kháng các mô khác cũng có thể </a:t>
            </a:r>
            <a:r>
              <a:rPr lang="vi-VN" sz="2400" dirty="0" smtClean="0">
                <a:latin typeface="Cambria" panose="02040503050406030204" pitchFamily="18" charset="0"/>
              </a:rPr>
              <a:t>gặp trong huyết thanh.</a:t>
            </a:r>
            <a:endParaRPr lang="vi-VN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>
                <a:latin typeface="Cambria" panose="02040503050406030204" pitchFamily="18" charset="0"/>
              </a:rPr>
              <a:t>‒ </a:t>
            </a:r>
            <a:r>
              <a:rPr lang="vi-VN" sz="2400" dirty="0" smtClean="0">
                <a:latin typeface="Cambria" panose="02040503050406030204" pitchFamily="18" charset="0"/>
              </a:rPr>
              <a:t>  Chẩn </a:t>
            </a:r>
            <a:r>
              <a:rPr lang="vi-VN" sz="2400" dirty="0">
                <a:latin typeface="Cambria" panose="02040503050406030204" pitchFamily="18" charset="0"/>
              </a:rPr>
              <a:t>đoán hình ảnh - chụp cắt lớp ổ bụng sẽ thấy tuyến thượng thận nhỏ </a:t>
            </a:r>
          </a:p>
        </p:txBody>
      </p:sp>
    </p:spTree>
    <p:extLst>
      <p:ext uri="{BB962C8B-B14F-4D97-AF65-F5344CB8AC3E}">
        <p14:creationId xmlns:p14="http://schemas.microsoft.com/office/powerpoint/2010/main" val="41661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14290"/>
            <a:ext cx="8424936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c.</a:t>
            </a:r>
            <a:r>
              <a:rPr lang="vi-VN" sz="2400" b="1" dirty="0" smtClean="0">
                <a:latin typeface="Cambria" pitchFamily="18" charset="0"/>
              </a:rPr>
              <a:t> </a:t>
            </a:r>
            <a:r>
              <a:rPr lang="vi-VN" sz="2400" b="1" dirty="0">
                <a:latin typeface="Cambria" pitchFamily="18" charset="0"/>
              </a:rPr>
              <a:t>Điều </a:t>
            </a:r>
            <a:r>
              <a:rPr lang="vi-VN" sz="2400" b="1" dirty="0" smtClean="0">
                <a:latin typeface="Cambria" pitchFamily="18" charset="0"/>
              </a:rPr>
              <a:t>t</a:t>
            </a:r>
            <a:r>
              <a:rPr lang="en-US" sz="2400" b="1" dirty="0" err="1" smtClean="0">
                <a:latin typeface="Cambria" pitchFamily="18" charset="0"/>
              </a:rPr>
              <a:t>rị</a:t>
            </a:r>
            <a:r>
              <a:rPr lang="en-US" sz="2400" b="1" dirty="0" smtClean="0">
                <a:latin typeface="Cambria" pitchFamily="18" charset="0"/>
              </a:rPr>
              <a:t>:</a:t>
            </a:r>
            <a:endParaRPr lang="vi-VN" sz="2400" b="1" dirty="0">
              <a:latin typeface="Cambr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500" dirty="0">
                <a:latin typeface="Cambria" pitchFamily="18" charset="0"/>
              </a:rPr>
              <a:t>Biện pháp chung</a:t>
            </a:r>
          </a:p>
          <a:p>
            <a:r>
              <a:rPr lang="vi-VN" sz="2500" dirty="0">
                <a:latin typeface="Cambria" pitchFamily="18" charset="0"/>
              </a:rPr>
              <a:t> </a:t>
            </a:r>
            <a:r>
              <a:rPr lang="vi-VN" sz="2500" dirty="0" smtClean="0">
                <a:latin typeface="Cambria" pitchFamily="18" charset="0"/>
              </a:rPr>
              <a:t> Điều </a:t>
            </a:r>
            <a:r>
              <a:rPr lang="vi-VN" sz="2500" dirty="0">
                <a:latin typeface="Cambria" pitchFamily="18" charset="0"/>
              </a:rPr>
              <a:t>trị ngay và tích cực tất cả các nhiễm trùng, đồng thời tăng </a:t>
            </a:r>
            <a:r>
              <a:rPr lang="vi-VN" sz="2500" dirty="0" smtClean="0">
                <a:latin typeface="Cambria" pitchFamily="18" charset="0"/>
              </a:rPr>
              <a:t>liềuhydrocortison </a:t>
            </a:r>
            <a:r>
              <a:rPr lang="vi-VN" sz="2500" dirty="0">
                <a:latin typeface="Cambria" pitchFamily="18" charset="0"/>
              </a:rPr>
              <a:t>cho phù </a:t>
            </a:r>
            <a:r>
              <a:rPr lang="vi-VN" sz="2500" dirty="0" smtClean="0">
                <a:latin typeface="Cambria" pitchFamily="18" charset="0"/>
              </a:rPr>
              <a:t>hợp.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vi-VN" sz="2500" dirty="0">
                <a:latin typeface="Cambria" pitchFamily="18" charset="0"/>
              </a:rPr>
              <a:t>Điều trị đặc </a:t>
            </a:r>
            <a:r>
              <a:rPr lang="vi-VN" sz="2500" dirty="0" smtClean="0">
                <a:latin typeface="Cambria" pitchFamily="18" charset="0"/>
              </a:rPr>
              <a:t>hiệu</a:t>
            </a: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</a:t>
            </a:r>
            <a:r>
              <a:rPr lang="en-US" sz="2500" dirty="0" err="1" smtClean="0">
                <a:latin typeface="Cambria" pitchFamily="18" charset="0"/>
              </a:rPr>
              <a:t>Phối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hợp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cả</a:t>
            </a:r>
            <a:r>
              <a:rPr lang="en-US" sz="2500" dirty="0">
                <a:latin typeface="Cambria" pitchFamily="18" charset="0"/>
              </a:rPr>
              <a:t> glucocorticoid </a:t>
            </a:r>
            <a:r>
              <a:rPr lang="en-US" sz="2500" dirty="0" err="1">
                <a:latin typeface="Cambria" pitchFamily="18" charset="0"/>
              </a:rPr>
              <a:t>và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mineralocorticoid. </a:t>
            </a: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</a:t>
            </a:r>
            <a:r>
              <a:rPr lang="en-US" sz="2500" dirty="0" err="1" smtClean="0">
                <a:latin typeface="Cambria" pitchFamily="18" charset="0"/>
              </a:rPr>
              <a:t>Nhẹ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vi-VN" sz="2500" dirty="0">
                <a:latin typeface="Cambria" pitchFamily="18" charset="0"/>
              </a:rPr>
              <a:t>dùng hydrocortison đơn thuần là đủ</a:t>
            </a:r>
            <a:r>
              <a:rPr lang="vi-VN" sz="2500" dirty="0" smtClean="0">
                <a:latin typeface="Cambria" pitchFamily="18" charset="0"/>
              </a:rPr>
              <a:t>.</a:t>
            </a:r>
            <a:endParaRPr lang="en-US" sz="2500" dirty="0" smtClean="0">
              <a:latin typeface="Cambria" pitchFamily="18" charset="0"/>
            </a:endParaRPr>
          </a:p>
          <a:p>
            <a:r>
              <a:rPr lang="vi-VN" sz="2500" dirty="0" smtClean="0">
                <a:latin typeface="Cambria" pitchFamily="18" charset="0"/>
              </a:rPr>
              <a:t>    Hydrocortison </a:t>
            </a:r>
            <a:r>
              <a:rPr lang="vi-VN" sz="2500" dirty="0">
                <a:latin typeface="Cambria" pitchFamily="18" charset="0"/>
              </a:rPr>
              <a:t>là thuốc được lựa chọn</a:t>
            </a:r>
            <a:r>
              <a:rPr lang="vi-VN" sz="2500" dirty="0" smtClean="0">
                <a:latin typeface="Cambria" pitchFamily="18" charset="0"/>
              </a:rPr>
              <a:t>,</a:t>
            </a:r>
          </a:p>
          <a:p>
            <a:r>
              <a:rPr lang="vi-VN" sz="2500" dirty="0">
                <a:latin typeface="Cambria" pitchFamily="18" charset="0"/>
              </a:rPr>
              <a:t>    Dùng prednison Nhiều bệnh nhân phải </a:t>
            </a:r>
            <a:endParaRPr lang="vi-VN" sz="2500" dirty="0" smtClean="0">
              <a:latin typeface="Cambria" pitchFamily="18" charset="0"/>
            </a:endParaRPr>
          </a:p>
          <a:p>
            <a:r>
              <a:rPr lang="vi-VN" sz="2500" dirty="0" smtClean="0">
                <a:latin typeface="Cambria" pitchFamily="18" charset="0"/>
              </a:rPr>
              <a:t>thêm </a:t>
            </a:r>
            <a:r>
              <a:rPr lang="vi-VN" sz="2500" dirty="0">
                <a:latin typeface="Cambria" pitchFamily="18" charset="0"/>
              </a:rPr>
              <a:t>fludrocortison hoặc ăn thêm </a:t>
            </a:r>
            <a:r>
              <a:rPr lang="vi-VN" sz="2500" dirty="0" smtClean="0">
                <a:latin typeface="Cambria" pitchFamily="18" charset="0"/>
              </a:rPr>
              <a:t>muối.</a:t>
            </a:r>
          </a:p>
          <a:p>
            <a:r>
              <a:rPr lang="vi-VN" sz="2500" dirty="0">
                <a:latin typeface="Cambria" pitchFamily="18" charset="0"/>
              </a:rPr>
              <a:t>     Fludrocortison acetat có tác dụng </a:t>
            </a:r>
            <a:r>
              <a:rPr lang="vi-VN" sz="2500" dirty="0" smtClean="0">
                <a:latin typeface="Cambria" pitchFamily="18" charset="0"/>
              </a:rPr>
              <a:t>giữ</a:t>
            </a:r>
          </a:p>
          <a:p>
            <a:r>
              <a:rPr lang="vi-VN" sz="2500" dirty="0" smtClean="0">
                <a:latin typeface="Cambria" pitchFamily="18" charset="0"/>
              </a:rPr>
              <a:t> </a:t>
            </a:r>
            <a:r>
              <a:rPr lang="vi-VN" sz="2500" dirty="0">
                <a:latin typeface="Cambria" pitchFamily="18" charset="0"/>
              </a:rPr>
              <a:t>muối </a:t>
            </a:r>
            <a:r>
              <a:rPr lang="vi-VN" sz="2500" dirty="0" smtClean="0">
                <a:latin typeface="Cambria" pitchFamily="18" charset="0"/>
              </a:rPr>
              <a:t>mạnh.</a:t>
            </a:r>
            <a:endParaRPr lang="en-US" sz="2500" dirty="0" smtClean="0"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672" y="2564904"/>
            <a:ext cx="2209800" cy="2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474229"/>
            <a:ext cx="2376264" cy="240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9552" y="1716902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2256" cy="6957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1748" y="3206298"/>
            <a:ext cx="62915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500" b="1" dirty="0">
                <a:latin typeface="Cambria" panose="02040503050406030204" pitchFamily="18" charset="0"/>
              </a:rPr>
              <a:t>Cảm ơn thầy và các bạn đã lắng nghe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1324" y="332656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>
                <a:latin typeface="Cambria" panose="02040503050406030204" pitchFamily="18" charset="0"/>
              </a:rPr>
              <a:t>TƯ LIỆU THAM KHẢO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7188" y="1272639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dirty="0" smtClean="0">
                <a:latin typeface="Cambria" panose="02040503050406030204" pitchFamily="18" charset="0"/>
              </a:rPr>
              <a:t>www.nguyenphuchoc199.com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dirty="0" smtClean="0">
                <a:latin typeface="Cambria" panose="02040503050406030204" pitchFamily="18" charset="0"/>
              </a:rPr>
              <a:t>www.google.com.vn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dirty="0" smtClean="0">
                <a:latin typeface="Cambria" panose="02040503050406030204" pitchFamily="18" charset="0"/>
              </a:rPr>
              <a:t>Đai học duy tân,(2016) Tập bài giảng Bệnh lý học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vi-VN" sz="2400" dirty="0" smtClean="0">
                <a:latin typeface="Cambria" panose="02040503050406030204" pitchFamily="18" charset="0"/>
              </a:rPr>
              <a:t>Các giáo trình về bệnh học, dược lý, dược lâm sàng.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vi-VN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3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7704856" cy="95434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1.Giải </a:t>
            </a:r>
            <a:r>
              <a:rPr lang="en-US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phẩu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sinh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lý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vỏ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thượng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anose="02040503050406030204" pitchFamily="18" charset="0"/>
              </a:rPr>
              <a:t>thận</a:t>
            </a: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:</a:t>
            </a:r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dirty="0" smtClean="0">
                <a:latin typeface="Cambria" panose="02040503050406030204" pitchFamily="18" charset="0"/>
              </a:rPr>
              <a:t/>
            </a:r>
            <a:br>
              <a:rPr lang="en-US" dirty="0" smtClean="0">
                <a:latin typeface="Cambria" panose="02040503050406030204" pitchFamily="18" charset="0"/>
              </a:rPr>
            </a:br>
            <a:endParaRPr lang="vi-VN" sz="36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43004"/>
            <a:ext cx="8820472" cy="508234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sz="2400" b="1" dirty="0" smtClean="0">
                <a:solidFill>
                  <a:schemeClr val="tx1"/>
                </a:solidFill>
              </a:rPr>
              <a:t>1.1. </a:t>
            </a:r>
            <a:r>
              <a:rPr lang="en-US" sz="2400" b="1" dirty="0" err="1">
                <a:solidFill>
                  <a:schemeClr val="tx1"/>
                </a:solidFill>
                <a:latin typeface="Cambria" pitchFamily="18" charset="0"/>
              </a:rPr>
              <a:t>G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iải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ambria" pitchFamily="18" charset="0"/>
              </a:rPr>
              <a:t>phẩu</a:t>
            </a:r>
            <a:r>
              <a:rPr lang="en-US" sz="2400" b="1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  <a:endParaRPr lang="en-US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Tuyến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thượng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thận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gồm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tuyến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nhỏ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úp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trên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thận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mỗi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tuyến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nặng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khoản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4g.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Tuyến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thượng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thận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gồm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2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phần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riêng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biệt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phần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vỏ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(80%),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phần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tủy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(20%).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Vỏ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thương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thận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gồm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3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lớp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riêng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biệt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Lớp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cầu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sản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hormon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chuyển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hóa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muối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nước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là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mineralocorticoid (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aldosteron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) .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Lớp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bó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ở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giữa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sản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glucocorticoid (cortisol).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Lớp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cuối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cùng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bài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tiết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androgen.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Tủy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thượng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thận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nằm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ở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trung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tâm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tuyến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sản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và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bài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ambria" pitchFamily="18" charset="0"/>
              </a:rPr>
              <a:t>tiết</a:t>
            </a:r>
            <a:r>
              <a:rPr lang="en-US" sz="2400" dirty="0" smtClean="0">
                <a:solidFill>
                  <a:schemeClr val="tx1"/>
                </a:solidFill>
                <a:latin typeface="Cambria" pitchFamily="18" charset="0"/>
              </a:rPr>
              <a:t> catecholamine</a:t>
            </a:r>
            <a:endParaRPr lang="en-US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71110" y="188640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2"/>
                </a:solidFill>
              </a:rPr>
              <a:t>Giải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phẩu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sinh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lý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vỏ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thượng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</a:rPr>
              <a:t>thận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867255"/>
            <a:ext cx="40324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Hormon</a:t>
            </a:r>
            <a:r>
              <a:rPr lang="en-US" sz="2400" dirty="0" smtClean="0"/>
              <a:t> </a:t>
            </a:r>
            <a:r>
              <a:rPr lang="en-US" sz="2400" dirty="0" err="1" smtClean="0"/>
              <a:t>vỏ</a:t>
            </a:r>
            <a:r>
              <a:rPr lang="en-US" sz="2400" dirty="0" smtClean="0"/>
              <a:t> </a:t>
            </a:r>
            <a:r>
              <a:rPr lang="en-US" sz="2400" dirty="0" err="1" smtClean="0"/>
              <a:t>thượng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thận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nguồn</a:t>
            </a:r>
            <a:r>
              <a:rPr lang="en-US" sz="2400" dirty="0" smtClean="0"/>
              <a:t> </a:t>
            </a:r>
            <a:r>
              <a:rPr lang="en-US" sz="2400" dirty="0" err="1" smtClean="0"/>
              <a:t>gốc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cholesterol </a:t>
            </a:r>
            <a:r>
              <a:rPr lang="en-US" sz="2400" dirty="0" err="1" smtClean="0"/>
              <a:t>tạo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các</a:t>
            </a:r>
            <a:r>
              <a:rPr lang="en-US" sz="2400" dirty="0" smtClean="0"/>
              <a:t> steroid. Cholesterol qua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giai</a:t>
            </a:r>
            <a:r>
              <a:rPr lang="en-US" sz="2400" dirty="0" smtClean="0"/>
              <a:t> </a:t>
            </a:r>
            <a:r>
              <a:rPr lang="en-US" sz="2400" dirty="0" err="1" smtClean="0"/>
              <a:t>đoạn</a:t>
            </a:r>
            <a:r>
              <a:rPr lang="en-US" sz="2400" dirty="0" smtClean="0"/>
              <a:t>, </a:t>
            </a:r>
            <a:r>
              <a:rPr lang="en-US" sz="2400" dirty="0" err="1" smtClean="0"/>
              <a:t>hình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3 </a:t>
            </a:r>
            <a:r>
              <a:rPr lang="en-US" sz="2400" dirty="0" err="1" smtClean="0"/>
              <a:t>loại</a:t>
            </a:r>
            <a:r>
              <a:rPr lang="en-US" sz="2400" dirty="0" smtClean="0"/>
              <a:t>: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Glucocorticoid( </a:t>
            </a:r>
            <a:r>
              <a:rPr lang="en-US" sz="2400" dirty="0" err="1" smtClean="0"/>
              <a:t>Gc</a:t>
            </a:r>
            <a:r>
              <a:rPr lang="en-US" sz="2400" dirty="0" smtClean="0"/>
              <a:t>):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Cortisol, </a:t>
            </a:r>
            <a:r>
              <a:rPr lang="en-US" sz="2400" dirty="0" err="1" smtClean="0"/>
              <a:t>corticosterone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Mineralocorticoid (</a:t>
            </a:r>
            <a:r>
              <a:rPr lang="en-US" sz="2400" dirty="0" err="1" smtClean="0"/>
              <a:t>Gm</a:t>
            </a:r>
            <a:r>
              <a:rPr lang="en-US" sz="2400" dirty="0" smtClean="0"/>
              <a:t>):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Aldosterol</a:t>
            </a:r>
            <a:r>
              <a:rPr lang="en-US" sz="2400" dirty="0" smtClean="0"/>
              <a:t>,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11-deoxycorticoterone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Nhóm</a:t>
            </a:r>
            <a:r>
              <a:rPr lang="en-US" sz="2400" dirty="0" smtClean="0"/>
              <a:t> </a:t>
            </a:r>
            <a:r>
              <a:rPr lang="en-US" sz="2400" dirty="0" err="1" smtClean="0"/>
              <a:t>hormon</a:t>
            </a:r>
            <a:r>
              <a:rPr lang="en-US" sz="2400" dirty="0" smtClean="0"/>
              <a:t> </a:t>
            </a:r>
            <a:r>
              <a:rPr lang="en-US" sz="2400" dirty="0" err="1" smtClean="0"/>
              <a:t>sinh</a:t>
            </a:r>
            <a:r>
              <a:rPr lang="en-US" sz="2400" dirty="0" smtClean="0"/>
              <a:t> </a:t>
            </a:r>
            <a:r>
              <a:rPr lang="en-US" sz="2400" dirty="0" err="1" smtClean="0"/>
              <a:t>dục</a:t>
            </a:r>
            <a:r>
              <a:rPr lang="en-US" sz="2400" dirty="0" smtClean="0"/>
              <a:t>: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Androgen, Estrogen (</a:t>
            </a:r>
            <a:r>
              <a:rPr lang="en-US" sz="2400" dirty="0" err="1" smtClean="0"/>
              <a:t>vết</a:t>
            </a:r>
            <a:r>
              <a:rPr lang="en-US" sz="2400" dirty="0" smtClean="0"/>
              <a:t>).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896527"/>
            <a:ext cx="4752527" cy="49807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58553" y="6214501"/>
            <a:ext cx="375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Sơ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đồ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r>
              <a:rPr lang="en-US" b="1" dirty="0" err="1">
                <a:solidFill>
                  <a:srgbClr val="C00000"/>
                </a:solidFill>
              </a:rPr>
              <a:t>S</a:t>
            </a:r>
            <a:r>
              <a:rPr lang="en-US" b="1" dirty="0" err="1" smtClean="0">
                <a:solidFill>
                  <a:srgbClr val="C00000"/>
                </a:solidFill>
              </a:rPr>
              <a:t>inh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tổng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hợp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vỏ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thượng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thận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2500" dirty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67587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2.Cường aldosterone VTT: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en-US" sz="2500" b="1" dirty="0" smtClean="0">
                <a:latin typeface="Cambria" pitchFamily="18" charset="0"/>
              </a:rPr>
              <a:t>2.1. </a:t>
            </a:r>
            <a:r>
              <a:rPr lang="en-US" sz="2500" b="1" dirty="0" err="1" smtClean="0">
                <a:latin typeface="Cambria" pitchFamily="18" charset="0"/>
              </a:rPr>
              <a:t>Định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nghĩa</a:t>
            </a:r>
            <a:r>
              <a:rPr lang="en-US" sz="2500" b="1" dirty="0" smtClean="0">
                <a:latin typeface="Cambria" pitchFamily="18" charset="0"/>
              </a:rPr>
              <a:t> </a:t>
            </a:r>
            <a:endParaRPr lang="en-US" sz="25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Cường</a:t>
            </a:r>
            <a:r>
              <a:rPr lang="en-US" sz="2500" dirty="0" smtClean="0">
                <a:latin typeface="Cambria" pitchFamily="18" charset="0"/>
              </a:rPr>
              <a:t> aldosterone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một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loại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rối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loạn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nội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dẫn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cao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huyết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áp</a:t>
            </a:r>
            <a:r>
              <a:rPr lang="en-US" sz="2500" dirty="0" smtClean="0">
                <a:latin typeface="Cambria" pitchFamily="18" charset="0"/>
              </a:rPr>
              <a:t>. </a:t>
            </a:r>
            <a:r>
              <a:rPr lang="en-US" sz="2500" dirty="0" err="1" smtClean="0">
                <a:latin typeface="Cambria" pitchFamily="18" charset="0"/>
              </a:rPr>
              <a:t>Tuyến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thận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sản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xuất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một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loại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hormon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thiết</a:t>
            </a:r>
            <a:r>
              <a:rPr lang="en-US" sz="2500" dirty="0" smtClean="0">
                <a:latin typeface="Cambria" pitchFamily="18" charset="0"/>
              </a:rPr>
              <a:t>. </a:t>
            </a:r>
            <a:r>
              <a:rPr lang="en-US" sz="2500" dirty="0" err="1" smtClean="0">
                <a:latin typeface="Cambria" pitchFamily="18" charset="0"/>
              </a:rPr>
              <a:t>Mộ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này</a:t>
            </a:r>
            <a:r>
              <a:rPr lang="en-US" sz="2500" dirty="0" smtClean="0">
                <a:latin typeface="Cambria" pitchFamily="18" charset="0"/>
              </a:rPr>
              <a:t> lag aldosterone.</a:t>
            </a:r>
          </a:p>
          <a:p>
            <a:pPr algn="just"/>
            <a:r>
              <a:rPr lang="en-US" sz="2500" b="1" dirty="0" smtClean="0">
                <a:latin typeface="Cambria" pitchFamily="18" charset="0"/>
              </a:rPr>
              <a:t>2.2.Nguyên </a:t>
            </a:r>
            <a:r>
              <a:rPr lang="en-US" sz="2500" b="1" dirty="0" err="1" smtClean="0">
                <a:latin typeface="Cambria" pitchFamily="18" charset="0"/>
              </a:rPr>
              <a:t>nhân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pPr algn="just"/>
            <a:r>
              <a:rPr lang="en-US" sz="2500" dirty="0" smtClean="0">
                <a:latin typeface="Cambria" pitchFamily="18" charset="0"/>
              </a:rPr>
              <a:t>- </a:t>
            </a:r>
            <a:r>
              <a:rPr lang="en-US" sz="2500" b="1" dirty="0" err="1" smtClean="0">
                <a:latin typeface="Cambria" pitchFamily="18" charset="0"/>
              </a:rPr>
              <a:t>Vấn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đề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gây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ra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dư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thừa</a:t>
            </a:r>
            <a:r>
              <a:rPr lang="en-US" sz="2500" b="1" dirty="0" smtClean="0">
                <a:latin typeface="Cambria" pitchFamily="18" charset="0"/>
              </a:rPr>
              <a:t> aldosterone </a:t>
            </a:r>
            <a:r>
              <a:rPr lang="en-US" sz="2500" b="1" dirty="0" err="1" smtClean="0">
                <a:latin typeface="Cambria" pitchFamily="18" charset="0"/>
              </a:rPr>
              <a:t>bao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gồm</a:t>
            </a:r>
            <a:r>
              <a:rPr lang="en-US" sz="2500" b="1" dirty="0" smtClean="0">
                <a:latin typeface="Cambria" pitchFamily="18" charset="0"/>
              </a:rPr>
              <a:t>:</a:t>
            </a:r>
            <a:endParaRPr lang="en-US" sz="2500" b="1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Sự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phát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triển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tính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tuyến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thận</a:t>
            </a:r>
            <a:r>
              <a:rPr lang="en-US" sz="2500" dirty="0" smtClean="0">
                <a:latin typeface="Cambria" pitchFamily="18" charset="0"/>
              </a:rPr>
              <a:t> – </a:t>
            </a:r>
            <a:r>
              <a:rPr lang="en-US" sz="2500" dirty="0" err="1" smtClean="0">
                <a:latin typeface="Cambria" pitchFamily="18" charset="0"/>
              </a:rPr>
              <a:t>vấn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đề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còn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được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gọi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hooijn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chứng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Conn.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Hoạt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động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mức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cả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hai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tuyến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thận</a:t>
            </a:r>
            <a:endParaRPr lang="en-US" sz="2500" dirty="0" smtClean="0">
              <a:latin typeface="Cambria" pitchFamily="18" charset="0"/>
            </a:endParaRPr>
          </a:p>
          <a:p>
            <a:pPr algn="just"/>
            <a:r>
              <a:rPr lang="en-US" sz="2500" dirty="0" smtClean="0">
                <a:latin typeface="Cambria" pitchFamily="18" charset="0"/>
              </a:rPr>
              <a:t>- </a:t>
            </a:r>
            <a:r>
              <a:rPr lang="en-US" sz="2500" b="1" dirty="0" err="1" smtClean="0">
                <a:latin typeface="Cambria" pitchFamily="18" charset="0"/>
              </a:rPr>
              <a:t>Trong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trường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hợp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hiếm</a:t>
            </a:r>
            <a:r>
              <a:rPr lang="en-US" sz="2500" b="1" dirty="0" smtClean="0">
                <a:latin typeface="Cambria" pitchFamily="18" charset="0"/>
              </a:rPr>
              <a:t> hoi, </a:t>
            </a:r>
            <a:r>
              <a:rPr lang="en-US" sz="2500" b="1" dirty="0" err="1" smtClean="0">
                <a:latin typeface="Cambria" pitchFamily="18" charset="0"/>
              </a:rPr>
              <a:t>cường</a:t>
            </a:r>
            <a:r>
              <a:rPr lang="en-US" sz="2500" b="1" dirty="0" smtClean="0">
                <a:latin typeface="Cambria" pitchFamily="18" charset="0"/>
              </a:rPr>
              <a:t> aldosterone </a:t>
            </a:r>
            <a:r>
              <a:rPr lang="en-US" sz="2500" b="1" dirty="0" err="1" smtClean="0">
                <a:latin typeface="Cambria" pitchFamily="18" charset="0"/>
              </a:rPr>
              <a:t>có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thể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là</a:t>
            </a:r>
            <a:r>
              <a:rPr lang="en-US" sz="2500" b="1" dirty="0" smtClean="0">
                <a:latin typeface="Cambria" pitchFamily="18" charset="0"/>
              </a:rPr>
              <a:t> do: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500" b="1" dirty="0" err="1" smtClean="0">
                <a:latin typeface="Cambria" pitchFamily="18" charset="0"/>
              </a:rPr>
              <a:t>Tăng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trưởng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ung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thư</a:t>
            </a:r>
            <a:r>
              <a:rPr lang="en-US" sz="2500" b="1" dirty="0" smtClean="0">
                <a:latin typeface="Cambria" pitchFamily="18" charset="0"/>
              </a:rPr>
              <a:t>( </a:t>
            </a:r>
            <a:r>
              <a:rPr lang="en-US" sz="2500" b="1" dirty="0" err="1" smtClean="0">
                <a:latin typeface="Cambria" pitchFamily="18" charset="0"/>
              </a:rPr>
              <a:t>ác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tính</a:t>
            </a:r>
            <a:r>
              <a:rPr lang="en-US" sz="2500" b="1" dirty="0" smtClean="0">
                <a:latin typeface="Cambria" pitchFamily="18" charset="0"/>
              </a:rPr>
              <a:t>) </a:t>
            </a:r>
            <a:r>
              <a:rPr lang="en-US" sz="2500" b="1" dirty="0" err="1" smtClean="0">
                <a:latin typeface="Cambria" pitchFamily="18" charset="0"/>
              </a:rPr>
              <a:t>các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lớp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ngoài</a:t>
            </a:r>
            <a:r>
              <a:rPr lang="en-US" sz="2500" b="1" dirty="0" smtClean="0">
                <a:latin typeface="Cambria" pitchFamily="18" charset="0"/>
              </a:rPr>
              <a:t> ( </a:t>
            </a:r>
            <a:r>
              <a:rPr lang="en-US" sz="2500" b="1" dirty="0" err="1" smtClean="0">
                <a:latin typeface="Cambria" pitchFamily="18" charset="0"/>
              </a:rPr>
              <a:t>vỏ</a:t>
            </a:r>
            <a:r>
              <a:rPr lang="en-US" sz="2500" b="1" dirty="0" smtClean="0">
                <a:latin typeface="Cambria" pitchFamily="18" charset="0"/>
              </a:rPr>
              <a:t>) </a:t>
            </a:r>
            <a:r>
              <a:rPr lang="en-US" sz="2500" b="1" dirty="0" err="1" smtClean="0">
                <a:latin typeface="Cambria" pitchFamily="18" charset="0"/>
              </a:rPr>
              <a:t>của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tuyến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thượng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thận</a:t>
            </a:r>
            <a:r>
              <a:rPr lang="en-US" sz="2500" b="1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en-US" sz="2500" dirty="0" smtClean="0">
                <a:latin typeface="Cambria" pitchFamily="18" charset="0"/>
              </a:rPr>
              <a:t>- </a:t>
            </a:r>
            <a:r>
              <a:rPr lang="en-US" sz="2500" dirty="0" err="1" smtClean="0">
                <a:latin typeface="Cambria" pitchFamily="18" charset="0"/>
              </a:rPr>
              <a:t>Một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loại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hiếm</a:t>
            </a:r>
            <a:r>
              <a:rPr lang="en-US" sz="2500" dirty="0" smtClean="0">
                <a:latin typeface="Cambria" pitchFamily="18" charset="0"/>
              </a:rPr>
              <a:t> hoi </a:t>
            </a:r>
            <a:r>
              <a:rPr lang="en-US" sz="2500" dirty="0" err="1" smtClean="0">
                <a:latin typeface="Cambria" pitchFamily="18" charset="0"/>
              </a:rPr>
              <a:t>khác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cường</a:t>
            </a:r>
            <a:r>
              <a:rPr lang="en-US" sz="2500" dirty="0" smtClean="0">
                <a:latin typeface="Cambria" pitchFamily="18" charset="0"/>
              </a:rPr>
              <a:t> aldosterone </a:t>
            </a:r>
            <a:r>
              <a:rPr lang="en-US" sz="2500" dirty="0" err="1" smtClean="0">
                <a:latin typeface="Cambria" pitchFamily="18" charset="0"/>
              </a:rPr>
              <a:t>gọi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aldosteronism</a:t>
            </a:r>
            <a:r>
              <a:rPr lang="en-US" sz="2500" dirty="0" smtClean="0">
                <a:latin typeface="Cambria" pitchFamily="18" charset="0"/>
              </a:rPr>
              <a:t> glucocorticoid (GRA) </a:t>
            </a:r>
            <a:r>
              <a:rPr lang="en-US" sz="2500" dirty="0" err="1" smtClean="0">
                <a:latin typeface="Cambria" pitchFamily="18" charset="0"/>
              </a:rPr>
              <a:t>chạy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đình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nguyên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nhân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gây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huyết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áp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cao</a:t>
            </a:r>
            <a:r>
              <a:rPr lang="en-US" sz="2500" dirty="0" smtClean="0">
                <a:latin typeface="Cambria" pitchFamily="18" charset="0"/>
              </a:rPr>
              <a:t> ở </a:t>
            </a:r>
            <a:r>
              <a:rPr lang="en-US" sz="2500" dirty="0" err="1" smtClean="0">
                <a:latin typeface="Cambria" pitchFamily="18" charset="0"/>
              </a:rPr>
              <a:t>trẻ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em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thanh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thiếu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niên</a:t>
            </a:r>
            <a:r>
              <a:rPr lang="en-US" sz="2500" dirty="0" smtClean="0">
                <a:latin typeface="Cambria" pitchFamily="18" charset="0"/>
              </a:rPr>
              <a:t>.</a:t>
            </a:r>
            <a:endParaRPr lang="en-US" sz="2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06489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Cambria" pitchFamily="18" charset="0"/>
              </a:rPr>
              <a:t>2.3.Triệu </a:t>
            </a:r>
            <a:r>
              <a:rPr lang="en-US" sz="2400" b="1" dirty="0" err="1" smtClean="0">
                <a:latin typeface="Cambria" pitchFamily="18" charset="0"/>
              </a:rPr>
              <a:t>chứng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:</a:t>
            </a:r>
          </a:p>
          <a:p>
            <a:pPr marL="457200" indent="-457200" algn="just">
              <a:buAutoNum type="alphaLcPeriod"/>
            </a:pPr>
            <a:r>
              <a:rPr lang="en-US" sz="2400" dirty="0" err="1" smtClean="0">
                <a:latin typeface="Cambria" pitchFamily="18" charset="0"/>
              </a:rPr>
              <a:t>Lâm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sàng</a:t>
            </a:r>
            <a:r>
              <a:rPr lang="en-US" sz="2400" dirty="0" smtClean="0">
                <a:latin typeface="Cambria" pitchFamily="18" charset="0"/>
              </a:rPr>
              <a:t>: - </a:t>
            </a:r>
            <a:r>
              <a:rPr lang="en-US" sz="2400" dirty="0" err="1" smtClean="0">
                <a:latin typeface="Cambria" pitchFamily="18" charset="0"/>
              </a:rPr>
              <a:t>Tăng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huyết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áp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trung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bình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nặng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pPr algn="just"/>
            <a:r>
              <a:rPr lang="en-US" sz="2400" dirty="0" smtClean="0">
                <a:latin typeface="Cambria" pitchFamily="18" charset="0"/>
              </a:rPr>
              <a:t>                           - </a:t>
            </a:r>
            <a:r>
              <a:rPr lang="en-US" sz="2400" dirty="0" err="1" smtClean="0">
                <a:latin typeface="Cambria" pitchFamily="18" charset="0"/>
              </a:rPr>
              <a:t>Tăng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huyết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áp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dù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có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dùng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thuốc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kiểm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soát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                          - </a:t>
            </a:r>
            <a:r>
              <a:rPr lang="en-US" sz="2400" dirty="0" err="1" smtClean="0">
                <a:latin typeface="Cambria" pitchFamily="18" charset="0"/>
              </a:rPr>
              <a:t>Tăng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huyết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áp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cùng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với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mức</a:t>
            </a:r>
            <a:r>
              <a:rPr lang="en-US" sz="2400" dirty="0" smtClean="0">
                <a:latin typeface="Cambria" pitchFamily="18" charset="0"/>
              </a:rPr>
              <a:t> kali </a:t>
            </a:r>
            <a:r>
              <a:rPr lang="en-US" sz="2400" dirty="0" err="1" smtClean="0">
                <a:latin typeface="Cambria" pitchFamily="18" charset="0"/>
              </a:rPr>
              <a:t>máu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thấp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r>
              <a:rPr lang="en-US" sz="2400" dirty="0" smtClean="0">
                <a:latin typeface="Cambria" pitchFamily="18" charset="0"/>
              </a:rPr>
              <a:t>b. </a:t>
            </a:r>
            <a:r>
              <a:rPr lang="en-US" sz="2400" dirty="0" err="1" smtClean="0">
                <a:latin typeface="Cambria" pitchFamily="18" charset="0"/>
              </a:rPr>
              <a:t>Cận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lâm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sàng</a:t>
            </a:r>
            <a:r>
              <a:rPr lang="en-US" sz="2400" dirty="0" smtClean="0">
                <a:latin typeface="Cambria" pitchFamily="18" charset="0"/>
              </a:rPr>
              <a:t>: - </a:t>
            </a:r>
            <a:r>
              <a:rPr lang="en-US" sz="2400" dirty="0" err="1" smtClean="0">
                <a:latin typeface="Cambria" pitchFamily="18" charset="0"/>
              </a:rPr>
              <a:t>Thử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nghiệm</a:t>
            </a:r>
            <a:r>
              <a:rPr lang="en-US" sz="2400" dirty="0" smtClean="0">
                <a:latin typeface="Cambria" pitchFamily="18" charset="0"/>
              </a:rPr>
              <a:t> Fludrocortisone</a:t>
            </a:r>
          </a:p>
          <a:p>
            <a:pPr algn="just"/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smtClean="0">
                <a:latin typeface="Cambria" pitchFamily="18" charset="0"/>
              </a:rPr>
              <a:t>                               - </a:t>
            </a:r>
            <a:r>
              <a:rPr lang="en-US" sz="2400" dirty="0" err="1" smtClean="0">
                <a:latin typeface="Cambria" pitchFamily="18" charset="0"/>
              </a:rPr>
              <a:t>Chụp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cắt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lớp</a:t>
            </a:r>
            <a:r>
              <a:rPr lang="en-US" sz="2400" dirty="0" smtClean="0">
                <a:latin typeface="Cambria" pitchFamily="18" charset="0"/>
              </a:rPr>
              <a:t> vi </a:t>
            </a:r>
            <a:r>
              <a:rPr lang="en-US" sz="2400" dirty="0" err="1" smtClean="0">
                <a:latin typeface="Cambria" pitchFamily="18" charset="0"/>
              </a:rPr>
              <a:t>tính</a:t>
            </a:r>
            <a:r>
              <a:rPr lang="en-US" sz="2400" dirty="0" smtClean="0">
                <a:latin typeface="Cambria" pitchFamily="18" charset="0"/>
              </a:rPr>
              <a:t> ổ </a:t>
            </a:r>
            <a:r>
              <a:rPr lang="en-US" sz="2400" dirty="0" err="1" smtClean="0">
                <a:latin typeface="Cambria" pitchFamily="18" charset="0"/>
              </a:rPr>
              <a:t>bụng</a:t>
            </a:r>
            <a:endParaRPr lang="en-US" sz="2400" dirty="0" smtClean="0">
              <a:latin typeface="Cambria" pitchFamily="18" charset="0"/>
            </a:endParaRPr>
          </a:p>
          <a:p>
            <a:pPr algn="just"/>
            <a:endParaRPr lang="en-US" sz="2400" dirty="0">
              <a:latin typeface="Cambria" pitchFamily="18" charset="0"/>
            </a:endParaRPr>
          </a:p>
          <a:p>
            <a:pPr algn="just"/>
            <a:r>
              <a:rPr lang="en-US" sz="2400" b="1" dirty="0" smtClean="0">
                <a:latin typeface="Cambria" pitchFamily="18" charset="0"/>
              </a:rPr>
              <a:t>2.4. </a:t>
            </a:r>
            <a:r>
              <a:rPr lang="en-US" sz="2400" b="1" dirty="0" err="1" smtClean="0">
                <a:latin typeface="Cambria" pitchFamily="18" charset="0"/>
              </a:rPr>
              <a:t>Đều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trị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latin typeface="Cambria" pitchFamily="18" charset="0"/>
              </a:rPr>
              <a:t>Đều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trị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cho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khối</a:t>
            </a:r>
            <a:r>
              <a:rPr lang="en-US" sz="2400" dirty="0" smtClean="0">
                <a:latin typeface="Cambria" pitchFamily="18" charset="0"/>
              </a:rPr>
              <a:t> u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thượng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thận</a:t>
            </a:r>
            <a:r>
              <a:rPr lang="en-US" sz="2400" dirty="0" smtClean="0">
                <a:latin typeface="Cambria" pitchFamily="18" charset="0"/>
              </a:rPr>
              <a:t>: </a:t>
            </a:r>
            <a:r>
              <a:rPr lang="en-US" sz="2400" dirty="0" err="1" smtClean="0">
                <a:latin typeface="Cambria" pitchFamily="18" charset="0"/>
              </a:rPr>
              <a:t>phẩu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thaautj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cắt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bỏ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, </a:t>
            </a:r>
            <a:r>
              <a:rPr lang="en-US" sz="2400" dirty="0" err="1" smtClean="0">
                <a:latin typeface="Cambria" pitchFamily="18" charset="0"/>
              </a:rPr>
              <a:t>chặn</a:t>
            </a:r>
            <a:r>
              <a:rPr lang="en-US" sz="2400" dirty="0" smtClean="0">
                <a:latin typeface="Cambria" pitchFamily="18" charset="0"/>
              </a:rPr>
              <a:t> aldosterone, </a:t>
            </a:r>
            <a:r>
              <a:rPr lang="en-US" sz="2400" dirty="0" err="1" smtClean="0">
                <a:latin typeface="Cambria" pitchFamily="18" charset="0"/>
              </a:rPr>
              <a:t>thay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đổi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sống</a:t>
            </a:r>
            <a:r>
              <a:rPr lang="en-US" sz="2400" dirty="0" smtClean="0">
                <a:latin typeface="Cambria" pitchFamily="18" charset="0"/>
              </a:rPr>
              <a:t>…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latin typeface="Cambria" pitchFamily="18" charset="0"/>
              </a:rPr>
              <a:t>Đều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trị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thượng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thận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hoạt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động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quá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mức</a:t>
            </a:r>
            <a:r>
              <a:rPr lang="en-US" sz="2400" dirty="0" smtClean="0">
                <a:latin typeface="Cambria" pitchFamily="18" charset="0"/>
              </a:rPr>
              <a:t>: </a:t>
            </a:r>
            <a:r>
              <a:rPr lang="en-US" sz="2400" dirty="0" err="1" smtClean="0">
                <a:latin typeface="Cambria" pitchFamily="18" charset="0"/>
              </a:rPr>
              <a:t>sự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kết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hợp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thuốc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thay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đổi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sống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có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thể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chữa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trị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hiệu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quả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cường</a:t>
            </a:r>
            <a:r>
              <a:rPr lang="en-US" sz="2400" dirty="0" smtClean="0">
                <a:latin typeface="Cambria" pitchFamily="18" charset="0"/>
              </a:rPr>
              <a:t> aldosterone </a:t>
            </a:r>
            <a:r>
              <a:rPr lang="en-US" sz="2400" dirty="0" err="1" smtClean="0">
                <a:latin typeface="Cambria" pitchFamily="18" charset="0"/>
              </a:rPr>
              <a:t>gây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bởi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hoạt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động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quá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mức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của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cả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hai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thượng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thận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latin typeface="Cambria" pitchFamily="18" charset="0"/>
              </a:rPr>
              <a:t>Thuốc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đối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kháng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thụ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thể</a:t>
            </a:r>
            <a:r>
              <a:rPr lang="en-US" sz="2400" dirty="0" smtClean="0">
                <a:latin typeface="Cambria" pitchFamily="18" charset="0"/>
              </a:rPr>
              <a:t> Mineralocorticoid </a:t>
            </a:r>
            <a:r>
              <a:rPr lang="en-US" sz="2400" dirty="0" err="1" smtClean="0">
                <a:latin typeface="Cambria" pitchFamily="18" charset="0"/>
              </a:rPr>
              <a:t>chặn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hành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động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của</a:t>
            </a:r>
            <a:r>
              <a:rPr lang="en-US" sz="2400" dirty="0" smtClean="0">
                <a:latin typeface="Cambria" pitchFamily="18" charset="0"/>
              </a:rPr>
              <a:t> aldosterone </a:t>
            </a:r>
            <a:r>
              <a:rPr lang="en-US" sz="2400" dirty="0" err="1" smtClean="0">
                <a:latin typeface="Cambria" pitchFamily="18" charset="0"/>
              </a:rPr>
              <a:t>trong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cơ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thể</a:t>
            </a:r>
            <a:r>
              <a:rPr lang="en-US" sz="2400" dirty="0" smtClean="0">
                <a:latin typeface="Cambria" pitchFamily="18" charset="0"/>
              </a:rPr>
              <a:t>: spironolactone, </a:t>
            </a:r>
            <a:r>
              <a:rPr lang="en-US" sz="2400" dirty="0" err="1" smtClean="0">
                <a:latin typeface="Cambria" pitchFamily="18" charset="0"/>
              </a:rPr>
              <a:t>inspra</a:t>
            </a:r>
            <a:r>
              <a:rPr lang="en-US" sz="2400" dirty="0" smtClean="0">
                <a:latin typeface="Cambria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3.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cường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vỏ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thượng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thận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–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hội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chứng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cushing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: </a:t>
            </a:r>
            <a:endParaRPr lang="en-US" sz="40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503499"/>
            <a:ext cx="41404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3.1.Định </a:t>
            </a:r>
            <a:r>
              <a:rPr lang="en-US" sz="2500" b="1" dirty="0" err="1" smtClean="0"/>
              <a:t>nghĩa</a:t>
            </a:r>
            <a:r>
              <a:rPr lang="en-US" sz="2500" b="1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gia</a:t>
            </a:r>
            <a:r>
              <a:rPr lang="en-US" sz="2400" dirty="0" smtClean="0"/>
              <a:t> </a:t>
            </a:r>
            <a:r>
              <a:rPr lang="en-US" sz="2400" dirty="0" err="1" smtClean="0"/>
              <a:t>tăng</a:t>
            </a:r>
            <a:r>
              <a:rPr lang="en-US" sz="2400" dirty="0" smtClean="0"/>
              <a:t> </a:t>
            </a:r>
            <a:r>
              <a:rPr lang="en-US" sz="2400" dirty="0" err="1" smtClean="0"/>
              <a:t>mạn</a:t>
            </a:r>
            <a:r>
              <a:rPr lang="en-US" sz="2400" dirty="0" smtClean="0"/>
              <a:t> </a:t>
            </a:r>
            <a:r>
              <a:rPr lang="en-US" sz="2400" dirty="0" err="1" smtClean="0"/>
              <a:t>tính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hormon</a:t>
            </a:r>
            <a:r>
              <a:rPr lang="en-US" sz="2400" dirty="0" smtClean="0"/>
              <a:t> glucocorticoid do </a:t>
            </a:r>
            <a:r>
              <a:rPr lang="en-US" sz="2400" dirty="0" err="1" smtClean="0"/>
              <a:t>nhìu</a:t>
            </a:r>
            <a:r>
              <a:rPr lang="en-US" sz="2400" dirty="0" smtClean="0"/>
              <a:t> </a:t>
            </a: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nhau</a:t>
            </a:r>
            <a:r>
              <a:rPr lang="en-US" sz="2400" dirty="0" smtClean="0"/>
              <a:t> </a:t>
            </a:r>
            <a:r>
              <a:rPr lang="en-US" sz="2400" dirty="0" err="1" smtClean="0"/>
              <a:t>hây</a:t>
            </a:r>
            <a:r>
              <a:rPr lang="en-US" sz="2400" dirty="0" smtClean="0"/>
              <a:t> </a:t>
            </a:r>
            <a:r>
              <a:rPr lang="en-US" sz="2400" dirty="0" err="1" smtClean="0"/>
              <a:t>ra</a:t>
            </a:r>
            <a:r>
              <a:rPr lang="en-US" sz="2400" dirty="0" smtClean="0"/>
              <a:t> </a:t>
            </a:r>
            <a:r>
              <a:rPr lang="en-US" sz="2400" dirty="0" err="1" smtClean="0"/>
              <a:t>hội</a:t>
            </a:r>
            <a:r>
              <a:rPr lang="en-US" sz="2400" dirty="0" smtClean="0"/>
              <a:t> </a:t>
            </a:r>
            <a:r>
              <a:rPr lang="en-US" sz="2400" dirty="0" err="1" smtClean="0"/>
              <a:t>chứng</a:t>
            </a:r>
            <a:r>
              <a:rPr lang="en-US" sz="2400" dirty="0" smtClean="0"/>
              <a:t> </a:t>
            </a:r>
            <a:r>
              <a:rPr lang="en-US" sz="2400" dirty="0" err="1" smtClean="0"/>
              <a:t>cushing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thường</a:t>
            </a:r>
            <a:r>
              <a:rPr lang="en-US" sz="2400" dirty="0" smtClean="0"/>
              <a:t> </a:t>
            </a:r>
            <a:r>
              <a:rPr lang="en-US" sz="2400" dirty="0" err="1" smtClean="0"/>
              <a:t>gặp</a:t>
            </a:r>
            <a:r>
              <a:rPr lang="en-US" sz="2400" dirty="0" smtClean="0"/>
              <a:t> </a:t>
            </a:r>
            <a:r>
              <a:rPr lang="en-US" sz="2400" dirty="0" err="1" smtClean="0"/>
              <a:t>nhất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do </a:t>
            </a:r>
            <a:r>
              <a:rPr lang="en-US" sz="2400" dirty="0" err="1" smtClean="0"/>
              <a:t>thuốc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nguyên</a:t>
            </a:r>
            <a:r>
              <a:rPr lang="en-US" sz="2400" dirty="0" smtClean="0"/>
              <a:t> </a:t>
            </a:r>
            <a:r>
              <a:rPr lang="en-US" sz="2400" dirty="0" err="1" smtClean="0"/>
              <a:t>nhân</a:t>
            </a:r>
            <a:r>
              <a:rPr lang="en-US" sz="2400" dirty="0" smtClean="0"/>
              <a:t> </a:t>
            </a:r>
            <a:r>
              <a:rPr lang="en-US" sz="2400" dirty="0" err="1" smtClean="0"/>
              <a:t>khác</a:t>
            </a:r>
            <a:r>
              <a:rPr lang="en-US" sz="2400" dirty="0" smtClean="0"/>
              <a:t> </a:t>
            </a:r>
            <a:r>
              <a:rPr lang="en-US" sz="2400" dirty="0" err="1" smtClean="0"/>
              <a:t>là</a:t>
            </a:r>
            <a:r>
              <a:rPr lang="en-US" sz="2400" dirty="0" smtClean="0"/>
              <a:t> do </a:t>
            </a:r>
            <a:r>
              <a:rPr lang="en-US" sz="2400" dirty="0" err="1" smtClean="0"/>
              <a:t>rối</a:t>
            </a:r>
            <a:r>
              <a:rPr lang="en-US" sz="2400" dirty="0" smtClean="0"/>
              <a:t> </a:t>
            </a:r>
            <a:r>
              <a:rPr lang="en-US" sz="2400" dirty="0" err="1" smtClean="0"/>
              <a:t>loạn</a:t>
            </a:r>
            <a:r>
              <a:rPr lang="en-US" sz="2400" dirty="0" smtClean="0"/>
              <a:t> </a:t>
            </a:r>
            <a:r>
              <a:rPr lang="en-US" sz="2400" dirty="0" err="1" smtClean="0"/>
              <a:t>tuyến</a:t>
            </a:r>
            <a:r>
              <a:rPr lang="en-US" sz="2400" dirty="0" smtClean="0"/>
              <a:t> </a:t>
            </a:r>
            <a:r>
              <a:rPr lang="en-US" sz="2400" dirty="0" err="1" smtClean="0"/>
              <a:t>yên</a:t>
            </a:r>
            <a:r>
              <a:rPr lang="en-US" sz="2400" dirty="0" smtClean="0"/>
              <a:t>, </a:t>
            </a:r>
            <a:r>
              <a:rPr lang="en-US" sz="2400" dirty="0" err="1" smtClean="0"/>
              <a:t>thượng</a:t>
            </a:r>
            <a:r>
              <a:rPr lang="en-US" sz="2400" dirty="0" smtClean="0"/>
              <a:t> </a:t>
            </a:r>
            <a:r>
              <a:rPr lang="en-US" sz="2400" dirty="0" err="1" smtClean="0"/>
              <a:t>thận</a:t>
            </a:r>
            <a:r>
              <a:rPr lang="en-US" sz="2400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do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ACTH </a:t>
            </a:r>
            <a:r>
              <a:rPr lang="en-US" sz="2400" dirty="0" err="1" smtClean="0"/>
              <a:t>tại</a:t>
            </a:r>
            <a:r>
              <a:rPr lang="en-US" sz="2400" dirty="0" smtClean="0"/>
              <a:t> </a:t>
            </a:r>
            <a:r>
              <a:rPr lang="en-US" sz="2400" dirty="0" err="1" smtClean="0"/>
              <a:t>chỗ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Danh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r>
              <a:rPr lang="en-US" sz="2400" dirty="0" smtClean="0"/>
              <a:t>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</a:t>
            </a:r>
            <a:r>
              <a:rPr lang="en-US" sz="2400" dirty="0" err="1" smtClean="0"/>
              <a:t>cushing</a:t>
            </a:r>
            <a:r>
              <a:rPr lang="en-US" sz="2400" dirty="0" smtClean="0"/>
              <a:t> </a:t>
            </a:r>
            <a:r>
              <a:rPr lang="en-US" sz="2400" dirty="0" err="1" smtClean="0"/>
              <a:t>để</a:t>
            </a:r>
            <a:r>
              <a:rPr lang="en-US" sz="2400" dirty="0" smtClean="0"/>
              <a:t> </a:t>
            </a:r>
            <a:r>
              <a:rPr lang="en-US" sz="2400" dirty="0" err="1" smtClean="0"/>
              <a:t>chỉ</a:t>
            </a:r>
            <a:r>
              <a:rPr lang="en-US" sz="2400" dirty="0" smtClean="0"/>
              <a:t> </a:t>
            </a:r>
            <a:r>
              <a:rPr lang="en-US" sz="2400" dirty="0" err="1" smtClean="0"/>
              <a:t>hội</a:t>
            </a:r>
            <a:r>
              <a:rPr lang="en-US" sz="2400" dirty="0" smtClean="0"/>
              <a:t> </a:t>
            </a:r>
            <a:r>
              <a:rPr lang="en-US" sz="2400" dirty="0" err="1" smtClean="0"/>
              <a:t>chứng</a:t>
            </a:r>
            <a:r>
              <a:rPr lang="en-US" sz="2400" dirty="0" smtClean="0"/>
              <a:t> Cushing do </a:t>
            </a:r>
            <a:r>
              <a:rPr lang="en-US" sz="2400" dirty="0" err="1" smtClean="0"/>
              <a:t>tăng</a:t>
            </a:r>
            <a:r>
              <a:rPr lang="en-US" sz="2400" dirty="0" smtClean="0"/>
              <a:t> </a:t>
            </a:r>
            <a:r>
              <a:rPr lang="en-US" sz="2400" dirty="0" err="1" smtClean="0"/>
              <a:t>tiết</a:t>
            </a:r>
            <a:r>
              <a:rPr lang="en-US" sz="2400" dirty="0" smtClean="0"/>
              <a:t> ACTH.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979" y="1503499"/>
            <a:ext cx="4140461" cy="508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14290"/>
            <a:ext cx="8424936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>
                <a:latin typeface="Cambria" pitchFamily="18" charset="0"/>
              </a:rPr>
              <a:t>3</a:t>
            </a:r>
            <a:r>
              <a:rPr lang="en-US" sz="2500" b="1" dirty="0" smtClean="0">
                <a:latin typeface="Cambria" pitchFamily="18" charset="0"/>
              </a:rPr>
              <a:t>.2</a:t>
            </a:r>
            <a:r>
              <a:rPr lang="en-US" sz="2500" b="1" dirty="0" smtClean="0">
                <a:latin typeface="Cambria" pitchFamily="18" charset="0"/>
              </a:rPr>
              <a:t>. </a:t>
            </a:r>
            <a:r>
              <a:rPr lang="en-US" sz="2500" b="1" dirty="0" err="1" smtClean="0">
                <a:latin typeface="Cambria" pitchFamily="18" charset="0"/>
              </a:rPr>
              <a:t>Nguyên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nhân</a:t>
            </a:r>
            <a:r>
              <a:rPr lang="en-US" sz="2500" b="1" dirty="0" smtClean="0">
                <a:latin typeface="Cambria" pitchFamily="18" charset="0"/>
              </a:rPr>
              <a:t>: 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err="1" smtClean="0">
                <a:latin typeface="Cambria" pitchFamily="18" charset="0"/>
              </a:rPr>
              <a:t>Bệnh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cushing</a:t>
            </a:r>
            <a:r>
              <a:rPr lang="en-US" sz="2400" b="1" dirty="0" smtClean="0">
                <a:latin typeface="Cambria" pitchFamily="18" charset="0"/>
              </a:rPr>
              <a:t>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latin typeface="Cambria" pitchFamily="18" charset="0"/>
              </a:rPr>
              <a:t>Sự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tăng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tiết</a:t>
            </a:r>
            <a:r>
              <a:rPr lang="en-US" sz="2400" dirty="0" smtClean="0">
                <a:latin typeface="Cambria" pitchFamily="18" charset="0"/>
              </a:rPr>
              <a:t> ACTH </a:t>
            </a:r>
            <a:r>
              <a:rPr lang="en-US" sz="2400" dirty="0" err="1" smtClean="0">
                <a:latin typeface="Cambria" pitchFamily="18" charset="0"/>
              </a:rPr>
              <a:t>xảy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từng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đợt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ngẫu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nhiên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gây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sự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tăng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tiết</a:t>
            </a:r>
            <a:r>
              <a:rPr lang="en-US" sz="2400" dirty="0" smtClean="0">
                <a:latin typeface="Cambria" pitchFamily="18" charset="0"/>
              </a:rPr>
              <a:t> corticoid </a:t>
            </a:r>
            <a:r>
              <a:rPr lang="en-US" sz="2400" dirty="0" err="1" smtClean="0">
                <a:latin typeface="Cambria" pitchFamily="18" charset="0"/>
              </a:rPr>
              <a:t>không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còn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tuân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theo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nhịp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điệu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trong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ngày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90% </a:t>
            </a:r>
            <a:r>
              <a:rPr lang="en-US" sz="2400" dirty="0" err="1" smtClean="0">
                <a:latin typeface="Cambria" pitchFamily="18" charset="0"/>
              </a:rPr>
              <a:t>trường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hợp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bệnh</a:t>
            </a:r>
            <a:r>
              <a:rPr lang="en-US" sz="2400" dirty="0" smtClean="0">
                <a:latin typeface="Cambria" pitchFamily="18" charset="0"/>
              </a:rPr>
              <a:t> Cushing </a:t>
            </a:r>
            <a:r>
              <a:rPr lang="en-US" sz="2400" dirty="0" err="1" smtClean="0">
                <a:latin typeface="Cambria" pitchFamily="18" charset="0"/>
              </a:rPr>
              <a:t>gây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do u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của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yên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err="1" smtClean="0">
                <a:latin typeface="Cambria" pitchFamily="18" charset="0"/>
              </a:rPr>
              <a:t>Hội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chứng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tiết</a:t>
            </a:r>
            <a:r>
              <a:rPr lang="en-US" sz="2400" b="1" dirty="0" smtClean="0">
                <a:latin typeface="Cambria" pitchFamily="18" charset="0"/>
              </a:rPr>
              <a:t> ACTH </a:t>
            </a:r>
            <a:r>
              <a:rPr lang="en-US" sz="2400" b="1" dirty="0" err="1" smtClean="0">
                <a:latin typeface="Cambria" pitchFamily="18" charset="0"/>
              </a:rPr>
              <a:t>lạc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chỗ</a:t>
            </a:r>
            <a:r>
              <a:rPr lang="en-US" sz="2400" b="1" dirty="0" smtClean="0">
                <a:latin typeface="Cambria" pitchFamily="18" charset="0"/>
              </a:rPr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>
                <a:latin typeface="Cambria" pitchFamily="18" charset="0"/>
              </a:rPr>
              <a:t>Sự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tăng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tiết</a:t>
            </a:r>
            <a:r>
              <a:rPr lang="en-US" sz="2400" dirty="0">
                <a:latin typeface="Cambria" pitchFamily="18" charset="0"/>
              </a:rPr>
              <a:t> ACTH </a:t>
            </a:r>
            <a:r>
              <a:rPr lang="en-US" sz="2400" dirty="0" err="1">
                <a:latin typeface="Cambria" pitchFamily="18" charset="0"/>
              </a:rPr>
              <a:t>và</a:t>
            </a:r>
            <a:r>
              <a:rPr lang="en-US" sz="2400" dirty="0">
                <a:latin typeface="Cambria" pitchFamily="18" charset="0"/>
              </a:rPr>
              <a:t> cortisol </a:t>
            </a:r>
            <a:r>
              <a:rPr lang="en-US" sz="2400" dirty="0" err="1">
                <a:latin typeface="Cambria" pitchFamily="18" charset="0"/>
              </a:rPr>
              <a:t>trong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trường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hợp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này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thường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cao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hơn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trong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bệnh</a:t>
            </a:r>
            <a:r>
              <a:rPr lang="en-US" sz="2400" dirty="0">
                <a:latin typeface="Cambria" pitchFamily="18" charset="0"/>
              </a:rPr>
              <a:t> Cushing </a:t>
            </a:r>
            <a:r>
              <a:rPr lang="en-US" sz="2400" dirty="0" err="1">
                <a:latin typeface="Cambria" pitchFamily="18" charset="0"/>
              </a:rPr>
              <a:t>nhìu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và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cũng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liên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tục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hơn</a:t>
            </a:r>
            <a:r>
              <a:rPr lang="en-US" sz="2400" dirty="0" smtClean="0">
                <a:latin typeface="Cambria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latin typeface="Cambria" pitchFamily="18" charset="0"/>
              </a:rPr>
              <a:t>Tuy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nhiên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các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triệu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chứng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điển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hình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của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cushing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ít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gặp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vì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sự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tăng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tiết</a:t>
            </a:r>
            <a:r>
              <a:rPr lang="en-US" sz="2400" dirty="0" smtClean="0">
                <a:latin typeface="Cambria" pitchFamily="18" charset="0"/>
              </a:rPr>
              <a:t> cortisol </a:t>
            </a:r>
            <a:r>
              <a:rPr lang="en-US" sz="2400" dirty="0" err="1" smtClean="0">
                <a:latin typeface="Cambria" pitchFamily="18" charset="0"/>
              </a:rPr>
              <a:t>xãy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ra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nhanh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bệnh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nhân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kém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ăn</a:t>
            </a:r>
            <a:endParaRPr lang="en-US" sz="2400" dirty="0" smtClean="0">
              <a:latin typeface="Cambria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b="1" dirty="0" smtClean="0">
                <a:latin typeface="Cambria" pitchFamily="18" charset="0"/>
              </a:rPr>
              <a:t>U </a:t>
            </a:r>
            <a:r>
              <a:rPr lang="en-US" sz="2400" b="1" dirty="0" err="1" smtClean="0">
                <a:latin typeface="Cambria" pitchFamily="18" charset="0"/>
              </a:rPr>
              <a:t>tuyến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thượng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thận</a:t>
            </a:r>
            <a:r>
              <a:rPr lang="en-US" sz="2400" b="1" dirty="0" smtClean="0">
                <a:latin typeface="Cambria" pitchFamily="18" charset="0"/>
              </a:rPr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U </a:t>
            </a:r>
            <a:r>
              <a:rPr lang="en-US" sz="2400" dirty="0" err="1" smtClean="0">
                <a:latin typeface="Cambria" pitchFamily="18" charset="0"/>
              </a:rPr>
              <a:t>tăng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tiết</a:t>
            </a:r>
            <a:r>
              <a:rPr lang="en-US" sz="2400" dirty="0" smtClean="0">
                <a:latin typeface="Cambria" pitchFamily="18" charset="0"/>
              </a:rPr>
              <a:t> do cortisol </a:t>
            </a:r>
            <a:r>
              <a:rPr lang="en-US" sz="2400" dirty="0" err="1" smtClean="0">
                <a:latin typeface="Cambria" pitchFamily="18" charset="0"/>
              </a:rPr>
              <a:t>tự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phát</a:t>
            </a:r>
            <a:endParaRPr lang="en-US" sz="2400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smtClean="0">
                <a:latin typeface="Cambria" pitchFamily="18" charset="0"/>
              </a:rPr>
              <a:t>U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của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thượng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thận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thường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chỉ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tiết</a:t>
            </a:r>
            <a:r>
              <a:rPr lang="en-US" sz="2400" dirty="0" smtClean="0">
                <a:latin typeface="Cambria" pitchFamily="18" charset="0"/>
              </a:rPr>
              <a:t> cortisol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dirty="0" err="1" smtClean="0">
                <a:latin typeface="Cambria" pitchFamily="18" charset="0"/>
              </a:rPr>
              <a:t>Ung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biểu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mô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tuyến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thượng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thận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thường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tiết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nhìu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loại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hormon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thượng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thận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và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cả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tiền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chất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của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nó</a:t>
            </a:r>
            <a:r>
              <a:rPr lang="en-US" sz="2400" dirty="0" smtClean="0">
                <a:latin typeface="Cambria" pitchFamily="18" charset="0"/>
              </a:rPr>
              <a:t>.</a:t>
            </a:r>
            <a:endParaRPr lang="en-US" sz="2400" dirty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 smtClean="0">
              <a:latin typeface="Cambria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9217024" cy="5544616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3.3. </a:t>
            </a:r>
            <a:r>
              <a:rPr lang="en-US" sz="25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Triệu</a:t>
            </a:r>
            <a:r>
              <a:rPr lang="en-US" sz="25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chứng</a:t>
            </a:r>
            <a:r>
              <a:rPr lang="en-US" sz="25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endParaRPr lang="vi-VN" sz="25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a.</a:t>
            </a:r>
            <a:r>
              <a:rPr lang="vi-VN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vi-VN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Lâm </a:t>
            </a:r>
            <a:r>
              <a:rPr lang="vi-VN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sàng: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Mập phì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Tăng huyết áp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Rối loạn sinh dục, tâm lý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Loãng xương, sỏi thận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Khát và tiểu nhiều.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b.</a:t>
            </a:r>
            <a:r>
              <a:rPr lang="vi-VN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vi-VN" sz="2400" b="1" dirty="0">
                <a:solidFill>
                  <a:schemeClr val="tx1"/>
                </a:solidFill>
                <a:latin typeface="Cambria" panose="02040503050406030204" pitchFamily="18" charset="0"/>
              </a:rPr>
              <a:t>Cận lâm sàng 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</a:p>
          <a:p>
            <a:pPr algn="l"/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- Các xét nghiệm để chẩn đoán hội chứng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Cushing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Nghiệm pháp ức chế bằng Dexamethason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</a:t>
            </a:r>
            <a:r>
              <a:rPr lang="pt-BR" sz="2400" dirty="0">
                <a:solidFill>
                  <a:schemeClr val="tx1"/>
                </a:solidFill>
                <a:latin typeface="Cambria" panose="02040503050406030204" pitchFamily="18" charset="0"/>
              </a:rPr>
              <a:t>Đo cortisol tự do trong nước </a:t>
            </a:r>
            <a:r>
              <a:rPr lang="pt-BR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tiểu</a:t>
            </a:r>
            <a:endParaRPr lang="vi-VN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  Khảo sát sự thay đổi nhịp điệu trong </a:t>
            </a: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ngày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Nghiệm </a:t>
            </a:r>
            <a:r>
              <a:rPr lang="vi-VN" sz="2400" dirty="0">
                <a:solidFill>
                  <a:schemeClr val="tx1"/>
                </a:solidFill>
                <a:latin typeface="Cambria" panose="02040503050406030204" pitchFamily="18" charset="0"/>
              </a:rPr>
              <a:t>pháp ức chế bằng dexamethason liều thấp </a:t>
            </a:r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37302"/>
            <a:ext cx="3888432" cy="29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4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666936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vi-VN" sz="2400" b="1" dirty="0" smtClean="0">
                <a:latin typeface="Cambria" pitchFamily="18" charset="0"/>
              </a:rPr>
              <a:t>3.4. Điều trị</a:t>
            </a:r>
            <a:endParaRPr lang="vi-VN" sz="2400" dirty="0">
              <a:latin typeface="Cambria" panose="02040503050406030204" pitchFamily="18" charset="0"/>
            </a:endParaRPr>
          </a:p>
          <a:p>
            <a:pPr marL="457200" indent="-45720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a.</a:t>
            </a:r>
            <a:r>
              <a:rPr lang="vi-VN" sz="2400" b="1" dirty="0" smtClean="0">
                <a:latin typeface="Cambria" panose="02040503050406030204" pitchFamily="18" charset="0"/>
              </a:rPr>
              <a:t> </a:t>
            </a:r>
            <a:r>
              <a:rPr lang="vi-VN" sz="2400" b="1" dirty="0">
                <a:latin typeface="Cambria" panose="02040503050406030204" pitchFamily="18" charset="0"/>
              </a:rPr>
              <a:t>Điều trị bệnh </a:t>
            </a:r>
            <a:r>
              <a:rPr lang="vi-VN" sz="2400" b="1" dirty="0" smtClean="0">
                <a:latin typeface="Cambria" panose="02040503050406030204" pitchFamily="18" charset="0"/>
              </a:rPr>
              <a:t>Cushing</a:t>
            </a:r>
            <a:r>
              <a:rPr lang="en-US" sz="2400" b="1" dirty="0" smtClean="0">
                <a:latin typeface="Cambria" panose="02040503050406030204" pitchFamily="18" charset="0"/>
              </a:rPr>
              <a:t>:</a:t>
            </a:r>
            <a:endParaRPr lang="vi-VN" sz="2400" b="1" dirty="0">
              <a:latin typeface="Cambria" panose="02040503050406030204" pitchFamily="18" charset="0"/>
            </a:endParaRPr>
          </a:p>
          <a:p>
            <a:pPr marL="457200" indent="-45720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Phẫu thuật, xạ trị</a:t>
            </a:r>
          </a:p>
          <a:p>
            <a:pPr marL="457200" indent="-457200">
              <a:buNone/>
            </a:pPr>
            <a:r>
              <a:rPr lang="en-US" sz="2400" dirty="0" err="1">
                <a:latin typeface="Cambria" panose="02040503050406030204" pitchFamily="18" charset="0"/>
              </a:rPr>
              <a:t>Các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</a:rPr>
              <a:t>thuốc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</a:rPr>
              <a:t>ức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</a:rPr>
              <a:t>chế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</a:rPr>
              <a:t>tiết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cortisol</a:t>
            </a:r>
            <a:r>
              <a:rPr lang="vi-VN" sz="2400" dirty="0" smtClean="0">
                <a:latin typeface="Cambria" panose="02040503050406030204" pitchFamily="18" charset="0"/>
              </a:rPr>
              <a:t>: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sz="2400" dirty="0" err="1" smtClean="0">
                <a:latin typeface="Cambria" panose="02040503050406030204" pitchFamily="18" charset="0"/>
              </a:rPr>
              <a:t>Ketoconazol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( </a:t>
            </a:r>
            <a:r>
              <a:rPr lang="en-US" sz="2400" dirty="0" err="1" smtClean="0">
                <a:latin typeface="Cambria" panose="02040503050406030204" pitchFamily="18" charset="0"/>
              </a:rPr>
              <a:t>sd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nhiều</a:t>
            </a:r>
            <a:r>
              <a:rPr lang="en-US" sz="2400" dirty="0" smtClean="0">
                <a:latin typeface="Cambria" panose="020405030504060302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sz="2400" dirty="0" err="1" smtClean="0">
                <a:latin typeface="Cambria" panose="02040503050406030204" pitchFamily="18" charset="0"/>
              </a:rPr>
              <a:t>Metyparon</a:t>
            </a:r>
            <a:r>
              <a:rPr lang="en-US" sz="2400" dirty="0">
                <a:latin typeface="Cambria" panose="02040503050406030204" pitchFamily="18" charset="0"/>
              </a:rPr>
              <a:t> + </a:t>
            </a:r>
            <a:r>
              <a:rPr lang="en-US" sz="2400" dirty="0" err="1" smtClean="0">
                <a:latin typeface="Cambria" panose="02040503050406030204" pitchFamily="18" charset="0"/>
              </a:rPr>
              <a:t>Aminoglutethimide</a:t>
            </a:r>
            <a:r>
              <a:rPr lang="en-US" sz="2400" dirty="0" smtClean="0">
                <a:latin typeface="Cambria" panose="02040503050406030204" pitchFamily="18" charset="0"/>
              </a:rPr>
              <a:t> (</a:t>
            </a:r>
            <a:r>
              <a:rPr lang="en-US" sz="2400" dirty="0" err="1" smtClean="0">
                <a:latin typeface="Cambria" panose="02040503050406030204" pitchFamily="18" charset="0"/>
              </a:rPr>
              <a:t>giá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đắt</a:t>
            </a:r>
            <a:r>
              <a:rPr lang="en-US" sz="2400" dirty="0" smtClean="0">
                <a:latin typeface="Cambria" panose="020405030504060302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sz="2400" dirty="0" err="1" smtClean="0">
                <a:latin typeface="Cambria" panose="02040503050406030204" pitchFamily="18" charset="0"/>
              </a:rPr>
              <a:t>Mitotan</a:t>
            </a:r>
            <a:r>
              <a:rPr lang="en-US" sz="2400" dirty="0" smtClean="0">
                <a:latin typeface="Cambria" panose="02040503050406030204" pitchFamily="18" charset="0"/>
              </a:rPr>
              <a:t> (</a:t>
            </a:r>
            <a:r>
              <a:rPr lang="en-US" sz="2400" dirty="0" err="1" smtClean="0">
                <a:latin typeface="Cambria" panose="02040503050406030204" pitchFamily="18" charset="0"/>
              </a:rPr>
              <a:t>đáp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ứng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chậm</a:t>
            </a:r>
            <a:r>
              <a:rPr lang="en-US" sz="2400" dirty="0" smtClean="0">
                <a:latin typeface="Cambria" panose="020405030504060302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−"/>
            </a:pPr>
            <a:r>
              <a:rPr lang="en-US" sz="2400" dirty="0" err="1">
                <a:latin typeface="Cambria" panose="02040503050406030204" pitchFamily="18" charset="0"/>
              </a:rPr>
              <a:t>Reserpin</a:t>
            </a:r>
            <a:r>
              <a:rPr lang="en-US" sz="2400" dirty="0">
                <a:latin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</a:rPr>
              <a:t>Bromocriptin</a:t>
            </a:r>
            <a:r>
              <a:rPr lang="en-US" sz="2400" dirty="0">
                <a:latin typeface="Cambria" panose="02040503050406030204" pitchFamily="18" charset="0"/>
              </a:rPr>
              <a:t>, </a:t>
            </a:r>
            <a:r>
              <a:rPr lang="en-US" sz="2400" dirty="0" err="1" smtClean="0">
                <a:latin typeface="Cambria" panose="02040503050406030204" pitchFamily="18" charset="0"/>
              </a:rPr>
              <a:t>Cyproheptadin,Valproat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>
                <a:latin typeface="Cambria" panose="02040503050406030204" pitchFamily="18" charset="0"/>
              </a:rPr>
              <a:t>natri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(</a:t>
            </a:r>
            <a:r>
              <a:rPr lang="en-US" sz="2400" dirty="0" err="1" smtClean="0">
                <a:latin typeface="Cambria" panose="02040503050406030204" pitchFamily="18" charset="0"/>
              </a:rPr>
              <a:t>chỉ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áp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dụng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cho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một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số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bệnh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nhân</a:t>
            </a:r>
            <a:r>
              <a:rPr lang="en-US" sz="2400" dirty="0" smtClean="0">
                <a:latin typeface="Cambria" panose="02040503050406030204" pitchFamily="18" charset="0"/>
              </a:rPr>
              <a:t>.)</a:t>
            </a:r>
          </a:p>
          <a:p>
            <a:pPr marL="0" indent="0">
              <a:buNone/>
            </a:pPr>
            <a:r>
              <a:rPr lang="nl-NL" sz="2400" b="1" dirty="0" smtClean="0">
                <a:latin typeface="Cambria" panose="02040503050406030204" pitchFamily="18" charset="0"/>
              </a:rPr>
              <a:t>b. </a:t>
            </a:r>
            <a:r>
              <a:rPr lang="nl-NL" sz="2400" b="1" dirty="0">
                <a:latin typeface="Cambria" panose="02040503050406030204" pitchFamily="18" charset="0"/>
              </a:rPr>
              <a:t>U tiết ACTH lạc chỗ: </a:t>
            </a:r>
            <a:r>
              <a:rPr lang="nl-NL" sz="2400" dirty="0">
                <a:latin typeface="Cambria" panose="02040503050406030204" pitchFamily="18" charset="0"/>
              </a:rPr>
              <a:t>cắt bỏ u</a:t>
            </a:r>
            <a:r>
              <a:rPr lang="nl-NL" sz="2400" dirty="0" smtClean="0">
                <a:latin typeface="Cambria" panose="02040503050406030204" pitchFamily="18" charset="0"/>
              </a:rPr>
              <a:t>, </a:t>
            </a:r>
            <a:r>
              <a:rPr lang="vi-VN" sz="2400" dirty="0">
                <a:latin typeface="Cambria" panose="02040503050406030204" pitchFamily="18" charset="0"/>
              </a:rPr>
              <a:t>u ác tính và đã di căn </a:t>
            </a:r>
            <a:r>
              <a:rPr lang="vi-VN" sz="2400" dirty="0" smtClean="0">
                <a:latin typeface="Cambria" panose="02040503050406030204" pitchFamily="18" charset="0"/>
              </a:rPr>
              <a:t>xa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thì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thuốc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kể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trên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để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ức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chế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tiết</a:t>
            </a:r>
            <a:r>
              <a:rPr lang="en-US" sz="2400" dirty="0" smtClean="0">
                <a:latin typeface="Cambria" panose="02040503050406030204" pitchFamily="18" charset="0"/>
              </a:rPr>
              <a:t> cortisol.</a:t>
            </a:r>
          </a:p>
          <a:p>
            <a:pPr marL="0" indent="0">
              <a:buNone/>
            </a:pPr>
            <a:r>
              <a:rPr lang="en-US" sz="2400" b="1" dirty="0" smtClean="0">
                <a:latin typeface="Cambria" panose="02040503050406030204" pitchFamily="18" charset="0"/>
              </a:rPr>
              <a:t>c.</a:t>
            </a:r>
            <a:r>
              <a:rPr lang="vi-VN" sz="2400" b="1" dirty="0" smtClean="0">
                <a:latin typeface="Cambria" panose="02040503050406030204" pitchFamily="18" charset="0"/>
              </a:rPr>
              <a:t> </a:t>
            </a:r>
            <a:r>
              <a:rPr lang="vi-VN" sz="2400" b="1" dirty="0">
                <a:latin typeface="Cambria" panose="02040503050406030204" pitchFamily="18" charset="0"/>
              </a:rPr>
              <a:t>U tuyến thượng </a:t>
            </a:r>
            <a:r>
              <a:rPr lang="vi-VN" sz="2400" b="1" dirty="0" smtClean="0">
                <a:latin typeface="Cambria" panose="02040503050406030204" pitchFamily="18" charset="0"/>
              </a:rPr>
              <a:t>thận</a:t>
            </a:r>
            <a:r>
              <a:rPr lang="en-US" sz="2400" b="1" dirty="0">
                <a:latin typeface="Cambria" panose="02040503050406030204" pitchFamily="18" charset="0"/>
              </a:rPr>
              <a:t>: </a:t>
            </a:r>
            <a:r>
              <a:rPr lang="en-US" sz="2400" dirty="0" err="1">
                <a:latin typeface="Cambria" panose="02040503050406030204" pitchFamily="18" charset="0"/>
              </a:rPr>
              <a:t>phẫu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err="1" smtClean="0">
                <a:latin typeface="Cambria" panose="02040503050406030204" pitchFamily="18" charset="0"/>
              </a:rPr>
              <a:t>thuật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endParaRPr lang="vi-VN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ung thư </a:t>
            </a:r>
            <a:r>
              <a:rPr lang="vi-VN" sz="2400" dirty="0">
                <a:latin typeface="Cambria" panose="02040503050406030204" pitchFamily="18" charset="0"/>
              </a:rPr>
              <a:t>biểu mô tuyến thượng thận</a:t>
            </a:r>
            <a:r>
              <a:rPr lang="vi-VN" sz="2400" dirty="0" smtClean="0">
                <a:latin typeface="Cambria" panose="02040503050406030204" pitchFamily="18" charset="0"/>
              </a:rPr>
              <a:t>,</a:t>
            </a:r>
          </a:p>
          <a:p>
            <a:pPr marL="0" indent="0">
              <a:buNone/>
            </a:pPr>
            <a:r>
              <a:rPr lang="vi-VN" sz="2400" dirty="0" smtClean="0">
                <a:latin typeface="Cambria" panose="02040503050406030204" pitchFamily="18" charset="0"/>
              </a:rPr>
              <a:t> nếu còn </a:t>
            </a:r>
            <a:r>
              <a:rPr lang="vi-VN" sz="2400" dirty="0">
                <a:latin typeface="Cambria" panose="02040503050406030204" pitchFamily="18" charset="0"/>
              </a:rPr>
              <a:t>sót lại sau mổ thì dùng </a:t>
            </a:r>
            <a:r>
              <a:rPr lang="vi-VN" sz="2400" dirty="0" smtClean="0">
                <a:latin typeface="Cambria" panose="02040503050406030204" pitchFamily="18" charset="0"/>
              </a:rPr>
              <a:t>Mitotan.</a:t>
            </a:r>
            <a:endParaRPr lang="nl-NL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vi-VN" sz="2400" dirty="0">
              <a:latin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2656"/>
            <a:ext cx="2575702" cy="2792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140" y="4437112"/>
            <a:ext cx="2121024" cy="2121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88640"/>
            <a:ext cx="1832992" cy="207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1604</Words>
  <Application>Microsoft Office PowerPoint</Application>
  <PresentationFormat>On-screen Show (4:3)</PresentationFormat>
  <Paragraphs>156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  1.Giải phẩu sinh lý vỏ thượng thận: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Vuong</dc:creator>
  <cp:lastModifiedBy>Windows User</cp:lastModifiedBy>
  <cp:revision>84</cp:revision>
  <dcterms:created xsi:type="dcterms:W3CDTF">2017-01-13T01:41:34Z</dcterms:created>
  <dcterms:modified xsi:type="dcterms:W3CDTF">2017-03-05T05:27:48Z</dcterms:modified>
</cp:coreProperties>
</file>