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7" r:id="rId9"/>
    <p:sldId id="269" r:id="rId10"/>
    <p:sldId id="270" r:id="rId11"/>
    <p:sldId id="271" r:id="rId12"/>
    <p:sldId id="273" r:id="rId13"/>
    <p:sldId id="266" r:id="rId14"/>
    <p:sldId id="27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C8718D-3772-44FE-AD59-0393064441B9}" type="datetimeFigureOut">
              <a:rPr lang="en-US" smtClean="0"/>
              <a:pPr/>
              <a:t>17-Nov-16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8AB4F-CF8F-426F-8F91-1A0F10A460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382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HỘI CHỨNG THẬN </a:t>
            </a:r>
            <a:r>
              <a:rPr lang="en-US" dirty="0" smtClean="0">
                <a:solidFill>
                  <a:srgbClr val="FFFF00"/>
                </a:solidFill>
              </a:rPr>
              <a:t>HƯ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NEPHROTIC SYNDROME)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3324664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Nhóm</a:t>
            </a:r>
            <a:r>
              <a:rPr lang="en-US" b="1" dirty="0" smtClean="0"/>
              <a:t> </a:t>
            </a:r>
            <a:r>
              <a:rPr lang="en-US" b="1" dirty="0" err="1" smtClean="0"/>
              <a:t>sinh</a:t>
            </a:r>
            <a:r>
              <a:rPr lang="en-US" b="1" dirty="0" smtClean="0"/>
              <a:t> </a:t>
            </a: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báo</a:t>
            </a:r>
            <a:r>
              <a:rPr lang="en-US" b="1" dirty="0" smtClean="0"/>
              <a:t> </a:t>
            </a:r>
            <a:r>
              <a:rPr lang="en-US" b="1" dirty="0" err="1" smtClean="0"/>
              <a:t>cáo</a:t>
            </a:r>
            <a:r>
              <a:rPr lang="en-US" b="1" dirty="0" smtClean="0"/>
              <a:t> :</a:t>
            </a:r>
          </a:p>
          <a:p>
            <a:pPr lvl="8" algn="just"/>
            <a:r>
              <a:rPr lang="en-US" sz="2400" b="1" dirty="0" smtClean="0"/>
              <a:t>1. </a:t>
            </a:r>
            <a:r>
              <a:rPr lang="en-US" sz="2400" b="1" dirty="0" err="1" smtClean="0"/>
              <a:t>Lê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Khánh</a:t>
            </a:r>
            <a:endParaRPr lang="en-US" sz="2400" b="1" dirty="0" smtClean="0"/>
          </a:p>
          <a:p>
            <a:pPr lvl="8" algn="just"/>
            <a:r>
              <a:rPr lang="en-US" sz="2400" b="1" dirty="0" smtClean="0"/>
              <a:t>2. </a:t>
            </a:r>
            <a:r>
              <a:rPr lang="en-US" sz="2400" b="1" dirty="0" err="1" smtClean="0"/>
              <a:t>Lê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Kính</a:t>
            </a:r>
            <a:endParaRPr lang="en-US" sz="2400" b="1" dirty="0" smtClean="0"/>
          </a:p>
          <a:p>
            <a:pPr lvl="8" algn="just"/>
            <a:r>
              <a:rPr lang="en-US" sz="2400" b="1" dirty="0" smtClean="0"/>
              <a:t>3. </a:t>
            </a:r>
            <a:r>
              <a:rPr lang="en-US" sz="2400" b="1" dirty="0" err="1" smtClean="0"/>
              <a:t>Trịnh</a:t>
            </a:r>
            <a:r>
              <a:rPr lang="en-US" sz="2400" b="1" dirty="0" smtClean="0"/>
              <a:t> Minh </a:t>
            </a:r>
            <a:r>
              <a:rPr lang="en-US" sz="2400" b="1" dirty="0" err="1" smtClean="0"/>
              <a:t>Phổ</a:t>
            </a:r>
            <a:endParaRPr lang="en-US" sz="2400" b="1" dirty="0" smtClean="0"/>
          </a:p>
          <a:p>
            <a:pPr lvl="8" algn="just"/>
            <a:r>
              <a:rPr lang="en-US" sz="2400" b="1" dirty="0" smtClean="0"/>
              <a:t>4. </a:t>
            </a:r>
            <a:r>
              <a:rPr lang="en-US" sz="2400" b="1" dirty="0" err="1" smtClean="0"/>
              <a:t>Nguyễn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Thúy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Quỳnh</a:t>
            </a:r>
            <a:endParaRPr lang="en-US" sz="2400" b="1" dirty="0" smtClean="0"/>
          </a:p>
          <a:p>
            <a:pPr lvl="8" algn="just"/>
            <a:r>
              <a:rPr lang="en-US" sz="2400" b="1" dirty="0" smtClean="0"/>
              <a:t>5. </a:t>
            </a:r>
            <a:r>
              <a:rPr lang="en-US" sz="2400" b="1" dirty="0" err="1" smtClean="0"/>
              <a:t>Cù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Hồng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C. </a:t>
            </a:r>
            <a:r>
              <a:rPr lang="en-US" sz="2900" dirty="0" err="1" smtClean="0"/>
              <a:t>Chẩn</a:t>
            </a:r>
            <a:r>
              <a:rPr lang="en-US" sz="2900" dirty="0" smtClean="0"/>
              <a:t> </a:t>
            </a:r>
            <a:r>
              <a:rPr lang="en-US" sz="2900" dirty="0" err="1" smtClean="0"/>
              <a:t>đoán</a:t>
            </a:r>
            <a:r>
              <a:rPr lang="en-US" sz="2900" dirty="0" smtClean="0"/>
              <a:t> </a:t>
            </a:r>
            <a:r>
              <a:rPr lang="en-US" sz="2900" dirty="0" err="1" smtClean="0"/>
              <a:t>biến</a:t>
            </a:r>
            <a:r>
              <a:rPr lang="en-US" sz="2900" dirty="0" smtClean="0"/>
              <a:t> </a:t>
            </a:r>
            <a:r>
              <a:rPr lang="en-US" sz="2900" dirty="0" err="1" smtClean="0"/>
              <a:t>chứng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khuẩn</a:t>
            </a:r>
            <a:r>
              <a:rPr lang="en-US" dirty="0" smtClean="0"/>
              <a:t>: </a:t>
            </a:r>
            <a:r>
              <a:rPr lang="en-US" dirty="0" err="1" smtClean="0"/>
              <a:t>Cấp</a:t>
            </a:r>
            <a:r>
              <a:rPr lang="en-US" dirty="0" smtClean="0"/>
              <a:t> hay </a:t>
            </a:r>
            <a:r>
              <a:rPr lang="en-US" dirty="0" err="1" smtClean="0"/>
              <a:t>mạn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,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hay </a:t>
            </a:r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bào</a:t>
            </a:r>
            <a:r>
              <a:rPr lang="en-US" dirty="0" smtClean="0"/>
              <a:t> ,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phúc</a:t>
            </a:r>
            <a:r>
              <a:rPr lang="en-US" dirty="0" smtClean="0"/>
              <a:t> </a:t>
            </a:r>
            <a:r>
              <a:rPr lang="en-US" dirty="0" err="1" smtClean="0"/>
              <a:t>mạc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endParaRPr lang="en-US" dirty="0" smtClean="0"/>
          </a:p>
          <a:p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dinh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endParaRPr lang="en-US" dirty="0" smtClean="0"/>
          </a:p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do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: Corticoid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, </a:t>
            </a:r>
            <a:r>
              <a:rPr lang="en-US" dirty="0" err="1" smtClean="0"/>
              <a:t>ức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miễn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,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mạn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V. ĐIỀU TRỊ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: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: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protien</a:t>
            </a:r>
            <a:r>
              <a:rPr lang="en-US" dirty="0" smtClean="0"/>
              <a:t>.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endParaRPr lang="en-US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các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keo</a:t>
            </a:r>
            <a:r>
              <a:rPr lang="en-US" dirty="0" smtClean="0"/>
              <a:t> : Albumin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:</a:t>
            </a:r>
          </a:p>
          <a:p>
            <a:pPr marL="880110" lvl="1" indent="-51435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bù</a:t>
            </a:r>
            <a:r>
              <a:rPr lang="en-US" dirty="0" smtClean="0"/>
              <a:t> protein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.</a:t>
            </a:r>
          </a:p>
          <a:p>
            <a:pPr marL="880110" lvl="1" indent="-51435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káng</a:t>
            </a:r>
            <a:r>
              <a:rPr lang="en-US" dirty="0" smtClean="0"/>
              <a:t> </a:t>
            </a:r>
            <a:r>
              <a:rPr lang="en-US" dirty="0" err="1" smtClean="0"/>
              <a:t>Aldosteron</a:t>
            </a:r>
            <a:r>
              <a:rPr lang="en-US" dirty="0" smtClean="0"/>
              <a:t> (</a:t>
            </a:r>
            <a:r>
              <a:rPr lang="en-US" dirty="0" err="1" smtClean="0"/>
              <a:t>spironolacton</a:t>
            </a:r>
            <a:r>
              <a:rPr lang="en-US" dirty="0" smtClean="0"/>
              <a:t>)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phối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furosemide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8912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9600" dirty="0" err="1" smtClean="0"/>
              <a:t>Điều</a:t>
            </a:r>
            <a:r>
              <a:rPr lang="en-US" sz="9600" dirty="0" smtClean="0"/>
              <a:t> </a:t>
            </a:r>
            <a:r>
              <a:rPr lang="en-US" sz="9600" dirty="0" err="1" smtClean="0"/>
              <a:t>trị</a:t>
            </a:r>
            <a:r>
              <a:rPr lang="en-US" sz="9600" dirty="0" smtClean="0"/>
              <a:t> </a:t>
            </a:r>
            <a:r>
              <a:rPr lang="en-US" sz="9600" dirty="0" err="1" smtClean="0"/>
              <a:t>đặc</a:t>
            </a:r>
            <a:r>
              <a:rPr lang="en-US" sz="9600" dirty="0" smtClean="0"/>
              <a:t> </a:t>
            </a:r>
            <a:r>
              <a:rPr lang="en-US" sz="9600" dirty="0" err="1" smtClean="0"/>
              <a:t>hiệu</a:t>
            </a:r>
            <a:r>
              <a:rPr lang="en-US" sz="9600" dirty="0" smtClean="0"/>
              <a:t> : </a:t>
            </a:r>
            <a:r>
              <a:rPr lang="en-US" sz="9600" dirty="0" err="1" smtClean="0"/>
              <a:t>Cần</a:t>
            </a:r>
            <a:r>
              <a:rPr lang="en-US" sz="9600" dirty="0" smtClean="0"/>
              <a:t> </a:t>
            </a:r>
            <a:r>
              <a:rPr lang="en-US" sz="9600" dirty="0" err="1" smtClean="0"/>
              <a:t>điều</a:t>
            </a:r>
            <a:r>
              <a:rPr lang="en-US" sz="9600" dirty="0" smtClean="0"/>
              <a:t> tri </a:t>
            </a:r>
            <a:r>
              <a:rPr lang="en-US" sz="9600" dirty="0" err="1" smtClean="0"/>
              <a:t>theo</a:t>
            </a:r>
            <a:r>
              <a:rPr lang="en-US" sz="9600" dirty="0" smtClean="0"/>
              <a:t> </a:t>
            </a:r>
            <a:r>
              <a:rPr lang="en-US" sz="9600" dirty="0" err="1" smtClean="0"/>
              <a:t>tổn</a:t>
            </a:r>
            <a:r>
              <a:rPr lang="en-US" sz="9600" dirty="0" smtClean="0"/>
              <a:t> </a:t>
            </a:r>
            <a:r>
              <a:rPr lang="en-US" sz="9600" dirty="0" err="1" smtClean="0"/>
              <a:t>thương</a:t>
            </a:r>
            <a:r>
              <a:rPr lang="en-US" sz="9600" dirty="0" smtClean="0"/>
              <a:t> </a:t>
            </a:r>
            <a:r>
              <a:rPr lang="en-US" sz="9600" dirty="0" err="1" smtClean="0"/>
              <a:t>mô</a:t>
            </a:r>
            <a:r>
              <a:rPr lang="en-US" sz="9600" dirty="0" smtClean="0"/>
              <a:t> </a:t>
            </a:r>
            <a:r>
              <a:rPr lang="en-US" sz="9600" dirty="0" err="1" smtClean="0"/>
              <a:t>bệnh</a:t>
            </a:r>
            <a:r>
              <a:rPr lang="en-US" sz="9600" dirty="0" smtClean="0"/>
              <a:t> </a:t>
            </a:r>
            <a:r>
              <a:rPr lang="en-US" sz="9600" dirty="0" err="1" smtClean="0"/>
              <a:t>học</a:t>
            </a:r>
            <a:r>
              <a:rPr lang="en-US" sz="9600" dirty="0" smtClean="0"/>
              <a:t>, </a:t>
            </a:r>
            <a:r>
              <a:rPr lang="en-US" sz="9600" dirty="0" err="1" smtClean="0"/>
              <a:t>nếu</a:t>
            </a:r>
            <a:r>
              <a:rPr lang="en-US" sz="9600" dirty="0" smtClean="0"/>
              <a:t> </a:t>
            </a:r>
            <a:r>
              <a:rPr lang="en-US" sz="9600" dirty="0" err="1" smtClean="0"/>
              <a:t>không</a:t>
            </a:r>
            <a:r>
              <a:rPr lang="en-US" sz="9600" dirty="0" smtClean="0"/>
              <a:t> </a:t>
            </a:r>
            <a:r>
              <a:rPr lang="en-US" sz="9600" dirty="0" err="1" smtClean="0"/>
              <a:t>sinh</a:t>
            </a:r>
            <a:r>
              <a:rPr lang="en-US" sz="9600" dirty="0" smtClean="0"/>
              <a:t> </a:t>
            </a:r>
            <a:r>
              <a:rPr lang="en-US" sz="9600" dirty="0" err="1" smtClean="0"/>
              <a:t>thiết</a:t>
            </a:r>
            <a:r>
              <a:rPr lang="en-US" sz="9600" dirty="0" smtClean="0"/>
              <a:t> </a:t>
            </a:r>
            <a:r>
              <a:rPr lang="en-US" sz="9600" dirty="0" err="1" smtClean="0"/>
              <a:t>được</a:t>
            </a:r>
            <a:r>
              <a:rPr lang="en-US" sz="9600" dirty="0" smtClean="0"/>
              <a:t> </a:t>
            </a:r>
            <a:r>
              <a:rPr lang="en-US" sz="9600" dirty="0" err="1" smtClean="0"/>
              <a:t>ta</a:t>
            </a:r>
            <a:r>
              <a:rPr lang="en-US" sz="9600" dirty="0" smtClean="0"/>
              <a:t> </a:t>
            </a:r>
            <a:r>
              <a:rPr lang="en-US" sz="9600" dirty="0" err="1" smtClean="0"/>
              <a:t>có</a:t>
            </a:r>
            <a:r>
              <a:rPr lang="en-US" sz="9600" dirty="0" smtClean="0"/>
              <a:t> </a:t>
            </a:r>
            <a:r>
              <a:rPr lang="en-US" sz="9600" dirty="0" err="1" smtClean="0"/>
              <a:t>thể</a:t>
            </a:r>
            <a:r>
              <a:rPr lang="en-US" sz="9600" dirty="0" smtClean="0"/>
              <a:t> </a:t>
            </a:r>
            <a:r>
              <a:rPr lang="en-US" sz="9600" dirty="0" err="1" smtClean="0"/>
              <a:t>áp</a:t>
            </a:r>
            <a:r>
              <a:rPr lang="en-US" sz="9600" dirty="0" smtClean="0"/>
              <a:t> </a:t>
            </a:r>
            <a:r>
              <a:rPr lang="en-US" sz="9600" dirty="0" err="1" smtClean="0"/>
              <a:t>dụng</a:t>
            </a:r>
            <a:r>
              <a:rPr lang="en-US" sz="9600" dirty="0" smtClean="0"/>
              <a:t> </a:t>
            </a:r>
            <a:r>
              <a:rPr lang="en-US" sz="9600" dirty="0" err="1" smtClean="0"/>
              <a:t>phác</a:t>
            </a:r>
            <a:r>
              <a:rPr lang="en-US" sz="9600" dirty="0" smtClean="0"/>
              <a:t> </a:t>
            </a:r>
            <a:r>
              <a:rPr lang="en-US" sz="9600" dirty="0" err="1" smtClean="0"/>
              <a:t>đồ</a:t>
            </a:r>
            <a:r>
              <a:rPr lang="en-US" sz="9600" dirty="0" smtClean="0"/>
              <a:t> </a:t>
            </a:r>
            <a:r>
              <a:rPr lang="en-US" sz="9600" dirty="0" err="1" smtClean="0"/>
              <a:t>sau</a:t>
            </a:r>
            <a:r>
              <a:rPr lang="en-US" sz="9600" dirty="0" smtClean="0"/>
              <a:t>:</a:t>
            </a:r>
          </a:p>
          <a:p>
            <a:pPr marL="514350" indent="-514350">
              <a:buNone/>
            </a:pPr>
            <a:r>
              <a:rPr lang="en-US" sz="9600" b="1" u="sng" dirty="0" err="1" smtClean="0">
                <a:solidFill>
                  <a:srgbClr val="FF0000"/>
                </a:solidFill>
              </a:rPr>
              <a:t>Prednisolon</a:t>
            </a:r>
            <a:r>
              <a:rPr lang="en-US" sz="9600" b="1" u="sng" dirty="0" smtClean="0">
                <a:solidFill>
                  <a:srgbClr val="FF0000"/>
                </a:solidFill>
              </a:rPr>
              <a:t> 5 mg : </a:t>
            </a:r>
          </a:p>
          <a:p>
            <a:pPr marL="880110" lvl="1" indent="-514350">
              <a:buFont typeface="Wingdings" pitchFamily="2" charset="2"/>
              <a:buChar char="ü"/>
            </a:pPr>
            <a:r>
              <a:rPr lang="en-US" sz="9600" dirty="0" err="1" smtClean="0"/>
              <a:t>Liều</a:t>
            </a:r>
            <a:r>
              <a:rPr lang="en-US" sz="9600" dirty="0" smtClean="0"/>
              <a:t> </a:t>
            </a:r>
            <a:r>
              <a:rPr lang="en-US" sz="9600" dirty="0" err="1" smtClean="0"/>
              <a:t>tấn</a:t>
            </a:r>
            <a:r>
              <a:rPr lang="en-US" sz="9600" dirty="0" smtClean="0"/>
              <a:t> </a:t>
            </a:r>
            <a:r>
              <a:rPr lang="en-US" sz="9600" dirty="0" err="1" smtClean="0"/>
              <a:t>công</a:t>
            </a:r>
            <a:r>
              <a:rPr lang="en-US" sz="9600" dirty="0" smtClean="0"/>
              <a:t> : 1-2 mg/kg/</a:t>
            </a:r>
            <a:r>
              <a:rPr lang="en-US" sz="9600" dirty="0" err="1" smtClean="0"/>
              <a:t>ngày</a:t>
            </a:r>
            <a:r>
              <a:rPr lang="en-US" sz="9600" dirty="0" smtClean="0"/>
              <a:t> </a:t>
            </a:r>
            <a:r>
              <a:rPr lang="en-US" sz="9600" dirty="0" err="1" smtClean="0"/>
              <a:t>kéo</a:t>
            </a:r>
            <a:r>
              <a:rPr lang="en-US" sz="9600" dirty="0" smtClean="0"/>
              <a:t> </a:t>
            </a:r>
            <a:r>
              <a:rPr lang="en-US" sz="9600" dirty="0" err="1" smtClean="0"/>
              <a:t>dài</a:t>
            </a:r>
            <a:r>
              <a:rPr lang="en-US" sz="9600" dirty="0" smtClean="0"/>
              <a:t> 1 </a:t>
            </a:r>
            <a:r>
              <a:rPr lang="en-US" sz="9600" dirty="0" err="1" smtClean="0"/>
              <a:t>đén</a:t>
            </a:r>
            <a:r>
              <a:rPr lang="en-US" sz="9600" dirty="0" smtClean="0"/>
              <a:t> 2 </a:t>
            </a:r>
            <a:r>
              <a:rPr lang="en-US" sz="9600" dirty="0" err="1" smtClean="0"/>
              <a:t>tháng</a:t>
            </a:r>
            <a:r>
              <a:rPr lang="en-US" sz="9600" dirty="0" smtClean="0"/>
              <a:t> (</a:t>
            </a:r>
            <a:r>
              <a:rPr lang="en-US" sz="9600" dirty="0" err="1" smtClean="0"/>
              <a:t>không</a:t>
            </a:r>
            <a:r>
              <a:rPr lang="en-US" sz="9600" dirty="0" smtClean="0"/>
              <a:t> </a:t>
            </a:r>
            <a:r>
              <a:rPr lang="en-US" sz="9600" dirty="0" err="1" smtClean="0"/>
              <a:t>vượt</a:t>
            </a:r>
            <a:r>
              <a:rPr lang="en-US" sz="9600" dirty="0" smtClean="0"/>
              <a:t> </a:t>
            </a:r>
            <a:r>
              <a:rPr lang="en-US" sz="9600" dirty="0" err="1" smtClean="0"/>
              <a:t>quá</a:t>
            </a:r>
            <a:r>
              <a:rPr lang="en-US" sz="9600" dirty="0" smtClean="0"/>
              <a:t> 80 mg </a:t>
            </a:r>
            <a:r>
              <a:rPr lang="en-US" sz="9600" dirty="0" err="1" smtClean="0"/>
              <a:t>prednisolon</a:t>
            </a:r>
            <a:r>
              <a:rPr lang="en-US" sz="9600" dirty="0" smtClean="0"/>
              <a:t>/</a:t>
            </a:r>
            <a:r>
              <a:rPr lang="en-US" sz="9600" dirty="0" err="1" smtClean="0"/>
              <a:t>ngày</a:t>
            </a:r>
            <a:r>
              <a:rPr lang="en-US" sz="9600" dirty="0" smtClean="0"/>
              <a:t>). </a:t>
            </a:r>
          </a:p>
          <a:p>
            <a:pPr marL="880110" lvl="1" indent="-514350">
              <a:buFont typeface="Wingdings" pitchFamily="2" charset="2"/>
              <a:buChar char="ü"/>
            </a:pPr>
            <a:r>
              <a:rPr lang="en-US" sz="9600" dirty="0" err="1" smtClean="0"/>
              <a:t>Liều</a:t>
            </a:r>
            <a:r>
              <a:rPr lang="en-US" sz="9600" dirty="0" smtClean="0"/>
              <a:t> </a:t>
            </a:r>
            <a:r>
              <a:rPr lang="en-US" sz="9600" dirty="0" err="1" smtClean="0"/>
              <a:t>củng</a:t>
            </a:r>
            <a:r>
              <a:rPr lang="en-US" sz="9600" dirty="0" smtClean="0"/>
              <a:t> </a:t>
            </a:r>
            <a:r>
              <a:rPr lang="en-US" sz="9600" dirty="0" err="1" smtClean="0"/>
              <a:t>cố</a:t>
            </a:r>
            <a:r>
              <a:rPr lang="en-US" sz="9600" dirty="0" smtClean="0"/>
              <a:t>  (</a:t>
            </a:r>
            <a:r>
              <a:rPr lang="en-US" sz="9600" dirty="0" err="1" smtClean="0"/>
              <a:t>bắt</a:t>
            </a:r>
            <a:r>
              <a:rPr lang="en-US" sz="9600" dirty="0" smtClean="0"/>
              <a:t> </a:t>
            </a:r>
            <a:r>
              <a:rPr lang="en-US" sz="9600" dirty="0" err="1" smtClean="0"/>
              <a:t>đầu</a:t>
            </a:r>
            <a:r>
              <a:rPr lang="en-US" sz="9600" dirty="0" smtClean="0"/>
              <a:t> </a:t>
            </a:r>
            <a:r>
              <a:rPr lang="en-US" sz="9600" dirty="0" err="1" smtClean="0"/>
              <a:t>khi</a:t>
            </a:r>
            <a:r>
              <a:rPr lang="en-US" sz="9600" dirty="0" smtClean="0"/>
              <a:t> protein </a:t>
            </a:r>
            <a:r>
              <a:rPr lang="en-US" sz="9600" dirty="0" err="1" smtClean="0"/>
              <a:t>niệu</a:t>
            </a:r>
            <a:r>
              <a:rPr lang="en-US" sz="9600" dirty="0" smtClean="0"/>
              <a:t> 24 </a:t>
            </a:r>
            <a:r>
              <a:rPr lang="en-US" sz="9600" dirty="0" err="1" smtClean="0"/>
              <a:t>giờ</a:t>
            </a:r>
            <a:r>
              <a:rPr lang="en-US" sz="9600" dirty="0" smtClean="0"/>
              <a:t> </a:t>
            </a:r>
            <a:r>
              <a:rPr lang="en-US" sz="9600" dirty="0" err="1" smtClean="0"/>
              <a:t>âm</a:t>
            </a:r>
            <a:r>
              <a:rPr lang="en-US" sz="9600" dirty="0" smtClean="0"/>
              <a:t> </a:t>
            </a:r>
            <a:r>
              <a:rPr lang="en-US" sz="9600" dirty="0" err="1" smtClean="0"/>
              <a:t>tính</a:t>
            </a:r>
            <a:r>
              <a:rPr lang="en-US" sz="9600" dirty="0" smtClean="0"/>
              <a:t> ): </a:t>
            </a:r>
            <a:r>
              <a:rPr lang="en-US" sz="9600" dirty="0" err="1" smtClean="0"/>
              <a:t>Liều</a:t>
            </a:r>
            <a:r>
              <a:rPr lang="en-US" sz="9600" dirty="0" smtClean="0"/>
              <a:t> 0,5 mg/kg/</a:t>
            </a:r>
            <a:r>
              <a:rPr lang="en-US" sz="9600" dirty="0" err="1" smtClean="0"/>
              <a:t>ngày</a:t>
            </a:r>
            <a:r>
              <a:rPr lang="en-US" sz="9600" dirty="0" smtClean="0"/>
              <a:t> </a:t>
            </a:r>
            <a:r>
              <a:rPr lang="en-US" sz="9600" dirty="0" err="1" smtClean="0"/>
              <a:t>kéo</a:t>
            </a:r>
            <a:r>
              <a:rPr lang="en-US" sz="9600" dirty="0" smtClean="0"/>
              <a:t> </a:t>
            </a:r>
            <a:r>
              <a:rPr lang="en-US" sz="9600" dirty="0" err="1" smtClean="0"/>
              <a:t>dài</a:t>
            </a:r>
            <a:r>
              <a:rPr lang="en-US" sz="9600" dirty="0" smtClean="0"/>
              <a:t> 4-6 </a:t>
            </a:r>
            <a:r>
              <a:rPr lang="en-US" sz="9600" dirty="0" err="1" smtClean="0"/>
              <a:t>tháng</a:t>
            </a:r>
            <a:r>
              <a:rPr lang="en-US" sz="9600" dirty="0" smtClean="0"/>
              <a:t>. </a:t>
            </a:r>
          </a:p>
          <a:p>
            <a:pPr marL="880110" lvl="1" indent="-514350">
              <a:buFont typeface="Wingdings" pitchFamily="2" charset="2"/>
              <a:buChar char="ü"/>
            </a:pPr>
            <a:r>
              <a:rPr lang="en-US" sz="9600" dirty="0" err="1" smtClean="0"/>
              <a:t>Liều</a:t>
            </a:r>
            <a:r>
              <a:rPr lang="en-US" sz="9600" dirty="0" smtClean="0"/>
              <a:t> </a:t>
            </a:r>
            <a:r>
              <a:rPr lang="en-US" sz="9600" dirty="0" err="1" smtClean="0"/>
              <a:t>duy</a:t>
            </a:r>
            <a:r>
              <a:rPr lang="en-US" sz="9600" dirty="0" smtClean="0"/>
              <a:t> </a:t>
            </a:r>
            <a:r>
              <a:rPr lang="en-US" sz="9600" dirty="0" err="1" smtClean="0"/>
              <a:t>trì</a:t>
            </a:r>
            <a:r>
              <a:rPr lang="en-US" sz="9600" dirty="0" smtClean="0"/>
              <a:t>: </a:t>
            </a:r>
            <a:r>
              <a:rPr lang="en-US" sz="9600" dirty="0" err="1" smtClean="0"/>
              <a:t>Prednisolon</a:t>
            </a:r>
            <a:r>
              <a:rPr lang="en-US" sz="9600" dirty="0" smtClean="0"/>
              <a:t> 5 – 10 mg/</a:t>
            </a:r>
            <a:r>
              <a:rPr lang="en-US" sz="9600" dirty="0" err="1" smtClean="0"/>
              <a:t>ngày</a:t>
            </a:r>
            <a:r>
              <a:rPr lang="en-US" sz="9600" dirty="0" smtClean="0"/>
              <a:t> </a:t>
            </a:r>
            <a:r>
              <a:rPr lang="en-US" sz="9600" dirty="0" err="1" smtClean="0"/>
              <a:t>dùng</a:t>
            </a:r>
            <a:r>
              <a:rPr lang="en-US" sz="9600" dirty="0" smtClean="0"/>
              <a:t> </a:t>
            </a:r>
            <a:r>
              <a:rPr lang="en-US" sz="9600" dirty="0" err="1" smtClean="0"/>
              <a:t>cách</a:t>
            </a:r>
            <a:r>
              <a:rPr lang="en-US" sz="9600" dirty="0" smtClean="0"/>
              <a:t> </a:t>
            </a:r>
            <a:r>
              <a:rPr lang="en-US" sz="9600" dirty="0" err="1" smtClean="0"/>
              <a:t>ngày</a:t>
            </a:r>
            <a:r>
              <a:rPr lang="en-US" sz="9600" dirty="0" smtClean="0"/>
              <a:t>, </a:t>
            </a:r>
            <a:r>
              <a:rPr lang="en-US" sz="9600" dirty="0" err="1" smtClean="0"/>
              <a:t>kéo</a:t>
            </a:r>
            <a:r>
              <a:rPr lang="en-US" sz="9600" dirty="0" smtClean="0"/>
              <a:t> </a:t>
            </a:r>
            <a:r>
              <a:rPr lang="en-US" sz="9600" dirty="0" err="1" smtClean="0"/>
              <a:t>dài</a:t>
            </a:r>
            <a:r>
              <a:rPr lang="en-US" sz="9600" dirty="0" smtClean="0"/>
              <a:t> </a:t>
            </a:r>
            <a:r>
              <a:rPr lang="en-US" sz="9600" dirty="0" err="1" smtClean="0"/>
              <a:t>hàng</a:t>
            </a:r>
            <a:r>
              <a:rPr lang="en-US" sz="9600" dirty="0" smtClean="0"/>
              <a:t> </a:t>
            </a:r>
            <a:r>
              <a:rPr lang="en-US" sz="9600" dirty="0" err="1" smtClean="0"/>
              <a:t>năm</a:t>
            </a:r>
            <a:r>
              <a:rPr lang="en-US" sz="9600" dirty="0" smtClean="0"/>
              <a:t>.</a:t>
            </a:r>
          </a:p>
          <a:p>
            <a:pPr marL="514350" indent="-514350">
              <a:buNone/>
            </a:pPr>
            <a:r>
              <a:rPr lang="en-US" sz="9600" b="1" u="sng" dirty="0" err="1" smtClean="0">
                <a:solidFill>
                  <a:srgbClr val="FF0000"/>
                </a:solidFill>
              </a:rPr>
              <a:t>Thuốc</a:t>
            </a:r>
            <a:r>
              <a:rPr lang="en-US" sz="9600" b="1" u="sng" dirty="0" smtClean="0">
                <a:solidFill>
                  <a:srgbClr val="FF0000"/>
                </a:solidFill>
              </a:rPr>
              <a:t> </a:t>
            </a:r>
            <a:r>
              <a:rPr lang="en-US" sz="9600" b="1" u="sng" dirty="0" err="1" smtClean="0">
                <a:solidFill>
                  <a:srgbClr val="FF0000"/>
                </a:solidFill>
              </a:rPr>
              <a:t>ức</a:t>
            </a:r>
            <a:r>
              <a:rPr lang="en-US" sz="9600" b="1" u="sng" dirty="0" smtClean="0">
                <a:solidFill>
                  <a:srgbClr val="FF0000"/>
                </a:solidFill>
              </a:rPr>
              <a:t> </a:t>
            </a:r>
            <a:r>
              <a:rPr lang="en-US" sz="9600" b="1" u="sng" dirty="0" err="1" smtClean="0">
                <a:solidFill>
                  <a:srgbClr val="FF0000"/>
                </a:solidFill>
              </a:rPr>
              <a:t>chế</a:t>
            </a:r>
            <a:r>
              <a:rPr lang="en-US" sz="9600" b="1" u="sng" dirty="0" smtClean="0">
                <a:solidFill>
                  <a:srgbClr val="FF0000"/>
                </a:solidFill>
              </a:rPr>
              <a:t> </a:t>
            </a:r>
            <a:r>
              <a:rPr lang="en-US" sz="9600" b="1" u="sng" dirty="0" err="1" smtClean="0">
                <a:solidFill>
                  <a:srgbClr val="FF0000"/>
                </a:solidFill>
              </a:rPr>
              <a:t>miễn</a:t>
            </a:r>
            <a:r>
              <a:rPr lang="en-US" sz="9600" b="1" u="sng" dirty="0" smtClean="0">
                <a:solidFill>
                  <a:srgbClr val="FF0000"/>
                </a:solidFill>
              </a:rPr>
              <a:t> </a:t>
            </a:r>
            <a:r>
              <a:rPr lang="en-US" sz="9600" b="1" u="sng" dirty="0" err="1" smtClean="0">
                <a:solidFill>
                  <a:srgbClr val="FF0000"/>
                </a:solidFill>
              </a:rPr>
              <a:t>dịch</a:t>
            </a:r>
            <a:r>
              <a:rPr lang="en-US" sz="9600" b="1" u="sng" dirty="0" smtClean="0">
                <a:solidFill>
                  <a:srgbClr val="FF000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</a:rPr>
              <a:t>      </a:t>
            </a:r>
            <a:r>
              <a:rPr lang="en-US" sz="9600" dirty="0" err="1" smtClean="0"/>
              <a:t>Cyclophosphamide</a:t>
            </a:r>
            <a:r>
              <a:rPr lang="en-US" sz="9600" dirty="0" smtClean="0"/>
              <a:t> 50 mg, </a:t>
            </a:r>
            <a:r>
              <a:rPr lang="en-US" sz="9600" dirty="0" err="1" smtClean="0"/>
              <a:t>Chlorambucil</a:t>
            </a:r>
            <a:r>
              <a:rPr lang="en-US" sz="9600" dirty="0" smtClean="0"/>
              <a:t> 2 mg,</a:t>
            </a:r>
          </a:p>
          <a:p>
            <a:pPr marL="514350" indent="-514350">
              <a:buNone/>
            </a:pPr>
            <a:r>
              <a:rPr lang="en-US" sz="9600" dirty="0" smtClean="0"/>
              <a:t> </a:t>
            </a:r>
            <a:r>
              <a:rPr lang="en-US" sz="9600" dirty="0" smtClean="0"/>
              <a:t>      </a:t>
            </a:r>
            <a:r>
              <a:rPr lang="en-US" sz="9600" dirty="0" err="1" smtClean="0"/>
              <a:t>Azathioprine</a:t>
            </a:r>
            <a:r>
              <a:rPr lang="en-US" sz="9600" dirty="0" smtClean="0"/>
              <a:t> 50 mg, Cyclosporine A (25 mg,50 mg,100 mg), </a:t>
            </a:r>
            <a:r>
              <a:rPr lang="en-US" sz="9600" dirty="0" err="1" smtClean="0"/>
              <a:t>Mycophenolate</a:t>
            </a:r>
            <a:r>
              <a:rPr lang="en-US" sz="9600" dirty="0" smtClean="0"/>
              <a:t> </a:t>
            </a:r>
            <a:r>
              <a:rPr lang="en-US" sz="9600" dirty="0" err="1" smtClean="0"/>
              <a:t>mofetil</a:t>
            </a:r>
            <a:r>
              <a:rPr lang="en-US" sz="9600" dirty="0" smtClean="0"/>
              <a:t> ( 250 mg, 500 mg)</a:t>
            </a:r>
          </a:p>
          <a:p>
            <a:pPr marL="514350" indent="-514350">
              <a:buNone/>
            </a:pPr>
            <a:r>
              <a:rPr lang="en-US" sz="9600" b="1" u="sng" dirty="0" err="1" smtClean="0">
                <a:solidFill>
                  <a:srgbClr val="FF0000"/>
                </a:solidFill>
              </a:rPr>
              <a:t>Lưu</a:t>
            </a:r>
            <a:r>
              <a:rPr lang="en-US" sz="9600" b="1" u="sng" dirty="0" smtClean="0">
                <a:solidFill>
                  <a:srgbClr val="FF0000"/>
                </a:solidFill>
              </a:rPr>
              <a:t> ý </a:t>
            </a:r>
            <a:r>
              <a:rPr lang="en-US" sz="9600" dirty="0" smtClean="0"/>
              <a:t>: </a:t>
            </a:r>
            <a:r>
              <a:rPr lang="en-US" sz="9600" dirty="0" err="1" smtClean="0"/>
              <a:t>Các</a:t>
            </a:r>
            <a:r>
              <a:rPr lang="en-US" sz="9600" dirty="0" smtClean="0"/>
              <a:t> </a:t>
            </a:r>
            <a:r>
              <a:rPr lang="en-US" sz="9600" dirty="0" err="1" smtClean="0"/>
              <a:t>thuốc</a:t>
            </a:r>
            <a:r>
              <a:rPr lang="en-US" sz="9600" dirty="0" smtClean="0"/>
              <a:t> </a:t>
            </a:r>
            <a:r>
              <a:rPr lang="en-US" sz="9600" dirty="0" err="1" smtClean="0"/>
              <a:t>ức</a:t>
            </a:r>
            <a:r>
              <a:rPr lang="en-US" sz="9600" dirty="0" smtClean="0"/>
              <a:t> </a:t>
            </a:r>
            <a:r>
              <a:rPr lang="en-US" sz="9600" dirty="0" err="1" smtClean="0"/>
              <a:t>chế</a:t>
            </a:r>
            <a:r>
              <a:rPr lang="en-US" sz="9600" dirty="0" smtClean="0"/>
              <a:t> </a:t>
            </a:r>
            <a:r>
              <a:rPr lang="en-US" sz="9600" dirty="0" err="1" smtClean="0"/>
              <a:t>miễn</a:t>
            </a:r>
            <a:r>
              <a:rPr lang="en-US" sz="9600" dirty="0" smtClean="0"/>
              <a:t> </a:t>
            </a:r>
            <a:r>
              <a:rPr lang="en-US" sz="9600" dirty="0" err="1" smtClean="0"/>
              <a:t>dịch</a:t>
            </a:r>
            <a:r>
              <a:rPr lang="en-US" sz="9600" dirty="0" smtClean="0"/>
              <a:t> </a:t>
            </a:r>
            <a:r>
              <a:rPr lang="en-US" sz="9600" dirty="0" err="1" smtClean="0"/>
              <a:t>trên</a:t>
            </a:r>
            <a:r>
              <a:rPr lang="en-US" sz="9600" dirty="0" smtClean="0"/>
              <a:t> </a:t>
            </a:r>
            <a:r>
              <a:rPr lang="en-US" sz="9600" dirty="0" err="1" smtClean="0"/>
              <a:t>được</a:t>
            </a:r>
            <a:r>
              <a:rPr lang="en-US" sz="9600" dirty="0" smtClean="0"/>
              <a:t> </a:t>
            </a:r>
            <a:r>
              <a:rPr lang="en-US" sz="9600" dirty="0" err="1" smtClean="0"/>
              <a:t>dùng</a:t>
            </a:r>
            <a:r>
              <a:rPr lang="en-US" sz="9600" dirty="0" smtClean="0"/>
              <a:t> </a:t>
            </a:r>
            <a:r>
              <a:rPr lang="en-US" sz="9600" dirty="0" err="1" smtClean="0"/>
              <a:t>khi</a:t>
            </a:r>
            <a:r>
              <a:rPr lang="en-US" sz="9600" dirty="0" smtClean="0"/>
              <a:t> </a:t>
            </a:r>
            <a:r>
              <a:rPr lang="en-US" sz="9600" dirty="0" err="1" smtClean="0"/>
              <a:t>bệnh</a:t>
            </a:r>
            <a:r>
              <a:rPr lang="en-US" sz="9600" dirty="0" smtClean="0"/>
              <a:t>                </a:t>
            </a:r>
          </a:p>
          <a:p>
            <a:pPr marL="514350" indent="-514350">
              <a:buNone/>
            </a:pPr>
            <a:r>
              <a:rPr lang="en-US" sz="9600" dirty="0" smtClean="0"/>
              <a:t> </a:t>
            </a:r>
            <a:r>
              <a:rPr lang="en-US" sz="9600" dirty="0" smtClean="0"/>
              <a:t>            </a:t>
            </a:r>
            <a:r>
              <a:rPr lang="en-US" sz="9600" dirty="0" err="1" smtClean="0"/>
              <a:t>nhân</a:t>
            </a:r>
            <a:r>
              <a:rPr lang="en-US" sz="9600" dirty="0" smtClean="0"/>
              <a:t> </a:t>
            </a:r>
            <a:r>
              <a:rPr lang="en-US" sz="9600" dirty="0" err="1" smtClean="0"/>
              <a:t>không</a:t>
            </a:r>
            <a:r>
              <a:rPr lang="en-US" sz="9600" dirty="0" smtClean="0"/>
              <a:t> </a:t>
            </a:r>
            <a:r>
              <a:rPr lang="en-US" sz="9600" dirty="0" err="1" smtClean="0"/>
              <a:t>đáp</a:t>
            </a:r>
            <a:r>
              <a:rPr lang="en-US" sz="9600" dirty="0" smtClean="0"/>
              <a:t> </a:t>
            </a:r>
            <a:r>
              <a:rPr lang="en-US" sz="9600" dirty="0" err="1" smtClean="0"/>
              <a:t>ứng</a:t>
            </a:r>
            <a:r>
              <a:rPr lang="en-US" sz="9600" dirty="0" smtClean="0"/>
              <a:t> </a:t>
            </a:r>
            <a:r>
              <a:rPr lang="en-US" sz="9600" dirty="0" err="1" smtClean="0"/>
              <a:t>với</a:t>
            </a:r>
            <a:r>
              <a:rPr lang="en-US" sz="9600" dirty="0" smtClean="0"/>
              <a:t> corticoid </a:t>
            </a:r>
            <a:r>
              <a:rPr lang="en-US" sz="9600" dirty="0" err="1" smtClean="0"/>
              <a:t>hoặc</a:t>
            </a:r>
            <a:r>
              <a:rPr lang="en-US" sz="9600" dirty="0" smtClean="0"/>
              <a:t> </a:t>
            </a:r>
            <a:r>
              <a:rPr lang="en-US" sz="9600" dirty="0" err="1" smtClean="0"/>
              <a:t>có</a:t>
            </a:r>
            <a:r>
              <a:rPr lang="en-US" sz="9600" dirty="0" smtClean="0"/>
              <a:t> </a:t>
            </a:r>
            <a:r>
              <a:rPr lang="en-US" sz="9600" dirty="0" err="1" smtClean="0"/>
              <a:t>nhiều</a:t>
            </a:r>
            <a:r>
              <a:rPr lang="en-US" sz="9600" dirty="0" smtClean="0"/>
              <a:t> </a:t>
            </a:r>
            <a:r>
              <a:rPr lang="en-US" sz="9600" dirty="0" err="1" smtClean="0"/>
              <a:t>tác</a:t>
            </a:r>
            <a:r>
              <a:rPr lang="en-US" sz="9600" dirty="0" smtClean="0"/>
              <a:t> </a:t>
            </a:r>
            <a:r>
              <a:rPr lang="en-US" sz="9600" dirty="0" err="1" smtClean="0"/>
              <a:t>dụng</a:t>
            </a:r>
            <a:r>
              <a:rPr lang="en-US" sz="9600" dirty="0" smtClean="0"/>
              <a:t> </a:t>
            </a:r>
          </a:p>
          <a:p>
            <a:pPr marL="514350" indent="-514350">
              <a:buNone/>
            </a:pPr>
            <a:r>
              <a:rPr lang="en-US" sz="9600" dirty="0" smtClean="0"/>
              <a:t> </a:t>
            </a:r>
            <a:r>
              <a:rPr lang="en-US" sz="9600" dirty="0" smtClean="0"/>
              <a:t>            </a:t>
            </a:r>
            <a:r>
              <a:rPr lang="en-US" sz="9600" dirty="0" err="1" smtClean="0"/>
              <a:t>phụ</a:t>
            </a:r>
            <a:r>
              <a:rPr lang="en-US" sz="9600" dirty="0" smtClean="0"/>
              <a:t>, </a:t>
            </a:r>
            <a:r>
              <a:rPr lang="en-US" sz="9600" dirty="0" err="1" smtClean="0"/>
              <a:t>cần</a:t>
            </a:r>
            <a:r>
              <a:rPr lang="en-US" sz="9600" dirty="0" smtClean="0"/>
              <a:t> </a:t>
            </a:r>
            <a:r>
              <a:rPr lang="en-US" sz="9600" dirty="0" err="1" smtClean="0"/>
              <a:t>giảm</a:t>
            </a:r>
            <a:r>
              <a:rPr lang="en-US" sz="9600" dirty="0" smtClean="0"/>
              <a:t> </a:t>
            </a:r>
            <a:r>
              <a:rPr lang="en-US" sz="9600" dirty="0" err="1" smtClean="0"/>
              <a:t>liều</a:t>
            </a:r>
            <a:r>
              <a:rPr lang="en-US" sz="9600" dirty="0" smtClean="0"/>
              <a:t> </a:t>
            </a:r>
            <a:r>
              <a:rPr lang="en-US" sz="9600" dirty="0" err="1" smtClean="0"/>
              <a:t>hoặc</a:t>
            </a:r>
            <a:r>
              <a:rPr lang="en-US" sz="9600" dirty="0" smtClean="0"/>
              <a:t> </a:t>
            </a:r>
            <a:r>
              <a:rPr lang="en-US" sz="9600" dirty="0" err="1" smtClean="0"/>
              <a:t>ngừng</a:t>
            </a:r>
            <a:r>
              <a:rPr lang="en-US" sz="9600" dirty="0" smtClean="0"/>
              <a:t> corticoid</a:t>
            </a:r>
            <a:endParaRPr lang="en-US" sz="9600" dirty="0" smtClean="0"/>
          </a:p>
          <a:p>
            <a:pPr marL="514350" indent="-514350">
              <a:buFont typeface="+mj-lt"/>
              <a:buAutoNum type="alphaUcPeriod" startAt="2"/>
            </a:pPr>
            <a:endParaRPr lang="en-US" sz="9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ết quả hình ảnh cho hoi chung than hu tăng lipid má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phác đồ điều trị hội chứng thận hư"/>
          <p:cNvPicPr>
            <a:picLocks noChangeAspect="1" noChangeArrowheads="1"/>
          </p:cNvPicPr>
          <p:nvPr/>
        </p:nvPicPr>
        <p:blipFill>
          <a:blip r:embed="rId2"/>
          <a:srcRect t="6410"/>
          <a:stretch>
            <a:fillRect/>
          </a:stretch>
        </p:blipFill>
        <p:spPr bwMode="auto">
          <a:xfrm>
            <a:off x="457200" y="914399"/>
            <a:ext cx="8077200" cy="566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Kết quả hình ảnh cho phác đồ điều trị hội chứng thận hư"/>
          <p:cNvPicPr>
            <a:picLocks noChangeAspect="1" noChangeArrowheads="1"/>
          </p:cNvPicPr>
          <p:nvPr/>
        </p:nvPicPr>
        <p:blipFill>
          <a:blip r:embed="rId2"/>
          <a:srcRect t="4168"/>
          <a:stretch>
            <a:fillRect/>
          </a:stretch>
        </p:blipFill>
        <p:spPr bwMode="auto">
          <a:xfrm>
            <a:off x="556439" y="838200"/>
            <a:ext cx="8054161" cy="5788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: 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600" dirty="0" err="1" smtClean="0"/>
              <a:t>Điều</a:t>
            </a:r>
            <a:r>
              <a:rPr lang="en-US" sz="2600" dirty="0" smtClean="0"/>
              <a:t> </a:t>
            </a:r>
            <a:r>
              <a:rPr lang="en-US" sz="2600" dirty="0" err="1" smtClean="0"/>
              <a:t>trị</a:t>
            </a:r>
            <a:r>
              <a:rPr lang="en-US" sz="2600" dirty="0" smtClean="0"/>
              <a:t> </a:t>
            </a:r>
            <a:r>
              <a:rPr lang="en-US" sz="2600" dirty="0" err="1" smtClean="0"/>
              <a:t>nhiễm</a:t>
            </a:r>
            <a:r>
              <a:rPr lang="en-US" sz="2600" dirty="0" smtClean="0"/>
              <a:t> </a:t>
            </a:r>
            <a:r>
              <a:rPr lang="en-US" sz="2600" dirty="0" err="1" smtClean="0"/>
              <a:t>trùng</a:t>
            </a:r>
            <a:r>
              <a:rPr lang="en-US" sz="2600" dirty="0" smtClean="0"/>
              <a:t>: </a:t>
            </a:r>
            <a:r>
              <a:rPr lang="en-US" sz="2600" dirty="0" err="1" smtClean="0"/>
              <a:t>Dựa</a:t>
            </a:r>
            <a:r>
              <a:rPr lang="en-US" sz="2600" dirty="0" smtClean="0"/>
              <a:t> </a:t>
            </a:r>
            <a:r>
              <a:rPr lang="en-US" sz="2600" dirty="0" err="1" smtClean="0"/>
              <a:t>vào</a:t>
            </a:r>
            <a:r>
              <a:rPr lang="en-US" sz="2600" dirty="0" smtClean="0"/>
              <a:t> </a:t>
            </a:r>
            <a:r>
              <a:rPr lang="en-US" sz="2600" dirty="0" err="1" smtClean="0"/>
              <a:t>kháng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r>
              <a:rPr lang="en-US" sz="2600" dirty="0" smtClean="0"/>
              <a:t> </a:t>
            </a:r>
            <a:r>
              <a:rPr lang="en-US" sz="2600" dirty="0" err="1" smtClean="0"/>
              <a:t>đồ</a:t>
            </a:r>
            <a:r>
              <a:rPr lang="en-US" sz="2600" dirty="0" smtClean="0"/>
              <a:t> </a:t>
            </a:r>
            <a:r>
              <a:rPr lang="en-US" sz="2600" dirty="0" err="1" smtClean="0"/>
              <a:t>để</a:t>
            </a:r>
            <a:r>
              <a:rPr lang="en-US" sz="2600" dirty="0" smtClean="0"/>
              <a:t> </a:t>
            </a:r>
            <a:r>
              <a:rPr lang="en-US" sz="2600" dirty="0" err="1" smtClean="0"/>
              <a:t>cho</a:t>
            </a:r>
            <a:r>
              <a:rPr lang="en-US" sz="2600" dirty="0" smtClean="0"/>
              <a:t> </a:t>
            </a:r>
            <a:r>
              <a:rPr lang="en-US" sz="2600" dirty="0" err="1" smtClean="0"/>
              <a:t>kháng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r>
              <a:rPr lang="en-US" sz="2600" dirty="0" smtClean="0"/>
              <a:t> </a:t>
            </a:r>
            <a:r>
              <a:rPr lang="en-US" sz="2600" dirty="0" err="1" smtClean="0"/>
              <a:t>phù</a:t>
            </a:r>
            <a:r>
              <a:rPr lang="en-US" sz="2600" dirty="0" smtClean="0"/>
              <a:t> </a:t>
            </a:r>
            <a:r>
              <a:rPr lang="en-US" sz="2600" dirty="0" err="1" smtClean="0"/>
              <a:t>hợp</a:t>
            </a:r>
            <a:endParaRPr lang="en-US" sz="2600" dirty="0" smtClean="0"/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600" dirty="0" err="1" smtClean="0"/>
              <a:t>Điều</a:t>
            </a:r>
            <a:r>
              <a:rPr lang="en-US" sz="2600" dirty="0" smtClean="0"/>
              <a:t> </a:t>
            </a:r>
            <a:r>
              <a:rPr lang="en-US" sz="2600" dirty="0" err="1" smtClean="0"/>
              <a:t>trị</a:t>
            </a:r>
            <a:r>
              <a:rPr lang="en-US" sz="2600" dirty="0" smtClean="0"/>
              <a:t> </a:t>
            </a:r>
            <a:r>
              <a:rPr lang="en-US" sz="2600" dirty="0" err="1" smtClean="0"/>
              <a:t>dự</a:t>
            </a:r>
            <a:r>
              <a:rPr lang="en-US" sz="2600" dirty="0" smtClean="0"/>
              <a:t> </a:t>
            </a:r>
            <a:r>
              <a:rPr lang="en-US" sz="2600" dirty="0" err="1" smtClean="0"/>
              <a:t>phòng</a:t>
            </a:r>
            <a:r>
              <a:rPr lang="en-US" sz="2600" dirty="0" smtClean="0"/>
              <a:t> </a:t>
            </a:r>
            <a:r>
              <a:rPr lang="en-US" sz="2600" dirty="0" err="1" smtClean="0"/>
              <a:t>một</a:t>
            </a:r>
            <a:r>
              <a:rPr lang="en-US" sz="2600" dirty="0" smtClean="0"/>
              <a:t> </a:t>
            </a:r>
            <a:r>
              <a:rPr lang="en-US" sz="2600" dirty="0" err="1" smtClean="0"/>
              <a:t>số</a:t>
            </a:r>
            <a:r>
              <a:rPr lang="en-US" sz="2600" dirty="0" smtClean="0"/>
              <a:t> </a:t>
            </a:r>
            <a:r>
              <a:rPr lang="en-US" sz="2600" dirty="0" err="1" smtClean="0"/>
              <a:t>tác</a:t>
            </a:r>
            <a:r>
              <a:rPr lang="en-US" sz="2600" dirty="0" smtClean="0"/>
              <a:t> </a:t>
            </a:r>
            <a:r>
              <a:rPr lang="en-US" sz="2600" dirty="0" err="1" smtClean="0"/>
              <a:t>dụng</a:t>
            </a:r>
            <a:r>
              <a:rPr lang="en-US" sz="2600" dirty="0" smtClean="0"/>
              <a:t> </a:t>
            </a:r>
            <a:r>
              <a:rPr lang="en-US" sz="2600" dirty="0" err="1" smtClean="0"/>
              <a:t>phụ</a:t>
            </a:r>
            <a:r>
              <a:rPr lang="en-US" sz="2600" dirty="0" smtClean="0"/>
              <a:t> </a:t>
            </a:r>
            <a:r>
              <a:rPr lang="en-US" sz="2600" dirty="0" err="1" smtClean="0"/>
              <a:t>như</a:t>
            </a:r>
            <a:r>
              <a:rPr lang="en-US" sz="2600" dirty="0" smtClean="0"/>
              <a:t> </a:t>
            </a:r>
            <a:r>
              <a:rPr lang="en-US" sz="2600" dirty="0" err="1" smtClean="0"/>
              <a:t>loét</a:t>
            </a:r>
            <a:r>
              <a:rPr lang="en-US" sz="2600" dirty="0" smtClean="0"/>
              <a:t> </a:t>
            </a:r>
            <a:r>
              <a:rPr lang="en-US" sz="2600" dirty="0" err="1" smtClean="0"/>
              <a:t>dạ</a:t>
            </a:r>
            <a:r>
              <a:rPr lang="en-US" sz="2600" dirty="0" smtClean="0"/>
              <a:t> </a:t>
            </a:r>
            <a:r>
              <a:rPr lang="en-US" sz="2600" dirty="0" err="1" smtClean="0"/>
              <a:t>dày</a:t>
            </a:r>
            <a:r>
              <a:rPr lang="en-US" sz="2600" dirty="0" smtClean="0"/>
              <a:t>, </a:t>
            </a:r>
            <a:r>
              <a:rPr lang="en-US" sz="2600" dirty="0" err="1" smtClean="0"/>
              <a:t>loãng</a:t>
            </a:r>
            <a:r>
              <a:rPr lang="en-US" sz="2600" dirty="0" smtClean="0"/>
              <a:t> </a:t>
            </a:r>
            <a:r>
              <a:rPr lang="en-US" sz="2600" dirty="0" err="1" smtClean="0"/>
              <a:t>xương</a:t>
            </a:r>
            <a:r>
              <a:rPr lang="en-US" sz="2600" dirty="0" smtClean="0"/>
              <a:t>…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600" dirty="0" err="1" smtClean="0"/>
              <a:t>Điều</a:t>
            </a:r>
            <a:r>
              <a:rPr lang="en-US" sz="2600" dirty="0" smtClean="0"/>
              <a:t> </a:t>
            </a:r>
            <a:r>
              <a:rPr lang="en-US" sz="2600" dirty="0" err="1" smtClean="0"/>
              <a:t>trị</a:t>
            </a:r>
            <a:r>
              <a:rPr lang="en-US" sz="2600" dirty="0" smtClean="0"/>
              <a:t> </a:t>
            </a:r>
            <a:r>
              <a:rPr lang="en-US" sz="2600" dirty="0" err="1" smtClean="0"/>
              <a:t>tăng</a:t>
            </a:r>
            <a:r>
              <a:rPr lang="en-US" sz="2600" dirty="0" smtClean="0"/>
              <a:t> </a:t>
            </a:r>
            <a:r>
              <a:rPr lang="en-US" sz="2600" dirty="0" err="1" smtClean="0"/>
              <a:t>huyết</a:t>
            </a:r>
            <a:r>
              <a:rPr lang="en-US" sz="2600" dirty="0" smtClean="0"/>
              <a:t> </a:t>
            </a:r>
            <a:r>
              <a:rPr lang="en-US" sz="2600" dirty="0" err="1" smtClean="0"/>
              <a:t>áp</a:t>
            </a:r>
            <a:r>
              <a:rPr lang="en-US" sz="2600" dirty="0" smtClean="0"/>
              <a:t>, </a:t>
            </a:r>
            <a:r>
              <a:rPr lang="en-US" sz="2600" dirty="0" err="1" smtClean="0"/>
              <a:t>rối</a:t>
            </a:r>
            <a:r>
              <a:rPr lang="en-US" sz="2600" dirty="0" smtClean="0"/>
              <a:t> </a:t>
            </a:r>
            <a:r>
              <a:rPr lang="en-US" sz="2600" dirty="0" err="1" smtClean="0"/>
              <a:t>loạn</a:t>
            </a:r>
            <a:r>
              <a:rPr lang="en-US" sz="2600" dirty="0" smtClean="0"/>
              <a:t> lipid </a:t>
            </a:r>
            <a:r>
              <a:rPr lang="en-US" sz="2600" dirty="0" err="1" smtClean="0"/>
              <a:t>máu</a:t>
            </a:r>
            <a:r>
              <a:rPr lang="en-US" sz="2600" dirty="0" smtClean="0"/>
              <a:t>, </a:t>
            </a:r>
            <a:r>
              <a:rPr lang="en-US" sz="2600" dirty="0" err="1" smtClean="0"/>
              <a:t>giảm</a:t>
            </a:r>
            <a:r>
              <a:rPr lang="en-US" sz="2600" dirty="0" smtClean="0"/>
              <a:t> albumin </a:t>
            </a:r>
            <a:r>
              <a:rPr lang="en-US" sz="2600" dirty="0" err="1" smtClean="0"/>
              <a:t>máu</a:t>
            </a:r>
            <a:r>
              <a:rPr lang="en-US" sz="2600" dirty="0" smtClean="0"/>
              <a:t>, </a:t>
            </a:r>
            <a:r>
              <a:rPr lang="en-US" sz="2600" dirty="0" err="1" smtClean="0"/>
              <a:t>dự</a:t>
            </a:r>
            <a:r>
              <a:rPr lang="en-US" sz="2600" dirty="0" smtClean="0"/>
              <a:t> </a:t>
            </a:r>
            <a:r>
              <a:rPr lang="en-US" sz="2600" dirty="0" err="1" smtClean="0"/>
              <a:t>phòng</a:t>
            </a:r>
            <a:r>
              <a:rPr lang="en-US" sz="2600" dirty="0" smtClean="0"/>
              <a:t> </a:t>
            </a:r>
            <a:r>
              <a:rPr lang="en-US" sz="2600" dirty="0" err="1" smtClean="0"/>
              <a:t>tắc</a:t>
            </a:r>
            <a:r>
              <a:rPr lang="en-US" sz="2600" dirty="0" smtClean="0"/>
              <a:t> </a:t>
            </a:r>
            <a:r>
              <a:rPr lang="en-US" sz="2600" dirty="0" err="1" smtClean="0"/>
              <a:t>mạch</a:t>
            </a:r>
            <a:r>
              <a:rPr lang="en-US" sz="2600" dirty="0" smtClean="0"/>
              <a:t>…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US" sz="2600" dirty="0" err="1" smtClean="0"/>
              <a:t>Điều</a:t>
            </a:r>
            <a:r>
              <a:rPr lang="en-US" sz="2600" dirty="0" smtClean="0"/>
              <a:t> </a:t>
            </a:r>
            <a:r>
              <a:rPr lang="en-US" sz="2600" dirty="0" err="1" smtClean="0"/>
              <a:t>trị</a:t>
            </a:r>
            <a:r>
              <a:rPr lang="en-US" sz="2600" dirty="0" smtClean="0"/>
              <a:t> </a:t>
            </a:r>
            <a:r>
              <a:rPr lang="en-US" sz="2600" dirty="0" err="1" smtClean="0"/>
              <a:t>suy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cấp</a:t>
            </a:r>
            <a:r>
              <a:rPr lang="en-US" sz="2600" dirty="0" smtClean="0"/>
              <a:t>: </a:t>
            </a:r>
            <a:r>
              <a:rPr lang="en-US" sz="2600" dirty="0" err="1" smtClean="0"/>
              <a:t>Cân</a:t>
            </a:r>
            <a:r>
              <a:rPr lang="en-US" sz="2600" dirty="0" smtClean="0"/>
              <a:t> </a:t>
            </a:r>
            <a:r>
              <a:rPr lang="en-US" sz="2600" dirty="0" err="1" smtClean="0"/>
              <a:t>bằng</a:t>
            </a:r>
            <a:r>
              <a:rPr lang="en-US" sz="2600" dirty="0" smtClean="0"/>
              <a:t> </a:t>
            </a:r>
            <a:r>
              <a:rPr lang="en-US" sz="2600" dirty="0" err="1" smtClean="0"/>
              <a:t>nước</a:t>
            </a:r>
            <a:r>
              <a:rPr lang="en-US" sz="2600" dirty="0" smtClean="0"/>
              <a:t> – </a:t>
            </a:r>
            <a:r>
              <a:rPr lang="en-US" sz="2600" dirty="0" err="1" smtClean="0"/>
              <a:t>điện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 …</a:t>
            </a:r>
          </a:p>
          <a:p>
            <a:pPr marL="880110" lvl="1" indent="-51435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: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I. ĐỊNH NGHĨA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,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ở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do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,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trưng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, protein </a:t>
            </a:r>
            <a:r>
              <a:rPr lang="en-US" dirty="0" err="1" smtClean="0"/>
              <a:t>niệu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, protein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,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lipid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đái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mỡ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II.NGUYÊN NHÂN VÀ PHÂN </a:t>
            </a:r>
            <a:r>
              <a:rPr lang="en-US" sz="4000" dirty="0" smtClean="0"/>
              <a:t>LOẠI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smtClean="0"/>
              <a:t>          </a:t>
            </a:r>
            <a:r>
              <a:rPr lang="en-US" sz="4000" dirty="0" smtClean="0"/>
              <a:t> </a:t>
            </a:r>
            <a:r>
              <a:rPr lang="en-US" sz="4000" dirty="0" smtClean="0"/>
              <a:t>HỘI CHỨNG THẬN HƯ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Hội</a:t>
            </a:r>
            <a:r>
              <a:rPr lang="en-US" sz="2600" dirty="0" smtClean="0"/>
              <a:t> </a:t>
            </a:r>
            <a:r>
              <a:rPr lang="en-US" sz="2600" dirty="0" err="1" smtClean="0"/>
              <a:t>chứng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hư</a:t>
            </a:r>
            <a:r>
              <a:rPr lang="en-US" sz="2600" dirty="0" smtClean="0"/>
              <a:t> </a:t>
            </a:r>
            <a:r>
              <a:rPr lang="en-US" sz="2600" dirty="0" err="1" smtClean="0"/>
              <a:t>đơn</a:t>
            </a:r>
            <a:r>
              <a:rPr lang="en-US" sz="2600" dirty="0" smtClean="0"/>
              <a:t> </a:t>
            </a:r>
            <a:r>
              <a:rPr lang="en-US" sz="2600" dirty="0" err="1" smtClean="0"/>
              <a:t>thuần</a:t>
            </a:r>
            <a:r>
              <a:rPr lang="en-US" sz="2600" dirty="0" smtClean="0"/>
              <a:t> </a:t>
            </a:r>
            <a:r>
              <a:rPr lang="en-US" sz="2600" dirty="0" err="1" smtClean="0"/>
              <a:t>tổn</a:t>
            </a:r>
            <a:r>
              <a:rPr lang="en-US" sz="2600" dirty="0" smtClean="0"/>
              <a:t> </a:t>
            </a:r>
            <a:r>
              <a:rPr lang="en-US" sz="2600" dirty="0" err="1" smtClean="0"/>
              <a:t>thương</a:t>
            </a:r>
            <a:r>
              <a:rPr lang="en-US" sz="2600" dirty="0" smtClean="0"/>
              <a:t> </a:t>
            </a:r>
            <a:r>
              <a:rPr lang="en-US" sz="2600" dirty="0" err="1" smtClean="0"/>
              <a:t>tối</a:t>
            </a:r>
            <a:r>
              <a:rPr lang="en-US" sz="2600" dirty="0" smtClean="0"/>
              <a:t> </a:t>
            </a:r>
            <a:r>
              <a:rPr lang="en-US" sz="2600" dirty="0" err="1" smtClean="0"/>
              <a:t>thiểu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Hội</a:t>
            </a:r>
            <a:r>
              <a:rPr lang="en-US" sz="2600" dirty="0" smtClean="0"/>
              <a:t> </a:t>
            </a:r>
            <a:r>
              <a:rPr lang="en-US" sz="2600" dirty="0" err="1" smtClean="0"/>
              <a:t>chứng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hư</a:t>
            </a:r>
            <a:r>
              <a:rPr lang="en-US" sz="2600" dirty="0" smtClean="0"/>
              <a:t> do </a:t>
            </a:r>
            <a:r>
              <a:rPr lang="en-US" sz="2600" dirty="0" err="1" smtClean="0"/>
              <a:t>viêm</a:t>
            </a:r>
            <a:r>
              <a:rPr lang="en-US" sz="2600" dirty="0" smtClean="0"/>
              <a:t> </a:t>
            </a:r>
            <a:r>
              <a:rPr lang="en-US" sz="2600" dirty="0" err="1" smtClean="0"/>
              <a:t>cầu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mạn</a:t>
            </a:r>
            <a:r>
              <a:rPr lang="en-US" sz="2600" dirty="0" smtClean="0"/>
              <a:t> </a:t>
            </a:r>
            <a:r>
              <a:rPr lang="en-US" sz="2600" dirty="0" err="1" smtClean="0"/>
              <a:t>nguyên</a:t>
            </a:r>
            <a:r>
              <a:rPr lang="en-US" sz="2600" dirty="0" smtClean="0"/>
              <a:t> </a:t>
            </a:r>
            <a:r>
              <a:rPr lang="en-US" sz="2600" dirty="0" err="1" smtClean="0"/>
              <a:t>phát</a:t>
            </a:r>
            <a:r>
              <a:rPr lang="en-US" sz="26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2600" dirty="0" err="1" smtClean="0"/>
              <a:t>Xơ</a:t>
            </a:r>
            <a:r>
              <a:rPr lang="en-US" sz="2600" dirty="0" smtClean="0"/>
              <a:t> </a:t>
            </a:r>
            <a:r>
              <a:rPr lang="en-US" sz="2600" dirty="0" err="1" smtClean="0"/>
              <a:t>hóa</a:t>
            </a:r>
            <a:r>
              <a:rPr lang="en-US" sz="2600" dirty="0" smtClean="0"/>
              <a:t> </a:t>
            </a:r>
            <a:r>
              <a:rPr lang="en-US" sz="2600" dirty="0" err="1" smtClean="0"/>
              <a:t>cầu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ổ </a:t>
            </a:r>
            <a:r>
              <a:rPr lang="en-US" sz="2600" dirty="0" err="1" smtClean="0"/>
              <a:t>đoạn</a:t>
            </a:r>
            <a:endParaRPr lang="en-US" sz="2600" dirty="0" smtClean="0"/>
          </a:p>
          <a:p>
            <a:pPr lvl="2">
              <a:buFont typeface="Arial" pitchFamily="34" charset="0"/>
              <a:buChar char="•"/>
            </a:pPr>
            <a:r>
              <a:rPr lang="en-US" sz="2600" dirty="0" err="1" smtClean="0"/>
              <a:t>Viêm</a:t>
            </a:r>
            <a:r>
              <a:rPr lang="en-US" sz="2600" dirty="0" smtClean="0"/>
              <a:t> </a:t>
            </a:r>
            <a:r>
              <a:rPr lang="en-US" sz="2600" dirty="0" err="1" smtClean="0"/>
              <a:t>cầu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màng</a:t>
            </a:r>
            <a:endParaRPr lang="en-US" sz="2600" dirty="0" smtClean="0"/>
          </a:p>
          <a:p>
            <a:pPr lvl="2">
              <a:buFont typeface="Arial" pitchFamily="34" charset="0"/>
              <a:buChar char="•"/>
            </a:pPr>
            <a:r>
              <a:rPr lang="en-US" sz="2600" dirty="0" err="1" smtClean="0"/>
              <a:t>Viêm</a:t>
            </a:r>
            <a:r>
              <a:rPr lang="en-US" sz="2600" dirty="0" smtClean="0"/>
              <a:t> </a:t>
            </a:r>
            <a:r>
              <a:rPr lang="en-US" sz="2600" dirty="0" err="1" smtClean="0"/>
              <a:t>cầu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màng</a:t>
            </a:r>
            <a:r>
              <a:rPr lang="en-US" sz="2600" dirty="0" smtClean="0"/>
              <a:t> </a:t>
            </a:r>
            <a:r>
              <a:rPr lang="en-US" sz="2600" dirty="0" err="1" smtClean="0"/>
              <a:t>tăng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endParaRPr lang="en-US" sz="2600" dirty="0" smtClean="0"/>
          </a:p>
          <a:p>
            <a:pPr lvl="2">
              <a:buFont typeface="Arial" pitchFamily="34" charset="0"/>
              <a:buChar char="•"/>
            </a:pPr>
            <a:r>
              <a:rPr lang="en-US" sz="2600" dirty="0" err="1" smtClean="0"/>
              <a:t>Các</a:t>
            </a:r>
            <a:r>
              <a:rPr lang="en-US" sz="2600" dirty="0" smtClean="0"/>
              <a:t> </a:t>
            </a:r>
            <a:r>
              <a:rPr lang="en-US" sz="2600" dirty="0" err="1" smtClean="0"/>
              <a:t>viêm</a:t>
            </a:r>
            <a:r>
              <a:rPr lang="en-US" sz="2600" dirty="0" smtClean="0"/>
              <a:t> </a:t>
            </a:r>
            <a:r>
              <a:rPr lang="en-US" sz="2600" dirty="0" err="1" smtClean="0"/>
              <a:t>cầu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tăng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r>
              <a:rPr lang="en-US" sz="2600" dirty="0" smtClean="0"/>
              <a:t> </a:t>
            </a:r>
            <a:r>
              <a:rPr lang="en-US" sz="2600" dirty="0" err="1" smtClean="0"/>
              <a:t>và</a:t>
            </a:r>
            <a:r>
              <a:rPr lang="en-US" sz="2600" dirty="0" smtClean="0"/>
              <a:t> </a:t>
            </a:r>
            <a:r>
              <a:rPr lang="en-US" sz="2600" dirty="0" err="1" smtClean="0"/>
              <a:t>xơ</a:t>
            </a:r>
            <a:r>
              <a:rPr lang="en-US" sz="2600" dirty="0" smtClean="0"/>
              <a:t> </a:t>
            </a:r>
            <a:r>
              <a:rPr lang="en-US" sz="2600" dirty="0" err="1" smtClean="0"/>
              <a:t>hóa</a:t>
            </a:r>
            <a:r>
              <a:rPr lang="en-US" sz="2600" dirty="0" smtClean="0"/>
              <a:t> </a:t>
            </a:r>
            <a:r>
              <a:rPr lang="en-US" sz="2600" dirty="0" err="1" smtClean="0"/>
              <a:t>khác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Bệnh</a:t>
            </a:r>
            <a:r>
              <a:rPr lang="en-US" sz="2600" dirty="0" smtClean="0"/>
              <a:t> </a:t>
            </a:r>
            <a:r>
              <a:rPr lang="en-US" sz="2600" dirty="0" err="1" smtClean="0"/>
              <a:t>hệ</a:t>
            </a:r>
            <a:r>
              <a:rPr lang="en-US" sz="2600" dirty="0" smtClean="0"/>
              <a:t> </a:t>
            </a:r>
            <a:r>
              <a:rPr lang="en-US" sz="2600" dirty="0" err="1" smtClean="0"/>
              <a:t>thống</a:t>
            </a:r>
            <a:r>
              <a:rPr lang="en-US" sz="2600" dirty="0" smtClean="0"/>
              <a:t> : Lupus ban </a:t>
            </a:r>
            <a:r>
              <a:rPr lang="en-US" sz="2600" dirty="0" err="1" smtClean="0"/>
              <a:t>đỏ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Bệnh</a:t>
            </a:r>
            <a:r>
              <a:rPr lang="en-US" sz="2600" dirty="0" smtClean="0"/>
              <a:t> </a:t>
            </a:r>
            <a:r>
              <a:rPr lang="en-US" sz="2600" dirty="0" err="1" smtClean="0"/>
              <a:t>rối</a:t>
            </a:r>
            <a:r>
              <a:rPr lang="en-US" sz="2600" dirty="0" smtClean="0"/>
              <a:t> </a:t>
            </a:r>
            <a:r>
              <a:rPr lang="en-US" sz="2600" dirty="0" err="1" smtClean="0"/>
              <a:t>loạn</a:t>
            </a:r>
            <a:r>
              <a:rPr lang="en-US" sz="2600" dirty="0" smtClean="0"/>
              <a:t> </a:t>
            </a:r>
            <a:r>
              <a:rPr lang="en-US" sz="2600" dirty="0" err="1" smtClean="0"/>
              <a:t>chuyển</a:t>
            </a:r>
            <a:r>
              <a:rPr lang="en-US" sz="2600" dirty="0" smtClean="0"/>
              <a:t> </a:t>
            </a:r>
            <a:r>
              <a:rPr lang="en-US" sz="2600" dirty="0" err="1" smtClean="0"/>
              <a:t>hóa</a:t>
            </a:r>
            <a:r>
              <a:rPr lang="en-US" sz="2600" dirty="0" smtClean="0"/>
              <a:t>: </a:t>
            </a:r>
            <a:r>
              <a:rPr lang="en-US" sz="2600" dirty="0" err="1" smtClean="0"/>
              <a:t>Đái</a:t>
            </a:r>
            <a:r>
              <a:rPr lang="en-US" sz="2600" dirty="0" smtClean="0"/>
              <a:t> </a:t>
            </a:r>
            <a:r>
              <a:rPr lang="en-US" sz="2600" dirty="0" err="1" smtClean="0"/>
              <a:t>tháo</a:t>
            </a:r>
            <a:r>
              <a:rPr lang="en-US" sz="2600" dirty="0" smtClean="0"/>
              <a:t> </a:t>
            </a:r>
            <a:r>
              <a:rPr lang="en-US" sz="2600" dirty="0" err="1" smtClean="0"/>
              <a:t>đường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Các</a:t>
            </a:r>
            <a:r>
              <a:rPr lang="en-US" sz="2600" dirty="0" smtClean="0"/>
              <a:t> </a:t>
            </a:r>
            <a:r>
              <a:rPr lang="en-US" sz="2600" dirty="0" err="1" smtClean="0"/>
              <a:t>bệnh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sau</a:t>
            </a:r>
            <a:r>
              <a:rPr lang="en-US" sz="2600" dirty="0" smtClean="0"/>
              <a:t> </a:t>
            </a:r>
            <a:r>
              <a:rPr lang="en-US" sz="2600" dirty="0" err="1" smtClean="0"/>
              <a:t>nhiễm</a:t>
            </a:r>
            <a:r>
              <a:rPr lang="en-US" sz="2600" dirty="0" smtClean="0"/>
              <a:t> </a:t>
            </a:r>
            <a:r>
              <a:rPr lang="en-US" sz="2600" dirty="0" err="1" smtClean="0"/>
              <a:t>khuẩn</a:t>
            </a:r>
            <a:r>
              <a:rPr lang="en-US" sz="2600" dirty="0" smtClean="0"/>
              <a:t> : </a:t>
            </a:r>
            <a:r>
              <a:rPr lang="en-US" sz="2600" dirty="0" err="1" smtClean="0"/>
              <a:t>Giang</a:t>
            </a:r>
            <a:r>
              <a:rPr lang="en-US" sz="2600" dirty="0" smtClean="0"/>
              <a:t> </a:t>
            </a:r>
            <a:r>
              <a:rPr lang="en-US" sz="2600" dirty="0" err="1" smtClean="0"/>
              <a:t>mai</a:t>
            </a:r>
            <a:r>
              <a:rPr lang="en-US" sz="2600" dirty="0" smtClean="0"/>
              <a:t>, </a:t>
            </a:r>
            <a:r>
              <a:rPr lang="en-US" sz="2600" dirty="0" err="1" smtClean="0"/>
              <a:t>cytomega</a:t>
            </a:r>
            <a:r>
              <a:rPr lang="en-US" sz="2600" dirty="0" smtClean="0"/>
              <a:t> virus, </a:t>
            </a:r>
            <a:r>
              <a:rPr lang="en-US" sz="2600" dirty="0" err="1" smtClean="0"/>
              <a:t>sốt</a:t>
            </a:r>
            <a:r>
              <a:rPr lang="en-US" sz="2600" dirty="0" smtClean="0"/>
              <a:t> </a:t>
            </a:r>
            <a:r>
              <a:rPr lang="en-US" sz="2600" dirty="0" err="1" smtClean="0"/>
              <a:t>rét</a:t>
            </a:r>
            <a:r>
              <a:rPr lang="en-US" sz="2600" dirty="0" smtClean="0"/>
              <a:t>…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Bệnh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do </a:t>
            </a:r>
            <a:r>
              <a:rPr lang="en-US" sz="2600" dirty="0" err="1" smtClean="0"/>
              <a:t>thuốc</a:t>
            </a:r>
            <a:r>
              <a:rPr lang="en-US" sz="2600" dirty="0" smtClean="0"/>
              <a:t> : </a:t>
            </a:r>
            <a:r>
              <a:rPr lang="en-US" sz="2600" dirty="0" err="1" smtClean="0"/>
              <a:t>Các</a:t>
            </a:r>
            <a:r>
              <a:rPr lang="en-US" sz="2600" dirty="0" smtClean="0"/>
              <a:t> </a:t>
            </a:r>
            <a:r>
              <a:rPr lang="en-US" sz="2600" dirty="0" err="1" smtClean="0"/>
              <a:t>thuốc</a:t>
            </a:r>
            <a:r>
              <a:rPr lang="en-US" sz="2600" dirty="0" smtClean="0"/>
              <a:t> NSAIDs, Lithium…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Dị</a:t>
            </a:r>
            <a:r>
              <a:rPr lang="en-US" sz="2600" dirty="0" smtClean="0"/>
              <a:t> </a:t>
            </a:r>
            <a:r>
              <a:rPr lang="en-US" sz="2600" dirty="0" err="1" smtClean="0"/>
              <a:t>ứng</a:t>
            </a:r>
            <a:r>
              <a:rPr lang="en-US" sz="2600" dirty="0" smtClean="0"/>
              <a:t> : </a:t>
            </a:r>
            <a:r>
              <a:rPr lang="en-US" sz="2600" dirty="0" err="1" smtClean="0"/>
              <a:t>Nọc</a:t>
            </a:r>
            <a:r>
              <a:rPr lang="en-US" sz="2600" dirty="0" smtClean="0"/>
              <a:t> </a:t>
            </a:r>
            <a:r>
              <a:rPr lang="en-US" sz="2600" dirty="0" err="1" smtClean="0"/>
              <a:t>rắn</a:t>
            </a:r>
            <a:r>
              <a:rPr lang="en-US" sz="2600" dirty="0" smtClean="0"/>
              <a:t>, </a:t>
            </a:r>
            <a:r>
              <a:rPr lang="en-US" sz="2600" dirty="0" err="1" smtClean="0"/>
              <a:t>nọc</a:t>
            </a:r>
            <a:r>
              <a:rPr lang="en-US" sz="2600" dirty="0" smtClean="0"/>
              <a:t> </a:t>
            </a:r>
            <a:r>
              <a:rPr lang="en-US" sz="2600" dirty="0" err="1" smtClean="0"/>
              <a:t>ong</a:t>
            </a:r>
            <a:r>
              <a:rPr lang="en-US" sz="2600" dirty="0" smtClean="0"/>
              <a:t>, </a:t>
            </a:r>
            <a:r>
              <a:rPr lang="en-US" sz="2600" dirty="0" err="1" smtClean="0"/>
              <a:t>phản</a:t>
            </a:r>
            <a:r>
              <a:rPr lang="en-US" sz="2600" dirty="0" smtClean="0"/>
              <a:t> </a:t>
            </a:r>
            <a:r>
              <a:rPr lang="en-US" sz="2600" dirty="0" err="1" smtClean="0"/>
              <a:t>ứng</a:t>
            </a:r>
            <a:r>
              <a:rPr lang="en-US" sz="2600" dirty="0" smtClean="0"/>
              <a:t> </a:t>
            </a:r>
            <a:r>
              <a:rPr lang="en-US" sz="2600" dirty="0" err="1" smtClean="0"/>
              <a:t>huyết</a:t>
            </a:r>
            <a:r>
              <a:rPr lang="en-US" sz="2600" dirty="0" smtClean="0"/>
              <a:t> </a:t>
            </a:r>
            <a:r>
              <a:rPr lang="en-US" sz="2600" dirty="0" err="1" smtClean="0"/>
              <a:t>thanh</a:t>
            </a:r>
            <a:r>
              <a:rPr lang="en-US" sz="2600" dirty="0" smtClean="0"/>
              <a:t>…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Ung</a:t>
            </a:r>
            <a:r>
              <a:rPr lang="en-US" sz="2600" dirty="0" smtClean="0"/>
              <a:t> </a:t>
            </a:r>
            <a:r>
              <a:rPr lang="en-US" sz="2600" dirty="0" err="1" smtClean="0"/>
              <a:t>thư</a:t>
            </a:r>
            <a:r>
              <a:rPr lang="en-US" sz="2600" dirty="0" smtClean="0"/>
              <a:t> : </a:t>
            </a:r>
            <a:r>
              <a:rPr lang="en-US" sz="2600" dirty="0" err="1" smtClean="0"/>
              <a:t>Bệnh</a:t>
            </a:r>
            <a:r>
              <a:rPr lang="en-US" sz="2600" dirty="0" smtClean="0"/>
              <a:t> </a:t>
            </a:r>
            <a:r>
              <a:rPr lang="en-US" sz="2600" dirty="0" err="1" smtClean="0"/>
              <a:t>bạch</a:t>
            </a:r>
            <a:r>
              <a:rPr lang="en-US" sz="2600" dirty="0" smtClean="0"/>
              <a:t> </a:t>
            </a:r>
            <a:r>
              <a:rPr lang="en-US" sz="2600" dirty="0" err="1" smtClean="0"/>
              <a:t>cầu</a:t>
            </a:r>
            <a:r>
              <a:rPr lang="en-US" sz="2600" dirty="0" smtClean="0"/>
              <a:t> </a:t>
            </a:r>
            <a:r>
              <a:rPr lang="en-US" sz="2600" dirty="0" err="1" smtClean="0"/>
              <a:t>lympho</a:t>
            </a:r>
            <a:r>
              <a:rPr lang="en-US" sz="2600" dirty="0" smtClean="0"/>
              <a:t>, Hodgkin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Các</a:t>
            </a:r>
            <a:r>
              <a:rPr lang="en-US" sz="2600" dirty="0" smtClean="0"/>
              <a:t> </a:t>
            </a:r>
            <a:r>
              <a:rPr lang="en-US" sz="2600" dirty="0" err="1" smtClean="0"/>
              <a:t>bệnh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truyền</a:t>
            </a:r>
            <a:r>
              <a:rPr lang="en-US" sz="2600" dirty="0" smtClean="0"/>
              <a:t> : </a:t>
            </a:r>
            <a:r>
              <a:rPr lang="en-US" sz="2600" dirty="0" err="1" smtClean="0"/>
              <a:t>Hội</a:t>
            </a:r>
            <a:r>
              <a:rPr lang="en-US" sz="2600" dirty="0" smtClean="0"/>
              <a:t> </a:t>
            </a:r>
            <a:r>
              <a:rPr lang="en-US" sz="2600" dirty="0" err="1" smtClean="0"/>
              <a:t>chứng</a:t>
            </a:r>
            <a:r>
              <a:rPr lang="en-US" sz="2600" dirty="0" smtClean="0"/>
              <a:t> </a:t>
            </a:r>
            <a:r>
              <a:rPr lang="en-US" sz="2600" dirty="0" err="1" smtClean="0"/>
              <a:t>Alport</a:t>
            </a:r>
            <a:r>
              <a:rPr lang="en-US" sz="2600" dirty="0" smtClean="0"/>
              <a:t>, HCTH </a:t>
            </a:r>
            <a:r>
              <a:rPr lang="en-US" sz="2600" dirty="0" err="1" smtClean="0"/>
              <a:t>bẩm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III.SINH LÝ BỆNH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Autofit/>
          </a:bodyPr>
          <a:lstStyle/>
          <a:p>
            <a:r>
              <a:rPr lang="en-US" sz="2500" dirty="0" err="1" smtClean="0"/>
              <a:t>Bệnh</a:t>
            </a:r>
            <a:r>
              <a:rPr lang="en-US" sz="2500" dirty="0" smtClean="0"/>
              <a:t> </a:t>
            </a:r>
            <a:r>
              <a:rPr lang="en-US" sz="2500" dirty="0" err="1" smtClean="0"/>
              <a:t>sinh</a:t>
            </a:r>
            <a:r>
              <a:rPr lang="en-US" sz="2500" dirty="0" smtClean="0"/>
              <a:t> </a:t>
            </a:r>
            <a:r>
              <a:rPr lang="en-US" sz="2500" dirty="0" err="1" smtClean="0"/>
              <a:t>của</a:t>
            </a:r>
            <a:r>
              <a:rPr lang="en-US" sz="2500" dirty="0" smtClean="0"/>
              <a:t> </a:t>
            </a:r>
            <a:r>
              <a:rPr lang="en-US" sz="2500" dirty="0" err="1" smtClean="0"/>
              <a:t>hội</a:t>
            </a:r>
            <a:r>
              <a:rPr lang="en-US" sz="2500" dirty="0" smtClean="0"/>
              <a:t> </a:t>
            </a:r>
            <a:r>
              <a:rPr lang="en-US" sz="2500" dirty="0" err="1" smtClean="0"/>
              <a:t>chúng</a:t>
            </a:r>
            <a:r>
              <a:rPr lang="en-US" sz="2500" dirty="0" smtClean="0"/>
              <a:t> </a:t>
            </a:r>
            <a:r>
              <a:rPr lang="en-US" sz="2500" dirty="0" err="1" smtClean="0"/>
              <a:t>thận</a:t>
            </a:r>
            <a:r>
              <a:rPr lang="en-US" sz="2500" dirty="0" smtClean="0"/>
              <a:t> </a:t>
            </a:r>
            <a:r>
              <a:rPr lang="en-US" sz="2500" dirty="0" err="1" smtClean="0"/>
              <a:t>hư</a:t>
            </a:r>
            <a:r>
              <a:rPr lang="en-US" sz="2500" dirty="0" smtClean="0"/>
              <a:t> </a:t>
            </a:r>
            <a:r>
              <a:rPr lang="en-US" sz="2500" dirty="0" err="1" smtClean="0"/>
              <a:t>chưa</a:t>
            </a:r>
            <a:r>
              <a:rPr lang="en-US" sz="2500" dirty="0" smtClean="0"/>
              <a:t> </a:t>
            </a:r>
            <a:r>
              <a:rPr lang="en-US" sz="2500" dirty="0" err="1" smtClean="0"/>
              <a:t>được</a:t>
            </a:r>
            <a:r>
              <a:rPr lang="en-US" sz="2500" dirty="0" smtClean="0"/>
              <a:t> </a:t>
            </a:r>
            <a:r>
              <a:rPr lang="en-US" sz="2500" dirty="0" err="1" smtClean="0"/>
              <a:t>hiểu</a:t>
            </a:r>
            <a:r>
              <a:rPr lang="en-US" sz="2500" dirty="0" smtClean="0"/>
              <a:t> </a:t>
            </a:r>
            <a:r>
              <a:rPr lang="en-US" sz="2500" dirty="0" err="1" smtClean="0"/>
              <a:t>biết</a:t>
            </a:r>
            <a:r>
              <a:rPr lang="en-US" sz="2500" dirty="0" smtClean="0"/>
              <a:t> </a:t>
            </a:r>
            <a:r>
              <a:rPr lang="en-US" sz="2500" dirty="0" err="1" smtClean="0"/>
              <a:t>đầy</a:t>
            </a:r>
            <a:r>
              <a:rPr lang="en-US" sz="2500" dirty="0" smtClean="0"/>
              <a:t> </a:t>
            </a:r>
            <a:r>
              <a:rPr lang="en-US" sz="2500" dirty="0" err="1" smtClean="0"/>
              <a:t>đủ</a:t>
            </a:r>
            <a:r>
              <a:rPr lang="en-US" sz="2500" dirty="0" smtClean="0"/>
              <a:t>. </a:t>
            </a:r>
            <a:r>
              <a:rPr lang="en-US" sz="2500" dirty="0" err="1" smtClean="0"/>
              <a:t>Về</a:t>
            </a:r>
            <a:r>
              <a:rPr lang="en-US" sz="2500" dirty="0" smtClean="0"/>
              <a:t> </a:t>
            </a:r>
            <a:r>
              <a:rPr lang="en-US" sz="2500" dirty="0" err="1" smtClean="0"/>
              <a:t>giải</a:t>
            </a:r>
            <a:r>
              <a:rPr lang="en-US" sz="2500" dirty="0" smtClean="0"/>
              <a:t> </a:t>
            </a:r>
            <a:r>
              <a:rPr lang="en-US" sz="2500" dirty="0" err="1" smtClean="0"/>
              <a:t>phẫu</a:t>
            </a:r>
            <a:r>
              <a:rPr lang="en-US" sz="2500" dirty="0" smtClean="0"/>
              <a:t> </a:t>
            </a:r>
            <a:r>
              <a:rPr lang="en-US" sz="2500" dirty="0" err="1" smtClean="0"/>
              <a:t>bệnh</a:t>
            </a:r>
            <a:r>
              <a:rPr lang="en-US" sz="2500" dirty="0" smtClean="0"/>
              <a:t> </a:t>
            </a:r>
            <a:r>
              <a:rPr lang="en-US" sz="2500" dirty="0" err="1" smtClean="0"/>
              <a:t>học</a:t>
            </a:r>
            <a:r>
              <a:rPr lang="en-US" sz="2500" dirty="0" smtClean="0"/>
              <a:t>, </a:t>
            </a:r>
            <a:r>
              <a:rPr lang="en-US" sz="2500" dirty="0" err="1" smtClean="0"/>
              <a:t>thì</a:t>
            </a:r>
            <a:r>
              <a:rPr lang="en-US" sz="2500" dirty="0" smtClean="0"/>
              <a:t> </a:t>
            </a:r>
            <a:r>
              <a:rPr lang="en-US" sz="2500" dirty="0" err="1" smtClean="0"/>
              <a:t>tổn</a:t>
            </a:r>
            <a:r>
              <a:rPr lang="en-US" sz="2500" dirty="0" smtClean="0"/>
              <a:t> </a:t>
            </a:r>
            <a:r>
              <a:rPr lang="en-US" sz="2500" dirty="0" err="1" smtClean="0"/>
              <a:t>thương</a:t>
            </a:r>
            <a:r>
              <a:rPr lang="en-US" sz="2500" dirty="0" smtClean="0"/>
              <a:t> ở </a:t>
            </a:r>
            <a:r>
              <a:rPr lang="en-US" sz="2500" dirty="0" err="1" smtClean="0"/>
              <a:t>lớp</a:t>
            </a:r>
            <a:r>
              <a:rPr lang="en-US" sz="2500" dirty="0" smtClean="0"/>
              <a:t> </a:t>
            </a:r>
            <a:r>
              <a:rPr lang="en-US" sz="2500" dirty="0" err="1" smtClean="0"/>
              <a:t>đáy</a:t>
            </a:r>
            <a:r>
              <a:rPr lang="en-US" sz="2500" dirty="0" smtClean="0"/>
              <a:t> </a:t>
            </a:r>
            <a:r>
              <a:rPr lang="en-US" sz="2500" dirty="0" err="1" smtClean="0"/>
              <a:t>màng</a:t>
            </a:r>
            <a:r>
              <a:rPr lang="en-US" sz="2500" dirty="0" smtClean="0"/>
              <a:t> </a:t>
            </a:r>
            <a:r>
              <a:rPr lang="en-US" sz="2500" dirty="0" err="1" smtClean="0"/>
              <a:t>lọc</a:t>
            </a:r>
            <a:r>
              <a:rPr lang="en-US" sz="2500" dirty="0" smtClean="0"/>
              <a:t> </a:t>
            </a:r>
            <a:r>
              <a:rPr lang="en-US" sz="2500" dirty="0" err="1" smtClean="0"/>
              <a:t>cầu</a:t>
            </a:r>
            <a:r>
              <a:rPr lang="en-US" sz="2500" dirty="0" smtClean="0"/>
              <a:t> </a:t>
            </a:r>
            <a:r>
              <a:rPr lang="en-US" sz="2500" dirty="0" err="1" smtClean="0"/>
              <a:t>thận</a:t>
            </a:r>
            <a:r>
              <a:rPr lang="en-US" sz="2500" dirty="0" smtClean="0"/>
              <a:t> </a:t>
            </a:r>
            <a:r>
              <a:rPr lang="en-US" sz="2500" dirty="0" err="1" smtClean="0"/>
              <a:t>là</a:t>
            </a:r>
            <a:r>
              <a:rPr lang="en-US" sz="2500" dirty="0" smtClean="0"/>
              <a:t> </a:t>
            </a:r>
            <a:r>
              <a:rPr lang="en-US" sz="2500" dirty="0" err="1" smtClean="0"/>
              <a:t>chủ</a:t>
            </a:r>
            <a:r>
              <a:rPr lang="en-US" sz="2500" dirty="0" smtClean="0"/>
              <a:t> </a:t>
            </a:r>
            <a:r>
              <a:rPr lang="en-US" sz="2500" dirty="0" err="1" smtClean="0"/>
              <a:t>yếu</a:t>
            </a:r>
            <a:r>
              <a:rPr lang="en-US" sz="2500" dirty="0" smtClean="0"/>
              <a:t>. </a:t>
            </a:r>
            <a:r>
              <a:rPr lang="en-US" sz="2500" dirty="0" err="1" smtClean="0"/>
              <a:t>Khi</a:t>
            </a:r>
            <a:r>
              <a:rPr lang="en-US" sz="2500" dirty="0" smtClean="0"/>
              <a:t> </a:t>
            </a:r>
            <a:r>
              <a:rPr lang="en-US" sz="2500" dirty="0" err="1" smtClean="0"/>
              <a:t>có</a:t>
            </a:r>
            <a:r>
              <a:rPr lang="en-US" sz="2500" dirty="0" smtClean="0"/>
              <a:t> </a:t>
            </a:r>
            <a:r>
              <a:rPr lang="en-US" sz="2500" dirty="0" err="1" smtClean="0"/>
              <a:t>một</a:t>
            </a:r>
            <a:r>
              <a:rPr lang="en-US" sz="2500" dirty="0" smtClean="0"/>
              <a:t> </a:t>
            </a:r>
            <a:r>
              <a:rPr lang="en-US" sz="2500" dirty="0" err="1" smtClean="0"/>
              <a:t>nguyên</a:t>
            </a:r>
            <a:r>
              <a:rPr lang="en-US" sz="2500" dirty="0" smtClean="0"/>
              <a:t> </a:t>
            </a:r>
            <a:r>
              <a:rPr lang="en-US" sz="2500" dirty="0" err="1" smtClean="0"/>
              <a:t>nhân</a:t>
            </a:r>
            <a:r>
              <a:rPr lang="en-US" sz="2500" dirty="0" smtClean="0"/>
              <a:t> </a:t>
            </a:r>
            <a:r>
              <a:rPr lang="en-US" sz="2500" dirty="0" err="1" smtClean="0"/>
              <a:t>nào</a:t>
            </a:r>
            <a:r>
              <a:rPr lang="en-US" sz="2500" dirty="0" smtClean="0"/>
              <a:t> </a:t>
            </a:r>
            <a:r>
              <a:rPr lang="en-US" sz="2500" dirty="0" err="1" smtClean="0"/>
              <a:t>đó</a:t>
            </a:r>
            <a:r>
              <a:rPr lang="en-US" sz="2500" dirty="0" smtClean="0"/>
              <a:t> </a:t>
            </a:r>
            <a:r>
              <a:rPr lang="en-US" sz="2500" dirty="0" err="1" smtClean="0"/>
              <a:t>làm</a:t>
            </a:r>
            <a:r>
              <a:rPr lang="en-US" sz="2500" dirty="0" smtClean="0"/>
              <a:t>  </a:t>
            </a:r>
            <a:r>
              <a:rPr lang="en-US" sz="2500" dirty="0" err="1" smtClean="0"/>
              <a:t>màng</a:t>
            </a:r>
            <a:r>
              <a:rPr lang="en-US" sz="2500" dirty="0" smtClean="0"/>
              <a:t> </a:t>
            </a:r>
            <a:r>
              <a:rPr lang="en-US" sz="2500" dirty="0" err="1" smtClean="0"/>
              <a:t>đáy</a:t>
            </a:r>
            <a:r>
              <a:rPr lang="en-US" sz="2500" dirty="0" smtClean="0"/>
              <a:t> </a:t>
            </a:r>
            <a:r>
              <a:rPr lang="en-US" sz="2500" dirty="0" err="1" smtClean="0"/>
              <a:t>bị</a:t>
            </a:r>
            <a:r>
              <a:rPr lang="en-US" sz="2500" dirty="0" smtClean="0"/>
              <a:t> </a:t>
            </a:r>
            <a:r>
              <a:rPr lang="en-US" sz="2500" dirty="0" err="1" smtClean="0"/>
              <a:t>tổn</a:t>
            </a:r>
            <a:r>
              <a:rPr lang="en-US" sz="2500" dirty="0" smtClean="0"/>
              <a:t> </a:t>
            </a:r>
            <a:r>
              <a:rPr lang="en-US" sz="2500" dirty="0" err="1" smtClean="0"/>
              <a:t>thương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điện</a:t>
            </a:r>
            <a:r>
              <a:rPr lang="en-US" sz="2500" dirty="0" smtClean="0"/>
              <a:t> </a:t>
            </a:r>
            <a:r>
              <a:rPr lang="en-US" sz="2500" dirty="0" err="1" smtClean="0"/>
              <a:t>thế</a:t>
            </a:r>
            <a:r>
              <a:rPr lang="en-US" sz="2500" dirty="0" smtClean="0"/>
              <a:t> </a:t>
            </a:r>
            <a:r>
              <a:rPr lang="en-US" sz="2500" dirty="0" err="1" smtClean="0"/>
              <a:t>của</a:t>
            </a:r>
            <a:r>
              <a:rPr lang="en-US" sz="2500" dirty="0" smtClean="0"/>
              <a:t> </a:t>
            </a:r>
            <a:r>
              <a:rPr lang="en-US" sz="2500" dirty="0" err="1" smtClean="0"/>
              <a:t>màng</a:t>
            </a:r>
            <a:r>
              <a:rPr lang="en-US" sz="2500" dirty="0" smtClean="0"/>
              <a:t> </a:t>
            </a:r>
            <a:r>
              <a:rPr lang="en-US" sz="2500" dirty="0" err="1" smtClean="0"/>
              <a:t>đáy</a:t>
            </a:r>
            <a:r>
              <a:rPr lang="en-US" sz="2500" dirty="0" smtClean="0"/>
              <a:t> </a:t>
            </a:r>
            <a:r>
              <a:rPr lang="en-US" sz="2500" dirty="0" err="1" smtClean="0"/>
              <a:t>bị</a:t>
            </a:r>
            <a:r>
              <a:rPr lang="en-US" sz="2500" dirty="0" smtClean="0"/>
              <a:t> </a:t>
            </a:r>
            <a:r>
              <a:rPr lang="en-US" sz="2500" dirty="0" err="1" smtClean="0"/>
              <a:t>thay</a:t>
            </a:r>
            <a:r>
              <a:rPr lang="en-US" sz="2500" dirty="0" smtClean="0"/>
              <a:t> </a:t>
            </a:r>
            <a:r>
              <a:rPr lang="en-US" sz="2500" dirty="0" err="1" smtClean="0"/>
              <a:t>đổi</a:t>
            </a:r>
            <a:r>
              <a:rPr lang="en-US" sz="2500" dirty="0" smtClean="0"/>
              <a:t> </a:t>
            </a:r>
            <a:r>
              <a:rPr lang="en-US" sz="2500" dirty="0" err="1" smtClean="0"/>
              <a:t>thì</a:t>
            </a:r>
            <a:r>
              <a:rPr lang="en-US" sz="2500" dirty="0" smtClean="0"/>
              <a:t> protein </a:t>
            </a:r>
            <a:r>
              <a:rPr lang="en-US" sz="2500" dirty="0" err="1" smtClean="0"/>
              <a:t>lọt</a:t>
            </a:r>
            <a:r>
              <a:rPr lang="en-US" sz="2500" dirty="0" smtClean="0"/>
              <a:t> qua </a:t>
            </a:r>
            <a:r>
              <a:rPr lang="en-US" sz="2500" dirty="0" err="1" smtClean="0"/>
              <a:t>được</a:t>
            </a:r>
            <a:r>
              <a:rPr lang="en-US" sz="2500" dirty="0" smtClean="0"/>
              <a:t>. Protein </a:t>
            </a:r>
            <a:r>
              <a:rPr lang="en-US" sz="2500" dirty="0" err="1" smtClean="0"/>
              <a:t>niệu</a:t>
            </a:r>
            <a:r>
              <a:rPr lang="en-US" sz="2500" dirty="0" smtClean="0"/>
              <a:t> </a:t>
            </a:r>
            <a:r>
              <a:rPr lang="en-US" sz="2500" dirty="0" err="1" smtClean="0"/>
              <a:t>càng</a:t>
            </a:r>
            <a:r>
              <a:rPr lang="en-US" sz="2500" dirty="0" smtClean="0"/>
              <a:t> </a:t>
            </a:r>
            <a:r>
              <a:rPr lang="en-US" sz="2500" dirty="0" err="1" smtClean="0"/>
              <a:t>nhiều</a:t>
            </a:r>
            <a:r>
              <a:rPr lang="en-US" sz="2500" dirty="0" smtClean="0"/>
              <a:t> </a:t>
            </a:r>
            <a:r>
              <a:rPr lang="en-US" sz="2500" dirty="0" err="1" smtClean="0"/>
              <a:t>thì</a:t>
            </a:r>
            <a:r>
              <a:rPr lang="en-US" sz="2500" dirty="0" smtClean="0"/>
              <a:t> Protein </a:t>
            </a:r>
            <a:r>
              <a:rPr lang="en-US" sz="2500" dirty="0" err="1" smtClean="0"/>
              <a:t>máu</a:t>
            </a:r>
            <a:r>
              <a:rPr lang="en-US" sz="2500" dirty="0" smtClean="0"/>
              <a:t> </a:t>
            </a:r>
            <a:r>
              <a:rPr lang="en-US" sz="2500" dirty="0" err="1" smtClean="0"/>
              <a:t>càng</a:t>
            </a:r>
            <a:r>
              <a:rPr lang="en-US" sz="2500" dirty="0" smtClean="0"/>
              <a:t> </a:t>
            </a:r>
            <a:r>
              <a:rPr lang="en-US" sz="2500" dirty="0" err="1" smtClean="0"/>
              <a:t>giảm</a:t>
            </a:r>
            <a:r>
              <a:rPr lang="en-US" sz="2500" dirty="0" smtClean="0"/>
              <a:t>, albumin </a:t>
            </a:r>
            <a:r>
              <a:rPr lang="en-US" sz="2500" dirty="0" err="1" smtClean="0"/>
              <a:t>ra</a:t>
            </a:r>
            <a:r>
              <a:rPr lang="en-US" sz="2500" dirty="0" smtClean="0"/>
              <a:t> </a:t>
            </a:r>
            <a:r>
              <a:rPr lang="en-US" sz="2500" dirty="0" err="1" smtClean="0"/>
              <a:t>nhiều</a:t>
            </a:r>
            <a:r>
              <a:rPr lang="en-US" sz="2500" dirty="0" smtClean="0"/>
              <a:t> </a:t>
            </a:r>
            <a:r>
              <a:rPr lang="en-US" sz="2500" dirty="0" err="1" smtClean="0"/>
              <a:t>nhất</a:t>
            </a:r>
            <a:r>
              <a:rPr lang="en-US" sz="2500" dirty="0" smtClean="0"/>
              <a:t> (80%) </a:t>
            </a:r>
            <a:r>
              <a:rPr lang="en-US" sz="2500" dirty="0" err="1" smtClean="0"/>
              <a:t>làm</a:t>
            </a:r>
            <a:r>
              <a:rPr lang="en-US" sz="2500" dirty="0" smtClean="0"/>
              <a:t> 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áp</a:t>
            </a:r>
            <a:r>
              <a:rPr lang="en-US" sz="2500" dirty="0" smtClean="0"/>
              <a:t> </a:t>
            </a:r>
            <a:r>
              <a:rPr lang="en-US" sz="2500" dirty="0" err="1" smtClean="0"/>
              <a:t>lực</a:t>
            </a:r>
            <a:r>
              <a:rPr lang="en-US" sz="2500" dirty="0" smtClean="0"/>
              <a:t> </a:t>
            </a:r>
            <a:r>
              <a:rPr lang="en-US" sz="2500" dirty="0" err="1" smtClean="0"/>
              <a:t>keo</a:t>
            </a:r>
            <a:r>
              <a:rPr lang="en-US" sz="2500" dirty="0" smtClean="0"/>
              <a:t> </a:t>
            </a:r>
            <a:r>
              <a:rPr lang="en-US" sz="2500" dirty="0" err="1" smtClean="0"/>
              <a:t>của</a:t>
            </a:r>
            <a:r>
              <a:rPr lang="en-US" sz="2500" dirty="0" smtClean="0"/>
              <a:t> </a:t>
            </a:r>
            <a:r>
              <a:rPr lang="en-US" sz="2500" dirty="0" err="1" smtClean="0"/>
              <a:t>huyết</a:t>
            </a:r>
            <a:r>
              <a:rPr lang="en-US" sz="2500" dirty="0" smtClean="0"/>
              <a:t> </a:t>
            </a:r>
            <a:r>
              <a:rPr lang="en-US" sz="2500" dirty="0" err="1" smtClean="0"/>
              <a:t>tương</a:t>
            </a:r>
            <a:r>
              <a:rPr lang="en-US" sz="2500" dirty="0" smtClean="0"/>
              <a:t>. </a:t>
            </a:r>
            <a:r>
              <a:rPr lang="en-US" sz="2500" dirty="0" err="1" smtClean="0"/>
              <a:t>Nước</a:t>
            </a:r>
            <a:r>
              <a:rPr lang="en-US" sz="2500" dirty="0" smtClean="0"/>
              <a:t> </a:t>
            </a:r>
            <a:r>
              <a:rPr lang="en-US" sz="2500" dirty="0" err="1" smtClean="0"/>
              <a:t>thoát</a:t>
            </a:r>
            <a:r>
              <a:rPr lang="en-US" sz="2500" dirty="0" smtClean="0"/>
              <a:t> </a:t>
            </a:r>
            <a:r>
              <a:rPr lang="en-US" sz="2500" dirty="0" err="1" smtClean="0"/>
              <a:t>ra</a:t>
            </a:r>
            <a:r>
              <a:rPr lang="en-US" sz="2500" dirty="0" smtClean="0"/>
              <a:t> </a:t>
            </a:r>
            <a:r>
              <a:rPr lang="en-US" sz="2500" dirty="0" err="1" smtClean="0"/>
              <a:t>ngoài</a:t>
            </a:r>
            <a:r>
              <a:rPr lang="en-US" sz="2500" dirty="0" smtClean="0"/>
              <a:t> </a:t>
            </a:r>
            <a:r>
              <a:rPr lang="en-US" sz="2500" dirty="0" err="1" smtClean="0"/>
              <a:t>lòng</a:t>
            </a:r>
            <a:r>
              <a:rPr lang="en-US" sz="2500" dirty="0" smtClean="0"/>
              <a:t> </a:t>
            </a:r>
            <a:r>
              <a:rPr lang="en-US" sz="2500" dirty="0" err="1" smtClean="0"/>
              <a:t>mạch</a:t>
            </a:r>
            <a:r>
              <a:rPr lang="en-US" sz="2500" dirty="0" smtClean="0"/>
              <a:t> </a:t>
            </a:r>
            <a:r>
              <a:rPr lang="en-US" sz="2500" dirty="0" err="1" smtClean="0"/>
              <a:t>hậu</a:t>
            </a:r>
            <a:r>
              <a:rPr lang="en-US" sz="2500" dirty="0" smtClean="0"/>
              <a:t> </a:t>
            </a:r>
            <a:r>
              <a:rPr lang="en-US" sz="2500" dirty="0" err="1" smtClean="0"/>
              <a:t>quả</a:t>
            </a:r>
            <a:r>
              <a:rPr lang="en-US" sz="2500" dirty="0" smtClean="0"/>
              <a:t> </a:t>
            </a:r>
            <a:r>
              <a:rPr lang="en-US" sz="2500" dirty="0" err="1" smtClean="0"/>
              <a:t>là</a:t>
            </a:r>
            <a:r>
              <a:rPr lang="en-US" sz="2500" dirty="0" smtClean="0"/>
              <a:t> </a:t>
            </a:r>
            <a:r>
              <a:rPr lang="en-US" sz="2500" dirty="0" err="1" smtClean="0"/>
              <a:t>gây</a:t>
            </a:r>
            <a:r>
              <a:rPr lang="en-US" sz="2500" dirty="0" smtClean="0"/>
              <a:t> </a:t>
            </a:r>
            <a:r>
              <a:rPr lang="en-US" sz="2500" dirty="0" err="1" smtClean="0"/>
              <a:t>phù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thể</a:t>
            </a:r>
            <a:r>
              <a:rPr lang="en-US" sz="2500" dirty="0" smtClean="0"/>
              <a:t> </a:t>
            </a:r>
            <a:r>
              <a:rPr lang="en-US" sz="2500" dirty="0" err="1" smtClean="0"/>
              <a:t>tích</a:t>
            </a:r>
            <a:r>
              <a:rPr lang="en-US" sz="2500" dirty="0" smtClean="0"/>
              <a:t> </a:t>
            </a:r>
            <a:r>
              <a:rPr lang="en-US" sz="2500" dirty="0" err="1" smtClean="0"/>
              <a:t>tuần</a:t>
            </a:r>
            <a:r>
              <a:rPr lang="en-US" sz="2500" dirty="0" smtClean="0"/>
              <a:t> </a:t>
            </a:r>
            <a:r>
              <a:rPr lang="en-US" sz="2500" dirty="0" err="1" smtClean="0"/>
              <a:t>hoàn</a:t>
            </a:r>
            <a:r>
              <a:rPr lang="en-US" sz="2500" dirty="0" smtClean="0"/>
              <a:t> </a:t>
            </a:r>
            <a:r>
              <a:rPr lang="en-US" sz="2500" dirty="0" err="1" smtClean="0"/>
              <a:t>hữu</a:t>
            </a:r>
            <a:r>
              <a:rPr lang="en-US" sz="2500" dirty="0" smtClean="0"/>
              <a:t> </a:t>
            </a:r>
            <a:r>
              <a:rPr lang="en-US" sz="2500" dirty="0" err="1" smtClean="0"/>
              <a:t>dụng</a:t>
            </a:r>
            <a:r>
              <a:rPr lang="en-US" sz="25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500" dirty="0" smtClean="0"/>
              <a:t>ADH </a:t>
            </a:r>
            <a:r>
              <a:rPr lang="en-US" sz="2500" dirty="0" err="1" smtClean="0"/>
              <a:t>tăng</a:t>
            </a:r>
            <a:r>
              <a:rPr lang="en-US" sz="2500" dirty="0" smtClean="0"/>
              <a:t> </a:t>
            </a:r>
            <a:r>
              <a:rPr lang="en-US" sz="2500" dirty="0" err="1" smtClean="0"/>
              <a:t>sẽ</a:t>
            </a:r>
            <a:r>
              <a:rPr lang="en-US" sz="2500" dirty="0" smtClean="0"/>
              <a:t> </a:t>
            </a:r>
            <a:r>
              <a:rPr lang="en-US" sz="2500" dirty="0" err="1" smtClean="0"/>
              <a:t>tái</a:t>
            </a:r>
            <a:r>
              <a:rPr lang="en-US" sz="2500" dirty="0" smtClean="0"/>
              <a:t> </a:t>
            </a:r>
            <a:r>
              <a:rPr lang="en-US" sz="2500" dirty="0" err="1" smtClean="0"/>
              <a:t>hấp</a:t>
            </a:r>
            <a:r>
              <a:rPr lang="en-US" sz="2500" dirty="0" smtClean="0"/>
              <a:t> </a:t>
            </a:r>
            <a:r>
              <a:rPr lang="en-US" sz="2500" dirty="0" err="1" smtClean="0"/>
              <a:t>thu</a:t>
            </a:r>
            <a:r>
              <a:rPr lang="en-US" sz="2500" dirty="0" smtClean="0"/>
              <a:t> </a:t>
            </a:r>
            <a:r>
              <a:rPr lang="en-US" sz="2500" dirty="0" err="1" smtClean="0"/>
              <a:t>nước</a:t>
            </a:r>
            <a:r>
              <a:rPr lang="en-US" sz="2500" dirty="0" smtClean="0"/>
              <a:t> ở </a:t>
            </a:r>
            <a:r>
              <a:rPr lang="en-US" sz="2500" dirty="0" err="1" smtClean="0"/>
              <a:t>ống</a:t>
            </a:r>
            <a:r>
              <a:rPr lang="en-US" sz="2500" dirty="0" smtClean="0"/>
              <a:t> </a:t>
            </a:r>
            <a:r>
              <a:rPr lang="en-US" sz="2500" dirty="0" err="1" smtClean="0"/>
              <a:t>góp</a:t>
            </a:r>
            <a:endParaRPr lang="en-US" sz="2500" dirty="0" smtClean="0"/>
          </a:p>
          <a:p>
            <a:pPr lvl="1">
              <a:buFont typeface="Wingdings" pitchFamily="2" charset="2"/>
              <a:buChar char="Ø"/>
            </a:pPr>
            <a:r>
              <a:rPr lang="en-US" sz="2500" dirty="0" err="1" smtClean="0"/>
              <a:t>Aldosterol</a:t>
            </a:r>
            <a:r>
              <a:rPr lang="en-US" sz="2500" dirty="0" smtClean="0"/>
              <a:t> </a:t>
            </a:r>
            <a:r>
              <a:rPr lang="en-US" sz="2500" dirty="0" err="1" smtClean="0"/>
              <a:t>tăng</a:t>
            </a:r>
            <a:r>
              <a:rPr lang="en-US" sz="2500" dirty="0" smtClean="0"/>
              <a:t> </a:t>
            </a:r>
            <a:r>
              <a:rPr lang="en-US" sz="2500" dirty="0" err="1" smtClean="0"/>
              <a:t>sẽ</a:t>
            </a:r>
            <a:r>
              <a:rPr lang="en-US" sz="2500" dirty="0" smtClean="0"/>
              <a:t> </a:t>
            </a:r>
            <a:r>
              <a:rPr lang="en-US" sz="2500" dirty="0" err="1" smtClean="0"/>
              <a:t>tăng</a:t>
            </a:r>
            <a:r>
              <a:rPr lang="en-US" sz="2500" dirty="0" smtClean="0"/>
              <a:t> </a:t>
            </a:r>
            <a:r>
              <a:rPr lang="en-US" sz="2500" dirty="0" err="1" smtClean="0"/>
              <a:t>tái</a:t>
            </a:r>
            <a:r>
              <a:rPr lang="en-US" sz="2500" dirty="0" smtClean="0"/>
              <a:t> </a:t>
            </a:r>
            <a:r>
              <a:rPr lang="en-US" sz="2500" dirty="0" err="1" smtClean="0"/>
              <a:t>hấp</a:t>
            </a:r>
            <a:r>
              <a:rPr lang="en-US" sz="2500" dirty="0" smtClean="0"/>
              <a:t> </a:t>
            </a:r>
            <a:r>
              <a:rPr lang="en-US" sz="2500" dirty="0" err="1" smtClean="0"/>
              <a:t>thu</a:t>
            </a:r>
            <a:r>
              <a:rPr lang="en-US" sz="2500" dirty="0" smtClean="0"/>
              <a:t> Na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nước</a:t>
            </a:r>
            <a:r>
              <a:rPr lang="en-US" sz="2500" dirty="0" smtClean="0"/>
              <a:t> ở </a:t>
            </a:r>
            <a:r>
              <a:rPr lang="en-US" sz="2500" dirty="0" err="1" smtClean="0"/>
              <a:t>ống</a:t>
            </a:r>
            <a:r>
              <a:rPr lang="en-US" sz="2500" dirty="0" smtClean="0"/>
              <a:t> </a:t>
            </a:r>
            <a:r>
              <a:rPr lang="en-US" sz="2500" dirty="0" err="1" smtClean="0"/>
              <a:t>lượn</a:t>
            </a:r>
            <a:r>
              <a:rPr lang="en-US" sz="2500" dirty="0" smtClean="0"/>
              <a:t> </a:t>
            </a:r>
            <a:r>
              <a:rPr lang="en-US" sz="2500" dirty="0" err="1" smtClean="0"/>
              <a:t>xa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ống</a:t>
            </a:r>
            <a:r>
              <a:rPr lang="en-US" sz="2500" dirty="0" smtClean="0"/>
              <a:t> </a:t>
            </a:r>
            <a:r>
              <a:rPr lang="en-US" sz="2500" dirty="0" err="1" smtClean="0"/>
              <a:t>góp</a:t>
            </a:r>
            <a:r>
              <a:rPr lang="en-US" sz="2500" dirty="0" smtClean="0"/>
              <a:t>.</a:t>
            </a:r>
          </a:p>
          <a:p>
            <a:pPr>
              <a:buNone/>
            </a:pPr>
            <a:r>
              <a:rPr lang="en-US" sz="2500" dirty="0" smtClean="0"/>
              <a:t>    </a:t>
            </a:r>
            <a:r>
              <a:rPr lang="en-US" sz="2500" dirty="0" err="1" smtClean="0"/>
              <a:t>Kết</a:t>
            </a:r>
            <a:r>
              <a:rPr lang="en-US" sz="2500" dirty="0" smtClean="0"/>
              <a:t> </a:t>
            </a:r>
            <a:r>
              <a:rPr lang="en-US" sz="2500" dirty="0" err="1" smtClean="0"/>
              <a:t>quả</a:t>
            </a:r>
            <a:r>
              <a:rPr lang="en-US" sz="2500" dirty="0" smtClean="0"/>
              <a:t> </a:t>
            </a:r>
            <a:r>
              <a:rPr lang="en-US" sz="2500" dirty="0" err="1" smtClean="0"/>
              <a:t>là</a:t>
            </a:r>
            <a:r>
              <a:rPr lang="en-US" sz="2500" dirty="0" smtClean="0"/>
              <a:t> </a:t>
            </a:r>
            <a:r>
              <a:rPr lang="en-US" sz="2500" dirty="0" err="1" smtClean="0"/>
              <a:t>giữ</a:t>
            </a:r>
            <a:r>
              <a:rPr lang="en-US" sz="2500" dirty="0" smtClean="0"/>
              <a:t> Na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nước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đái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ít</a:t>
            </a:r>
            <a:r>
              <a:rPr lang="en-US" sz="2500" dirty="0" smtClean="0">
                <a:sym typeface="Wingdings" pitchFamily="2" charset="2"/>
              </a:rPr>
              <a:t>, </a:t>
            </a:r>
            <a:r>
              <a:rPr lang="en-US" sz="2500" dirty="0" err="1" smtClean="0">
                <a:sym typeface="Wingdings" pitchFamily="2" charset="2"/>
              </a:rPr>
              <a:t>phù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toàn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thân</a:t>
            </a:r>
            <a:r>
              <a:rPr lang="en-US" sz="2500" dirty="0" smtClean="0">
                <a:sym typeface="Wingdings" pitchFamily="2" charset="2"/>
              </a:rPr>
              <a:t>  </a:t>
            </a:r>
            <a:r>
              <a:rPr lang="en-US" sz="2500" dirty="0" err="1" smtClean="0">
                <a:sym typeface="Wingdings" pitchFamily="2" charset="2"/>
              </a:rPr>
              <a:t>rối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loạn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nước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và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điện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giải</a:t>
            </a:r>
            <a:r>
              <a:rPr lang="en-US" sz="2500" dirty="0" smtClean="0">
                <a:sym typeface="Wingdings" pitchFamily="2" charset="2"/>
              </a:rPr>
              <a:t>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ội chứng thận h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1"/>
            <a:ext cx="7772400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/>
          <a:lstStyle/>
          <a:p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keo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protein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kích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thích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tổng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hợp</a:t>
            </a:r>
            <a:r>
              <a:rPr lang="en-US" dirty="0" smtClean="0">
                <a:sym typeface="Wingdings" pitchFamily="2" charset="2"/>
              </a:rPr>
              <a:t> lipoprotein  </a:t>
            </a:r>
            <a:r>
              <a:rPr lang="en-US" dirty="0" err="1" smtClean="0">
                <a:sym typeface="Wingdings" pitchFamily="2" charset="2"/>
              </a:rPr>
              <a:t>tăng</a:t>
            </a:r>
            <a:r>
              <a:rPr lang="en-US" dirty="0" smtClean="0">
                <a:sym typeface="Wingdings" pitchFamily="2" charset="2"/>
              </a:rPr>
              <a:t> lipid </a:t>
            </a:r>
            <a:r>
              <a:rPr lang="en-US" dirty="0" err="1" smtClean="0">
                <a:sym typeface="Wingdings" pitchFamily="2" charset="2"/>
              </a:rPr>
              <a:t>máu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xuất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hiện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trụ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mỡ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thể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lưỡng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chiết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nước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tiểu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Tình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tăng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máu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</a:t>
            </a:r>
            <a:r>
              <a:rPr lang="en-US" dirty="0" smtClean="0">
                <a:sym typeface="Wingdings" pitchFamily="2" charset="2"/>
              </a:rPr>
              <a:t> do </a:t>
            </a:r>
            <a:r>
              <a:rPr lang="en-US" dirty="0" err="1" smtClean="0">
                <a:sym typeface="Wingdings" pitchFamily="2" charset="2"/>
              </a:rPr>
              <a:t>mất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antithrombin</a:t>
            </a:r>
            <a:r>
              <a:rPr lang="en-US" dirty="0" smtClean="0">
                <a:sym typeface="Wingdings" pitchFamily="2" charset="2"/>
              </a:rPr>
              <a:t> III qua </a:t>
            </a:r>
            <a:r>
              <a:rPr lang="en-US" dirty="0" err="1" smtClean="0">
                <a:sym typeface="Wingdings" pitchFamily="2" charset="2"/>
              </a:rPr>
              <a:t>nước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tiểu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giảm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nồng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độ</a:t>
            </a:r>
            <a:r>
              <a:rPr lang="en-US" dirty="0" smtClean="0">
                <a:sym typeface="Wingdings" pitchFamily="2" charset="2"/>
              </a:rPr>
              <a:t> protein C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protein S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huyết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thanh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tăng</a:t>
            </a:r>
            <a:r>
              <a:rPr lang="en-US" dirty="0" smtClean="0">
                <a:sym typeface="Wingdings" pitchFamily="2" charset="2"/>
              </a:rPr>
              <a:t> fibrinogen </a:t>
            </a:r>
            <a:r>
              <a:rPr lang="en-US" dirty="0" err="1" smtClean="0">
                <a:sym typeface="Wingdings" pitchFamily="2" charset="2"/>
              </a:rPr>
              <a:t>máu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tăng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ngưng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tập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tiểu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cầu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IV.CHẨN ĐOÁN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chẩn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:</a:t>
            </a:r>
          </a:p>
          <a:p>
            <a:pPr marL="880110" lvl="1" indent="-514350">
              <a:buNone/>
            </a:pPr>
            <a:r>
              <a:rPr lang="en-US" sz="2600" dirty="0" smtClean="0"/>
              <a:t>1. </a:t>
            </a:r>
            <a:r>
              <a:rPr lang="en-US" sz="2600" dirty="0" err="1" smtClean="0"/>
              <a:t>Phù</a:t>
            </a:r>
            <a:endParaRPr lang="en-US" sz="2600" dirty="0" smtClean="0"/>
          </a:p>
          <a:p>
            <a:pPr marL="880110" lvl="1" indent="-514350">
              <a:buNone/>
            </a:pPr>
            <a:r>
              <a:rPr lang="en-US" sz="2600" dirty="0" smtClean="0"/>
              <a:t>2. Protein </a:t>
            </a:r>
            <a:r>
              <a:rPr lang="en-US" sz="2600" dirty="0" err="1" smtClean="0"/>
              <a:t>niệụ</a:t>
            </a:r>
            <a:r>
              <a:rPr lang="en-US" sz="2600" dirty="0" smtClean="0"/>
              <a:t> &gt; 3,5 g/ 24 </a:t>
            </a:r>
            <a:r>
              <a:rPr lang="en-US" sz="2600" dirty="0" err="1" smtClean="0"/>
              <a:t>giờ</a:t>
            </a:r>
            <a:endParaRPr lang="en-US" sz="2600" dirty="0" smtClean="0"/>
          </a:p>
          <a:p>
            <a:pPr marL="880110" lvl="1" indent="-514350">
              <a:buNone/>
            </a:pPr>
            <a:r>
              <a:rPr lang="en-US" sz="2600" dirty="0" smtClean="0"/>
              <a:t>3. Protein </a:t>
            </a:r>
            <a:r>
              <a:rPr lang="en-US" sz="2600" dirty="0" err="1" smtClean="0"/>
              <a:t>máu</a:t>
            </a:r>
            <a:r>
              <a:rPr lang="en-US" sz="2600" dirty="0" smtClean="0"/>
              <a:t> </a:t>
            </a:r>
            <a:r>
              <a:rPr lang="en-US" sz="2600" dirty="0" err="1" smtClean="0"/>
              <a:t>giảm</a:t>
            </a:r>
            <a:r>
              <a:rPr lang="en-US" sz="2600" dirty="0" smtClean="0"/>
              <a:t> &lt; 60 g/l, albumin </a:t>
            </a:r>
            <a:r>
              <a:rPr lang="en-US" sz="2600" dirty="0" err="1" smtClean="0"/>
              <a:t>máu</a:t>
            </a:r>
            <a:r>
              <a:rPr lang="en-US" sz="2600" dirty="0" smtClean="0"/>
              <a:t>  &lt; 30 g/l</a:t>
            </a:r>
          </a:p>
          <a:p>
            <a:pPr marL="880110" lvl="1" indent="-514350">
              <a:buNone/>
            </a:pPr>
            <a:r>
              <a:rPr lang="en-US" sz="2600" dirty="0" smtClean="0"/>
              <a:t>4. </a:t>
            </a:r>
            <a:r>
              <a:rPr lang="en-US" sz="2600" dirty="0" err="1" smtClean="0"/>
              <a:t>Tăng</a:t>
            </a:r>
            <a:r>
              <a:rPr lang="en-US" sz="2600" dirty="0" smtClean="0"/>
              <a:t> cholesterol </a:t>
            </a:r>
            <a:r>
              <a:rPr lang="en-US" sz="2600" dirty="0" err="1" smtClean="0"/>
              <a:t>máu</a:t>
            </a:r>
            <a:r>
              <a:rPr lang="en-US" sz="2600" dirty="0" smtClean="0"/>
              <a:t> ≥ 6,5 </a:t>
            </a:r>
            <a:r>
              <a:rPr lang="en-US" sz="2600" dirty="0" err="1" smtClean="0"/>
              <a:t>mmol</a:t>
            </a:r>
            <a:r>
              <a:rPr lang="en-US" sz="2600" dirty="0" smtClean="0"/>
              <a:t>/l</a:t>
            </a:r>
          </a:p>
          <a:p>
            <a:pPr marL="880110" lvl="1" indent="-514350">
              <a:buNone/>
            </a:pPr>
            <a:r>
              <a:rPr lang="en-US" sz="2600" dirty="0" smtClean="0"/>
              <a:t>5. </a:t>
            </a:r>
            <a:r>
              <a:rPr lang="en-US" sz="2600" dirty="0" err="1" smtClean="0"/>
              <a:t>Có</a:t>
            </a:r>
            <a:r>
              <a:rPr lang="en-US" sz="2600" dirty="0" smtClean="0"/>
              <a:t> </a:t>
            </a:r>
            <a:r>
              <a:rPr lang="en-US" sz="2600" dirty="0" err="1" smtClean="0"/>
              <a:t>hạt</a:t>
            </a:r>
            <a:r>
              <a:rPr lang="en-US" sz="2600" dirty="0" smtClean="0"/>
              <a:t> </a:t>
            </a:r>
            <a:r>
              <a:rPr lang="en-US" sz="2600" dirty="0" err="1" smtClean="0"/>
              <a:t>mỡ</a:t>
            </a:r>
            <a:r>
              <a:rPr lang="en-US" sz="2600" dirty="0" smtClean="0"/>
              <a:t> </a:t>
            </a:r>
            <a:r>
              <a:rPr lang="en-US" sz="2600" dirty="0" err="1" smtClean="0"/>
              <a:t>lưỡng</a:t>
            </a:r>
            <a:r>
              <a:rPr lang="en-US" sz="2600" dirty="0" smtClean="0"/>
              <a:t> </a:t>
            </a:r>
            <a:r>
              <a:rPr lang="en-US" sz="2600" dirty="0" err="1" smtClean="0"/>
              <a:t>chiết</a:t>
            </a:r>
            <a:r>
              <a:rPr lang="en-US" sz="2600" dirty="0" smtClean="0"/>
              <a:t>, </a:t>
            </a:r>
            <a:r>
              <a:rPr lang="en-US" sz="2600" dirty="0" err="1" smtClean="0"/>
              <a:t>trụ</a:t>
            </a:r>
            <a:r>
              <a:rPr lang="en-US" sz="2600" dirty="0" smtClean="0"/>
              <a:t> </a:t>
            </a:r>
            <a:r>
              <a:rPr lang="en-US" sz="2600" dirty="0" err="1" smtClean="0"/>
              <a:t>mỡ</a:t>
            </a:r>
            <a:r>
              <a:rPr lang="en-US" sz="2600" dirty="0" smtClean="0"/>
              <a:t> </a:t>
            </a:r>
            <a:r>
              <a:rPr lang="en-US" sz="2600" dirty="0" err="1" smtClean="0"/>
              <a:t>trong</a:t>
            </a:r>
            <a:r>
              <a:rPr lang="en-US" sz="2600" dirty="0" smtClean="0"/>
              <a:t> </a:t>
            </a:r>
            <a:r>
              <a:rPr lang="en-US" sz="2600" dirty="0" err="1" smtClean="0"/>
              <a:t>nước</a:t>
            </a:r>
            <a:r>
              <a:rPr lang="en-US" sz="2600" dirty="0" smtClean="0"/>
              <a:t> </a:t>
            </a:r>
            <a:r>
              <a:rPr lang="en-US" sz="2600" dirty="0" err="1" smtClean="0"/>
              <a:t>tiểu</a:t>
            </a:r>
            <a:endParaRPr lang="en-US" sz="2600" dirty="0" smtClean="0"/>
          </a:p>
          <a:p>
            <a:pPr marL="514350" indent="-514350"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2 </a:t>
            </a:r>
            <a:r>
              <a:rPr lang="en-US" dirty="0" err="1" smtClean="0"/>
              <a:t>và</a:t>
            </a:r>
            <a:r>
              <a:rPr lang="en-US" dirty="0" smtClean="0"/>
              <a:t> 3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B</a:t>
            </a:r>
            <a:r>
              <a:rPr lang="en-US" sz="2900" dirty="0" smtClean="0"/>
              <a:t>. </a:t>
            </a:r>
            <a:r>
              <a:rPr lang="en-US" sz="2900" dirty="0" err="1" smtClean="0"/>
              <a:t>Chẩn</a:t>
            </a:r>
            <a:r>
              <a:rPr lang="en-US" sz="2900" dirty="0" smtClean="0"/>
              <a:t> </a:t>
            </a:r>
            <a:r>
              <a:rPr lang="en-US" sz="2900" dirty="0" err="1" smtClean="0"/>
              <a:t>đoán</a:t>
            </a:r>
            <a:r>
              <a:rPr lang="en-US" sz="2900" dirty="0" smtClean="0"/>
              <a:t> </a:t>
            </a:r>
            <a:r>
              <a:rPr lang="en-US" sz="2900" dirty="0" err="1" smtClean="0"/>
              <a:t>thể</a:t>
            </a:r>
            <a:r>
              <a:rPr lang="en-US" sz="2900" dirty="0" smtClean="0"/>
              <a:t> </a:t>
            </a:r>
            <a:r>
              <a:rPr lang="en-US" sz="2900" dirty="0" err="1" smtClean="0"/>
              <a:t>lâm</a:t>
            </a:r>
            <a:r>
              <a:rPr lang="en-US" sz="2900" dirty="0" smtClean="0"/>
              <a:t> </a:t>
            </a:r>
            <a:r>
              <a:rPr lang="en-US" sz="2900" dirty="0" err="1" smtClean="0"/>
              <a:t>sàng</a:t>
            </a:r>
            <a:r>
              <a:rPr lang="en-US" sz="2900" dirty="0" smtClean="0"/>
              <a:t> </a:t>
            </a:r>
            <a:r>
              <a:rPr lang="en-US" sz="2900" dirty="0" err="1" smtClean="0"/>
              <a:t>hội</a:t>
            </a:r>
            <a:r>
              <a:rPr lang="en-US" sz="2900" dirty="0" smtClean="0"/>
              <a:t> </a:t>
            </a:r>
            <a:r>
              <a:rPr lang="en-US" sz="2900" dirty="0" err="1" smtClean="0"/>
              <a:t>chứng</a:t>
            </a:r>
            <a:r>
              <a:rPr lang="en-US" sz="2900" dirty="0" smtClean="0"/>
              <a:t> </a:t>
            </a:r>
            <a:r>
              <a:rPr lang="en-US" sz="2900" dirty="0" err="1" smtClean="0"/>
              <a:t>thận</a:t>
            </a:r>
            <a:r>
              <a:rPr lang="en-US" sz="2900" dirty="0" smtClean="0"/>
              <a:t> </a:t>
            </a:r>
            <a:r>
              <a:rPr lang="en-US" sz="2900" dirty="0" err="1" smtClean="0"/>
              <a:t>hư</a:t>
            </a:r>
            <a:endParaRPr lang="en-US" sz="2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HCTH </a:t>
            </a:r>
            <a:r>
              <a:rPr lang="en-US" sz="2600" dirty="0" err="1" smtClean="0"/>
              <a:t>thể</a:t>
            </a:r>
            <a:r>
              <a:rPr lang="en-US" sz="2600" dirty="0" smtClean="0"/>
              <a:t> </a:t>
            </a:r>
            <a:r>
              <a:rPr lang="en-US" sz="2600" dirty="0" err="1" smtClean="0"/>
              <a:t>đơn</a:t>
            </a:r>
            <a:r>
              <a:rPr lang="en-US" sz="2600" dirty="0" smtClean="0"/>
              <a:t> </a:t>
            </a:r>
            <a:r>
              <a:rPr lang="en-US" sz="2600" dirty="0" err="1" smtClean="0"/>
              <a:t>thuần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495800" y="1859757"/>
            <a:ext cx="4419600" cy="654843"/>
          </a:xfrm>
        </p:spPr>
        <p:txBody>
          <a:bodyPr>
            <a:noAutofit/>
          </a:bodyPr>
          <a:lstStyle/>
          <a:p>
            <a:r>
              <a:rPr lang="en-US" sz="2600" dirty="0" smtClean="0"/>
              <a:t>HCTH </a:t>
            </a:r>
            <a:r>
              <a:rPr lang="en-US" sz="2600" dirty="0" err="1" smtClean="0"/>
              <a:t>thể</a:t>
            </a:r>
            <a:r>
              <a:rPr lang="en-US" sz="2600" dirty="0" smtClean="0"/>
              <a:t> </a:t>
            </a:r>
            <a:r>
              <a:rPr lang="en-US" sz="2600" dirty="0" err="1" smtClean="0"/>
              <a:t>không</a:t>
            </a:r>
            <a:r>
              <a:rPr lang="en-US" sz="2600" dirty="0" smtClean="0"/>
              <a:t> </a:t>
            </a:r>
            <a:r>
              <a:rPr lang="en-US" sz="2600" dirty="0" err="1" smtClean="0"/>
              <a:t>đơn</a:t>
            </a:r>
            <a:r>
              <a:rPr lang="en-US" sz="2600" dirty="0" smtClean="0"/>
              <a:t> </a:t>
            </a:r>
            <a:r>
              <a:rPr lang="en-US" sz="2600" dirty="0" err="1" smtClean="0"/>
              <a:t>thuần</a:t>
            </a: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2514600"/>
            <a:ext cx="4040188" cy="384572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Có</a:t>
            </a:r>
            <a:r>
              <a:rPr lang="en-US" sz="2600" dirty="0" smtClean="0"/>
              <a:t> </a:t>
            </a:r>
            <a:r>
              <a:rPr lang="en-US" sz="2600" dirty="0" err="1" smtClean="0"/>
              <a:t>đầy</a:t>
            </a:r>
            <a:r>
              <a:rPr lang="en-US" sz="2600" dirty="0" smtClean="0"/>
              <a:t> </a:t>
            </a:r>
            <a:r>
              <a:rPr lang="en-US" sz="2600" dirty="0" err="1" smtClean="0"/>
              <a:t>đủ</a:t>
            </a:r>
            <a:r>
              <a:rPr lang="en-US" sz="2600" dirty="0" smtClean="0"/>
              <a:t> </a:t>
            </a:r>
            <a:r>
              <a:rPr lang="en-US" sz="2600" dirty="0" err="1" smtClean="0"/>
              <a:t>tiêu</a:t>
            </a:r>
            <a:r>
              <a:rPr lang="en-US" sz="2600" dirty="0" smtClean="0"/>
              <a:t> </a:t>
            </a:r>
            <a:r>
              <a:rPr lang="en-US" sz="2600" dirty="0" err="1" smtClean="0"/>
              <a:t>chuẩn</a:t>
            </a:r>
            <a:r>
              <a:rPr lang="en-US" sz="2600" dirty="0" smtClean="0"/>
              <a:t> </a:t>
            </a:r>
            <a:r>
              <a:rPr lang="en-US" sz="2600" dirty="0" err="1" smtClean="0"/>
              <a:t>chẩn</a:t>
            </a:r>
            <a:r>
              <a:rPr lang="en-US" sz="2600" dirty="0" smtClean="0"/>
              <a:t> </a:t>
            </a:r>
            <a:r>
              <a:rPr lang="en-US" sz="2600" dirty="0" err="1" smtClean="0"/>
              <a:t>đoán</a:t>
            </a:r>
            <a:r>
              <a:rPr lang="en-US" sz="2600" dirty="0" smtClean="0"/>
              <a:t> HCTH, </a:t>
            </a:r>
            <a:r>
              <a:rPr lang="en-US" sz="2600" b="1" u="sng" dirty="0" err="1" smtClean="0">
                <a:solidFill>
                  <a:srgbClr val="FF0000"/>
                </a:solidFill>
              </a:rPr>
              <a:t>không</a:t>
            </a:r>
            <a:r>
              <a:rPr lang="en-US" sz="2600" b="1" u="sng" dirty="0" smtClean="0">
                <a:solidFill>
                  <a:srgbClr val="FF0000"/>
                </a:solidFill>
              </a:rPr>
              <a:t> </a:t>
            </a:r>
            <a:r>
              <a:rPr lang="en-US" sz="2600" b="1" u="sng" dirty="0" err="1" smtClean="0">
                <a:solidFill>
                  <a:srgbClr val="FF0000"/>
                </a:solidFill>
              </a:rPr>
              <a:t>có</a:t>
            </a:r>
            <a:r>
              <a:rPr lang="en-US" sz="2600" b="1" u="sng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/>
              <a:t>Tăng</a:t>
            </a:r>
            <a:r>
              <a:rPr lang="en-US" sz="2600" dirty="0" smtClean="0"/>
              <a:t> </a:t>
            </a:r>
            <a:r>
              <a:rPr lang="en-US" sz="2600" dirty="0" err="1" smtClean="0"/>
              <a:t>huyết</a:t>
            </a:r>
            <a:r>
              <a:rPr lang="en-US" sz="2600" dirty="0" smtClean="0"/>
              <a:t> </a:t>
            </a:r>
            <a:r>
              <a:rPr lang="en-US" sz="2600" dirty="0" err="1" smtClean="0"/>
              <a:t>áp</a:t>
            </a: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/>
              <a:t>Đái</a:t>
            </a:r>
            <a:r>
              <a:rPr lang="en-US" sz="2600" dirty="0" smtClean="0"/>
              <a:t> </a:t>
            </a:r>
            <a:r>
              <a:rPr lang="en-US" sz="2600" dirty="0" err="1" smtClean="0"/>
              <a:t>máu</a:t>
            </a: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/>
              <a:t>Suy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2514600"/>
            <a:ext cx="4876800" cy="3845720"/>
          </a:xfrm>
        </p:spPr>
        <p:txBody>
          <a:bodyPr/>
          <a:lstStyle/>
          <a:p>
            <a:r>
              <a:rPr lang="en-US" sz="2600" dirty="0" err="1" smtClean="0"/>
              <a:t>Ngoài</a:t>
            </a:r>
            <a:r>
              <a:rPr lang="en-US" sz="2600" dirty="0" smtClean="0"/>
              <a:t> </a:t>
            </a:r>
            <a:r>
              <a:rPr lang="en-US" sz="2600" dirty="0" err="1" smtClean="0"/>
              <a:t>các</a:t>
            </a:r>
            <a:r>
              <a:rPr lang="en-US" sz="2600" dirty="0" smtClean="0"/>
              <a:t> </a:t>
            </a:r>
            <a:r>
              <a:rPr lang="en-US" sz="2600" dirty="0" err="1" smtClean="0"/>
              <a:t>tiêu</a:t>
            </a:r>
            <a:r>
              <a:rPr lang="en-US" sz="2600" dirty="0" smtClean="0"/>
              <a:t> </a:t>
            </a:r>
            <a:r>
              <a:rPr lang="en-US" sz="2600" dirty="0" err="1" smtClean="0"/>
              <a:t>chuẩn</a:t>
            </a:r>
            <a:r>
              <a:rPr lang="en-US" sz="2600" dirty="0" smtClean="0"/>
              <a:t> </a:t>
            </a:r>
            <a:r>
              <a:rPr lang="en-US" sz="2600" dirty="0" err="1" smtClean="0"/>
              <a:t>chẩn</a:t>
            </a:r>
            <a:r>
              <a:rPr lang="en-US" sz="2600" dirty="0" smtClean="0"/>
              <a:t> </a:t>
            </a:r>
            <a:r>
              <a:rPr lang="en-US" sz="2600" dirty="0" err="1" smtClean="0"/>
              <a:t>đoán</a:t>
            </a:r>
            <a:r>
              <a:rPr lang="en-US" sz="2600" dirty="0" smtClean="0"/>
              <a:t> HCTH, </a:t>
            </a:r>
            <a:r>
              <a:rPr lang="en-US" sz="2600" b="1" u="sng" dirty="0" err="1" smtClean="0">
                <a:solidFill>
                  <a:srgbClr val="FF0000"/>
                </a:solidFill>
              </a:rPr>
              <a:t>còn</a:t>
            </a:r>
            <a:r>
              <a:rPr lang="en-US" sz="2600" b="1" u="sng" dirty="0" smtClean="0">
                <a:solidFill>
                  <a:srgbClr val="FF0000"/>
                </a:solidFill>
              </a:rPr>
              <a:t> </a:t>
            </a:r>
            <a:r>
              <a:rPr lang="en-US" sz="2600" b="1" u="sng" dirty="0" err="1" smtClean="0">
                <a:solidFill>
                  <a:srgbClr val="FF0000"/>
                </a:solidFill>
              </a:rPr>
              <a:t>phối</a:t>
            </a:r>
            <a:r>
              <a:rPr lang="en-US" sz="2600" b="1" u="sng" dirty="0" smtClean="0">
                <a:solidFill>
                  <a:srgbClr val="FF0000"/>
                </a:solidFill>
              </a:rPr>
              <a:t> </a:t>
            </a:r>
            <a:r>
              <a:rPr lang="en-US" sz="2600" b="1" u="sng" dirty="0" err="1" smtClean="0">
                <a:solidFill>
                  <a:srgbClr val="FF0000"/>
                </a:solidFill>
              </a:rPr>
              <a:t>hợp</a:t>
            </a:r>
            <a:r>
              <a:rPr lang="en-US" sz="2600" b="1" u="sng" dirty="0" smtClean="0">
                <a:solidFill>
                  <a:srgbClr val="FF0000"/>
                </a:solidFill>
              </a:rPr>
              <a:t> </a:t>
            </a:r>
            <a:r>
              <a:rPr lang="en-US" sz="2600" b="1" u="sng" dirty="0" err="1" smtClean="0">
                <a:solidFill>
                  <a:srgbClr val="FF0000"/>
                </a:solidFill>
              </a:rPr>
              <a:t>với</a:t>
            </a:r>
            <a:r>
              <a:rPr lang="en-US" sz="26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/>
              <a:t>Tăng</a:t>
            </a:r>
            <a:r>
              <a:rPr lang="en-US" sz="2600" dirty="0" smtClean="0"/>
              <a:t> </a:t>
            </a:r>
            <a:r>
              <a:rPr lang="en-US" sz="2600" dirty="0" err="1" smtClean="0"/>
              <a:t>huyết</a:t>
            </a:r>
            <a:r>
              <a:rPr lang="en-US" sz="2600" dirty="0" smtClean="0"/>
              <a:t> </a:t>
            </a:r>
            <a:r>
              <a:rPr lang="en-US" sz="2600" dirty="0" err="1" smtClean="0"/>
              <a:t>áp</a:t>
            </a:r>
            <a:r>
              <a:rPr lang="en-US" sz="2600" dirty="0" smtClean="0"/>
              <a:t> </a:t>
            </a:r>
          </a:p>
          <a:p>
            <a:pPr lvl="1">
              <a:buNone/>
            </a:pPr>
            <a:r>
              <a:rPr lang="en-US" sz="2600" dirty="0" err="1" smtClean="0"/>
              <a:t>h</a:t>
            </a:r>
            <a:r>
              <a:rPr lang="en-US" sz="2600" dirty="0" err="1" smtClean="0"/>
              <a:t>oặc</a:t>
            </a: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/>
              <a:t>Đái</a:t>
            </a:r>
            <a:r>
              <a:rPr lang="en-US" sz="2600" dirty="0" smtClean="0"/>
              <a:t> </a:t>
            </a:r>
            <a:r>
              <a:rPr lang="en-US" sz="2600" dirty="0" err="1" smtClean="0"/>
              <a:t>máu</a:t>
            </a:r>
            <a:r>
              <a:rPr lang="en-US" sz="2600" dirty="0" smtClean="0"/>
              <a:t> </a:t>
            </a:r>
            <a:r>
              <a:rPr lang="en-US" sz="2600" dirty="0" err="1" smtClean="0"/>
              <a:t>đại</a:t>
            </a:r>
            <a:r>
              <a:rPr lang="en-US" sz="2600" dirty="0" smtClean="0"/>
              <a:t> </a:t>
            </a:r>
            <a:r>
              <a:rPr lang="en-US" sz="2600" dirty="0" err="1" smtClean="0"/>
              <a:t>thể</a:t>
            </a:r>
            <a:r>
              <a:rPr lang="en-US" sz="2600" dirty="0" smtClean="0"/>
              <a:t> </a:t>
            </a:r>
            <a:r>
              <a:rPr lang="en-US" sz="2600" dirty="0" err="1" smtClean="0"/>
              <a:t>hoặc</a:t>
            </a:r>
            <a:r>
              <a:rPr lang="en-US" sz="2600" dirty="0" smtClean="0"/>
              <a:t> vi </a:t>
            </a:r>
            <a:r>
              <a:rPr lang="en-US" sz="2600" dirty="0" err="1" smtClean="0"/>
              <a:t>thể</a:t>
            </a:r>
            <a:endParaRPr lang="en-US" sz="2600" dirty="0" smtClean="0"/>
          </a:p>
          <a:p>
            <a:pPr lvl="1">
              <a:buNone/>
            </a:pPr>
            <a:r>
              <a:rPr lang="en-US" sz="2600" dirty="0" err="1" smtClean="0"/>
              <a:t>h</a:t>
            </a:r>
            <a:r>
              <a:rPr lang="en-US" sz="2600" dirty="0" err="1" smtClean="0"/>
              <a:t>oặc</a:t>
            </a: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/>
              <a:t>S</a:t>
            </a:r>
            <a:r>
              <a:rPr lang="en-US" sz="2600" dirty="0" err="1" smtClean="0"/>
              <a:t>uy</a:t>
            </a:r>
            <a:r>
              <a:rPr lang="en-US" sz="2600" dirty="0" smtClean="0"/>
              <a:t> </a:t>
            </a:r>
            <a:r>
              <a:rPr lang="en-US" sz="2600" dirty="0" err="1" smtClean="0"/>
              <a:t>thận</a:t>
            </a:r>
            <a:endParaRPr lang="en-US" sz="2600" dirty="0" smtClean="0"/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2247899" y="4152899"/>
            <a:ext cx="40386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1019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HỘI CHỨNG THẬN HƯ (NEPHROTIC SYNDROME)</vt:lpstr>
      <vt:lpstr>I. ĐỊNH NGHĨA</vt:lpstr>
      <vt:lpstr>II.NGUYÊN NHÂN VÀ PHÂN LOẠI             HỘI CHỨNG THẬN HƯ</vt:lpstr>
      <vt:lpstr>Slide 4</vt:lpstr>
      <vt:lpstr>III.SINH LÝ BỆNH</vt:lpstr>
      <vt:lpstr>Slide 6</vt:lpstr>
      <vt:lpstr>Slide 7</vt:lpstr>
      <vt:lpstr>IV.CHẨN ĐOÁN</vt:lpstr>
      <vt:lpstr> B. Chẩn đoán thể lâm sàng hội chứng thận hư</vt:lpstr>
      <vt:lpstr> C. Chẩn đoán biến chứng</vt:lpstr>
      <vt:lpstr>V. ĐIỀU TRỊ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HỘI CHỨNG THẬN HƯ</dc:title>
  <dc:creator>MyComputer</dc:creator>
  <cp:lastModifiedBy>MyComputer</cp:lastModifiedBy>
  <cp:revision>43</cp:revision>
  <dcterms:created xsi:type="dcterms:W3CDTF">2016-11-14T05:58:04Z</dcterms:created>
  <dcterms:modified xsi:type="dcterms:W3CDTF">2016-11-17T09:50:20Z</dcterms:modified>
</cp:coreProperties>
</file>