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3" r:id="rId3"/>
    <p:sldId id="256" r:id="rId4"/>
    <p:sldId id="257" r:id="rId5"/>
    <p:sldId id="258" r:id="rId6"/>
    <p:sldId id="263" r:id="rId7"/>
    <p:sldId id="261" r:id="rId8"/>
    <p:sldId id="264" r:id="rId9"/>
    <p:sldId id="259" r:id="rId10"/>
    <p:sldId id="265" r:id="rId11"/>
    <p:sldId id="266" r:id="rId12"/>
    <p:sldId id="267" r:id="rId13"/>
    <p:sldId id="269" r:id="rId14"/>
    <p:sldId id="270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4660"/>
  </p:normalViewPr>
  <p:slideViewPr>
    <p:cSldViewPr snapToGrid="0">
      <p:cViewPr>
        <p:scale>
          <a:sx n="66" d="100"/>
          <a:sy n="66" d="100"/>
        </p:scale>
        <p:origin x="-102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phụ đề của Bản cái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D968-BC76-446E-A3DE-70033B9605EF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33D4D-5B7A-4049-BD46-E7C2051DF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7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D968-BC76-446E-A3DE-70033B9605EF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33D4D-5B7A-4049-BD46-E7C2051DF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56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D968-BC76-446E-A3DE-70033B9605EF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33D4D-5B7A-4049-BD46-E7C2051DF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3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D968-BC76-446E-A3DE-70033B9605EF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33D4D-5B7A-4049-BD46-E7C2051DF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69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D968-BC76-446E-A3DE-70033B9605EF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33D4D-5B7A-4049-BD46-E7C2051DF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2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D968-BC76-446E-A3DE-70033B9605EF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33D4D-5B7A-4049-BD46-E7C2051DF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3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D968-BC76-446E-A3DE-70033B9605EF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33D4D-5B7A-4049-BD46-E7C2051DF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85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D968-BC76-446E-A3DE-70033B9605EF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33D4D-5B7A-4049-BD46-E7C2051DF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34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D968-BC76-446E-A3DE-70033B9605EF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33D4D-5B7A-4049-BD46-E7C2051DF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576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D968-BC76-446E-A3DE-70033B9605EF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33D4D-5B7A-4049-BD46-E7C2051DF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59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D968-BC76-446E-A3DE-70033B9605EF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33D4D-5B7A-4049-BD46-E7C2051DF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14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BD968-BC76-446E-A3DE-70033B9605EF}" type="datetimeFigureOut">
              <a:rPr lang="en-US" smtClean="0"/>
              <a:t>1/15/2017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33D4D-5B7A-4049-BD46-E7C2051DF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8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/>
          <p:cNvSpPr txBox="1"/>
          <p:nvPr/>
        </p:nvSpPr>
        <p:spPr>
          <a:xfrm>
            <a:off x="5373859" y="1026943"/>
            <a:ext cx="62319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LUPUS BAN ĐỎ HỆ THỐNG</a:t>
            </a:r>
            <a:endParaRPr lang="en-US" sz="6600" b="1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Hình ảnh có li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538" y="0"/>
            <a:ext cx="2166425" cy="60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/>
          <p:cNvSpPr txBox="1"/>
          <p:nvPr/>
        </p:nvSpPr>
        <p:spPr>
          <a:xfrm>
            <a:off x="7695028" y="3938954"/>
            <a:ext cx="52988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PTH 350 H</a:t>
            </a:r>
          </a:p>
          <a:p>
            <a:r>
              <a:rPr lang="vi-V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15</a:t>
            </a:r>
          </a:p>
          <a:p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SVTH: 	</a:t>
            </a:r>
            <a:r>
              <a:rPr lang="vi-V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Nguyễn</a:t>
            </a: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Văn Hưng</a:t>
            </a:r>
          </a:p>
          <a:p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Phan Duy Huy	</a:t>
            </a:r>
          </a:p>
          <a:p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Hoàng</a:t>
            </a: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</a:t>
            </a: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My	</a:t>
            </a:r>
          </a:p>
          <a:p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Nguyễn</a:t>
            </a: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Đỗ</a:t>
            </a: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Quỳnh</a:t>
            </a: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Như	</a:t>
            </a:r>
          </a:p>
          <a:p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Nguyễn</a:t>
            </a: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Thị</a:t>
            </a: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Thu Oanh</a:t>
            </a:r>
          </a:p>
          <a:p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Hộp Văn bản 4"/>
          <p:cNvSpPr txBox="1"/>
          <p:nvPr/>
        </p:nvSpPr>
        <p:spPr>
          <a:xfrm>
            <a:off x="7132318" y="548634"/>
            <a:ext cx="2715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Khoa </a:t>
            </a:r>
            <a:r>
              <a:rPr lang="vi-VN" sz="28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Dược</a:t>
            </a:r>
            <a:r>
              <a:rPr lang="vi-VN" sz="28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</a:t>
            </a:r>
            <a:endParaRPr lang="en-US" sz="2800" b="1" u="sng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96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/>
          <p:cNvSpPr/>
          <p:nvPr/>
        </p:nvSpPr>
        <p:spPr>
          <a:xfrm>
            <a:off x="497302" y="1916127"/>
            <a:ext cx="5390151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400" indent="-342900">
              <a:spcBef>
                <a:spcPts val="450"/>
              </a:spcBef>
              <a:spcAft>
                <a:spcPts val="450"/>
              </a:spcAft>
              <a:buAutoNum type="arabicPeriod"/>
            </a:pP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 Ban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vùng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má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: ban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đỏ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vùng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mũi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má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cánh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bướm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4400" indent="-342900">
              <a:spcBef>
                <a:spcPts val="450"/>
              </a:spcBef>
              <a:spcAft>
                <a:spcPts val="450"/>
              </a:spcAft>
              <a:buAutoNum type="arabicPeriod"/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ban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dạng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đĩa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cao hơn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da,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sừng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hóa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tróc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vẩy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mụn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. Xơ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sẹo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xảy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ra ở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tổn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thương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cũ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4400" indent="-342900">
              <a:spcBef>
                <a:spcPts val="450"/>
              </a:spcBef>
              <a:spcAft>
                <a:spcPts val="450"/>
              </a:spcAft>
              <a:buAutoNum type="arabicPeriod"/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Nhạy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ánh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endParaRPr lang="vi-VN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4400" indent="-342900">
              <a:spcBef>
                <a:spcPts val="450"/>
              </a:spcBef>
              <a:spcAft>
                <a:spcPts val="450"/>
              </a:spcAft>
              <a:buAutoNum type="arabicPeriod"/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Vết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loét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niêm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mạc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miệng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đau</a:t>
            </a: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Hình chữ nhật 4"/>
          <p:cNvSpPr/>
          <p:nvPr/>
        </p:nvSpPr>
        <p:spPr>
          <a:xfrm>
            <a:off x="753979" y="469577"/>
            <a:ext cx="1045945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400">
              <a:spcBef>
                <a:spcPts val="450"/>
              </a:spcBef>
              <a:spcAft>
                <a:spcPts val="450"/>
              </a:spcAft>
            </a:pPr>
            <a:r>
              <a:rPr lang="vi-VN" sz="38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CHẨN ĐOÁN: </a:t>
            </a:r>
            <a:r>
              <a:rPr lang="en-US" sz="2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dựa</a:t>
            </a:r>
            <a:r>
              <a:rPr lang="en-US" sz="2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tiêu</a:t>
            </a:r>
            <a:r>
              <a:rPr lang="en-US" sz="2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chuẩn</a:t>
            </a:r>
            <a:r>
              <a:rPr lang="en-US" sz="2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chẩn</a:t>
            </a:r>
            <a:r>
              <a:rPr lang="en-US" sz="2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đoán</a:t>
            </a:r>
            <a:r>
              <a:rPr lang="en-US" sz="2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SLE </a:t>
            </a:r>
            <a:r>
              <a:rPr lang="en-US" sz="2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hội</a:t>
            </a:r>
            <a:r>
              <a:rPr lang="en-US" sz="2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bệnh</a:t>
            </a:r>
            <a:r>
              <a:rPr lang="en-US" sz="2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thấp</a:t>
            </a:r>
            <a:r>
              <a:rPr lang="en-US" sz="2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2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Kỳ</a:t>
            </a:r>
            <a:r>
              <a:rPr lang="en-US" sz="2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(American Rheumatism Association ARA) 1982</a:t>
            </a:r>
            <a:r>
              <a:rPr lang="vi-VN" sz="2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2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gồm</a:t>
            </a:r>
            <a:r>
              <a:rPr lang="vi-VN" sz="2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11 tiêu </a:t>
            </a:r>
            <a:r>
              <a:rPr lang="vi-VN" sz="2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chuẩn</a:t>
            </a:r>
            <a:r>
              <a:rPr lang="vi-VN" sz="2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4" name="Hình chữ nhật 3"/>
          <p:cNvSpPr/>
          <p:nvPr/>
        </p:nvSpPr>
        <p:spPr>
          <a:xfrm>
            <a:off x="6272464" y="1884043"/>
            <a:ext cx="5117432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5.  Viêm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khớp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không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trợt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xước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, hai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khớp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ngoại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biên,sưng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, đau,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tràn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dịch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spcBef>
                <a:spcPts val="450"/>
              </a:spcBef>
              <a:spcAft>
                <a:spcPts val="450"/>
              </a:spcAft>
              <a:buAutoNum type="arabicPeriod" startAt="6"/>
            </a:pP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Viêm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thanh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mạc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endParaRPr lang="vi-VN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iêm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màng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phổi</a:t>
            </a:r>
            <a:endParaRPr lang="vi-VN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iêm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màng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tim</a:t>
            </a:r>
            <a:endParaRPr lang="vi-VN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spcBef>
                <a:spcPts val="450"/>
              </a:spcBef>
              <a:spcAft>
                <a:spcPts val="450"/>
              </a:spcAft>
              <a:buAutoNum type="arabicPeriod" startAt="6"/>
            </a:pP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Rối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loạn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thận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: protein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niệu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&gt; 500 mg/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cặn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lắng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tế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bào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Đường nối Thẳng 9"/>
          <p:cNvCxnSpPr/>
          <p:nvPr/>
        </p:nvCxnSpPr>
        <p:spPr>
          <a:xfrm>
            <a:off x="6079958" y="1812757"/>
            <a:ext cx="0" cy="42351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Hình ả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450" y="5470946"/>
            <a:ext cx="2114550" cy="138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65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/>
          <p:cNvSpPr/>
          <p:nvPr/>
        </p:nvSpPr>
        <p:spPr>
          <a:xfrm>
            <a:off x="128336" y="954143"/>
            <a:ext cx="5598696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400">
              <a:spcBef>
                <a:spcPts val="450"/>
              </a:spcBef>
              <a:spcAft>
                <a:spcPts val="450"/>
              </a:spcAft>
            </a:pP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8.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Rối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loạn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thần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kinh trung ương: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kinh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cơn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vắng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 ý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tâm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thần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9.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Rối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loạn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huyết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  <a:b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Thiếu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máu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tan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huyết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tăng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lưới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Giảm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bạch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&lt; 4000 / mm</a:t>
            </a:r>
            <a:r>
              <a:rPr lang="vi-VN" sz="2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Giảm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tiểu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&lt; 100. 000/ mm</a:t>
            </a:r>
            <a:r>
              <a:rPr lang="vi-VN" sz="25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 .</a:t>
            </a:r>
            <a:b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Hình chữ nhật 2"/>
          <p:cNvSpPr/>
          <p:nvPr/>
        </p:nvSpPr>
        <p:spPr>
          <a:xfrm>
            <a:off x="6625391" y="970185"/>
            <a:ext cx="6096000" cy="35548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10.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Rối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loạn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miễn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dịch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  <a:b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Tế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bào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>
                <a:latin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en-US" sz="2500" smtClean="0">
                <a:latin typeface="Calibri" panose="020F0502020204030204" pitchFamily="34" charset="0"/>
                <a:cs typeface="Calibri" panose="020F0502020204030204" pitchFamily="34" charset="0"/>
              </a:rPr>
              <a:t>(+).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Anti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DNA (+).</a:t>
            </a:r>
            <a:b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Anti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Sm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(+).</a:t>
            </a:r>
            <a:b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vi-VN" sz="2500">
                <a:latin typeface="Calibri" panose="020F0502020204030204" pitchFamily="34" charset="0"/>
                <a:cs typeface="Calibri" panose="020F0502020204030204" pitchFamily="34" charset="0"/>
              </a:rPr>
              <a:t>VDRL </a:t>
            </a:r>
            <a:r>
              <a:rPr lang="en-US" sz="2500" smtClean="0">
                <a:latin typeface="Calibri" panose="020F0502020204030204" pitchFamily="34" charset="0"/>
                <a:cs typeface="Calibri" panose="020F0502020204030204" pitchFamily="34" charset="0"/>
              </a:rPr>
              <a:t>(+) </a:t>
            </a:r>
            <a:r>
              <a:rPr lang="vi-VN" sz="2500" smtClean="0">
                <a:latin typeface="Calibri" panose="020F0502020204030204" pitchFamily="34" charset="0"/>
                <a:cs typeface="Calibri" panose="020F0502020204030204" pitchFamily="34" charset="0"/>
              </a:rPr>
              <a:t>giả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11.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Kháng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kháng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nhân.</a:t>
            </a:r>
            <a:b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Kháng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kháng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nhân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Ds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DNA.</a:t>
            </a:r>
            <a:b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	- SSA (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Anti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Ro).</a:t>
            </a:r>
            <a:b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	- SS B (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Anti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La).</a:t>
            </a:r>
            <a:endParaRPr lang="en-US" sz="2500" dirty="0"/>
          </a:p>
        </p:txBody>
      </p:sp>
      <p:cxnSp>
        <p:nvCxnSpPr>
          <p:cNvPr id="7" name="Đường nối Thẳng 6"/>
          <p:cNvCxnSpPr/>
          <p:nvPr/>
        </p:nvCxnSpPr>
        <p:spPr>
          <a:xfrm>
            <a:off x="5983705" y="1026694"/>
            <a:ext cx="64168" cy="33860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Hộp Văn bản 7"/>
          <p:cNvSpPr txBox="1"/>
          <p:nvPr/>
        </p:nvSpPr>
        <p:spPr>
          <a:xfrm>
            <a:off x="2695077" y="4989095"/>
            <a:ext cx="6192252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400">
              <a:spcBef>
                <a:spcPts val="450"/>
              </a:spcBef>
              <a:spcAft>
                <a:spcPts val="450"/>
              </a:spcAft>
            </a:pPr>
            <a:r>
              <a:rPr lang="vi-VN" sz="25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=&gt; 	</a:t>
            </a:r>
            <a:r>
              <a:rPr lang="vi-VN" sz="2500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vi-VN" sz="25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&gt;= 4/11, </a:t>
            </a:r>
            <a:r>
              <a:rPr lang="vi-VN" sz="2500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vi-VN" sz="25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chẩn</a:t>
            </a:r>
            <a:r>
              <a:rPr lang="vi-VN" sz="25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đoán</a:t>
            </a:r>
            <a:r>
              <a:rPr lang="vi-VN" sz="25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vi-VN" sz="25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SLE</a:t>
            </a:r>
          </a:p>
          <a:p>
            <a:pPr marL="284400">
              <a:spcBef>
                <a:spcPts val="450"/>
              </a:spcBef>
              <a:spcAft>
                <a:spcPts val="450"/>
              </a:spcAft>
            </a:pPr>
            <a:r>
              <a:rPr lang="vi-VN" sz="25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C</a:t>
            </a:r>
            <a:r>
              <a:rPr lang="en-US" sz="25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ó 3</a:t>
            </a:r>
            <a:r>
              <a:rPr lang="vi-VN" sz="25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5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</a:t>
            </a:r>
            <a:r>
              <a:rPr lang="en-US" sz="2500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5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US" sz="25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5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5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khả</a:t>
            </a:r>
            <a:r>
              <a:rPr lang="en-US" sz="25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US" sz="25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lupus.</a:t>
            </a:r>
            <a:endParaRPr lang="vi-VN" sz="2500" b="1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Hình ả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50" y="5146220"/>
            <a:ext cx="2152650" cy="171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7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/>
          <p:cNvSpPr/>
          <p:nvPr/>
        </p:nvSpPr>
        <p:spPr>
          <a:xfrm>
            <a:off x="208549" y="1601163"/>
            <a:ext cx="6096000" cy="18876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4400">
              <a:spcBef>
                <a:spcPts val="450"/>
              </a:spcBef>
              <a:spcAft>
                <a:spcPts val="450"/>
              </a:spcAft>
            </a:pP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- Viêm da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tiếp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xúc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, viêm da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mẫn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ánh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sang</a:t>
            </a:r>
          </a:p>
          <a:p>
            <a:pPr marL="627300" indent="-342900">
              <a:spcBef>
                <a:spcPts val="450"/>
              </a:spcBef>
              <a:spcAft>
                <a:spcPts val="450"/>
              </a:spcAft>
              <a:buFontTx/>
              <a:buChar char="-"/>
            </a:pP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Viêm da cơ, đa cơ</a:t>
            </a: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0150" indent="-285750">
              <a:spcBef>
                <a:spcPts val="450"/>
              </a:spcBef>
              <a:spcAft>
                <a:spcPts val="450"/>
              </a:spcAft>
              <a:buFont typeface="Symbol" panose="05050102010706020507" pitchFamily="18" charset="2"/>
              <a:buChar char="Þ"/>
            </a:pP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Hộp Văn bản 2"/>
          <p:cNvSpPr txBox="1"/>
          <p:nvPr/>
        </p:nvSpPr>
        <p:spPr>
          <a:xfrm>
            <a:off x="6605338" y="1574555"/>
            <a:ext cx="5586662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400">
              <a:spcBef>
                <a:spcPts val="450"/>
              </a:spcBef>
              <a:spcAft>
                <a:spcPts val="450"/>
              </a:spcAft>
            </a:pP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Viêm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khớp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dạng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thấp</a:t>
            </a:r>
            <a:endParaRPr lang="vi-VN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4400">
              <a:spcBef>
                <a:spcPts val="450"/>
              </a:spcBef>
              <a:spcAft>
                <a:spcPts val="450"/>
              </a:spcAft>
            </a:pP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- Xơ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cứng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bì</a:t>
            </a: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Đường nối Thẳng 3"/>
          <p:cNvCxnSpPr/>
          <p:nvPr/>
        </p:nvCxnSpPr>
        <p:spPr>
          <a:xfrm>
            <a:off x="6304549" y="1616267"/>
            <a:ext cx="0" cy="12478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Hình chữ nhật 4"/>
          <p:cNvSpPr/>
          <p:nvPr/>
        </p:nvSpPr>
        <p:spPr>
          <a:xfrm>
            <a:off x="1111376" y="581345"/>
            <a:ext cx="8382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84550" lvl="2" indent="-285750">
              <a:spcBef>
                <a:spcPts val="450"/>
              </a:spcBef>
              <a:spcAft>
                <a:spcPts val="450"/>
              </a:spcAft>
              <a:buFont typeface="Symbol" panose="05050102010706020507" pitchFamily="18" charset="2"/>
              <a:buChar char="Þ"/>
            </a:pPr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Phân </a:t>
            </a:r>
            <a:r>
              <a:rPr lang="vi-VN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biệt</a:t>
            </a:r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SLE </a:t>
            </a:r>
            <a:r>
              <a:rPr lang="vi-VN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bệnh</a:t>
            </a:r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sau:</a:t>
            </a:r>
          </a:p>
        </p:txBody>
      </p:sp>
      <p:pic>
        <p:nvPicPr>
          <p:cNvPr id="1026" name="Picture 2" descr="Kết quả hình ảnh cho viêm da do ánh sá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48" y="3488859"/>
            <a:ext cx="42481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dermatomyosit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246" y="3559427"/>
            <a:ext cx="5633786" cy="264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/>
          <p:cNvSpPr txBox="1"/>
          <p:nvPr/>
        </p:nvSpPr>
        <p:spPr>
          <a:xfrm>
            <a:off x="962524" y="6270159"/>
            <a:ext cx="3577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Viêm da do </a:t>
            </a:r>
            <a:r>
              <a:rPr lang="vi-V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ánh</a:t>
            </a:r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Hộp Văn bản 6"/>
          <p:cNvSpPr txBox="1"/>
          <p:nvPr/>
        </p:nvSpPr>
        <p:spPr>
          <a:xfrm>
            <a:off x="7345781" y="6235613"/>
            <a:ext cx="3320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Viêm </a:t>
            </a:r>
            <a:r>
              <a:rPr lang="vi-VN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bì</a:t>
            </a:r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 cơ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926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096" y="1249195"/>
            <a:ext cx="10133730" cy="4843576"/>
          </a:xfrm>
        </p:spPr>
        <p:txBody>
          <a:bodyPr>
            <a:noAutofit/>
          </a:bodyPr>
          <a:lstStyle/>
          <a:p>
            <a:pPr marL="28440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8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ĐIỀU TRỊ: 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500" dirty="0">
                <a:latin typeface="+mn-lt"/>
                <a:cs typeface="Times New Roman" panose="02020603050405020304" pitchFamily="18" charset="0"/>
              </a:rPr>
              <a:t>-</a:t>
            </a:r>
            <a:r>
              <a:rPr lang="vi-VN" sz="25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500" dirty="0">
                <a:latin typeface="+mn-lt"/>
                <a:cs typeface="Times New Roman" panose="02020603050405020304" pitchFamily="18" charset="0"/>
              </a:rPr>
              <a:t>Ng</a:t>
            </a:r>
            <a:r>
              <a:rPr lang="vi-VN" sz="2500" dirty="0">
                <a:latin typeface="+mn-lt"/>
                <a:cs typeface="Times New Roman" panose="02020603050405020304" pitchFamily="18" charset="0"/>
              </a:rPr>
              <a:t>h</a:t>
            </a:r>
            <a:r>
              <a:rPr lang="en-US" sz="2500" dirty="0">
                <a:latin typeface="+mn-lt"/>
                <a:cs typeface="Times New Roman" panose="02020603050405020304" pitchFamily="18" charset="0"/>
              </a:rPr>
              <a:t>ỉ </a:t>
            </a:r>
            <a:r>
              <a:rPr lang="en-US" sz="2500" dirty="0" err="1">
                <a:latin typeface="+mn-lt"/>
                <a:cs typeface="Times New Roman" panose="02020603050405020304" pitchFamily="18" charset="0"/>
              </a:rPr>
              <a:t>ngơi</a:t>
            </a:r>
            <a:r>
              <a:rPr lang="en-US" sz="2500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+mn-lt"/>
                <a:cs typeface="Times New Roman" panose="02020603050405020304" pitchFamily="18" charset="0"/>
              </a:rPr>
              <a:t>tránh</a:t>
            </a:r>
            <a:r>
              <a:rPr lang="en-US" sz="25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+mn-lt"/>
                <a:cs typeface="Times New Roman" panose="02020603050405020304" pitchFamily="18" charset="0"/>
              </a:rPr>
              <a:t>phơi</a:t>
            </a:r>
            <a:r>
              <a:rPr lang="en-US" sz="25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+mn-lt"/>
                <a:cs typeface="Times New Roman" panose="02020603050405020304" pitchFamily="18" charset="0"/>
              </a:rPr>
              <a:t>nắng</a:t>
            </a:r>
            <a:r>
              <a:rPr lang="vi-VN" sz="2500" dirty="0">
                <a:latin typeface="+mn-lt"/>
                <a:cs typeface="Times New Roman" panose="02020603050405020304" pitchFamily="18" charset="0"/>
              </a:rPr>
              <a:t/>
            </a:r>
            <a:br>
              <a:rPr lang="vi-VN" sz="2500" dirty="0">
                <a:latin typeface="+mn-lt"/>
                <a:cs typeface="Times New Roman" panose="02020603050405020304" pitchFamily="18" charset="0"/>
              </a:rPr>
            </a:b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vi-VN" sz="25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Thuốc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vi-VN" sz="2500" dirty="0">
                <a:latin typeface="+mn-lt"/>
                <a:cs typeface="Times New Roman" panose="02020603050405020304" pitchFamily="18" charset="0"/>
              </a:rPr>
              <a:t/>
            </a:r>
            <a:br>
              <a:rPr lang="vi-VN" sz="2500" dirty="0">
                <a:latin typeface="+mn-lt"/>
                <a:cs typeface="Times New Roman" panose="02020603050405020304" pitchFamily="18" charset="0"/>
              </a:rPr>
            </a:br>
            <a:r>
              <a:rPr lang="vi-VN" sz="2500" dirty="0">
                <a:latin typeface="+mn-lt"/>
                <a:cs typeface="Times New Roman" panose="02020603050405020304" pitchFamily="18" charset="0"/>
              </a:rPr>
              <a:t>	+ </a:t>
            </a:r>
            <a:r>
              <a:rPr lang="en-US" sz="2500" dirty="0" err="1">
                <a:latin typeface="+mn-lt"/>
              </a:rPr>
              <a:t>Thuốc</a:t>
            </a:r>
            <a:r>
              <a:rPr lang="en-US" sz="2500" dirty="0">
                <a:latin typeface="+mn-lt"/>
              </a:rPr>
              <a:t> </a:t>
            </a:r>
            <a:r>
              <a:rPr lang="en-US" sz="2500" dirty="0" err="1">
                <a:latin typeface="+mn-lt"/>
              </a:rPr>
              <a:t>chống</a:t>
            </a:r>
            <a:r>
              <a:rPr lang="en-US" sz="2500" dirty="0">
                <a:latin typeface="+mn-lt"/>
              </a:rPr>
              <a:t> </a:t>
            </a:r>
            <a:r>
              <a:rPr lang="en-US" sz="2500" dirty="0" err="1">
                <a:latin typeface="+mn-lt"/>
              </a:rPr>
              <a:t>viêm</a:t>
            </a:r>
            <a:r>
              <a:rPr lang="en-US" sz="2500" dirty="0">
                <a:latin typeface="+mn-lt"/>
              </a:rPr>
              <a:t> </a:t>
            </a:r>
            <a:r>
              <a:rPr lang="en-US" sz="2500" dirty="0" err="1">
                <a:latin typeface="+mn-lt"/>
              </a:rPr>
              <a:t>không</a:t>
            </a:r>
            <a:r>
              <a:rPr lang="en-US" sz="2500" dirty="0">
                <a:latin typeface="+mn-lt"/>
              </a:rPr>
              <a:t> Steroid (NSAID)</a:t>
            </a:r>
            <a:r>
              <a:rPr lang="vi-VN" sz="2500" dirty="0">
                <a:latin typeface="+mn-lt"/>
              </a:rPr>
              <a:t/>
            </a:r>
            <a:br>
              <a:rPr lang="vi-VN" sz="2500" dirty="0">
                <a:latin typeface="+mn-lt"/>
              </a:rPr>
            </a:br>
            <a:r>
              <a:rPr lang="vi-VN" sz="2500" dirty="0">
                <a:latin typeface="+mn-lt"/>
              </a:rPr>
              <a:t>	+ </a:t>
            </a:r>
            <a:r>
              <a:rPr lang="en-US" sz="2500" dirty="0" err="1">
                <a:latin typeface="+mn-lt"/>
              </a:rPr>
              <a:t>Thuốc</a:t>
            </a:r>
            <a:r>
              <a:rPr lang="en-US" sz="2500" dirty="0">
                <a:latin typeface="+mn-lt"/>
              </a:rPr>
              <a:t> </a:t>
            </a:r>
            <a:r>
              <a:rPr lang="en-US" sz="2500" dirty="0" err="1">
                <a:latin typeface="+mn-lt"/>
              </a:rPr>
              <a:t>kháng</a:t>
            </a:r>
            <a:r>
              <a:rPr lang="en-US" sz="2500" dirty="0">
                <a:latin typeface="+mn-lt"/>
              </a:rPr>
              <a:t> </a:t>
            </a:r>
            <a:r>
              <a:rPr lang="en-US" sz="2500" dirty="0" err="1">
                <a:latin typeface="+mn-lt"/>
              </a:rPr>
              <a:t>sốt</a:t>
            </a:r>
            <a:r>
              <a:rPr lang="en-US" sz="2500" dirty="0">
                <a:latin typeface="+mn-lt"/>
              </a:rPr>
              <a:t> </a:t>
            </a:r>
            <a:r>
              <a:rPr lang="en-US" sz="2500" dirty="0" err="1">
                <a:latin typeface="+mn-lt"/>
              </a:rPr>
              <a:t>rét</a:t>
            </a:r>
            <a:r>
              <a:rPr lang="en-US" sz="2500" dirty="0">
                <a:latin typeface="+mn-lt"/>
              </a:rPr>
              <a:t> </a:t>
            </a:r>
            <a:r>
              <a:rPr lang="en-US" sz="2500" dirty="0" err="1">
                <a:latin typeface="+mn-lt"/>
              </a:rPr>
              <a:t>tổng</a:t>
            </a:r>
            <a:r>
              <a:rPr lang="en-US" sz="2500" dirty="0">
                <a:latin typeface="+mn-lt"/>
              </a:rPr>
              <a:t> </a:t>
            </a:r>
            <a:r>
              <a:rPr lang="en-US" sz="2500" dirty="0" err="1">
                <a:latin typeface="+mn-lt"/>
              </a:rPr>
              <a:t>hợp</a:t>
            </a:r>
            <a:r>
              <a:rPr lang="en-US" sz="2500" dirty="0">
                <a:latin typeface="+mn-lt"/>
              </a:rPr>
              <a:t>: (</a:t>
            </a:r>
            <a:r>
              <a:rPr lang="en-US" sz="2500" dirty="0" err="1">
                <a:latin typeface="+mn-lt"/>
              </a:rPr>
              <a:t>chloroquin</a:t>
            </a:r>
            <a:r>
              <a:rPr lang="en-US" sz="2500" dirty="0">
                <a:latin typeface="+mn-lt"/>
              </a:rPr>
              <a:t>, </a:t>
            </a:r>
            <a:r>
              <a:rPr lang="vi-VN" sz="2500" dirty="0">
                <a:latin typeface="+mn-lt"/>
              </a:rPr>
              <a:t>	</a:t>
            </a:r>
            <a:r>
              <a:rPr lang="en-US" sz="2500" dirty="0" err="1">
                <a:latin typeface="+mn-lt"/>
              </a:rPr>
              <a:t>hydroxychloroquin</a:t>
            </a:r>
            <a:r>
              <a:rPr lang="en-US" sz="2500" dirty="0">
                <a:latin typeface="+mn-lt"/>
              </a:rPr>
              <a:t>)</a:t>
            </a:r>
            <a:r>
              <a:rPr lang="vi-VN" sz="2500" dirty="0">
                <a:latin typeface="+mn-lt"/>
              </a:rPr>
              <a:t/>
            </a:r>
            <a:br>
              <a:rPr lang="vi-VN" sz="2500" dirty="0">
                <a:latin typeface="+mn-lt"/>
              </a:rPr>
            </a:br>
            <a:r>
              <a:rPr lang="vi-VN" sz="2500" dirty="0">
                <a:latin typeface="+mn-lt"/>
              </a:rPr>
              <a:t>	+ </a:t>
            </a:r>
            <a:r>
              <a:rPr lang="en-US" sz="2500" dirty="0">
                <a:latin typeface="+mn-lt"/>
              </a:rPr>
              <a:t>Corticoid: </a:t>
            </a:r>
            <a:r>
              <a:rPr lang="en-US" sz="2500" dirty="0" err="1">
                <a:latin typeface="+mn-lt"/>
              </a:rPr>
              <a:t>prednisolon</a:t>
            </a:r>
            <a:r>
              <a:rPr lang="en-US" sz="2500" dirty="0">
                <a:latin typeface="+mn-lt"/>
              </a:rPr>
              <a:t>, </a:t>
            </a:r>
            <a:r>
              <a:rPr lang="en-US" sz="2500" dirty="0" err="1">
                <a:latin typeface="+mn-lt"/>
              </a:rPr>
              <a:t>prednison</a:t>
            </a:r>
            <a:r>
              <a:rPr lang="en-US" sz="2500" dirty="0">
                <a:latin typeface="+mn-lt"/>
              </a:rPr>
              <a:t>, </a:t>
            </a:r>
            <a:r>
              <a:rPr lang="en-US" sz="2500" dirty="0" err="1">
                <a:latin typeface="+mn-lt"/>
              </a:rPr>
              <a:t>methylprednisolon</a:t>
            </a:r>
            <a:r>
              <a:rPr lang="en-US" sz="2500" dirty="0">
                <a:latin typeface="+mn-lt"/>
                <a:cs typeface="Times New Roman" panose="02020603050405020304" pitchFamily="18" charset="0"/>
              </a:rPr>
              <a:t/>
            </a:r>
            <a:br>
              <a:rPr lang="en-US" sz="2500" dirty="0">
                <a:latin typeface="+mn-lt"/>
                <a:cs typeface="Times New Roman" panose="02020603050405020304" pitchFamily="18" charset="0"/>
              </a:rPr>
            </a:br>
            <a:r>
              <a:rPr lang="en-US" sz="2500" dirty="0">
                <a:latin typeface="+mn-lt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latin typeface="+mn-lt"/>
                <a:cs typeface="Times New Roman" panose="02020603050405020304" pitchFamily="18" charset="0"/>
              </a:rPr>
              <a:t>Bệnh</a:t>
            </a:r>
            <a:r>
              <a:rPr lang="en-US" sz="25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+mn-lt"/>
                <a:cs typeface="Times New Roman" panose="02020603050405020304" pitchFamily="18" charset="0"/>
              </a:rPr>
              <a:t>nhân</a:t>
            </a:r>
            <a:r>
              <a:rPr lang="en-US" sz="2500" dirty="0">
                <a:latin typeface="+mn-lt"/>
                <a:cs typeface="Times New Roman" panose="02020603050405020304" pitchFamily="18" charset="0"/>
              </a:rPr>
              <a:t> SLE </a:t>
            </a:r>
            <a:r>
              <a:rPr lang="en-US" sz="2500" dirty="0" err="1">
                <a:latin typeface="+mn-lt"/>
                <a:cs typeface="Times New Roman" panose="02020603050405020304" pitchFamily="18" charset="0"/>
              </a:rPr>
              <a:t>không</a:t>
            </a:r>
            <a:r>
              <a:rPr lang="en-US" sz="25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+mn-lt"/>
                <a:cs typeface="Times New Roman" panose="02020603050405020304" pitchFamily="18" charset="0"/>
              </a:rPr>
              <a:t>nên</a:t>
            </a:r>
            <a:r>
              <a:rPr lang="en-US" sz="25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mang thai.</a:t>
            </a:r>
            <a:r>
              <a:rPr lang="vi-VN" sz="2500" dirty="0">
                <a:latin typeface="+mn-lt"/>
                <a:cs typeface="Times New Roman" panose="02020603050405020304" pitchFamily="18" charset="0"/>
              </a:rPr>
              <a:t/>
            </a:r>
            <a:br>
              <a:rPr lang="vi-VN" sz="2500" dirty="0">
                <a:latin typeface="+mn-lt"/>
                <a:cs typeface="Times New Roman" panose="02020603050405020304" pitchFamily="18" charset="0"/>
              </a:rPr>
            </a:br>
            <a:r>
              <a:rPr lang="vi-VN" sz="2500" dirty="0">
                <a:latin typeface="+mn-lt"/>
                <a:cs typeface="Times New Roman" panose="02020603050405020304" pitchFamily="18" charset="0"/>
              </a:rPr>
              <a:t>- 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500" dirty="0" err="1">
                <a:latin typeface="+mn-lt"/>
                <a:cs typeface="Times New Roman" panose="02020603050405020304" pitchFamily="18" charset="0"/>
              </a:rPr>
              <a:t>ần</a:t>
            </a:r>
            <a:r>
              <a:rPr lang="en-US" sz="25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+mn-lt"/>
                <a:cs typeface="Times New Roman" panose="02020603050405020304" pitchFamily="18" charset="0"/>
              </a:rPr>
              <a:t>chú</a:t>
            </a:r>
            <a:r>
              <a:rPr lang="en-US" sz="2500" dirty="0">
                <a:latin typeface="+mn-lt"/>
                <a:cs typeface="Times New Roman" panose="02020603050405020304" pitchFamily="18" charset="0"/>
              </a:rPr>
              <a:t> ý </a:t>
            </a:r>
            <a:r>
              <a:rPr lang="en-US" sz="2500" dirty="0" err="1">
                <a:latin typeface="+mn-lt"/>
                <a:cs typeface="Times New Roman" panose="02020603050405020304" pitchFamily="18" charset="0"/>
              </a:rPr>
              <a:t>các</a:t>
            </a:r>
            <a:r>
              <a:rPr lang="en-US" sz="25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+mn-lt"/>
                <a:cs typeface="Times New Roman" panose="02020603050405020304" pitchFamily="18" charset="0"/>
              </a:rPr>
              <a:t>thuốc</a:t>
            </a:r>
            <a:r>
              <a:rPr lang="en-US" sz="25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+mn-lt"/>
                <a:cs typeface="Times New Roman" panose="02020603050405020304" pitchFamily="18" charset="0"/>
              </a:rPr>
              <a:t>làm</a:t>
            </a:r>
            <a:r>
              <a:rPr lang="en-US" sz="25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+mn-lt"/>
                <a:cs typeface="Times New Roman" panose="02020603050405020304" pitchFamily="18" charset="0"/>
              </a:rPr>
              <a:t>bệnh</a:t>
            </a:r>
            <a:r>
              <a:rPr lang="en-US" sz="25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+mn-lt"/>
                <a:cs typeface="Times New Roman" panose="02020603050405020304" pitchFamily="18" charset="0"/>
              </a:rPr>
              <a:t>nặng</a:t>
            </a:r>
            <a:r>
              <a:rPr lang="vi-VN" sz="2500" dirty="0">
                <a:latin typeface="+mn-lt"/>
                <a:cs typeface="Times New Roman" panose="02020603050405020304" pitchFamily="18" charset="0"/>
              </a:rPr>
              <a:t>,</a:t>
            </a:r>
            <a:r>
              <a:rPr lang="en-US" sz="25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+mn-lt"/>
                <a:cs typeface="Times New Roman" panose="02020603050405020304" pitchFamily="18" charset="0"/>
              </a:rPr>
              <a:t>kích</a:t>
            </a:r>
            <a:r>
              <a:rPr lang="en-US" sz="25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+mn-lt"/>
                <a:cs typeface="Times New Roman" panose="02020603050405020304" pitchFamily="18" charset="0"/>
              </a:rPr>
              <a:t>thích</a:t>
            </a:r>
            <a:r>
              <a:rPr lang="en-US" sz="25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+mn-lt"/>
                <a:cs typeface="Times New Roman" panose="02020603050405020304" pitchFamily="18" charset="0"/>
              </a:rPr>
              <a:t>phát</a:t>
            </a:r>
            <a:r>
              <a:rPr lang="en-US" sz="25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+mn-lt"/>
                <a:cs typeface="Times New Roman" panose="02020603050405020304" pitchFamily="18" charset="0"/>
              </a:rPr>
              <a:t>bệnh</a:t>
            </a:r>
            <a:r>
              <a:rPr lang="en-US" sz="2500" dirty="0">
                <a:latin typeface="+mn-lt"/>
                <a:cs typeface="Times New Roman" panose="02020603050405020304" pitchFamily="18" charset="0"/>
              </a:rPr>
              <a:t>.</a:t>
            </a:r>
            <a:r>
              <a:rPr lang="vi-VN" sz="2500" dirty="0">
                <a:latin typeface="+mn-lt"/>
                <a:cs typeface="Times New Roman" panose="02020603050405020304" pitchFamily="18" charset="0"/>
              </a:rPr>
              <a:t/>
            </a:r>
            <a:br>
              <a:rPr lang="vi-VN" sz="2500" dirty="0">
                <a:latin typeface="+mn-lt"/>
                <a:cs typeface="Times New Roman" panose="02020603050405020304" pitchFamily="18" charset="0"/>
              </a:rPr>
            </a:br>
            <a:r>
              <a:rPr lang="vi-VN" sz="2500" dirty="0">
                <a:latin typeface="+mn-lt"/>
                <a:cs typeface="Times New Roman" panose="02020603050405020304" pitchFamily="18" charset="0"/>
              </a:rPr>
              <a:t>-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trị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biến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chứng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nội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tạng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Hội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chứng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thận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hư, suy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thận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, suy tim, tăng HA,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tràn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dịch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màng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ngoài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tim…</a:t>
            </a:r>
          </a:p>
        </p:txBody>
      </p:sp>
      <p:pic>
        <p:nvPicPr>
          <p:cNvPr id="3" name="Hình ảnh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50" y="5146220"/>
            <a:ext cx="2152650" cy="171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49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/>
          <p:cNvSpPr txBox="1"/>
          <p:nvPr/>
        </p:nvSpPr>
        <p:spPr>
          <a:xfrm>
            <a:off x="645694" y="545432"/>
            <a:ext cx="9897980" cy="522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8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 PHÒNG NGỪA:</a:t>
            </a:r>
          </a:p>
          <a:p>
            <a:pPr marL="284400" indent="-342900">
              <a:spcBef>
                <a:spcPts val="450"/>
              </a:spcBef>
              <a:spcAft>
                <a:spcPts val="450"/>
              </a:spcAft>
              <a:buFontTx/>
              <a:buChar char="-"/>
            </a:pP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Bệnh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chưa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rõ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nên chưa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phòng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ngừa</a:t>
            </a:r>
            <a:endParaRPr lang="vi-VN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4400" indent="-342900">
              <a:spcBef>
                <a:spcPts val="450"/>
              </a:spcBef>
              <a:spcAft>
                <a:spcPts val="450"/>
              </a:spcAft>
              <a:buFontTx/>
              <a:buChar char="-"/>
            </a:pP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Ngăn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ngừa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đợt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bệnh</a:t>
            </a:r>
            <a:endParaRPr lang="vi-VN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4400" indent="-285750">
              <a:spcBef>
                <a:spcPts val="450"/>
              </a:spcBef>
              <a:spcAft>
                <a:spcPts val="450"/>
              </a:spcAft>
              <a:buFontTx/>
              <a:buChar char="-"/>
            </a:pP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Sớm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hiệu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cảnh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báo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mệt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mỏi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đau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ban,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sốt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đau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bụng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đau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chóng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liên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bác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sĩ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=&gt;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chủ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hơn,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ít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đau hơn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giảm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lần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đi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bệnh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viện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4400" indent="-342900">
              <a:spcBef>
                <a:spcPts val="450"/>
              </a:spcBef>
              <a:spcAft>
                <a:spcPts val="450"/>
              </a:spcAft>
              <a:buFontTx/>
              <a:buChar char="-"/>
            </a:pP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Dự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phòng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đối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biến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chứng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: tim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mạch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, viêm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khớp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loãng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xương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ung thư... </a:t>
            </a:r>
          </a:p>
          <a:p>
            <a:pPr marL="284400" indent="-342900">
              <a:spcBef>
                <a:spcPts val="450"/>
              </a:spcBef>
              <a:spcAft>
                <a:spcPts val="450"/>
              </a:spcAft>
              <a:buFontTx/>
              <a:buChar char="-"/>
            </a:pP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iện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pháp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phòng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ngừa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tiêu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chuẩn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 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bệnh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  do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phụ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thuốc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kéo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4400" indent="-342900">
              <a:spcBef>
                <a:spcPts val="450"/>
              </a:spcBef>
              <a:spcAft>
                <a:spcPts val="450"/>
              </a:spcAft>
              <a:buFontTx/>
              <a:buChar char="-"/>
            </a:pP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Cảnh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cao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đối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bệnh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ung thư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liên quan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miễn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dịch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Hình ảnh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976" y="5146220"/>
            <a:ext cx="2026024" cy="171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89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8000" t="-10000" r="8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/>
          <p:cNvSpPr txBox="1"/>
          <p:nvPr/>
        </p:nvSpPr>
        <p:spPr>
          <a:xfrm>
            <a:off x="1264024" y="5472953"/>
            <a:ext cx="9681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CẢM ƠN THẦY VÀ CÁC BẠN ĐÃ LẮNG NGHE BÀI THUYẾT TRÌNH CỦA NHÓM EM 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275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50">
              <a:srgbClr val="C1D9EF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13"/>
          <p:cNvGrpSpPr>
            <a:grpSpLocks/>
          </p:cNvGrpSpPr>
          <p:nvPr/>
        </p:nvGrpSpPr>
        <p:grpSpPr bwMode="auto">
          <a:xfrm>
            <a:off x="900682" y="4950727"/>
            <a:ext cx="2822575" cy="1498600"/>
            <a:chOff x="1292225" y="1295400"/>
            <a:chExt cx="2822575" cy="1498600"/>
          </a:xfrm>
        </p:grpSpPr>
        <p:sp>
          <p:nvSpPr>
            <p:cNvPr id="50" name="Rectangle 3"/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Rectangle 8"/>
            <p:cNvSpPr/>
            <p:nvPr/>
          </p:nvSpPr>
          <p:spPr>
            <a:xfrm>
              <a:off x="1292225" y="1295400"/>
              <a:ext cx="2822575" cy="381000"/>
            </a:xfrm>
            <a:prstGeom prst="rect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2" name="Straight Connector 12"/>
            <p:cNvCxnSpPr/>
            <p:nvPr/>
          </p:nvCxnSpPr>
          <p:spPr>
            <a:xfrm>
              <a:off x="1292225" y="1739900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70" name="Group 13"/>
          <p:cNvGrpSpPr>
            <a:grpSpLocks/>
          </p:cNvGrpSpPr>
          <p:nvPr/>
        </p:nvGrpSpPr>
        <p:grpSpPr bwMode="auto">
          <a:xfrm>
            <a:off x="909638" y="1197663"/>
            <a:ext cx="2822575" cy="1498600"/>
            <a:chOff x="1292225" y="1295400"/>
            <a:chExt cx="2822575" cy="1498600"/>
          </a:xfrm>
        </p:grpSpPr>
        <p:sp>
          <p:nvSpPr>
            <p:cNvPr id="4" name="Rectangle 3"/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92225" y="1295400"/>
              <a:ext cx="2822575" cy="381000"/>
            </a:xfrm>
            <a:prstGeom prst="rect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292225" y="1739900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71" name="Group 14"/>
          <p:cNvGrpSpPr>
            <a:grpSpLocks/>
          </p:cNvGrpSpPr>
          <p:nvPr/>
        </p:nvGrpSpPr>
        <p:grpSpPr bwMode="auto">
          <a:xfrm>
            <a:off x="8013245" y="1295400"/>
            <a:ext cx="2833688" cy="1498600"/>
            <a:chOff x="4862513" y="1295400"/>
            <a:chExt cx="2833687" cy="1498600"/>
          </a:xfrm>
        </p:grpSpPr>
        <p:sp>
          <p:nvSpPr>
            <p:cNvPr id="34" name="Rectangle 33"/>
            <p:cNvSpPr/>
            <p:nvPr/>
          </p:nvSpPr>
          <p:spPr>
            <a:xfrm>
              <a:off x="4873626" y="1295400"/>
              <a:ext cx="2822574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873626" y="1295400"/>
              <a:ext cx="2822574" cy="381000"/>
            </a:xfrm>
            <a:prstGeom prst="rect">
              <a:avLst/>
            </a:prstGeom>
            <a:solidFill>
              <a:schemeClr val="accent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77" name="Straight Connector 76"/>
            <p:cNvCxnSpPr/>
            <p:nvPr/>
          </p:nvCxnSpPr>
          <p:spPr>
            <a:xfrm>
              <a:off x="4862513" y="1739900"/>
              <a:ext cx="2822574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72" name="Group 15"/>
          <p:cNvGrpSpPr>
            <a:grpSpLocks/>
          </p:cNvGrpSpPr>
          <p:nvPr/>
        </p:nvGrpSpPr>
        <p:grpSpPr bwMode="auto">
          <a:xfrm>
            <a:off x="901701" y="3121026"/>
            <a:ext cx="2822575" cy="1498600"/>
            <a:chOff x="1292225" y="3124200"/>
            <a:chExt cx="2822575" cy="1498600"/>
          </a:xfrm>
        </p:grpSpPr>
        <p:sp>
          <p:nvSpPr>
            <p:cNvPr id="36" name="Rectangle 35"/>
            <p:cNvSpPr/>
            <p:nvPr/>
          </p:nvSpPr>
          <p:spPr>
            <a:xfrm>
              <a:off x="1292225" y="31242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292225" y="3124200"/>
              <a:ext cx="2822575" cy="381000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1292225" y="3568700"/>
              <a:ext cx="2822575" cy="0"/>
            </a:xfrm>
            <a:prstGeom prst="line">
              <a:avLst/>
            </a:prstGeom>
            <a:ln w="12700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73" name="Group 16"/>
          <p:cNvGrpSpPr>
            <a:grpSpLocks/>
          </p:cNvGrpSpPr>
          <p:nvPr/>
        </p:nvGrpSpPr>
        <p:grpSpPr bwMode="auto">
          <a:xfrm>
            <a:off x="7986714" y="3142936"/>
            <a:ext cx="2833688" cy="1498600"/>
            <a:chOff x="4862513" y="3124200"/>
            <a:chExt cx="2833687" cy="1498600"/>
          </a:xfrm>
        </p:grpSpPr>
        <p:sp>
          <p:nvSpPr>
            <p:cNvPr id="38" name="Rectangle 37"/>
            <p:cNvSpPr/>
            <p:nvPr/>
          </p:nvSpPr>
          <p:spPr>
            <a:xfrm>
              <a:off x="4873626" y="3124200"/>
              <a:ext cx="2822574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873626" y="3124200"/>
              <a:ext cx="2822574" cy="381000"/>
            </a:xfrm>
            <a:prstGeom prst="rect">
              <a:avLst/>
            </a:pr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0" name="Straight Connector 79"/>
            <p:cNvCxnSpPr/>
            <p:nvPr/>
          </p:nvCxnSpPr>
          <p:spPr>
            <a:xfrm>
              <a:off x="4862513" y="3568700"/>
              <a:ext cx="2822574" cy="0"/>
            </a:xfrm>
            <a:prstGeom prst="line">
              <a:avLst/>
            </a:prstGeom>
            <a:ln w="1270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74" name="Group 18"/>
          <p:cNvGrpSpPr>
            <a:grpSpLocks/>
          </p:cNvGrpSpPr>
          <p:nvPr/>
        </p:nvGrpSpPr>
        <p:grpSpPr bwMode="auto">
          <a:xfrm>
            <a:off x="4448176" y="3132594"/>
            <a:ext cx="2822575" cy="1498600"/>
            <a:chOff x="1292225" y="4923972"/>
            <a:chExt cx="2822575" cy="1498600"/>
          </a:xfrm>
        </p:grpSpPr>
        <p:sp>
          <p:nvSpPr>
            <p:cNvPr id="41" name="Rectangle 40"/>
            <p:cNvSpPr/>
            <p:nvPr/>
          </p:nvSpPr>
          <p:spPr>
            <a:xfrm>
              <a:off x="1292225" y="4923972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292225" y="4923972"/>
              <a:ext cx="2822575" cy="381000"/>
            </a:xfrm>
            <a:prstGeom prst="rect">
              <a:avLst/>
            </a:prstGeom>
            <a:solidFill>
              <a:schemeClr val="accent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1292225" y="5384347"/>
              <a:ext cx="2822575" cy="0"/>
            </a:xfrm>
            <a:prstGeom prst="line">
              <a:avLst/>
            </a:prstGeom>
            <a:ln w="127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75" name="Group 17"/>
          <p:cNvGrpSpPr>
            <a:grpSpLocks/>
          </p:cNvGrpSpPr>
          <p:nvPr/>
        </p:nvGrpSpPr>
        <p:grpSpPr bwMode="auto">
          <a:xfrm>
            <a:off x="8056791" y="4924425"/>
            <a:ext cx="2833688" cy="1498600"/>
            <a:chOff x="4862513" y="4923972"/>
            <a:chExt cx="2833687" cy="1498600"/>
          </a:xfrm>
        </p:grpSpPr>
        <p:sp>
          <p:nvSpPr>
            <p:cNvPr id="45" name="Rectangle 44"/>
            <p:cNvSpPr/>
            <p:nvPr/>
          </p:nvSpPr>
          <p:spPr>
            <a:xfrm>
              <a:off x="4873626" y="4923972"/>
              <a:ext cx="2822574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873626" y="4923972"/>
              <a:ext cx="2822574" cy="381000"/>
            </a:xfrm>
            <a:prstGeom prst="rect">
              <a:avLst/>
            </a:prstGeom>
            <a:solidFill>
              <a:schemeClr val="accent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4862513" y="5384347"/>
              <a:ext cx="2822574" cy="0"/>
            </a:xfrm>
            <a:prstGeom prst="line">
              <a:avLst/>
            </a:prstGeom>
            <a:ln w="12700">
              <a:solidFill>
                <a:schemeClr val="accent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76" name="TextBox 4"/>
          <p:cNvSpPr txBox="1">
            <a:spLocks noChangeArrowheads="1"/>
          </p:cNvSpPr>
          <p:nvPr/>
        </p:nvSpPr>
        <p:spPr bwMode="auto">
          <a:xfrm>
            <a:off x="4701039" y="304228"/>
            <a:ext cx="22365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vi-V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>NỘI DUNG</a:t>
            </a:r>
            <a:endParaRPr lang="en-US" altLang="en-US" sz="3200" b="1" dirty="0">
              <a:solidFill>
                <a:srgbClr val="FF0000"/>
              </a:solidFill>
              <a:latin typeface="Arial" panose="020B060402020202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071813" y="1962151"/>
            <a:ext cx="660400" cy="504825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10168161" y="1962151"/>
            <a:ext cx="661988" cy="504825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3071813" y="3776664"/>
            <a:ext cx="660400" cy="504825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10199459" y="3819721"/>
            <a:ext cx="661988" cy="504825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6610241" y="3759006"/>
            <a:ext cx="660400" cy="504825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10197190" y="5547179"/>
            <a:ext cx="661988" cy="504825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309835" y="1795291"/>
            <a:ext cx="1671638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vi-VN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TỔNG QUAN</a:t>
            </a:r>
            <a:endParaRPr lang="en-US" sz="20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727321" y="3851698"/>
            <a:ext cx="1766888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vi-VN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XÉT NGHIỆM</a:t>
            </a:r>
            <a:endParaRPr lang="en-US" sz="20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458229" y="5637289"/>
            <a:ext cx="1446214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vi-VN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 TRỊ</a:t>
            </a:r>
            <a:endParaRPr lang="en-US" sz="20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276461" y="3842113"/>
            <a:ext cx="1809750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vi-VN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TRIỆU CHỨNG</a:t>
            </a:r>
            <a:endParaRPr lang="en-US" sz="20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8398103" y="3877777"/>
            <a:ext cx="1809750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vi-VN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CHẨN ĐOÁN</a:t>
            </a:r>
            <a:endParaRPr lang="en-US" sz="20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89" name="Rectangle 69"/>
          <p:cNvSpPr>
            <a:spLocks noChangeArrowheads="1"/>
          </p:cNvSpPr>
          <p:nvPr/>
        </p:nvSpPr>
        <p:spPr bwMode="auto">
          <a:xfrm>
            <a:off x="1405731" y="1245065"/>
            <a:ext cx="18303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Nội</a:t>
            </a:r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dung 01</a:t>
            </a:r>
          </a:p>
        </p:txBody>
      </p:sp>
      <p:sp>
        <p:nvSpPr>
          <p:cNvPr id="7190" name="Rectangle 70"/>
          <p:cNvSpPr>
            <a:spLocks noChangeArrowheads="1"/>
          </p:cNvSpPr>
          <p:nvPr/>
        </p:nvSpPr>
        <p:spPr bwMode="auto">
          <a:xfrm>
            <a:off x="1396777" y="3144839"/>
            <a:ext cx="18303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Nội</a:t>
            </a:r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dung 03</a:t>
            </a:r>
          </a:p>
        </p:txBody>
      </p:sp>
      <p:sp>
        <p:nvSpPr>
          <p:cNvPr id="7192" name="Rectangle 72"/>
          <p:cNvSpPr>
            <a:spLocks noChangeArrowheads="1"/>
          </p:cNvSpPr>
          <p:nvPr/>
        </p:nvSpPr>
        <p:spPr bwMode="auto">
          <a:xfrm>
            <a:off x="8461603" y="1316039"/>
            <a:ext cx="18303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Nội</a:t>
            </a:r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dung 02</a:t>
            </a:r>
          </a:p>
        </p:txBody>
      </p:sp>
      <p:sp>
        <p:nvSpPr>
          <p:cNvPr id="7191" name="Rectangle 71"/>
          <p:cNvSpPr>
            <a:spLocks noChangeArrowheads="1"/>
          </p:cNvSpPr>
          <p:nvPr/>
        </p:nvSpPr>
        <p:spPr bwMode="auto">
          <a:xfrm>
            <a:off x="1405731" y="4972158"/>
            <a:ext cx="18303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Nội</a:t>
            </a:r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dung </a:t>
            </a:r>
            <a:r>
              <a:rPr lang="en-US" altLang="en-US" sz="1600" b="1" smtClean="0">
                <a:solidFill>
                  <a:schemeClr val="bg1"/>
                </a:solidFill>
                <a:latin typeface="Arial" panose="020B0604020202020204" pitchFamily="34" charset="0"/>
              </a:rPr>
              <a:t>06</a:t>
            </a:r>
            <a:endParaRPr lang="en-US" alt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93" name="Rectangle 74"/>
          <p:cNvSpPr>
            <a:spLocks noChangeArrowheads="1"/>
          </p:cNvSpPr>
          <p:nvPr/>
        </p:nvSpPr>
        <p:spPr bwMode="auto">
          <a:xfrm>
            <a:off x="8432573" y="3144839"/>
            <a:ext cx="18303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Nội</a:t>
            </a:r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dung </a:t>
            </a:r>
            <a:r>
              <a:rPr lang="en-US" altLang="en-US" sz="1600" b="1" smtClean="0">
                <a:solidFill>
                  <a:schemeClr val="bg1"/>
                </a:solidFill>
                <a:latin typeface="Arial" panose="020B0604020202020204" pitchFamily="34" charset="0"/>
              </a:rPr>
              <a:t>05</a:t>
            </a:r>
            <a:endParaRPr lang="en-US" alt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94" name="Rectangle 75"/>
          <p:cNvSpPr>
            <a:spLocks noChangeArrowheads="1"/>
          </p:cNvSpPr>
          <p:nvPr/>
        </p:nvSpPr>
        <p:spPr bwMode="auto">
          <a:xfrm>
            <a:off x="8461604" y="4945064"/>
            <a:ext cx="18303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Nội</a:t>
            </a:r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dung </a:t>
            </a:r>
            <a:r>
              <a:rPr lang="en-US" altLang="en-US" sz="1600" b="1" smtClean="0">
                <a:solidFill>
                  <a:schemeClr val="bg1"/>
                </a:solidFill>
                <a:latin typeface="Arial" panose="020B0604020202020204" pitchFamily="34" charset="0"/>
              </a:rPr>
              <a:t>07</a:t>
            </a:r>
            <a:endParaRPr lang="en-US" alt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3" name="Freeform 9"/>
          <p:cNvSpPr/>
          <p:nvPr/>
        </p:nvSpPr>
        <p:spPr>
          <a:xfrm>
            <a:off x="3031336" y="5584932"/>
            <a:ext cx="660400" cy="504825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Rectangle 66"/>
          <p:cNvSpPr/>
          <p:nvPr/>
        </p:nvSpPr>
        <p:spPr>
          <a:xfrm>
            <a:off x="8563202" y="5651966"/>
            <a:ext cx="1479551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vi-VN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DỰ PHÒNG</a:t>
            </a:r>
            <a:endParaRPr lang="en-US" sz="20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Rectangle 69"/>
          <p:cNvSpPr>
            <a:spLocks noChangeArrowheads="1"/>
          </p:cNvSpPr>
          <p:nvPr/>
        </p:nvSpPr>
        <p:spPr bwMode="auto">
          <a:xfrm>
            <a:off x="4875073" y="3124575"/>
            <a:ext cx="18303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600" b="1" dirty="0" err="1">
                <a:solidFill>
                  <a:schemeClr val="bg1"/>
                </a:solidFill>
                <a:latin typeface="Arial" panose="020B0604020202020204" pitchFamily="34" charset="0"/>
              </a:rPr>
              <a:t>Nội</a:t>
            </a:r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600" b="1">
                <a:solidFill>
                  <a:schemeClr val="bg1"/>
                </a:solidFill>
                <a:latin typeface="Arial" panose="020B0604020202020204" pitchFamily="34" charset="0"/>
              </a:rPr>
              <a:t>dung </a:t>
            </a:r>
            <a:r>
              <a:rPr lang="vi-VN" altLang="en-US" sz="1600" b="1" smtClean="0">
                <a:solidFill>
                  <a:schemeClr val="bg1"/>
                </a:solidFill>
                <a:latin typeface="Arial" panose="020B0604020202020204" pitchFamily="34" charset="0"/>
              </a:rPr>
              <a:t>0</a:t>
            </a:r>
            <a:r>
              <a:rPr lang="en-US" altLang="en-US" sz="1600" b="1" smtClean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  <a:endParaRPr lang="en-US" alt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8" name="Rectangle 58"/>
          <p:cNvSpPr/>
          <p:nvPr/>
        </p:nvSpPr>
        <p:spPr>
          <a:xfrm>
            <a:off x="8432573" y="1762667"/>
            <a:ext cx="1671638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vi-VN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CĂN NGUYÊN &amp; BỆNH SINH</a:t>
            </a:r>
            <a:endParaRPr lang="en-US" sz="20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55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/>
          <p:cNvSpPr txBox="1"/>
          <p:nvPr/>
        </p:nvSpPr>
        <p:spPr>
          <a:xfrm>
            <a:off x="671036" y="97738"/>
            <a:ext cx="8736037" cy="1190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vi-VN" sz="3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vi-VN" sz="38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TỔNG QUAN:</a:t>
            </a:r>
            <a:endParaRPr lang="en-US" sz="3800" b="1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US" sz="2500" dirty="0">
                <a:cs typeface="Arial" panose="020B0604020202020204" pitchFamily="34" charset="0"/>
              </a:rPr>
              <a:t>Lupus ban </a:t>
            </a:r>
            <a:r>
              <a:rPr lang="en-US" sz="2500" dirty="0" err="1">
                <a:cs typeface="Arial" panose="020B0604020202020204" pitchFamily="34" charset="0"/>
              </a:rPr>
              <a:t>đỏ</a:t>
            </a:r>
            <a:r>
              <a:rPr lang="en-US" sz="2500" dirty="0">
                <a:cs typeface="Arial" panose="020B0604020202020204" pitchFamily="34" charset="0"/>
              </a:rPr>
              <a:t>: </a:t>
            </a:r>
          </a:p>
        </p:txBody>
      </p:sp>
      <p:sp>
        <p:nvSpPr>
          <p:cNvPr id="9" name="Hộp Văn bản 8"/>
          <p:cNvSpPr txBox="1"/>
          <p:nvPr/>
        </p:nvSpPr>
        <p:spPr>
          <a:xfrm>
            <a:off x="3882682" y="807203"/>
            <a:ext cx="3671668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US" sz="2500" dirty="0">
                <a:cs typeface="Arial" panose="020B0604020202020204" pitchFamily="34" charset="0"/>
              </a:rPr>
              <a:t>Lupus ban </a:t>
            </a:r>
            <a:r>
              <a:rPr lang="en-US" sz="2500" dirty="0" err="1">
                <a:cs typeface="Arial" panose="020B0604020202020204" pitchFamily="34" charset="0"/>
              </a:rPr>
              <a:t>đỏ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hệ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thống</a:t>
            </a:r>
            <a:endParaRPr lang="en-US" sz="2500" dirty="0">
              <a:cs typeface="Arial" panose="020B0604020202020204" pitchFamily="34" charset="0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US" sz="2500" dirty="0">
                <a:cs typeface="Arial" panose="020B0604020202020204" pitchFamily="34" charset="0"/>
              </a:rPr>
              <a:t>Lupus ban </a:t>
            </a:r>
            <a:r>
              <a:rPr lang="en-US" sz="2500" dirty="0" err="1">
                <a:cs typeface="Arial" panose="020B0604020202020204" pitchFamily="34" charset="0"/>
              </a:rPr>
              <a:t>đỏ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dạng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đĩa</a:t>
            </a:r>
            <a:endParaRPr lang="en-US" sz="2500" dirty="0">
              <a:cs typeface="Arial" panose="020B0604020202020204" pitchFamily="34" charset="0"/>
            </a:endParaRPr>
          </a:p>
        </p:txBody>
      </p:sp>
      <p:sp>
        <p:nvSpPr>
          <p:cNvPr id="10" name="Hộp Văn bản 9"/>
          <p:cNvSpPr txBox="1"/>
          <p:nvPr/>
        </p:nvSpPr>
        <p:spPr>
          <a:xfrm>
            <a:off x="590825" y="1902332"/>
            <a:ext cx="10381975" cy="5734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US" sz="2500" dirty="0">
                <a:cs typeface="Arial" panose="020B0604020202020204" pitchFamily="34" charset="0"/>
              </a:rPr>
              <a:t>Lupus ban </a:t>
            </a:r>
            <a:r>
              <a:rPr lang="en-US" sz="2500" dirty="0" err="1">
                <a:cs typeface="Arial" panose="020B0604020202020204" pitchFamily="34" charset="0"/>
              </a:rPr>
              <a:t>đỏ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hệ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thống</a:t>
            </a:r>
            <a:r>
              <a:rPr lang="en-US" sz="2500" dirty="0">
                <a:cs typeface="Arial" panose="020B0604020202020204" pitchFamily="34" charset="0"/>
              </a:rPr>
              <a:t> (Systemic lupus erythematosus): </a:t>
            </a:r>
          </a:p>
          <a:p>
            <a:pPr marL="342900" indent="-34290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Bệnh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đa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hệ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thống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nặng</a:t>
            </a:r>
            <a:endParaRPr lang="en-US" sz="2500" dirty="0">
              <a:cs typeface="Arial" panose="020B0604020202020204" pitchFamily="34" charset="0"/>
            </a:endParaRPr>
          </a:p>
          <a:p>
            <a:pPr marL="342900" indent="-34290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Tỷ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lệ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cao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nhất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trong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nhóm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bệnh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tạo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keo</a:t>
            </a:r>
            <a:r>
              <a:rPr lang="en-US" sz="2500" dirty="0">
                <a:cs typeface="Arial" panose="020B0604020202020204" pitchFamily="34" charset="0"/>
              </a:rPr>
              <a:t> (60%)</a:t>
            </a:r>
          </a:p>
          <a:p>
            <a:pPr marL="342900" indent="-34290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500" dirty="0" err="1">
                <a:cs typeface="Arial" panose="020B0604020202020204" pitchFamily="34" charset="0"/>
              </a:rPr>
              <a:t>Bệnh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tự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miễn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của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mô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liên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kết</a:t>
            </a:r>
            <a:r>
              <a:rPr lang="vi-VN" sz="2500" dirty="0">
                <a:cs typeface="Calibri" panose="020F050202020403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và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mạch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máu</a:t>
            </a:r>
            <a:r>
              <a:rPr lang="en-US" sz="2500" dirty="0">
                <a:cs typeface="Arial" panose="020B0604020202020204" pitchFamily="34" charset="0"/>
              </a:rPr>
              <a:t>, </a:t>
            </a:r>
            <a:r>
              <a:rPr lang="en-US" sz="2500" dirty="0" err="1">
                <a:cs typeface="Arial" panose="020B0604020202020204" pitchFamily="34" charset="0"/>
              </a:rPr>
              <a:t>có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các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tự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kháng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thể</a:t>
            </a:r>
            <a:r>
              <a:rPr lang="en-US" sz="2500" dirty="0">
                <a:cs typeface="Arial" panose="020B0604020202020204" pitchFamily="34" charset="0"/>
              </a:rPr>
              <a:t> (</a:t>
            </a:r>
            <a:r>
              <a:rPr lang="en-US" sz="2500" dirty="0" err="1">
                <a:cs typeface="Arial" panose="020B0604020202020204" pitchFamily="34" charset="0"/>
              </a:rPr>
              <a:t>kháng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thể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kháng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nhânANA</a:t>
            </a:r>
            <a:r>
              <a:rPr lang="en-US" sz="2500" dirty="0">
                <a:cs typeface="Arial" panose="020B0604020202020204" pitchFamily="34" charset="0"/>
              </a:rPr>
              <a:t>), </a:t>
            </a:r>
            <a:r>
              <a:rPr lang="en-US" sz="2500" dirty="0" err="1">
                <a:cs typeface="Arial" panose="020B0604020202020204" pitchFamily="34" charset="0"/>
              </a:rPr>
              <a:t>hệ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miễn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dịch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tấn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công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các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tế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bào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và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mô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của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cơ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thể</a:t>
            </a:r>
            <a:r>
              <a:rPr lang="en-US" sz="2500" dirty="0">
                <a:cs typeface="Arial" panose="020B0604020202020204" pitchFamily="34" charset="0"/>
              </a:rPr>
              <a:t>, </a:t>
            </a:r>
            <a:r>
              <a:rPr lang="en-US" sz="2500" dirty="0" err="1">
                <a:cs typeface="Arial" panose="020B0604020202020204" pitchFamily="34" charset="0"/>
              </a:rPr>
              <a:t>gây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viêm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và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hủy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hoại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mô</a:t>
            </a:r>
            <a:r>
              <a:rPr lang="en-US" sz="2500" dirty="0"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US" sz="2000" dirty="0">
                <a:cs typeface="Arial" panose="020B0604020202020204" pitchFamily="34" charset="0"/>
              </a:rPr>
              <a:t>►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Bệnh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mạn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tính</a:t>
            </a:r>
            <a:r>
              <a:rPr lang="en-US" sz="2500" dirty="0">
                <a:cs typeface="Arial" panose="020B0604020202020204" pitchFamily="34" charset="0"/>
              </a:rPr>
              <a:t>, </a:t>
            </a:r>
            <a:r>
              <a:rPr lang="en-US" sz="2500" dirty="0" err="1">
                <a:cs typeface="Arial" panose="020B0604020202020204" pitchFamily="34" charset="0"/>
              </a:rPr>
              <a:t>quá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trình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phát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triển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bệnh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đan</a:t>
            </a:r>
            <a:r>
              <a:rPr lang="en-US" sz="2500" dirty="0">
                <a:cs typeface="Arial" panose="020B0604020202020204" pitchFamily="34" charset="0"/>
              </a:rPr>
              <a:t> xen </a:t>
            </a:r>
            <a:r>
              <a:rPr lang="en-US" sz="2500" dirty="0" err="1">
                <a:cs typeface="Arial" panose="020B0604020202020204" pitchFamily="34" charset="0"/>
              </a:rPr>
              <a:t>giữa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các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đợt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bùng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phát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và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ổn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định</a:t>
            </a:r>
            <a:r>
              <a:rPr lang="en-US" sz="2500" dirty="0">
                <a:cs typeface="Arial" panose="020B0604020202020204" pitchFamily="34" charset="0"/>
              </a:rPr>
              <a:t>/</a:t>
            </a:r>
            <a:r>
              <a:rPr lang="en-US" sz="2500" dirty="0" err="1">
                <a:cs typeface="Arial" panose="020B0604020202020204" pitchFamily="34" charset="0"/>
              </a:rPr>
              <a:t>lui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bệnh</a:t>
            </a:r>
            <a:r>
              <a:rPr lang="en-US" sz="2500" dirty="0"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US" sz="2000" dirty="0">
                <a:cs typeface="Arial" panose="020B0604020202020204" pitchFamily="34" charset="0"/>
              </a:rPr>
              <a:t>►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Tỉ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lệ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mắc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bệnh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trong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cộng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đồng</a:t>
            </a:r>
            <a:r>
              <a:rPr lang="en-US" sz="2500" dirty="0">
                <a:cs typeface="Arial" panose="020B0604020202020204" pitchFamily="34" charset="0"/>
              </a:rPr>
              <a:t> 40-50/100.000 </a:t>
            </a:r>
            <a:r>
              <a:rPr lang="en-US" sz="2500" dirty="0" err="1">
                <a:cs typeface="Arial" panose="020B0604020202020204" pitchFamily="34" charset="0"/>
              </a:rPr>
              <a:t>dân</a:t>
            </a:r>
            <a:r>
              <a:rPr lang="en-US" sz="2500" dirty="0"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US" sz="2000" dirty="0">
                <a:cs typeface="Arial" panose="020B0604020202020204" pitchFamily="34" charset="0"/>
              </a:rPr>
              <a:t>►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Tỉ</a:t>
            </a:r>
            <a:r>
              <a:rPr lang="en-US" sz="2500" dirty="0">
                <a:cs typeface="Arial" panose="020B0604020202020204" pitchFamily="34" charset="0"/>
              </a:rPr>
              <a:t> </a:t>
            </a:r>
            <a:r>
              <a:rPr lang="en-US" sz="2500" dirty="0" err="1">
                <a:cs typeface="Arial" panose="020B0604020202020204" pitchFamily="34" charset="0"/>
              </a:rPr>
              <a:t>lệ</a:t>
            </a:r>
            <a:r>
              <a:rPr lang="en-US" sz="2500" dirty="0">
                <a:cs typeface="Arial" panose="020B0604020202020204" pitchFamily="34" charset="0"/>
              </a:rPr>
              <a:t> ở </a:t>
            </a:r>
            <a:r>
              <a:rPr lang="en-US" sz="2500" dirty="0" err="1">
                <a:cs typeface="Arial" panose="020B0604020202020204" pitchFamily="34" charset="0"/>
              </a:rPr>
              <a:t>nữ</a:t>
            </a:r>
            <a:r>
              <a:rPr lang="en-US" sz="2500" dirty="0">
                <a:cs typeface="Arial" panose="020B0604020202020204" pitchFamily="34" charset="0"/>
              </a:rPr>
              <a:t>/</a:t>
            </a:r>
            <a:r>
              <a:rPr lang="en-US" sz="2500" dirty="0" err="1">
                <a:cs typeface="Arial" panose="020B0604020202020204" pitchFamily="34" charset="0"/>
              </a:rPr>
              <a:t>nam</a:t>
            </a:r>
            <a:r>
              <a:rPr lang="en-US" sz="2500" dirty="0">
                <a:cs typeface="Arial" panose="020B0604020202020204" pitchFamily="34" charset="0"/>
              </a:rPr>
              <a:t> = 10/1 ,8/1.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endParaRPr lang="en-US" sz="2500" dirty="0">
              <a:cs typeface="Arial" panose="020B0604020202020204" pitchFamily="34" charset="0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endParaRPr lang="en-US" sz="2500" dirty="0">
              <a:cs typeface="Arial" panose="020B0604020202020204" pitchFamily="34" charset="0"/>
            </a:endParaRPr>
          </a:p>
        </p:txBody>
      </p:sp>
      <p:cxnSp>
        <p:nvCxnSpPr>
          <p:cNvPr id="13" name="Đường kết nối Mũi tên Thẳng 12"/>
          <p:cNvCxnSpPr/>
          <p:nvPr/>
        </p:nvCxnSpPr>
        <p:spPr>
          <a:xfrm>
            <a:off x="2743200" y="1137011"/>
            <a:ext cx="9284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kết nối Mũi tên Thẳng 14"/>
          <p:cNvCxnSpPr/>
          <p:nvPr/>
        </p:nvCxnSpPr>
        <p:spPr>
          <a:xfrm>
            <a:off x="2743200" y="1137011"/>
            <a:ext cx="928467" cy="365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kết nối Mũi tên Thẳng 16"/>
          <p:cNvCxnSpPr/>
          <p:nvPr/>
        </p:nvCxnSpPr>
        <p:spPr>
          <a:xfrm>
            <a:off x="13364308" y="1988708"/>
            <a:ext cx="0" cy="22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Kết quả hình ảnh cho bệnh lupus ban đ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718" y="0"/>
            <a:ext cx="4101764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Hình ảnh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50" y="5146220"/>
            <a:ext cx="2152650" cy="171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9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/>
          <p:cNvSpPr txBox="1"/>
          <p:nvPr/>
        </p:nvSpPr>
        <p:spPr>
          <a:xfrm>
            <a:off x="436453" y="547649"/>
            <a:ext cx="9917723" cy="6596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2.1. Căn nguyên:</a:t>
            </a:r>
          </a:p>
          <a:p>
            <a:pPr marL="285750" indent="-28575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Chưa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rõ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nghiên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cứu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gợi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ý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tố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như: di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truyền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hormon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giới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, môi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trường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Di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truyền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do liên quan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kháng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nguyên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bạch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(HLA - DR3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HLA - B8).</a:t>
            </a:r>
          </a:p>
          <a:p>
            <a:pPr marL="285750" indent="-28575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ó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thay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đổi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HLA b8 DR2, DR3, DRW52, DQW1, DQW2.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Thiếu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hụt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C 19, C2.</a:t>
            </a:r>
            <a:endParaRPr lang="vi-VN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Giới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: hay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gặp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nữ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trẻ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tuổi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liên quan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hormon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sinh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dục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Thuốc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: do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dùng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thuốc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như 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Hydralazine,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thuốc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chống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co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giật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isoniazide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, procainamide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marL="285750" indent="-28575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Ánh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nắng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kích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bệnh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hay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bệnh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nặng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thêm.</a:t>
            </a:r>
          </a:p>
          <a:p>
            <a:pPr marL="285750" indent="-28575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vi-VN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Hộp Văn bản 2"/>
          <p:cNvSpPr txBox="1"/>
          <p:nvPr/>
        </p:nvSpPr>
        <p:spPr>
          <a:xfrm>
            <a:off x="770024" y="112843"/>
            <a:ext cx="928837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8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CĂN NGUYÊN VÀ BỆNH SINH: </a:t>
            </a:r>
            <a:endParaRPr lang="en-US" sz="3800" b="1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Hình ả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50" y="5146220"/>
            <a:ext cx="2152650" cy="171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5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cơ chế bệnh sinh của bệnh lup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1" y="1566058"/>
            <a:ext cx="6128386" cy="427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2"/>
          <p:cNvSpPr txBox="1"/>
          <p:nvPr/>
        </p:nvSpPr>
        <p:spPr>
          <a:xfrm>
            <a:off x="520505" y="211016"/>
            <a:ext cx="35028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2.2. Cơ </a:t>
            </a:r>
            <a:r>
              <a:rPr lang="vi-VN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chế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bệnh</a:t>
            </a:r>
            <a:r>
              <a:rPr lang="vi-VN" sz="2500" b="1" dirty="0">
                <a:latin typeface="Calibri" panose="020F0502020204030204" pitchFamily="34" charset="0"/>
                <a:cs typeface="Calibri" panose="020F0502020204030204" pitchFamily="34" charset="0"/>
              </a:rPr>
              <a:t> sinh:  </a:t>
            </a:r>
            <a:endParaRPr lang="en-US" sz="2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Hộp Văn bản 3"/>
          <p:cNvSpPr txBox="1"/>
          <p:nvPr/>
        </p:nvSpPr>
        <p:spPr>
          <a:xfrm>
            <a:off x="300551" y="829991"/>
            <a:ext cx="550940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Rối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loạn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thống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miễn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dịch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Hộp Văn bản 4"/>
          <p:cNvSpPr txBox="1"/>
          <p:nvPr/>
        </p:nvSpPr>
        <p:spPr>
          <a:xfrm>
            <a:off x="6209587" y="787787"/>
            <a:ext cx="6443001" cy="5606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400" indent="-28575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tố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nội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284400">
              <a:spcBef>
                <a:spcPts val="450"/>
              </a:spcBef>
              <a:spcAft>
                <a:spcPts val="450"/>
              </a:spcAft>
            </a:pP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Tỉ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lệ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nữ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/nam = 9/1</a:t>
            </a:r>
          </a:p>
          <a:p>
            <a:pPr marL="284400">
              <a:spcBef>
                <a:spcPts val="450"/>
              </a:spcBef>
              <a:spcAft>
                <a:spcPts val="450"/>
              </a:spcAft>
            </a:pP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thuốc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ngừa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thai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4400">
              <a:spcBef>
                <a:spcPts val="450"/>
              </a:spcBef>
              <a:spcAft>
                <a:spcPts val="450"/>
              </a:spcAft>
            </a:pP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tố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khởi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bệnh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4400">
              <a:spcBef>
                <a:spcPts val="450"/>
              </a:spcBef>
              <a:spcAft>
                <a:spcPts val="450"/>
              </a:spcAft>
            </a:pP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thai, sinh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đẻ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kỳ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tiền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mạn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</a:p>
          <a:p>
            <a:pPr marL="284400">
              <a:spcBef>
                <a:spcPts val="450"/>
              </a:spcBef>
              <a:spcAft>
                <a:spcPts val="450"/>
              </a:spcAft>
            </a:pP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	kinh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bệnh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tiến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triển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nặng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hơn.</a:t>
            </a:r>
          </a:p>
          <a:p>
            <a:pPr marL="284400" indent="-28575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Yếu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tố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virus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4400">
              <a:spcBef>
                <a:spcPts val="450"/>
              </a:spcBef>
              <a:spcAft>
                <a:spcPts val="450"/>
              </a:spcAft>
            </a:pP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	- Chưa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chứng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chắc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chắn</a:t>
            </a:r>
            <a:endParaRPr lang="vi-VN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4400">
              <a:spcBef>
                <a:spcPts val="450"/>
              </a:spcBef>
              <a:spcAft>
                <a:spcPts val="450"/>
              </a:spcAft>
            </a:pP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	-  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trường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gia tăng </a:t>
            </a:r>
          </a:p>
          <a:p>
            <a:pPr marL="284400">
              <a:spcBef>
                <a:spcPts val="450"/>
              </a:spcBef>
              <a:spcAft>
                <a:spcPts val="450"/>
              </a:spcAft>
            </a:pP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kháng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chống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virus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Epstein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barr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284400">
              <a:spcBef>
                <a:spcPts val="450"/>
              </a:spcBef>
              <a:spcAft>
                <a:spcPts val="450"/>
              </a:spcAft>
            </a:pP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Herper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zoster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virus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cytomegalovirus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Đường nối Thẳng 6"/>
          <p:cNvCxnSpPr/>
          <p:nvPr/>
        </p:nvCxnSpPr>
        <p:spPr>
          <a:xfrm>
            <a:off x="6217917" y="829991"/>
            <a:ext cx="0" cy="55226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80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2478" y="2209791"/>
            <a:ext cx="8534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3.1 Tổn thương da: ban da thường gặp (70-80%)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2200" y="20574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4357" y="2209143"/>
            <a:ext cx="953302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400">
              <a:spcBef>
                <a:spcPts val="450"/>
              </a:spcBef>
              <a:spcAft>
                <a:spcPts val="450"/>
              </a:spcAft>
            </a:pPr>
            <a:endParaRPr lang="en-US" sz="2500" b="1" dirty="0"/>
          </a:p>
          <a:p>
            <a:pPr marL="627300" indent="-34290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Ban</a:t>
            </a:r>
            <a:r>
              <a:rPr lang="en-US" sz="2500" dirty="0"/>
              <a:t> đỏ hình cánh bướm ở vùng mũi má, </a:t>
            </a:r>
            <a:r>
              <a:rPr lang="en-US" sz="2500" dirty="0" err="1"/>
              <a:t>vùng</a:t>
            </a:r>
            <a:r>
              <a:rPr lang="en-US" sz="2500" dirty="0"/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tr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ướ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500" dirty="0"/>
              <a:t> tai, vùng da hở và các vùng khác.</a:t>
            </a:r>
          </a:p>
          <a:p>
            <a:pPr marL="627300" indent="-34290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500" dirty="0" err="1"/>
              <a:t>Nhạy</a:t>
            </a:r>
            <a:r>
              <a:rPr lang="en-US" sz="2500" dirty="0"/>
              <a:t> cảm với ánh sáng, hơi phù nề, xuất huyết, bọng nước.</a:t>
            </a:r>
          </a:p>
          <a:p>
            <a:pPr marL="627300" indent="-34290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500" dirty="0" err="1"/>
              <a:t>Loét</a:t>
            </a:r>
            <a:r>
              <a:rPr lang="en-US" sz="2500" dirty="0"/>
              <a:t> đầu ngón tay, chân, cẳng chân, </a:t>
            </a:r>
            <a:r>
              <a:rPr lang="en-US" sz="2500" dirty="0" err="1"/>
              <a:t>niêm</a:t>
            </a:r>
            <a:r>
              <a:rPr lang="en-US" sz="2500" dirty="0"/>
              <a:t> mạc miệng, hầu họng.</a:t>
            </a:r>
          </a:p>
          <a:p>
            <a:pPr marL="627300" indent="-34290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500" dirty="0" err="1"/>
              <a:t>Hội</a:t>
            </a:r>
            <a:r>
              <a:rPr lang="en-US" sz="2500" dirty="0"/>
              <a:t> </a:t>
            </a:r>
            <a:r>
              <a:rPr lang="en-US" sz="2500" dirty="0" err="1"/>
              <a:t>chứng</a:t>
            </a:r>
            <a:r>
              <a:rPr lang="en-US" sz="2500" dirty="0"/>
              <a:t> Raynaud</a:t>
            </a:r>
            <a:r>
              <a:rPr lang="vi-VN" sz="2500" dirty="0"/>
              <a:t>: 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20% </a:t>
            </a: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27300" indent="-34290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500" dirty="0" err="1"/>
              <a:t>Giãn</a:t>
            </a:r>
            <a:r>
              <a:rPr lang="en-US" sz="2500" dirty="0"/>
              <a:t> mạch: 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ở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bàn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tay,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ngón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tay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ban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đỏ</a:t>
            </a:r>
            <a:r>
              <a:rPr lang="vi-VN" sz="2500" dirty="0">
                <a:cs typeface="Calibri" panose="020F0502020204030204" pitchFamily="34" charset="0"/>
              </a:rPr>
              <a:t>.</a:t>
            </a:r>
            <a:endParaRPr lang="en-US" sz="2500" dirty="0">
              <a:cs typeface="Calibri" panose="020F0502020204030204" pitchFamily="34" charset="0"/>
            </a:endParaRPr>
          </a:p>
          <a:p>
            <a:pPr marL="627300" indent="-34290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500" dirty="0" err="1">
                <a:cs typeface="Calibri" pitchFamily="34" charset="0"/>
              </a:rPr>
              <a:t>Rụng</a:t>
            </a:r>
            <a:r>
              <a:rPr lang="en-US" sz="2500" dirty="0">
                <a:cs typeface="Calibri" pitchFamily="34" charset="0"/>
              </a:rPr>
              <a:t> tóc: 20% số ca (</a:t>
            </a:r>
            <a:r>
              <a:rPr lang="en-US" sz="2500" dirty="0" err="1">
                <a:cs typeface="Calibri" pitchFamily="34" charset="0"/>
              </a:rPr>
              <a:t>sẹo</a:t>
            </a:r>
            <a:r>
              <a:rPr lang="en-US" sz="2500" dirty="0">
                <a:cs typeface="Calibri" pitchFamily="34" charset="0"/>
              </a:rPr>
              <a:t> và không sẹo)</a:t>
            </a:r>
          </a:p>
        </p:txBody>
      </p:sp>
      <p:pic>
        <p:nvPicPr>
          <p:cNvPr id="11" name="Picture 10" descr="benh-lupus-ban-do-he-th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0" y="4572000"/>
            <a:ext cx="3810000" cy="2286000"/>
          </a:xfrm>
          <a:prstGeom prst="rect">
            <a:avLst/>
          </a:prstGeom>
        </p:spPr>
      </p:pic>
      <p:sp>
        <p:nvSpPr>
          <p:cNvPr id="3" name="Hình chữ nhật 2"/>
          <p:cNvSpPr/>
          <p:nvPr/>
        </p:nvSpPr>
        <p:spPr>
          <a:xfrm>
            <a:off x="565962" y="158662"/>
            <a:ext cx="701818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 dirty="0">
                <a:solidFill>
                  <a:srgbClr val="FF0000"/>
                </a:solidFill>
                <a:cs typeface="Times New Roman" pitchFamily="18" charset="0"/>
              </a:rPr>
              <a:t>3. TRIỆU CHỨNG LÂM SÀNG</a:t>
            </a:r>
          </a:p>
        </p:txBody>
      </p:sp>
      <p:sp>
        <p:nvSpPr>
          <p:cNvPr id="5" name="Hộp Văn bản 4"/>
          <p:cNvSpPr txBox="1"/>
          <p:nvPr/>
        </p:nvSpPr>
        <p:spPr>
          <a:xfrm>
            <a:off x="942478" y="873345"/>
            <a:ext cx="10527863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vi-VN" sz="2500" b="1" dirty="0"/>
              <a:t>   </a:t>
            </a:r>
            <a:r>
              <a:rPr lang="en-US" sz="2500" b="1" dirty="0"/>
              <a:t>Lupus ban </a:t>
            </a:r>
            <a:r>
              <a:rPr lang="en-US" sz="2500" b="1" dirty="0" err="1"/>
              <a:t>đỏ</a:t>
            </a:r>
            <a:r>
              <a:rPr lang="en-US" sz="2500" b="1" dirty="0"/>
              <a:t> </a:t>
            </a:r>
            <a:r>
              <a:rPr lang="en-US" sz="2500" b="1" dirty="0" err="1"/>
              <a:t>dạng</a:t>
            </a:r>
            <a:r>
              <a:rPr lang="en-US" sz="2500" b="1" dirty="0"/>
              <a:t> </a:t>
            </a:r>
            <a:r>
              <a:rPr lang="en-US" sz="2500" b="1" dirty="0" err="1"/>
              <a:t>đĩa</a:t>
            </a:r>
            <a:r>
              <a:rPr lang="en-US" sz="2500" b="1" dirty="0"/>
              <a:t> </a:t>
            </a:r>
            <a:r>
              <a:rPr lang="en-US" sz="2500" b="1" dirty="0" err="1"/>
              <a:t>kinh</a:t>
            </a:r>
            <a:r>
              <a:rPr lang="en-US" sz="2500" b="1" dirty="0"/>
              <a:t> </a:t>
            </a:r>
            <a:r>
              <a:rPr lang="en-US" sz="2500" b="1" dirty="0" err="1"/>
              <a:t>điển</a:t>
            </a:r>
            <a:r>
              <a:rPr lang="vi-VN" sz="2500" b="1" dirty="0"/>
              <a:t>: </a:t>
            </a:r>
            <a:r>
              <a:rPr lang="en-US" sz="2500" dirty="0" err="1"/>
              <a:t>Tổn</a:t>
            </a:r>
            <a:r>
              <a:rPr lang="en-US" sz="2500" dirty="0"/>
              <a:t> </a:t>
            </a:r>
            <a:r>
              <a:rPr lang="en-US" sz="2500" dirty="0" err="1"/>
              <a:t>th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ương da</a:t>
            </a:r>
            <a:r>
              <a:rPr lang="vi-VN" sz="2500" dirty="0"/>
              <a:t>, 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vi-VN" sz="2500" dirty="0"/>
              <a:t> </a:t>
            </a:r>
            <a:r>
              <a:rPr lang="en-US" sz="2500" dirty="0" err="1"/>
              <a:t>tổn</a:t>
            </a:r>
            <a:r>
              <a:rPr lang="en-US" sz="2500" dirty="0"/>
              <a:t> </a:t>
            </a:r>
            <a:r>
              <a:rPr lang="en-US" sz="2500" dirty="0" err="1"/>
              <a:t>thương</a:t>
            </a:r>
            <a:r>
              <a:rPr lang="en-US" sz="2500" dirty="0"/>
              <a:t> </a:t>
            </a:r>
            <a:r>
              <a:rPr lang="en-US" sz="2500" dirty="0" err="1"/>
              <a:t>nội</a:t>
            </a:r>
            <a:r>
              <a:rPr lang="en-US" sz="2500" dirty="0"/>
              <a:t> </a:t>
            </a:r>
            <a:r>
              <a:rPr lang="en-US" sz="2500" dirty="0" err="1"/>
              <a:t>tạng</a:t>
            </a:r>
            <a:r>
              <a:rPr lang="en-US" sz="2500" dirty="0"/>
              <a:t> </a:t>
            </a:r>
            <a:r>
              <a:rPr lang="vi-VN" sz="2500" dirty="0"/>
              <a:t>						</a:t>
            </a:r>
            <a:r>
              <a:rPr lang="en-US" sz="2500" dirty="0" err="1"/>
              <a:t>và</a:t>
            </a:r>
            <a:r>
              <a:rPr lang="en-US" sz="2500" dirty="0"/>
              <a:t> </a:t>
            </a:r>
            <a:r>
              <a:rPr lang="en-US" sz="2500" dirty="0" err="1"/>
              <a:t>các</a:t>
            </a:r>
            <a:r>
              <a:rPr lang="en-US" sz="2500" dirty="0"/>
              <a:t> </a:t>
            </a:r>
            <a:r>
              <a:rPr lang="en-US" sz="2500" dirty="0" err="1"/>
              <a:t>cơ</a:t>
            </a:r>
            <a:r>
              <a:rPr lang="en-US" sz="2500" dirty="0"/>
              <a:t> </a:t>
            </a:r>
            <a:r>
              <a:rPr lang="en-US" sz="2500" dirty="0" err="1"/>
              <a:t>quan</a:t>
            </a:r>
            <a:r>
              <a:rPr lang="en-US" sz="2500" dirty="0"/>
              <a:t> </a:t>
            </a:r>
            <a:r>
              <a:rPr lang="en-US" sz="2500" dirty="0" err="1"/>
              <a:t>khác</a:t>
            </a:r>
            <a:endParaRPr lang="vi-VN" sz="2500" dirty="0"/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vi-VN" sz="2500" b="1" dirty="0"/>
              <a:t>   </a:t>
            </a:r>
            <a:r>
              <a:rPr lang="en-US" sz="2500" b="1" dirty="0"/>
              <a:t>Lupus ban </a:t>
            </a:r>
            <a:r>
              <a:rPr lang="en-US" sz="2500" b="1" dirty="0" err="1"/>
              <a:t>đỏ</a:t>
            </a:r>
            <a:r>
              <a:rPr lang="en-US" sz="2500" b="1" dirty="0"/>
              <a:t> </a:t>
            </a:r>
            <a:r>
              <a:rPr lang="en-US" sz="2500" b="1" dirty="0" err="1"/>
              <a:t>hệ</a:t>
            </a:r>
            <a:r>
              <a:rPr lang="en-US" sz="2500" b="1" dirty="0"/>
              <a:t> </a:t>
            </a:r>
            <a:r>
              <a:rPr lang="en-US" sz="2500" b="1" dirty="0" err="1"/>
              <a:t>thống</a:t>
            </a:r>
            <a:r>
              <a:rPr lang="vi-VN" sz="2500" b="1" dirty="0"/>
              <a:t>: </a:t>
            </a:r>
            <a:r>
              <a:rPr lang="en-US" sz="2500" dirty="0" err="1"/>
              <a:t>Tổn</a:t>
            </a:r>
            <a:r>
              <a:rPr lang="en-US" sz="2500" dirty="0"/>
              <a:t> </a:t>
            </a:r>
            <a:r>
              <a:rPr lang="en-US" sz="2500" dirty="0" err="1"/>
              <a:t>thương</a:t>
            </a:r>
            <a:r>
              <a:rPr lang="en-US" sz="2500" dirty="0"/>
              <a:t> da</a:t>
            </a:r>
            <a:r>
              <a:rPr lang="vi-VN" sz="2500" dirty="0"/>
              <a:t>, </a:t>
            </a:r>
            <a:r>
              <a:rPr lang="en-US" sz="2500" dirty="0" err="1"/>
              <a:t>nội</a:t>
            </a:r>
            <a:r>
              <a:rPr lang="en-US" sz="2500" dirty="0"/>
              <a:t> </a:t>
            </a:r>
            <a:r>
              <a:rPr lang="en-US" sz="2500" dirty="0" err="1"/>
              <a:t>tạng</a:t>
            </a:r>
            <a:r>
              <a:rPr lang="en-US" sz="2500" dirty="0"/>
              <a:t> </a:t>
            </a:r>
            <a:r>
              <a:rPr lang="en-US" sz="2500" dirty="0" err="1"/>
              <a:t>và</a:t>
            </a:r>
            <a:r>
              <a:rPr lang="en-US" sz="2500" dirty="0"/>
              <a:t> </a:t>
            </a:r>
            <a:r>
              <a:rPr lang="en-US" sz="2500" dirty="0" err="1"/>
              <a:t>các</a:t>
            </a:r>
            <a:r>
              <a:rPr lang="en-US" sz="2500" dirty="0"/>
              <a:t> </a:t>
            </a:r>
            <a:r>
              <a:rPr lang="en-US" sz="2500" dirty="0" err="1"/>
              <a:t>cơ</a:t>
            </a:r>
            <a:r>
              <a:rPr lang="en-US" sz="2500" dirty="0"/>
              <a:t> </a:t>
            </a:r>
            <a:r>
              <a:rPr lang="en-US" sz="2500" dirty="0" err="1"/>
              <a:t>quan</a:t>
            </a:r>
            <a:r>
              <a:rPr lang="en-US" sz="2500" dirty="0"/>
              <a:t> </a:t>
            </a:r>
            <a:r>
              <a:rPr lang="en-US" sz="2500" dirty="0" err="1"/>
              <a:t>khác</a:t>
            </a:r>
            <a:endParaRPr lang="en-US" sz="2500" dirty="0"/>
          </a:p>
          <a:p>
            <a:pPr marL="284400">
              <a:spcBef>
                <a:spcPts val="450"/>
              </a:spcBef>
              <a:spcAft>
                <a:spcPts val="450"/>
              </a:spcAft>
              <a:buFontTx/>
              <a:buChar char="-"/>
            </a:pPr>
            <a:endParaRPr lang="en-US" sz="2500" dirty="0">
              <a:cs typeface="Times New Roman" pitchFamily="18" charset="0"/>
            </a:endParaRPr>
          </a:p>
          <a:p>
            <a:pPr marL="284400">
              <a:spcBef>
                <a:spcPts val="450"/>
              </a:spcBef>
              <a:spcAft>
                <a:spcPts val="450"/>
              </a:spcAft>
            </a:pPr>
            <a:endParaRPr lang="en-US" sz="2500" b="1" dirty="0">
              <a:cs typeface="Times New Roman" pitchFamily="18" charset="0"/>
            </a:endParaRPr>
          </a:p>
          <a:p>
            <a:pPr marL="284400">
              <a:spcBef>
                <a:spcPts val="450"/>
              </a:spcBef>
              <a:spcAft>
                <a:spcPts val="450"/>
              </a:spcAft>
            </a:pPr>
            <a:endParaRPr lang="en-US" sz="2500" dirty="0"/>
          </a:p>
        </p:txBody>
      </p:sp>
      <p:cxnSp>
        <p:nvCxnSpPr>
          <p:cNvPr id="13" name="Đường kết nối Mũi tên Thẳng 12"/>
          <p:cNvCxnSpPr/>
          <p:nvPr/>
        </p:nvCxnSpPr>
        <p:spPr>
          <a:xfrm>
            <a:off x="565962" y="1143272"/>
            <a:ext cx="68461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kết nối Mũi tên Thẳng 14"/>
          <p:cNvCxnSpPr/>
          <p:nvPr/>
        </p:nvCxnSpPr>
        <p:spPr>
          <a:xfrm>
            <a:off x="579409" y="1142999"/>
            <a:ext cx="496356" cy="820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80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6695" y="641684"/>
            <a:ext cx="9320462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400">
              <a:spcBef>
                <a:spcPts val="450"/>
              </a:spcBef>
              <a:spcAft>
                <a:spcPts val="450"/>
              </a:spcAft>
            </a:pPr>
            <a:r>
              <a:rPr lang="en-US" sz="2500" b="1" dirty="0"/>
              <a:t>3.2 Tổn thương nội tạng và toàn thân</a:t>
            </a:r>
          </a:p>
          <a:p>
            <a:pPr marL="627300" indent="-34290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500" b="1" dirty="0"/>
              <a:t>Toàn thân</a:t>
            </a:r>
            <a:r>
              <a:rPr lang="en-US" sz="2500" dirty="0"/>
              <a:t>: sốt, sút cân (5-10kg), mệt mỏi, </a:t>
            </a:r>
            <a:r>
              <a:rPr lang="en-US" sz="2500" dirty="0" err="1"/>
              <a:t>khó</a:t>
            </a:r>
            <a:r>
              <a:rPr lang="en-US" sz="2500" dirty="0"/>
              <a:t> </a:t>
            </a:r>
            <a:r>
              <a:rPr lang="en-US" sz="2500" dirty="0" err="1"/>
              <a:t>chị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vi-VN" sz="2500" dirty="0"/>
              <a:t> </a:t>
            </a:r>
            <a:r>
              <a:rPr lang="en-US" sz="2500" dirty="0" err="1"/>
              <a:t>đặc</a:t>
            </a:r>
            <a:r>
              <a:rPr lang="en-US" sz="2500" dirty="0"/>
              <a:t> biệt trong giai đoạn bệnh tiến triển.</a:t>
            </a:r>
          </a:p>
          <a:p>
            <a:pPr marL="627300" indent="-34290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500" b="1" dirty="0"/>
              <a:t>Đau khớp và viêm khớp </a:t>
            </a:r>
            <a:r>
              <a:rPr lang="en-US" sz="2500" dirty="0"/>
              <a:t>(15-90%): khớp gối, ngón tay, cùi tay,cổ tay, mắt cá </a:t>
            </a:r>
            <a:r>
              <a:rPr lang="en-US" sz="2500" dirty="0" err="1"/>
              <a:t>chân</a:t>
            </a:r>
            <a:r>
              <a:rPr lang="en-US" sz="2500" dirty="0"/>
              <a:t>,</a:t>
            </a:r>
            <a:r>
              <a:rPr lang="vi-VN" sz="2500" dirty="0"/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dễ</a:t>
            </a:r>
            <a:r>
              <a:rPr lang="en-US" sz="2500" dirty="0"/>
              <a:t> nhầm với thấp khớp cấp.</a:t>
            </a:r>
          </a:p>
          <a:p>
            <a:pPr marL="627300" indent="-34290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500" b="1" dirty="0"/>
              <a:t>Trên thận</a:t>
            </a:r>
            <a:r>
              <a:rPr lang="en-US" sz="2500" dirty="0"/>
              <a:t>: rối loạn thận (31-55%), hội chứng thận hư, protein niệu, suy thận (một số).</a:t>
            </a:r>
          </a:p>
          <a:p>
            <a:pPr marL="627300" indent="-34290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500" b="1" dirty="0"/>
              <a:t>Trên tim</a:t>
            </a:r>
            <a:r>
              <a:rPr lang="en-US" sz="2500" dirty="0"/>
              <a:t>: viêm màng ngoài tim (20-30%),tràn dịch màng tim,viêm cơ tim (ít),...</a:t>
            </a:r>
          </a:p>
          <a:p>
            <a:pPr marL="627300" indent="-34290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2500" dirty="0"/>
              <a:t>Ngoài ra còn có tổn thương trên phổi, thần kinh, tiêu hóa, gan, lách, hạch, viêm kết mạc ở mắt,...</a:t>
            </a:r>
          </a:p>
          <a:p>
            <a:pPr marL="284400">
              <a:spcBef>
                <a:spcPts val="450"/>
              </a:spcBef>
              <a:spcAft>
                <a:spcPts val="450"/>
              </a:spcAft>
              <a:buFontTx/>
              <a:buChar char="-"/>
            </a:pPr>
            <a:endParaRPr lang="en-US" dirty="0"/>
          </a:p>
        </p:txBody>
      </p:sp>
      <p:pic>
        <p:nvPicPr>
          <p:cNvPr id="3" name="Hình ảnh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50" y="5146220"/>
            <a:ext cx="2152650" cy="171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91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Kết quả hình ảnh cho rụng tóc thành sẹ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0779" cy="356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Hình ảnh 2" descr="Kết quả hình ảnh cho lupus ban đỏ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810" y="3562350"/>
            <a:ext cx="6561221" cy="329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Kết quả hình ảnh cho lupus ban đỏ hệ thống triệu chứ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778" y="0"/>
            <a:ext cx="6561221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43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/>
          <p:cNvSpPr txBox="1"/>
          <p:nvPr/>
        </p:nvSpPr>
        <p:spPr>
          <a:xfrm>
            <a:off x="350433" y="148866"/>
            <a:ext cx="5544823" cy="593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vi-VN" sz="3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sz="3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vi-VN" sz="38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 HIỆU XÉT NGHIỆM:</a:t>
            </a:r>
          </a:p>
          <a:p>
            <a:pPr marL="285750" indent="-28575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Xét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nghiệm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cơ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627300" indent="-342900">
              <a:spcBef>
                <a:spcPts val="450"/>
              </a:spcBef>
              <a:spcAft>
                <a:spcPts val="450"/>
              </a:spcAft>
              <a:buFontTx/>
              <a:buChar char="-"/>
            </a:pP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CT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máu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Thiếu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máu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tan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huyết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		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phản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ứng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Coombs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(+), 		HC </a:t>
            </a:r>
            <a:r>
              <a:rPr lang="vi-VN" sz="2500" err="1">
                <a:latin typeface="Calibri" panose="020F0502020204030204" pitchFamily="34" charset="0"/>
                <a:cs typeface="Calibri" panose="020F0502020204030204" pitchFamily="34" charset="0"/>
              </a:rPr>
              <a:t>lưới</a:t>
            </a:r>
            <a:r>
              <a:rPr lang="vi-VN" sz="25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smtClean="0">
                <a:latin typeface="Calibri" panose="020F0502020204030204" pitchFamily="34" charset="0"/>
                <a:cs typeface="Calibri" panose="020F0502020204030204" pitchFamily="34" charset="0"/>
              </a:rPr>
              <a:t>tăng</a:t>
            </a:r>
            <a:endParaRPr lang="vi-VN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	</a:t>
            </a:r>
            <a:r>
              <a:rPr lang="vi-VN" sz="2500">
                <a:latin typeface="Calibri" panose="020F0502020204030204" pitchFamily="34" charset="0"/>
                <a:cs typeface="Calibri" panose="020F0502020204030204" pitchFamily="34" charset="0"/>
              </a:rPr>
              <a:t>BC  </a:t>
            </a:r>
            <a:r>
              <a:rPr lang="en-US" sz="2500" smtClean="0">
                <a:latin typeface="Calibri" panose="020F0502020204030204" pitchFamily="34" charset="0"/>
                <a:cs typeface="Calibri" panose="020F0502020204030204" pitchFamily="34" charset="0"/>
              </a:rPr>
              <a:t>giảm</a:t>
            </a:r>
            <a:r>
              <a:rPr lang="vi-VN" sz="25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( &lt; 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4000/mm3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), </a:t>
            </a:r>
            <a:r>
              <a:rPr lang="vi-VN" sz="2500">
                <a:latin typeface="Calibri" panose="020F0502020204030204" pitchFamily="34" charset="0"/>
                <a:cs typeface="Calibri" panose="020F0502020204030204" pitchFamily="34" charset="0"/>
              </a:rPr>
              <a:t>TC </a:t>
            </a:r>
            <a:r>
              <a:rPr lang="en-US" sz="2500" smtClean="0">
                <a:latin typeface="Calibri" panose="020F0502020204030204" pitchFamily="34" charset="0"/>
                <a:cs typeface="Calibri" panose="020F0502020204030204" pitchFamily="34" charset="0"/>
              </a:rPr>
              <a:t>giảm</a:t>
            </a:r>
            <a:r>
              <a:rPr lang="vi-VN" sz="2500" smtClean="0">
                <a:latin typeface="Calibri" panose="020F0502020204030204" pitchFamily="34" charset="0"/>
                <a:cs typeface="Calibri" panose="020F0502020204030204" pitchFamily="34" charset="0"/>
              </a:rPr>
              <a:t> ( 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100.000 / mm3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), </a:t>
            </a:r>
            <a:r>
              <a:rPr lang="vi-VN" sz="2500">
                <a:latin typeface="Calibri" panose="020F0502020204030204" pitchFamily="34" charset="0"/>
                <a:cs typeface="Calibri" panose="020F0502020204030204" pitchFamily="34" charset="0"/>
              </a:rPr>
              <a:t>TB </a:t>
            </a:r>
            <a:r>
              <a:rPr lang="vi-VN" sz="2500" smtClean="0">
                <a:latin typeface="Calibri" panose="020F0502020204030204" pitchFamily="34" charset="0"/>
                <a:cs typeface="Calibri" panose="020F0502020204030204" pitchFamily="34" charset="0"/>
              </a:rPr>
              <a:t>Lympho</a:t>
            </a:r>
            <a:r>
              <a:rPr lang="en-US" sz="2500" smtClean="0">
                <a:latin typeface="Calibri" panose="020F0502020204030204" pitchFamily="34" charset="0"/>
                <a:cs typeface="Calibri" panose="020F0502020204030204" pitchFamily="34" charset="0"/>
              </a:rPr>
              <a:t> giảm</a:t>
            </a:r>
            <a:r>
              <a:rPr lang="vi-VN" sz="2500" smtClean="0">
                <a:latin typeface="Calibri" panose="020F0502020204030204" pitchFamily="34" charset="0"/>
                <a:cs typeface="Calibri" panose="020F0502020204030204" pitchFamily="34" charset="0"/>
              </a:rPr>
              <a:t> ( 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1500 /mm3 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spcBef>
                <a:spcPts val="450"/>
              </a:spcBef>
              <a:spcAft>
                <a:spcPts val="450"/>
              </a:spcAft>
              <a:buFontTx/>
              <a:buChar char="-"/>
            </a:pP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Tốc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lắng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máu</a:t>
            </a:r>
            <a:r>
              <a:rPr lang="vi-VN" sz="250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500" smtClean="0">
                <a:latin typeface="Calibri" panose="020F0502020204030204" pitchFamily="34" charset="0"/>
                <a:cs typeface="Calibri" panose="020F0502020204030204" pitchFamily="34" charset="0"/>
              </a:rPr>
              <a:t>tăng</a:t>
            </a:r>
            <a:r>
              <a:rPr lang="vi-VN" sz="25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</a:p>
          <a:p>
            <a:pPr marL="285750" indent="-285750">
              <a:spcBef>
                <a:spcPts val="450"/>
              </a:spcBef>
              <a:spcAft>
                <a:spcPts val="450"/>
              </a:spcAft>
              <a:buFontTx/>
              <a:buChar char="-"/>
            </a:pP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Men gan: AST</a:t>
            </a:r>
            <a:r>
              <a:rPr lang="vi-VN" sz="250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2500" smtClean="0">
                <a:latin typeface="Calibri" panose="020F0502020204030204" pitchFamily="34" charset="0"/>
                <a:cs typeface="Calibri" panose="020F0502020204030204" pitchFamily="34" charset="0"/>
              </a:rPr>
              <a:t>ALT</a:t>
            </a:r>
            <a:r>
              <a:rPr lang="en-US" sz="2500" smtClean="0">
                <a:latin typeface="Calibri" panose="020F0502020204030204" pitchFamily="34" charset="0"/>
                <a:cs typeface="Calibri" panose="020F0502020204030204" pitchFamily="34" charset="0"/>
              </a:rPr>
              <a:t> tăng</a:t>
            </a:r>
            <a:endParaRPr lang="vi-VN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450"/>
              </a:spcBef>
              <a:spcAft>
                <a:spcPts val="450"/>
              </a:spcAft>
              <a:buFontTx/>
              <a:buChar char="-"/>
            </a:pP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PƯ VDRL: (+)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giả</a:t>
            </a:r>
            <a:endParaRPr lang="vi-VN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450"/>
              </a:spcBef>
              <a:spcAft>
                <a:spcPts val="450"/>
              </a:spcAft>
              <a:buFontTx/>
              <a:buChar char="-"/>
            </a:pPr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Hộp Văn bản 15"/>
          <p:cNvSpPr txBox="1"/>
          <p:nvPr/>
        </p:nvSpPr>
        <p:spPr>
          <a:xfrm>
            <a:off x="6513093" y="882315"/>
            <a:ext cx="5791200" cy="5734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Xét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nghiệm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chuyên khoa: </a:t>
            </a:r>
          </a:p>
          <a:p>
            <a:pPr marL="285750" indent="-285750">
              <a:spcBef>
                <a:spcPts val="450"/>
              </a:spcBef>
              <a:spcAft>
                <a:spcPts val="450"/>
              </a:spcAft>
              <a:buFontTx/>
              <a:buChar char="-"/>
            </a:pP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Tế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bào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LE (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tế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bào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Hargraves</a:t>
            </a:r>
            <a:r>
              <a:rPr lang="vi-VN" sz="250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500" smtClean="0">
                <a:latin typeface="Calibri" panose="020F0502020204030204" pitchFamily="34" charset="0"/>
                <a:cs typeface="Calibri" panose="020F0502020204030204" pitchFamily="34" charset="0"/>
              </a:rPr>
              <a:t>(+) </a:t>
            </a:r>
            <a:r>
              <a:rPr lang="vi-VN" sz="2500" smtClean="0">
                <a:latin typeface="Calibri" panose="020F0502020204030204" pitchFamily="34" charset="0"/>
                <a:cs typeface="Calibri" panose="020F0502020204030204" pitchFamily="34" charset="0"/>
              </a:rPr>
              <a:t>ở 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85%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bệnh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nhân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tổn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thương đa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thống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>
              <a:spcBef>
                <a:spcPts val="450"/>
              </a:spcBef>
              <a:spcAft>
                <a:spcPts val="450"/>
              </a:spcAft>
              <a:buFontTx/>
              <a:buChar char="-"/>
            </a:pP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kháng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SS-A (Ro). </a:t>
            </a:r>
          </a:p>
          <a:p>
            <a:pPr marL="285750" indent="-285750">
              <a:spcBef>
                <a:spcPts val="450"/>
              </a:spcBef>
              <a:spcAft>
                <a:spcPts val="450"/>
              </a:spcAft>
              <a:buFontTx/>
              <a:buChar char="-"/>
            </a:pP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Kháng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SS-B (La)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tồn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tại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50%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ca. </a:t>
            </a:r>
          </a:p>
          <a:p>
            <a:pPr marL="285750" indent="-285750">
              <a:spcBef>
                <a:spcPts val="450"/>
              </a:spcBef>
              <a:spcAft>
                <a:spcPts val="450"/>
              </a:spcAft>
              <a:buFontTx/>
              <a:buChar char="-"/>
            </a:pP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Kháng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kháng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nhân </a:t>
            </a:r>
            <a:r>
              <a:rPr lang="vi-VN" sz="2500">
                <a:latin typeface="Calibri" panose="020F0502020204030204" pitchFamily="34" charset="0"/>
                <a:cs typeface="Calibri" panose="020F0502020204030204" pitchFamily="34" charset="0"/>
              </a:rPr>
              <a:t>ANA </a:t>
            </a:r>
            <a:r>
              <a:rPr lang="en-US" sz="2500" smtClean="0">
                <a:latin typeface="Calibri" panose="020F0502020204030204" pitchFamily="34" charset="0"/>
                <a:cs typeface="Calibri" panose="020F0502020204030204" pitchFamily="34" charset="0"/>
              </a:rPr>
              <a:t>(+) </a:t>
            </a:r>
            <a:r>
              <a:rPr lang="vi-VN" sz="2500" smtClean="0">
                <a:latin typeface="Calibri" panose="020F0502020204030204" pitchFamily="34" charset="0"/>
                <a:cs typeface="Calibri" panose="020F0502020204030204" pitchFamily="34" charset="0"/>
              </a:rPr>
              <a:t>(&gt; 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95%).</a:t>
            </a:r>
          </a:p>
          <a:p>
            <a:pPr marL="285750" indent="-285750">
              <a:spcBef>
                <a:spcPts val="450"/>
              </a:spcBef>
              <a:spcAft>
                <a:spcPts val="450"/>
              </a:spcAft>
              <a:buFontTx/>
              <a:buChar char="-"/>
            </a:pP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Kháng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kháng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nhân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Ds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>
                <a:latin typeface="Calibri" panose="020F0502020204030204" pitchFamily="34" charset="0"/>
                <a:cs typeface="Calibri" panose="020F0502020204030204" pitchFamily="34" charset="0"/>
              </a:rPr>
              <a:t>DNA </a:t>
            </a:r>
            <a:r>
              <a:rPr lang="en-US" sz="2500" smtClean="0">
                <a:latin typeface="Calibri" panose="020F0502020204030204" pitchFamily="34" charset="0"/>
                <a:cs typeface="Calibri" panose="020F0502020204030204" pitchFamily="34" charset="0"/>
              </a:rPr>
              <a:t>(+) </a:t>
            </a:r>
            <a:r>
              <a:rPr lang="vi-VN" sz="2500" smtClean="0">
                <a:latin typeface="Calibri" panose="020F0502020204030204" pitchFamily="34" charset="0"/>
                <a:cs typeface="Calibri" panose="020F0502020204030204" pitchFamily="34" charset="0"/>
              </a:rPr>
              <a:t>( 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60-80%). </a:t>
            </a:r>
          </a:p>
          <a:p>
            <a:pPr marL="285750" indent="-285750">
              <a:spcBef>
                <a:spcPts val="450"/>
              </a:spcBef>
              <a:spcAft>
                <a:spcPts val="450"/>
              </a:spcAft>
              <a:buFontTx/>
              <a:buChar char="-"/>
            </a:pP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Giảm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bổ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C3. </a:t>
            </a:r>
          </a:p>
          <a:p>
            <a:pPr marL="285750" indent="-285750">
              <a:spcBef>
                <a:spcPts val="450"/>
              </a:spcBef>
              <a:spcAft>
                <a:spcPts val="450"/>
              </a:spcAft>
              <a:buFontTx/>
              <a:buChar char="-"/>
            </a:pP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AntiSm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vi-VN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Anti</a:t>
            </a:r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 (n) DNA.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endParaRPr lang="en-US" sz="2500" dirty="0"/>
          </a:p>
        </p:txBody>
      </p:sp>
      <p:cxnSp>
        <p:nvCxnSpPr>
          <p:cNvPr id="25" name="Đường nối Thẳng 24"/>
          <p:cNvCxnSpPr/>
          <p:nvPr/>
        </p:nvCxnSpPr>
        <p:spPr>
          <a:xfrm>
            <a:off x="6119844" y="994611"/>
            <a:ext cx="0" cy="5342021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Hình ảnh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50" y="5146220"/>
            <a:ext cx="2152650" cy="171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53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1480</TotalTime>
  <Words>976</Words>
  <Application>Microsoft Office PowerPoint</Application>
  <PresentationFormat>Custom</PresentationFormat>
  <Paragraphs>120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ĐIỀU TRỊ:  - Nghỉ ngơi, tránh phơi nắng - Thuốc:  + Thuốc chống viêm không Steroid (NSAID)  + Thuốc kháng sốt rét tổng hợp: (chloroquin,  hydroxychloroquin)  + Corticoid: prednisolon, prednison, methylprednisolon - Bệnh nhân SLE không nên mang thai. - Cần chú ý các thuốc làm bệnh nặng, kích thích phát bệnh. - Điều trị các biến chứng nội tạng: Hội chứng thận hư, suy thận, suy tim, tăng HA, tràn dịch màng ngoài tim…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ha my</dc:creator>
  <cp:lastModifiedBy>Nguyen</cp:lastModifiedBy>
  <cp:revision>89</cp:revision>
  <dcterms:created xsi:type="dcterms:W3CDTF">2017-01-13T02:37:27Z</dcterms:created>
  <dcterms:modified xsi:type="dcterms:W3CDTF">2017-01-15T09:08:11Z</dcterms:modified>
</cp:coreProperties>
</file>