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4" r:id="rId3"/>
    <p:sldId id="285" r:id="rId4"/>
    <p:sldId id="279" r:id="rId5"/>
    <p:sldId id="287" r:id="rId6"/>
    <p:sldId id="291" r:id="rId7"/>
    <p:sldId id="293" r:id="rId8"/>
    <p:sldId id="294" r:id="rId9"/>
    <p:sldId id="296" r:id="rId10"/>
    <p:sldId id="299" r:id="rId11"/>
    <p:sldId id="302" r:id="rId12"/>
    <p:sldId id="303" r:id="rId13"/>
    <p:sldId id="305" r:id="rId14"/>
    <p:sldId id="306" r:id="rId15"/>
    <p:sldId id="307" r:id="rId16"/>
    <p:sldId id="310" r:id="rId17"/>
    <p:sldId id="313" r:id="rId18"/>
    <p:sldId id="28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6"/>
    <a:srgbClr val="FE007F"/>
    <a:srgbClr val="A40000"/>
    <a:srgbClr val="C40062"/>
    <a:srgbClr val="003300"/>
    <a:srgbClr val="FF3399"/>
    <a:srgbClr val="040E08"/>
    <a:srgbClr val="B92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5596" autoAdjust="0"/>
  </p:normalViewPr>
  <p:slideViewPr>
    <p:cSldViewPr>
      <p:cViewPr varScale="1">
        <p:scale>
          <a:sx n="71" d="100"/>
          <a:sy n="71" d="100"/>
        </p:scale>
        <p:origin x="7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A99E0-BD52-4F5D-8185-9CB49D7CACEA}" type="doc">
      <dgm:prSet loTypeId="urn:microsoft.com/office/officeart/2005/8/layout/matrix1" loCatId="matrix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BD9F1EC-0004-473B-83C5-7F3B8D69C4ED}">
      <dgm:prSet/>
      <dgm:spPr>
        <a:solidFill>
          <a:schemeClr val="accent3">
            <a:lumMod val="85000"/>
          </a:schemeClr>
        </a:solidFill>
      </dgm:spPr>
      <dgm:t>
        <a:bodyPr/>
        <a:lstStyle/>
        <a:p>
          <a:pPr rtl="0"/>
          <a:r>
            <a:rPr lang="en-GB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Hội chứng </a:t>
          </a:r>
          <a:r>
            <a:rPr lang="en-GB" b="1" u="sng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Ure</a:t>
          </a:r>
          <a:r>
            <a:rPr lang="en-GB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máu cao:</a:t>
          </a:r>
          <a:endParaRPr lang="vi-VN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D27856-87F0-4022-B3A4-9B57C40A55C5}" type="parTrans" cxnId="{E7849B3B-A0F7-491F-8C38-A544CCB98E32}">
      <dgm:prSet/>
      <dgm:spPr/>
      <dgm:t>
        <a:bodyPr/>
        <a:lstStyle/>
        <a:p>
          <a:endParaRPr lang="en-US"/>
        </a:p>
      </dgm:t>
    </dgm:pt>
    <dgm:pt modelId="{4FE7FE41-4240-4A84-B7A2-2DFDB2ADEE98}" type="sibTrans" cxnId="{E7849B3B-A0F7-491F-8C38-A544CCB98E32}">
      <dgm:prSet/>
      <dgm:spPr/>
      <dgm:t>
        <a:bodyPr/>
        <a:lstStyle/>
        <a:p>
          <a:endParaRPr lang="en-US"/>
        </a:p>
      </dgm:t>
    </dgm:pt>
    <dgm:pt modelId="{D1B46C3A-9FA1-4E27-8412-3B0C8FC6CE94}">
      <dgm:prSet/>
      <dgm:spPr/>
      <dgm:t>
        <a:bodyPr/>
        <a:lstStyle/>
        <a:p>
          <a:pPr rtl="0"/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Chán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ăn,buồn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nôn, xuất huyết tiêu hóa.</a:t>
          </a:r>
          <a:endParaRPr lang="vi-VN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A43E70-3137-4401-BDE1-218E40E0F4E6}" type="parTrans" cxnId="{575922D1-3EF4-4456-A4C0-2BA55CA89F8E}">
      <dgm:prSet/>
      <dgm:spPr/>
      <dgm:t>
        <a:bodyPr/>
        <a:lstStyle/>
        <a:p>
          <a:endParaRPr lang="en-US"/>
        </a:p>
      </dgm:t>
    </dgm:pt>
    <dgm:pt modelId="{2F2D73B5-4D24-446B-A2D8-EE14A3934482}" type="sibTrans" cxnId="{575922D1-3EF4-4456-A4C0-2BA55CA89F8E}">
      <dgm:prSet/>
      <dgm:spPr/>
      <dgm:t>
        <a:bodyPr/>
        <a:lstStyle/>
        <a:p>
          <a:endParaRPr lang="en-US"/>
        </a:p>
      </dgm:t>
    </dgm:pt>
    <dgm:pt modelId="{99715759-57B1-4C7A-A240-F2045E17AC91}">
      <dgm:prSet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rtl="0"/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Ure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và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creatinin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máu tăng,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máu giảm, tăng đường máu. Thiếu máu, suy tim, tăng huyết áp.</a:t>
          </a:r>
          <a:endParaRPr lang="vi-VN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1A02D3-FF94-423A-BA94-599F7C10C7A0}" type="parTrans" cxnId="{0EABC5D2-5ACF-4D54-BC50-6514B48DEF85}">
      <dgm:prSet/>
      <dgm:spPr/>
      <dgm:t>
        <a:bodyPr/>
        <a:lstStyle/>
        <a:p>
          <a:endParaRPr lang="en-US"/>
        </a:p>
      </dgm:t>
    </dgm:pt>
    <dgm:pt modelId="{629DF4D7-A2EC-4471-9341-1F82BE554B44}" type="sibTrans" cxnId="{0EABC5D2-5ACF-4D54-BC50-6514B48DEF85}">
      <dgm:prSet/>
      <dgm:spPr/>
      <dgm:t>
        <a:bodyPr/>
        <a:lstStyle/>
        <a:p>
          <a:endParaRPr lang="en-US"/>
        </a:p>
      </dgm:t>
    </dgm:pt>
    <dgm:pt modelId="{9AEEABF1-FC5D-4361-87D1-437D89666417}">
      <dgm:prSet/>
      <dgm:spPr/>
      <dgm:t>
        <a:bodyPr/>
        <a:lstStyle/>
        <a:p>
          <a:pPr rtl="0"/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Nhiễm khuẩn, thận mủ. Protein niệu +, trụ niệu +</a:t>
          </a:r>
          <a:endParaRPr lang="vi-VN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8923E8-EDA5-4CF3-A784-F6FC6F4DF561}" type="parTrans" cxnId="{9ED08F6C-4527-4970-88DF-222EB697094D}">
      <dgm:prSet/>
      <dgm:spPr/>
      <dgm:t>
        <a:bodyPr/>
        <a:lstStyle/>
        <a:p>
          <a:endParaRPr lang="en-US"/>
        </a:p>
      </dgm:t>
    </dgm:pt>
    <dgm:pt modelId="{1ADF81AF-722D-4087-AAF7-EB766D23F89D}" type="sibTrans" cxnId="{9ED08F6C-4527-4970-88DF-222EB697094D}">
      <dgm:prSet/>
      <dgm:spPr/>
      <dgm:t>
        <a:bodyPr/>
        <a:lstStyle/>
        <a:p>
          <a:endParaRPr lang="en-US"/>
        </a:p>
      </dgm:t>
    </dgm:pt>
    <dgm:pt modelId="{7D5EB734-F68C-492E-B301-38BA3E18DBB1}">
      <dgm:prSet/>
      <dgm:spPr/>
      <dgm:t>
        <a:bodyPr/>
        <a:lstStyle/>
        <a:p>
          <a:pPr rtl="0"/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Khó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thở,viêm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phổi.Mệt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mỏi, nhức đầu. Phù nề mi mắt, xuất huyết dưới da, niêm mạc</a:t>
          </a:r>
          <a:endParaRPr lang="vi-VN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90B8C0-D177-410C-A090-4642EF18382A}" type="parTrans" cxnId="{1C522540-FF06-4456-B1D6-7D848C7C6832}">
      <dgm:prSet/>
      <dgm:spPr/>
      <dgm:t>
        <a:bodyPr/>
        <a:lstStyle/>
        <a:p>
          <a:endParaRPr lang="en-US"/>
        </a:p>
      </dgm:t>
    </dgm:pt>
    <dgm:pt modelId="{FBBC7FF6-3C26-4608-8581-B1861C607CF7}" type="sibTrans" cxnId="{1C522540-FF06-4456-B1D6-7D848C7C6832}">
      <dgm:prSet/>
      <dgm:spPr/>
      <dgm:t>
        <a:bodyPr/>
        <a:lstStyle/>
        <a:p>
          <a:endParaRPr lang="en-US"/>
        </a:p>
      </dgm:t>
    </dgm:pt>
    <dgm:pt modelId="{1A94B39F-A41D-4607-B6CE-BD7C1FF2559A}" type="pres">
      <dgm:prSet presAssocID="{35BA99E0-BD52-4F5D-8185-9CB49D7CACEA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324DF5D-670E-4160-9A5F-F89A16B8295D}" type="pres">
      <dgm:prSet presAssocID="{35BA99E0-BD52-4F5D-8185-9CB49D7CACEA}" presName="matrix" presStyleCnt="0"/>
      <dgm:spPr/>
    </dgm:pt>
    <dgm:pt modelId="{B2909A28-2A34-4394-8E01-111C2053BB10}" type="pres">
      <dgm:prSet presAssocID="{35BA99E0-BD52-4F5D-8185-9CB49D7CACEA}" presName="tile1" presStyleLbl="node1" presStyleIdx="0" presStyleCnt="4"/>
      <dgm:spPr/>
    </dgm:pt>
    <dgm:pt modelId="{1BA67321-8BAE-4B9A-9191-E4C9F3CE0977}" type="pres">
      <dgm:prSet presAssocID="{35BA99E0-BD52-4F5D-8185-9CB49D7CACE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C4C5113-7EDC-47B2-B872-631E3F7A3F6E}" type="pres">
      <dgm:prSet presAssocID="{35BA99E0-BD52-4F5D-8185-9CB49D7CACEA}" presName="tile2" presStyleLbl="node1" presStyleIdx="1" presStyleCnt="4"/>
      <dgm:spPr/>
      <dgm:t>
        <a:bodyPr/>
        <a:lstStyle/>
        <a:p>
          <a:endParaRPr lang="en-US"/>
        </a:p>
      </dgm:t>
    </dgm:pt>
    <dgm:pt modelId="{2B144190-50CE-439C-8BA3-F2471A96BED2}" type="pres">
      <dgm:prSet presAssocID="{35BA99E0-BD52-4F5D-8185-9CB49D7CACE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2D8FE-B02F-4AF6-894B-E39B30DF0F5D}" type="pres">
      <dgm:prSet presAssocID="{35BA99E0-BD52-4F5D-8185-9CB49D7CACEA}" presName="tile3" presStyleLbl="node1" presStyleIdx="2" presStyleCnt="4"/>
      <dgm:spPr/>
      <dgm:t>
        <a:bodyPr/>
        <a:lstStyle/>
        <a:p>
          <a:endParaRPr lang="en-US"/>
        </a:p>
      </dgm:t>
    </dgm:pt>
    <dgm:pt modelId="{31D838DE-FBCC-46EF-B6A5-DC8545789B72}" type="pres">
      <dgm:prSet presAssocID="{35BA99E0-BD52-4F5D-8185-9CB49D7CACE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A3FC20-0FD6-4CA3-AB91-5B44216AA928}" type="pres">
      <dgm:prSet presAssocID="{35BA99E0-BD52-4F5D-8185-9CB49D7CACEA}" presName="tile4" presStyleLbl="node1" presStyleIdx="3" presStyleCnt="4"/>
      <dgm:spPr/>
      <dgm:t>
        <a:bodyPr/>
        <a:lstStyle/>
        <a:p>
          <a:endParaRPr lang="en-US"/>
        </a:p>
      </dgm:t>
    </dgm:pt>
    <dgm:pt modelId="{DECAAED2-D921-42E4-A363-709542D006D7}" type="pres">
      <dgm:prSet presAssocID="{35BA99E0-BD52-4F5D-8185-9CB49D7CACE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66AFA5-CB94-4651-8A81-D62DB8B4B4FD}" type="pres">
      <dgm:prSet presAssocID="{35BA99E0-BD52-4F5D-8185-9CB49D7CACEA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0EABC5D2-5ACF-4D54-BC50-6514B48DEF85}" srcId="{EBD9F1EC-0004-473B-83C5-7F3B8D69C4ED}" destId="{99715759-57B1-4C7A-A240-F2045E17AC91}" srcOrd="1" destOrd="0" parTransId="{AA1A02D3-FF94-423A-BA94-599F7C10C7A0}" sibTransId="{629DF4D7-A2EC-4471-9341-1F82BE554B44}"/>
    <dgm:cxn modelId="{7D699392-E1B1-4072-8F04-13EC73F0D7CF}" type="presOf" srcId="{D1B46C3A-9FA1-4E27-8412-3B0C8FC6CE94}" destId="{B2909A28-2A34-4394-8E01-111C2053BB10}" srcOrd="0" destOrd="0" presId="urn:microsoft.com/office/officeart/2005/8/layout/matrix1"/>
    <dgm:cxn modelId="{68543EC1-47E3-4F3A-BD66-63D1AD08BD72}" type="presOf" srcId="{EBD9F1EC-0004-473B-83C5-7F3B8D69C4ED}" destId="{6166AFA5-CB94-4651-8A81-D62DB8B4B4FD}" srcOrd="0" destOrd="0" presId="urn:microsoft.com/office/officeart/2005/8/layout/matrix1"/>
    <dgm:cxn modelId="{1C522540-FF06-4456-B1D6-7D848C7C6832}" srcId="{EBD9F1EC-0004-473B-83C5-7F3B8D69C4ED}" destId="{7D5EB734-F68C-492E-B301-38BA3E18DBB1}" srcOrd="3" destOrd="0" parTransId="{6690B8C0-D177-410C-A090-4642EF18382A}" sibTransId="{FBBC7FF6-3C26-4608-8581-B1861C607CF7}"/>
    <dgm:cxn modelId="{785946C2-94CB-4398-BB9A-2C21FFC14D3B}" type="presOf" srcId="{35BA99E0-BD52-4F5D-8185-9CB49D7CACEA}" destId="{1A94B39F-A41D-4607-B6CE-BD7C1FF2559A}" srcOrd="0" destOrd="0" presId="urn:microsoft.com/office/officeart/2005/8/layout/matrix1"/>
    <dgm:cxn modelId="{1CF559F8-30E6-4F2E-BB1E-5DB9FB338F78}" type="presOf" srcId="{7D5EB734-F68C-492E-B301-38BA3E18DBB1}" destId="{DECAAED2-D921-42E4-A363-709542D006D7}" srcOrd="1" destOrd="0" presId="urn:microsoft.com/office/officeart/2005/8/layout/matrix1"/>
    <dgm:cxn modelId="{493C8A73-75EB-4D5E-BEB1-27E83F988498}" type="presOf" srcId="{9AEEABF1-FC5D-4361-87D1-437D89666417}" destId="{5162D8FE-B02F-4AF6-894B-E39B30DF0F5D}" srcOrd="0" destOrd="0" presId="urn:microsoft.com/office/officeart/2005/8/layout/matrix1"/>
    <dgm:cxn modelId="{016C9768-5EFA-4E50-9084-02D156BA7DEF}" type="presOf" srcId="{99715759-57B1-4C7A-A240-F2045E17AC91}" destId="{2B144190-50CE-439C-8BA3-F2471A96BED2}" srcOrd="1" destOrd="0" presId="urn:microsoft.com/office/officeart/2005/8/layout/matrix1"/>
    <dgm:cxn modelId="{575922D1-3EF4-4456-A4C0-2BA55CA89F8E}" srcId="{EBD9F1EC-0004-473B-83C5-7F3B8D69C4ED}" destId="{D1B46C3A-9FA1-4E27-8412-3B0C8FC6CE94}" srcOrd="0" destOrd="0" parTransId="{C8A43E70-3137-4401-BDE1-218E40E0F4E6}" sibTransId="{2F2D73B5-4D24-446B-A2D8-EE14A3934482}"/>
    <dgm:cxn modelId="{E7849B3B-A0F7-491F-8C38-A544CCB98E32}" srcId="{35BA99E0-BD52-4F5D-8185-9CB49D7CACEA}" destId="{EBD9F1EC-0004-473B-83C5-7F3B8D69C4ED}" srcOrd="0" destOrd="0" parTransId="{33D27856-87F0-4022-B3A4-9B57C40A55C5}" sibTransId="{4FE7FE41-4240-4A84-B7A2-2DFDB2ADEE98}"/>
    <dgm:cxn modelId="{51F38C14-64DB-4BD0-9E93-76931AC4BD7B}" type="presOf" srcId="{D1B46C3A-9FA1-4E27-8412-3B0C8FC6CE94}" destId="{1BA67321-8BAE-4B9A-9191-E4C9F3CE0977}" srcOrd="1" destOrd="0" presId="urn:microsoft.com/office/officeart/2005/8/layout/matrix1"/>
    <dgm:cxn modelId="{D861C01F-C058-4B55-BB73-60D8ADD069C5}" type="presOf" srcId="{9AEEABF1-FC5D-4361-87D1-437D89666417}" destId="{31D838DE-FBCC-46EF-B6A5-DC8545789B72}" srcOrd="1" destOrd="0" presId="urn:microsoft.com/office/officeart/2005/8/layout/matrix1"/>
    <dgm:cxn modelId="{7BFE56D4-CBD2-4FB6-ABFD-A97A576D86BA}" type="presOf" srcId="{99715759-57B1-4C7A-A240-F2045E17AC91}" destId="{CC4C5113-7EDC-47B2-B872-631E3F7A3F6E}" srcOrd="0" destOrd="0" presId="urn:microsoft.com/office/officeart/2005/8/layout/matrix1"/>
    <dgm:cxn modelId="{B7312756-7A02-4E73-A6E0-F71CB3EE9FD9}" type="presOf" srcId="{7D5EB734-F68C-492E-B301-38BA3E18DBB1}" destId="{F9A3FC20-0FD6-4CA3-AB91-5B44216AA928}" srcOrd="0" destOrd="0" presId="urn:microsoft.com/office/officeart/2005/8/layout/matrix1"/>
    <dgm:cxn modelId="{9ED08F6C-4527-4970-88DF-222EB697094D}" srcId="{EBD9F1EC-0004-473B-83C5-7F3B8D69C4ED}" destId="{9AEEABF1-FC5D-4361-87D1-437D89666417}" srcOrd="2" destOrd="0" parTransId="{228923E8-EDA5-4CF3-A784-F6FC6F4DF561}" sibTransId="{1ADF81AF-722D-4087-AAF7-EB766D23F89D}"/>
    <dgm:cxn modelId="{48D7DC2A-0D78-4C31-AA3B-75596816300F}" type="presParOf" srcId="{1A94B39F-A41D-4607-B6CE-BD7C1FF2559A}" destId="{D324DF5D-670E-4160-9A5F-F89A16B8295D}" srcOrd="0" destOrd="0" presId="urn:microsoft.com/office/officeart/2005/8/layout/matrix1"/>
    <dgm:cxn modelId="{4C1FB7B7-9F4D-4EB1-B91D-1AFACB9D86C0}" type="presParOf" srcId="{D324DF5D-670E-4160-9A5F-F89A16B8295D}" destId="{B2909A28-2A34-4394-8E01-111C2053BB10}" srcOrd="0" destOrd="0" presId="urn:microsoft.com/office/officeart/2005/8/layout/matrix1"/>
    <dgm:cxn modelId="{AC4D8A22-D9FB-4298-90C1-284F7D2433F9}" type="presParOf" srcId="{D324DF5D-670E-4160-9A5F-F89A16B8295D}" destId="{1BA67321-8BAE-4B9A-9191-E4C9F3CE0977}" srcOrd="1" destOrd="0" presId="urn:microsoft.com/office/officeart/2005/8/layout/matrix1"/>
    <dgm:cxn modelId="{8B587416-45A8-4B55-9926-BB718642CEAD}" type="presParOf" srcId="{D324DF5D-670E-4160-9A5F-F89A16B8295D}" destId="{CC4C5113-7EDC-47B2-B872-631E3F7A3F6E}" srcOrd="2" destOrd="0" presId="urn:microsoft.com/office/officeart/2005/8/layout/matrix1"/>
    <dgm:cxn modelId="{FB3937D9-A3A2-4BD7-BFF0-86F0750B00D4}" type="presParOf" srcId="{D324DF5D-670E-4160-9A5F-F89A16B8295D}" destId="{2B144190-50CE-439C-8BA3-F2471A96BED2}" srcOrd="3" destOrd="0" presId="urn:microsoft.com/office/officeart/2005/8/layout/matrix1"/>
    <dgm:cxn modelId="{502EFCF8-6289-4C38-8F7D-5A45C85B1C22}" type="presParOf" srcId="{D324DF5D-670E-4160-9A5F-F89A16B8295D}" destId="{5162D8FE-B02F-4AF6-894B-E39B30DF0F5D}" srcOrd="4" destOrd="0" presId="urn:microsoft.com/office/officeart/2005/8/layout/matrix1"/>
    <dgm:cxn modelId="{3F275839-5B85-457D-9CEF-3D3986955DDC}" type="presParOf" srcId="{D324DF5D-670E-4160-9A5F-F89A16B8295D}" destId="{31D838DE-FBCC-46EF-B6A5-DC8545789B72}" srcOrd="5" destOrd="0" presId="urn:microsoft.com/office/officeart/2005/8/layout/matrix1"/>
    <dgm:cxn modelId="{C871378C-69DF-4A19-96CB-F425A2A3FE30}" type="presParOf" srcId="{D324DF5D-670E-4160-9A5F-F89A16B8295D}" destId="{F9A3FC20-0FD6-4CA3-AB91-5B44216AA928}" srcOrd="6" destOrd="0" presId="urn:microsoft.com/office/officeart/2005/8/layout/matrix1"/>
    <dgm:cxn modelId="{EE988264-52D6-48B7-B565-86FD3B4D8F65}" type="presParOf" srcId="{D324DF5D-670E-4160-9A5F-F89A16B8295D}" destId="{DECAAED2-D921-42E4-A363-709542D006D7}" srcOrd="7" destOrd="0" presId="urn:microsoft.com/office/officeart/2005/8/layout/matrix1"/>
    <dgm:cxn modelId="{7B610F28-01D1-418B-85C1-687BC4A8C570}" type="presParOf" srcId="{1A94B39F-A41D-4607-B6CE-BD7C1FF2559A}" destId="{6166AFA5-CB94-4651-8A81-D62DB8B4B4F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A22B2F-B874-4BBD-9E7E-D92F2FF02CE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AAF453-504A-4817-AC5D-F8D1B1AEF224}">
      <dgm:prSet custT="1"/>
      <dgm:spPr/>
      <dgm:t>
        <a:bodyPr/>
        <a:lstStyle/>
        <a:p>
          <a:pPr rtl="0"/>
          <a:r>
            <a:rPr lang="en-US" sz="28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b. Các biện pháp:</a:t>
          </a:r>
          <a:endParaRPr lang="vi-VN" sz="28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7AE0E4-751D-4E59-BC37-0184495B2F27}" type="parTrans" cxnId="{0C3D0334-316D-4D5C-9468-7E727B9A5DF4}">
      <dgm:prSet/>
      <dgm:spPr/>
      <dgm:t>
        <a:bodyPr/>
        <a:lstStyle/>
        <a:p>
          <a:endParaRPr lang="en-US"/>
        </a:p>
      </dgm:t>
    </dgm:pt>
    <dgm:pt modelId="{77C937C5-2D1D-4244-A320-F349CAC0C819}" type="sibTrans" cxnId="{0C3D0334-316D-4D5C-9468-7E727B9A5DF4}">
      <dgm:prSet/>
      <dgm:spPr/>
      <dgm:t>
        <a:bodyPr/>
        <a:lstStyle/>
        <a:p>
          <a:endParaRPr lang="en-US"/>
        </a:p>
      </dgm:t>
    </dgm:pt>
    <dgm:pt modelId="{54CAD46E-D7EE-4303-8A0D-600EBF17E632}">
      <dgm:prSet/>
      <dgm:spPr/>
      <dgm:t>
        <a:bodyPr/>
        <a:lstStyle/>
        <a:p>
          <a:pPr rtl="0"/>
          <a:r>
            <a:rPr lang="en-US" altLang="vi-VN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en-US" altLang="vi-VN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Caxi</a:t>
          </a:r>
          <a:r>
            <a:rPr lang="en-US" altLang="vi-VN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nếu giảm nhiều có thể dùng </a:t>
          </a:r>
          <a:r>
            <a:rPr lang="en-US" altLang="vi-VN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vitamine</a:t>
          </a:r>
          <a:r>
            <a:rPr lang="en-US" altLang="vi-VN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D3</a:t>
          </a:r>
          <a:r>
            <a:rPr lang="en-US" altLang="vi-VN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vi-VN" dirty="0"/>
        </a:p>
      </dgm:t>
    </dgm:pt>
    <dgm:pt modelId="{FEA6BF4D-B40E-4C4C-B74F-89C762B3628C}" type="parTrans" cxnId="{59293D94-3DB5-406B-B903-326B2B3138D9}">
      <dgm:prSet/>
      <dgm:spPr/>
      <dgm:t>
        <a:bodyPr/>
        <a:lstStyle/>
        <a:p>
          <a:endParaRPr lang="en-US"/>
        </a:p>
      </dgm:t>
    </dgm:pt>
    <dgm:pt modelId="{1D6A4587-0C05-472F-917E-4417D459372C}" type="sibTrans" cxnId="{59293D94-3DB5-406B-B903-326B2B3138D9}">
      <dgm:prSet/>
      <dgm:spPr/>
      <dgm:t>
        <a:bodyPr/>
        <a:lstStyle/>
        <a:p>
          <a:endParaRPr lang="en-US"/>
        </a:p>
      </dgm:t>
    </dgm:pt>
    <dgm:pt modelId="{5EEBABA9-A085-470A-A37A-4A138741D4D8}">
      <dgm:prSet custT="1"/>
      <dgm:spPr/>
      <dgm:t>
        <a:bodyPr/>
        <a:lstStyle/>
        <a:p>
          <a:pPr rtl="0"/>
          <a:r>
            <a:rPr lang="en-US" sz="21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Đạm : giảm chỉ dùng 20-40mg/ngày </a:t>
          </a:r>
          <a:endParaRPr lang="vi-VN" sz="21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0DDABD-F6FF-4C1C-BCA0-F0C14D50FBF8}" type="parTrans" cxnId="{8132C583-370A-460C-89DF-C9779E1D3070}">
      <dgm:prSet/>
      <dgm:spPr/>
      <dgm:t>
        <a:bodyPr/>
        <a:lstStyle/>
        <a:p>
          <a:endParaRPr lang="en-US"/>
        </a:p>
      </dgm:t>
    </dgm:pt>
    <dgm:pt modelId="{84395D3D-62E6-40C0-8033-27BD097BA347}" type="sibTrans" cxnId="{8132C583-370A-460C-89DF-C9779E1D3070}">
      <dgm:prSet/>
      <dgm:spPr/>
      <dgm:t>
        <a:bodyPr/>
        <a:lstStyle/>
        <a:p>
          <a:endParaRPr lang="en-US"/>
        </a:p>
      </dgm:t>
    </dgm:pt>
    <dgm:pt modelId="{0E2F3A86-B099-4C23-9B0C-E91C78B58000}">
      <dgm:prSet custT="1"/>
      <dgm:spPr/>
      <dgm:t>
        <a:bodyPr/>
        <a:lstStyle/>
        <a:p>
          <a:pPr rtl="0"/>
          <a:r>
            <a:rPr lang="en-US" sz="21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Năng lượng: cung cấp 2000-2500 </a:t>
          </a:r>
          <a:r>
            <a:rPr lang="en-US" sz="2100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calo</a:t>
          </a:r>
          <a:r>
            <a:rPr lang="en-US" sz="21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/ngày </a:t>
          </a:r>
          <a:endParaRPr lang="vi-VN" sz="21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01AF41-1A29-45C4-8360-7247F5618D6A}" type="parTrans" cxnId="{AC381C76-3F80-4DBD-BA03-45B34EDA2255}">
      <dgm:prSet/>
      <dgm:spPr/>
      <dgm:t>
        <a:bodyPr/>
        <a:lstStyle/>
        <a:p>
          <a:endParaRPr lang="en-US"/>
        </a:p>
      </dgm:t>
    </dgm:pt>
    <dgm:pt modelId="{96399219-F941-4D0D-8945-21C39514FC18}" type="sibTrans" cxnId="{AC381C76-3F80-4DBD-BA03-45B34EDA2255}">
      <dgm:prSet/>
      <dgm:spPr/>
      <dgm:t>
        <a:bodyPr/>
        <a:lstStyle/>
        <a:p>
          <a:endParaRPr lang="en-US"/>
        </a:p>
      </dgm:t>
    </dgm:pt>
    <dgm:pt modelId="{75ED8327-9A43-4DAF-9E0E-F90FF96A1BD2}">
      <dgm:prSet custT="1"/>
      <dgm:spPr/>
      <dgm:t>
        <a:bodyPr/>
        <a:lstStyle/>
        <a:p>
          <a:pPr rtl="0"/>
          <a:r>
            <a:rPr lang="en-US" sz="21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Nước: Khuyên bệnh nhân chỉ uống khi khát... </a:t>
          </a:r>
          <a:r>
            <a:rPr lang="en-US" altLang="vi-VN" sz="21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Chống toan huyết</a:t>
          </a:r>
          <a:endParaRPr lang="vi-VN" sz="21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2B84C1-691E-4756-ABE4-C4B15EF02722}" type="parTrans" cxnId="{5A1A5612-5EA4-48BB-9013-0BE41E244D23}">
      <dgm:prSet/>
      <dgm:spPr/>
      <dgm:t>
        <a:bodyPr/>
        <a:lstStyle/>
        <a:p>
          <a:endParaRPr lang="en-US"/>
        </a:p>
      </dgm:t>
    </dgm:pt>
    <dgm:pt modelId="{413DD6AA-DA42-4A11-83AE-A828B04E80E9}" type="sibTrans" cxnId="{5A1A5612-5EA4-48BB-9013-0BE41E244D23}">
      <dgm:prSet/>
      <dgm:spPr/>
      <dgm:t>
        <a:bodyPr/>
        <a:lstStyle/>
        <a:p>
          <a:endParaRPr lang="en-US"/>
        </a:p>
      </dgm:t>
    </dgm:pt>
    <dgm:pt modelId="{8B3B44CC-35DD-4626-B151-DCA902718224}">
      <dgm:prSet custT="1"/>
      <dgm:spPr/>
      <dgm:t>
        <a:bodyPr/>
        <a:lstStyle/>
        <a:p>
          <a:pPr rtl="0"/>
          <a:r>
            <a:rPr lang="en-US" sz="21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Muối </a:t>
          </a:r>
          <a:r>
            <a:rPr lang="en-US" sz="2100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NaCl</a:t>
          </a:r>
          <a:r>
            <a:rPr lang="en-US" sz="21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đa số nên được giới hạn muối. </a:t>
          </a:r>
          <a:r>
            <a:rPr lang="en-US" altLang="vi-VN" sz="21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 nhiều sinh tố B và folic acid.</a:t>
          </a:r>
          <a:endParaRPr lang="vi-VN" sz="21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3DC972-08A1-4243-AB58-070D30B752B3}" type="parTrans" cxnId="{02C17D08-F122-4E60-9E85-8464F15F0DA4}">
      <dgm:prSet/>
      <dgm:spPr/>
      <dgm:t>
        <a:bodyPr/>
        <a:lstStyle/>
        <a:p>
          <a:endParaRPr lang="en-US"/>
        </a:p>
      </dgm:t>
    </dgm:pt>
    <dgm:pt modelId="{FBFA3270-5557-4A7C-8E86-1C48C606097B}" type="sibTrans" cxnId="{02C17D08-F122-4E60-9E85-8464F15F0DA4}">
      <dgm:prSet/>
      <dgm:spPr/>
      <dgm:t>
        <a:bodyPr/>
        <a:lstStyle/>
        <a:p>
          <a:endParaRPr lang="en-US"/>
        </a:p>
      </dgm:t>
    </dgm:pt>
    <dgm:pt modelId="{2FC1C7F8-8735-4493-BA78-AB9A1DFD5C2F}">
      <dgm:prSet custT="1"/>
      <dgm:spPr/>
      <dgm:t>
        <a:bodyPr/>
        <a:lstStyle/>
        <a:p>
          <a:pPr rtl="0"/>
          <a:r>
            <a:rPr lang="en-US" sz="21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Kali: nếu tăng nhẹ ( &lt;6 </a:t>
          </a:r>
          <a:r>
            <a:rPr lang="en-US" sz="2100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mEq</a:t>
          </a:r>
          <a:r>
            <a:rPr lang="en-US" sz="21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/l) thì chỉ cần giới hạn đạm.</a:t>
          </a:r>
        </a:p>
      </dgm:t>
    </dgm:pt>
    <dgm:pt modelId="{29E26027-EE55-49CF-8682-321266B61171}" type="parTrans" cxnId="{0A74D61F-AF9A-4235-AAE7-079F9C067E86}">
      <dgm:prSet/>
      <dgm:spPr/>
      <dgm:t>
        <a:bodyPr/>
        <a:lstStyle/>
        <a:p>
          <a:endParaRPr lang="en-US"/>
        </a:p>
      </dgm:t>
    </dgm:pt>
    <dgm:pt modelId="{CEFE2737-07F7-4819-A959-572EC62C620C}" type="sibTrans" cxnId="{0A74D61F-AF9A-4235-AAE7-079F9C067E86}">
      <dgm:prSet/>
      <dgm:spPr/>
      <dgm:t>
        <a:bodyPr/>
        <a:lstStyle/>
        <a:p>
          <a:endParaRPr lang="en-US"/>
        </a:p>
      </dgm:t>
    </dgm:pt>
    <dgm:pt modelId="{8479C7BF-1CF2-4000-A555-50433568E6FD}" type="pres">
      <dgm:prSet presAssocID="{9FA22B2F-B874-4BBD-9E7E-D92F2FF02CE2}" presName="compositeShape" presStyleCnt="0">
        <dgm:presLayoutVars>
          <dgm:chMax val="7"/>
          <dgm:dir/>
          <dgm:resizeHandles val="exact"/>
        </dgm:presLayoutVars>
      </dgm:prSet>
      <dgm:spPr/>
    </dgm:pt>
    <dgm:pt modelId="{6E72D260-E7E5-49B5-86EE-F6A8F27287C5}" type="pres">
      <dgm:prSet presAssocID="{C4AAF453-504A-4817-AC5D-F8D1B1AEF224}" presName="circ1" presStyleLbl="vennNode1" presStyleIdx="0" presStyleCnt="7"/>
      <dgm:spPr/>
    </dgm:pt>
    <dgm:pt modelId="{FF851452-CC5A-402A-A5BD-462524838C61}" type="pres">
      <dgm:prSet presAssocID="{C4AAF453-504A-4817-AC5D-F8D1B1AEF224}" presName="circ1Tx" presStyleLbl="revTx" presStyleIdx="0" presStyleCnt="0" custScaleX="130725" custScaleY="51480">
        <dgm:presLayoutVars>
          <dgm:chMax val="0"/>
          <dgm:chPref val="0"/>
          <dgm:bulletEnabled val="1"/>
        </dgm:presLayoutVars>
      </dgm:prSet>
      <dgm:spPr/>
    </dgm:pt>
    <dgm:pt modelId="{B74D1857-24BA-431A-9C7C-209C06986135}" type="pres">
      <dgm:prSet presAssocID="{54CAD46E-D7EE-4303-8A0D-600EBF17E632}" presName="circ2" presStyleLbl="vennNode1" presStyleIdx="1" presStyleCnt="7"/>
      <dgm:spPr/>
    </dgm:pt>
    <dgm:pt modelId="{E74796DF-4808-43FE-9E6F-2796C16EA9CB}" type="pres">
      <dgm:prSet presAssocID="{54CAD46E-D7EE-4303-8A0D-600EBF17E632}" presName="circ2Tx" presStyleLbl="revTx" presStyleIdx="0" presStyleCnt="0" custLinFactNeighborX="54" custLinFactNeighborY="-3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60FB2-DE95-4B60-BDED-372555AB3B8C}" type="pres">
      <dgm:prSet presAssocID="{5EEBABA9-A085-470A-A37A-4A138741D4D8}" presName="circ3" presStyleLbl="vennNode1" presStyleIdx="2" presStyleCnt="7"/>
      <dgm:spPr/>
    </dgm:pt>
    <dgm:pt modelId="{7B0A465B-A170-4B5C-9021-963195F0F604}" type="pres">
      <dgm:prSet presAssocID="{5EEBABA9-A085-470A-A37A-4A138741D4D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7A588EA-6A7A-490B-8FA9-8D79A33C73E9}" type="pres">
      <dgm:prSet presAssocID="{0E2F3A86-B099-4C23-9B0C-E91C78B58000}" presName="circ4" presStyleLbl="vennNode1" presStyleIdx="3" presStyleCnt="7"/>
      <dgm:spPr/>
    </dgm:pt>
    <dgm:pt modelId="{6E7F478D-F018-499D-A8DD-5E09B121FF55}" type="pres">
      <dgm:prSet presAssocID="{0E2F3A86-B099-4C23-9B0C-E91C78B58000}" presName="circ4Tx" presStyleLbl="revTx" presStyleIdx="0" presStyleCnt="0" custLinFactNeighborX="-1758" custLinFactNeighborY="985">
        <dgm:presLayoutVars>
          <dgm:chMax val="0"/>
          <dgm:chPref val="0"/>
          <dgm:bulletEnabled val="1"/>
        </dgm:presLayoutVars>
      </dgm:prSet>
      <dgm:spPr/>
    </dgm:pt>
    <dgm:pt modelId="{F3CF5256-8644-44E4-B240-3E400E65755E}" type="pres">
      <dgm:prSet presAssocID="{75ED8327-9A43-4DAF-9E0E-F90FF96A1BD2}" presName="circ5" presStyleLbl="vennNode1" presStyleIdx="4" presStyleCnt="7"/>
      <dgm:spPr/>
    </dgm:pt>
    <dgm:pt modelId="{6A087835-3EB7-4BD1-ACE7-BCA01223CA42}" type="pres">
      <dgm:prSet presAssocID="{75ED8327-9A43-4DAF-9E0E-F90FF96A1BD2}" presName="circ5Tx" presStyleLbl="revTx" presStyleIdx="0" presStyleCnt="0" custScaleX="114310" custScaleY="114310" custLinFactNeighborX="-10906" custLinFactNeighborY="-9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5CD814-3572-4CBD-A087-D7147671B58D}" type="pres">
      <dgm:prSet presAssocID="{8B3B44CC-35DD-4626-B151-DCA902718224}" presName="circ6" presStyleLbl="vennNode1" presStyleIdx="5" presStyleCnt="7"/>
      <dgm:spPr/>
    </dgm:pt>
    <dgm:pt modelId="{6AAAA82F-3522-409C-9848-698B58A67154}" type="pres">
      <dgm:prSet presAssocID="{8B3B44CC-35DD-4626-B151-DCA902718224}" presName="circ6Tx" presStyleLbl="revTx" presStyleIdx="0" presStyleCnt="0" custScaleX="123205" custScaleY="1232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FFE1D-AA81-4F5A-9A23-18D7691C740D}" type="pres">
      <dgm:prSet presAssocID="{2FC1C7F8-8735-4493-BA78-AB9A1DFD5C2F}" presName="circ7" presStyleLbl="vennNode1" presStyleIdx="6" presStyleCnt="7"/>
      <dgm:spPr/>
    </dgm:pt>
    <dgm:pt modelId="{7230D390-D143-4916-8D2D-78AA7173C067}" type="pres">
      <dgm:prSet presAssocID="{2FC1C7F8-8735-4493-BA78-AB9A1DFD5C2F}" presName="circ7Tx" presStyleLbl="revTx" presStyleIdx="0" presStyleCnt="0" custScaleX="115584" custScaleY="1155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1A5612-5EA4-48BB-9013-0BE41E244D23}" srcId="{9FA22B2F-B874-4BBD-9E7E-D92F2FF02CE2}" destId="{75ED8327-9A43-4DAF-9E0E-F90FF96A1BD2}" srcOrd="4" destOrd="0" parTransId="{772B84C1-691E-4756-ABE4-C4B15EF02722}" sibTransId="{413DD6AA-DA42-4A11-83AE-A828B04E80E9}"/>
    <dgm:cxn modelId="{7A34A3C7-F532-4143-AEA4-D3A407D134C7}" type="presOf" srcId="{2FC1C7F8-8735-4493-BA78-AB9A1DFD5C2F}" destId="{7230D390-D143-4916-8D2D-78AA7173C067}" srcOrd="0" destOrd="0" presId="urn:microsoft.com/office/officeart/2005/8/layout/venn1"/>
    <dgm:cxn modelId="{4EB26D36-8D52-41A3-B55E-68A35E72BD29}" type="presOf" srcId="{8B3B44CC-35DD-4626-B151-DCA902718224}" destId="{6AAAA82F-3522-409C-9848-698B58A67154}" srcOrd="0" destOrd="0" presId="urn:microsoft.com/office/officeart/2005/8/layout/venn1"/>
    <dgm:cxn modelId="{F5F6E545-E000-4025-8C5B-E649443B5DFB}" type="presOf" srcId="{54CAD46E-D7EE-4303-8A0D-600EBF17E632}" destId="{E74796DF-4808-43FE-9E6F-2796C16EA9CB}" srcOrd="0" destOrd="0" presId="urn:microsoft.com/office/officeart/2005/8/layout/venn1"/>
    <dgm:cxn modelId="{B2FC33BD-1909-4535-93AB-86F40D7BA23B}" type="presOf" srcId="{75ED8327-9A43-4DAF-9E0E-F90FF96A1BD2}" destId="{6A087835-3EB7-4BD1-ACE7-BCA01223CA42}" srcOrd="0" destOrd="0" presId="urn:microsoft.com/office/officeart/2005/8/layout/venn1"/>
    <dgm:cxn modelId="{0C3D0334-316D-4D5C-9468-7E727B9A5DF4}" srcId="{9FA22B2F-B874-4BBD-9E7E-D92F2FF02CE2}" destId="{C4AAF453-504A-4817-AC5D-F8D1B1AEF224}" srcOrd="0" destOrd="0" parTransId="{197AE0E4-751D-4E59-BC37-0184495B2F27}" sibTransId="{77C937C5-2D1D-4244-A320-F349CAC0C819}"/>
    <dgm:cxn modelId="{8132C583-370A-460C-89DF-C9779E1D3070}" srcId="{9FA22B2F-B874-4BBD-9E7E-D92F2FF02CE2}" destId="{5EEBABA9-A085-470A-A37A-4A138741D4D8}" srcOrd="2" destOrd="0" parTransId="{100DDABD-F6FF-4C1C-BCA0-F0C14D50FBF8}" sibTransId="{84395D3D-62E6-40C0-8033-27BD097BA347}"/>
    <dgm:cxn modelId="{3B076169-5733-4299-ACE7-929EAFD47AE2}" type="presOf" srcId="{9FA22B2F-B874-4BBD-9E7E-D92F2FF02CE2}" destId="{8479C7BF-1CF2-4000-A555-50433568E6FD}" srcOrd="0" destOrd="0" presId="urn:microsoft.com/office/officeart/2005/8/layout/venn1"/>
    <dgm:cxn modelId="{68D80860-0D17-42B5-9544-949F201AF020}" type="presOf" srcId="{C4AAF453-504A-4817-AC5D-F8D1B1AEF224}" destId="{FF851452-CC5A-402A-A5BD-462524838C61}" srcOrd="0" destOrd="0" presId="urn:microsoft.com/office/officeart/2005/8/layout/venn1"/>
    <dgm:cxn modelId="{AC381C76-3F80-4DBD-BA03-45B34EDA2255}" srcId="{9FA22B2F-B874-4BBD-9E7E-D92F2FF02CE2}" destId="{0E2F3A86-B099-4C23-9B0C-E91C78B58000}" srcOrd="3" destOrd="0" parTransId="{9C01AF41-1A29-45C4-8360-7247F5618D6A}" sibTransId="{96399219-F941-4D0D-8945-21C39514FC18}"/>
    <dgm:cxn modelId="{0A74D61F-AF9A-4235-AAE7-079F9C067E86}" srcId="{9FA22B2F-B874-4BBD-9E7E-D92F2FF02CE2}" destId="{2FC1C7F8-8735-4493-BA78-AB9A1DFD5C2F}" srcOrd="6" destOrd="0" parTransId="{29E26027-EE55-49CF-8682-321266B61171}" sibTransId="{CEFE2737-07F7-4819-A959-572EC62C620C}"/>
    <dgm:cxn modelId="{8848FF0A-3703-412D-961B-BDACBA196D17}" type="presOf" srcId="{5EEBABA9-A085-470A-A37A-4A138741D4D8}" destId="{7B0A465B-A170-4B5C-9021-963195F0F604}" srcOrd="0" destOrd="0" presId="urn:microsoft.com/office/officeart/2005/8/layout/venn1"/>
    <dgm:cxn modelId="{612AB490-0001-4DAE-891E-4E44CDF10860}" type="presOf" srcId="{0E2F3A86-B099-4C23-9B0C-E91C78B58000}" destId="{6E7F478D-F018-499D-A8DD-5E09B121FF55}" srcOrd="0" destOrd="0" presId="urn:microsoft.com/office/officeart/2005/8/layout/venn1"/>
    <dgm:cxn modelId="{59293D94-3DB5-406B-B903-326B2B3138D9}" srcId="{9FA22B2F-B874-4BBD-9E7E-D92F2FF02CE2}" destId="{54CAD46E-D7EE-4303-8A0D-600EBF17E632}" srcOrd="1" destOrd="0" parTransId="{FEA6BF4D-B40E-4C4C-B74F-89C762B3628C}" sibTransId="{1D6A4587-0C05-472F-917E-4417D459372C}"/>
    <dgm:cxn modelId="{02C17D08-F122-4E60-9E85-8464F15F0DA4}" srcId="{9FA22B2F-B874-4BBD-9E7E-D92F2FF02CE2}" destId="{8B3B44CC-35DD-4626-B151-DCA902718224}" srcOrd="5" destOrd="0" parTransId="{D03DC972-08A1-4243-AB58-070D30B752B3}" sibTransId="{FBFA3270-5557-4A7C-8E86-1C48C606097B}"/>
    <dgm:cxn modelId="{D265BCCD-AC57-401A-83EE-C3685339791B}" type="presParOf" srcId="{8479C7BF-1CF2-4000-A555-50433568E6FD}" destId="{6E72D260-E7E5-49B5-86EE-F6A8F27287C5}" srcOrd="0" destOrd="0" presId="urn:microsoft.com/office/officeart/2005/8/layout/venn1"/>
    <dgm:cxn modelId="{5878D3DF-8A4A-4B08-A296-84E5C6595BA9}" type="presParOf" srcId="{8479C7BF-1CF2-4000-A555-50433568E6FD}" destId="{FF851452-CC5A-402A-A5BD-462524838C61}" srcOrd="1" destOrd="0" presId="urn:microsoft.com/office/officeart/2005/8/layout/venn1"/>
    <dgm:cxn modelId="{72A79EE5-9B1E-40F4-9D7C-9C423A439E37}" type="presParOf" srcId="{8479C7BF-1CF2-4000-A555-50433568E6FD}" destId="{B74D1857-24BA-431A-9C7C-209C06986135}" srcOrd="2" destOrd="0" presId="urn:microsoft.com/office/officeart/2005/8/layout/venn1"/>
    <dgm:cxn modelId="{AB02B47B-BBC9-446E-8CE5-66524D5EB8C1}" type="presParOf" srcId="{8479C7BF-1CF2-4000-A555-50433568E6FD}" destId="{E74796DF-4808-43FE-9E6F-2796C16EA9CB}" srcOrd="3" destOrd="0" presId="urn:microsoft.com/office/officeart/2005/8/layout/venn1"/>
    <dgm:cxn modelId="{A243AD43-D09F-48BE-BFE5-1C22E86EB16D}" type="presParOf" srcId="{8479C7BF-1CF2-4000-A555-50433568E6FD}" destId="{3F260FB2-DE95-4B60-BDED-372555AB3B8C}" srcOrd="4" destOrd="0" presId="urn:microsoft.com/office/officeart/2005/8/layout/venn1"/>
    <dgm:cxn modelId="{FF928343-446C-4245-BBA2-00E8F6700E4F}" type="presParOf" srcId="{8479C7BF-1CF2-4000-A555-50433568E6FD}" destId="{7B0A465B-A170-4B5C-9021-963195F0F604}" srcOrd="5" destOrd="0" presId="urn:microsoft.com/office/officeart/2005/8/layout/venn1"/>
    <dgm:cxn modelId="{537F1FA9-034B-46D6-9B2B-A551B90F0F9B}" type="presParOf" srcId="{8479C7BF-1CF2-4000-A555-50433568E6FD}" destId="{D7A588EA-6A7A-490B-8FA9-8D79A33C73E9}" srcOrd="6" destOrd="0" presId="urn:microsoft.com/office/officeart/2005/8/layout/venn1"/>
    <dgm:cxn modelId="{08D8A285-FEC5-45F8-9942-EA2F880F91DF}" type="presParOf" srcId="{8479C7BF-1CF2-4000-A555-50433568E6FD}" destId="{6E7F478D-F018-499D-A8DD-5E09B121FF55}" srcOrd="7" destOrd="0" presId="urn:microsoft.com/office/officeart/2005/8/layout/venn1"/>
    <dgm:cxn modelId="{98DF43B3-08E7-4405-BC43-907D411888FA}" type="presParOf" srcId="{8479C7BF-1CF2-4000-A555-50433568E6FD}" destId="{F3CF5256-8644-44E4-B240-3E400E65755E}" srcOrd="8" destOrd="0" presId="urn:microsoft.com/office/officeart/2005/8/layout/venn1"/>
    <dgm:cxn modelId="{772235D0-9B4A-4B65-B483-FC5E9E600320}" type="presParOf" srcId="{8479C7BF-1CF2-4000-A555-50433568E6FD}" destId="{6A087835-3EB7-4BD1-ACE7-BCA01223CA42}" srcOrd="9" destOrd="0" presId="urn:microsoft.com/office/officeart/2005/8/layout/venn1"/>
    <dgm:cxn modelId="{21318AE9-FFAA-4CC4-8A2F-EF3121664AAC}" type="presParOf" srcId="{8479C7BF-1CF2-4000-A555-50433568E6FD}" destId="{E05CD814-3572-4CBD-A087-D7147671B58D}" srcOrd="10" destOrd="0" presId="urn:microsoft.com/office/officeart/2005/8/layout/venn1"/>
    <dgm:cxn modelId="{C9D3072C-990A-4A44-A789-BEFEE3F9E556}" type="presParOf" srcId="{8479C7BF-1CF2-4000-A555-50433568E6FD}" destId="{6AAAA82F-3522-409C-9848-698B58A67154}" srcOrd="11" destOrd="0" presId="urn:microsoft.com/office/officeart/2005/8/layout/venn1"/>
    <dgm:cxn modelId="{B5F468F7-145E-4A30-A873-297EC05C1363}" type="presParOf" srcId="{8479C7BF-1CF2-4000-A555-50433568E6FD}" destId="{DF4FFE1D-AA81-4F5A-9A23-18D7691C740D}" srcOrd="12" destOrd="0" presId="urn:microsoft.com/office/officeart/2005/8/layout/venn1"/>
    <dgm:cxn modelId="{B9005454-CAB9-4BFA-91A5-6575A191668F}" type="presParOf" srcId="{8479C7BF-1CF2-4000-A555-50433568E6FD}" destId="{7230D390-D143-4916-8D2D-78AA7173C067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09A28-2A34-4394-8E01-111C2053BB10}">
      <dsp:nvSpPr>
        <dsp:cNvPr id="0" name=""/>
        <dsp:cNvSpPr/>
      </dsp:nvSpPr>
      <dsp:spPr>
        <a:xfrm rot="16200000">
          <a:off x="666750" y="-666750"/>
          <a:ext cx="2438400" cy="37719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Chán </a:t>
          </a:r>
          <a:r>
            <a:rPr lang="en-GB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ăn,buồn</a:t>
          </a:r>
          <a:r>
            <a:rPr lang="en-GB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nôn, xuất huyết tiêu hóa.</a:t>
          </a:r>
          <a:endParaRPr lang="vi-VN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" y="1"/>
        <a:ext cx="3771900" cy="1828800"/>
      </dsp:txXfrm>
    </dsp:sp>
    <dsp:sp modelId="{CC4C5113-7EDC-47B2-B872-631E3F7A3F6E}">
      <dsp:nvSpPr>
        <dsp:cNvPr id="0" name=""/>
        <dsp:cNvSpPr/>
      </dsp:nvSpPr>
      <dsp:spPr>
        <a:xfrm>
          <a:off x="3771900" y="0"/>
          <a:ext cx="3771900" cy="2438400"/>
        </a:xfrm>
        <a:prstGeom prst="round1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Ure</a:t>
          </a:r>
          <a:r>
            <a:rPr lang="en-GB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và </a:t>
          </a:r>
          <a:r>
            <a:rPr lang="en-GB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creatinin</a:t>
          </a:r>
          <a:r>
            <a:rPr lang="en-GB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máu tăng, </a:t>
          </a:r>
          <a:r>
            <a:rPr lang="en-GB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</a:t>
          </a:r>
          <a:r>
            <a:rPr lang="en-GB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máu giảm, tăng đường máu. Thiếu máu, suy tim, tăng huyết áp.</a:t>
          </a:r>
          <a:endParaRPr lang="vi-VN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71900" y="0"/>
        <a:ext cx="3771900" cy="1828800"/>
      </dsp:txXfrm>
    </dsp:sp>
    <dsp:sp modelId="{5162D8FE-B02F-4AF6-894B-E39B30DF0F5D}">
      <dsp:nvSpPr>
        <dsp:cNvPr id="0" name=""/>
        <dsp:cNvSpPr/>
      </dsp:nvSpPr>
      <dsp:spPr>
        <a:xfrm rot="10800000">
          <a:off x="0" y="2438400"/>
          <a:ext cx="3771900" cy="2438400"/>
        </a:xfrm>
        <a:prstGeom prst="round1Rect">
          <a:avLst/>
        </a:prstGeom>
        <a:gradFill rotWithShape="0">
          <a:gsLst>
            <a:gs pos="0">
              <a:schemeClr val="accent2">
                <a:hueOff val="-1376865"/>
                <a:satOff val="-60317"/>
                <a:lumOff val="27451"/>
                <a:alphaOff val="0"/>
                <a:tint val="50000"/>
                <a:satMod val="300000"/>
              </a:schemeClr>
            </a:gs>
            <a:gs pos="35000">
              <a:schemeClr val="accent2">
                <a:hueOff val="-1376865"/>
                <a:satOff val="-60317"/>
                <a:lumOff val="27451"/>
                <a:alphaOff val="0"/>
                <a:tint val="37000"/>
                <a:satMod val="300000"/>
              </a:schemeClr>
            </a:gs>
            <a:gs pos="100000">
              <a:schemeClr val="accent2">
                <a:hueOff val="-1376865"/>
                <a:satOff val="-60317"/>
                <a:lumOff val="27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Nhiễm khuẩn, thận mủ. Protein niệu +, trụ niệu +</a:t>
          </a:r>
          <a:endParaRPr lang="vi-VN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047999"/>
        <a:ext cx="3771900" cy="1828800"/>
      </dsp:txXfrm>
    </dsp:sp>
    <dsp:sp modelId="{F9A3FC20-0FD6-4CA3-AB91-5B44216AA928}">
      <dsp:nvSpPr>
        <dsp:cNvPr id="0" name=""/>
        <dsp:cNvSpPr/>
      </dsp:nvSpPr>
      <dsp:spPr>
        <a:xfrm rot="5400000">
          <a:off x="4438650" y="1771650"/>
          <a:ext cx="2438400" cy="3771900"/>
        </a:xfrm>
        <a:prstGeom prst="round1Rect">
          <a:avLst/>
        </a:prstGeom>
        <a:gradFill rotWithShape="0">
          <a:gsLst>
            <a:gs pos="0">
              <a:schemeClr val="accent2">
                <a:hueOff val="-2065297"/>
                <a:satOff val="-90476"/>
                <a:lumOff val="41177"/>
                <a:alphaOff val="0"/>
                <a:tint val="50000"/>
                <a:satMod val="300000"/>
              </a:schemeClr>
            </a:gs>
            <a:gs pos="35000">
              <a:schemeClr val="accent2">
                <a:hueOff val="-2065297"/>
                <a:satOff val="-90476"/>
                <a:lumOff val="41177"/>
                <a:alphaOff val="0"/>
                <a:tint val="37000"/>
                <a:satMod val="300000"/>
              </a:schemeClr>
            </a:gs>
            <a:gs pos="100000">
              <a:schemeClr val="accent2">
                <a:hueOff val="-2065297"/>
                <a:satOff val="-90476"/>
                <a:lumOff val="41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Khó </a:t>
          </a:r>
          <a:r>
            <a:rPr lang="en-GB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thở,viêm</a:t>
          </a:r>
          <a:r>
            <a:rPr lang="en-GB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phổi.Mệt</a:t>
          </a:r>
          <a:r>
            <a:rPr lang="en-GB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mỏi, nhức đầu. Phù nề mi mắt, xuất huyết dưới da, niêm mạc</a:t>
          </a:r>
          <a:endParaRPr lang="vi-VN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71899" y="3047999"/>
        <a:ext cx="3771900" cy="1828800"/>
      </dsp:txXfrm>
    </dsp:sp>
    <dsp:sp modelId="{6166AFA5-CB94-4651-8A81-D62DB8B4B4FD}">
      <dsp:nvSpPr>
        <dsp:cNvPr id="0" name=""/>
        <dsp:cNvSpPr/>
      </dsp:nvSpPr>
      <dsp:spPr>
        <a:xfrm>
          <a:off x="2640330" y="1828800"/>
          <a:ext cx="2263140" cy="1219200"/>
        </a:xfrm>
        <a:prstGeom prst="roundRect">
          <a:avLst/>
        </a:prstGeom>
        <a:solidFill>
          <a:schemeClr val="accent3">
            <a:lumMod val="85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Hội chứng </a:t>
          </a:r>
          <a:r>
            <a:rPr lang="en-GB" sz="2600" b="1" u="sng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Ure</a:t>
          </a:r>
          <a:r>
            <a:rPr lang="en-GB" sz="2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máu cao:</a:t>
          </a:r>
          <a:endParaRPr lang="vi-VN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99846" y="1888316"/>
        <a:ext cx="2144108" cy="11001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2D260-E7E5-49B5-86EE-F6A8F27287C5}">
      <dsp:nvSpPr>
        <dsp:cNvPr id="0" name=""/>
        <dsp:cNvSpPr/>
      </dsp:nvSpPr>
      <dsp:spPr>
        <a:xfrm>
          <a:off x="3350999" y="1248754"/>
          <a:ext cx="1829313" cy="18295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F851452-CC5A-402A-A5BD-462524838C61}">
      <dsp:nvSpPr>
        <dsp:cNvPr id="0" name=""/>
        <dsp:cNvSpPr/>
      </dsp:nvSpPr>
      <dsp:spPr>
        <a:xfrm>
          <a:off x="2895600" y="92926"/>
          <a:ext cx="2740111" cy="57746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sng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b. Các biện pháp:</a:t>
          </a:r>
          <a:endParaRPr lang="vi-VN" sz="2800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5600" y="92926"/>
        <a:ext cx="2740111" cy="577465"/>
      </dsp:txXfrm>
    </dsp:sp>
    <dsp:sp modelId="{B74D1857-24BA-431A-9C7C-209C06986135}">
      <dsp:nvSpPr>
        <dsp:cNvPr id="0" name=""/>
        <dsp:cNvSpPr/>
      </dsp:nvSpPr>
      <dsp:spPr>
        <a:xfrm>
          <a:off x="3887597" y="1506751"/>
          <a:ext cx="1829313" cy="18295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74796DF-4808-43FE-9E6F-2796C16EA9CB}">
      <dsp:nvSpPr>
        <dsp:cNvPr id="0" name=""/>
        <dsp:cNvSpPr/>
      </dsp:nvSpPr>
      <dsp:spPr>
        <a:xfrm>
          <a:off x="5943596" y="882660"/>
          <a:ext cx="1981756" cy="123390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vi-VN" sz="23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en-US" altLang="vi-VN" sz="2300" kern="1200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Caxi</a:t>
          </a:r>
          <a:r>
            <a:rPr lang="en-US" altLang="vi-VN" sz="23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nếu giảm nhiều có thể dùng </a:t>
          </a:r>
          <a:r>
            <a:rPr lang="en-US" altLang="vi-VN" sz="2300" kern="1200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vitamine</a:t>
          </a:r>
          <a:r>
            <a:rPr lang="en-US" altLang="vi-VN" sz="23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D3</a:t>
          </a:r>
          <a:r>
            <a:rPr lang="en-US" altLang="vi-VN" sz="2300" kern="12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vi-VN" sz="2300" kern="1200" dirty="0"/>
        </a:p>
      </dsp:txBody>
      <dsp:txXfrm>
        <a:off x="5943596" y="882660"/>
        <a:ext cx="1981756" cy="1233900"/>
      </dsp:txXfrm>
    </dsp:sp>
    <dsp:sp modelId="{3F260FB2-DE95-4B60-BDED-372555AB3B8C}">
      <dsp:nvSpPr>
        <dsp:cNvPr id="0" name=""/>
        <dsp:cNvSpPr/>
      </dsp:nvSpPr>
      <dsp:spPr>
        <a:xfrm>
          <a:off x="4019460" y="2087245"/>
          <a:ext cx="1829313" cy="18295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B0A465B-A170-4B5C-9021-963195F0F604}">
      <dsp:nvSpPr>
        <dsp:cNvPr id="0" name=""/>
        <dsp:cNvSpPr/>
      </dsp:nvSpPr>
      <dsp:spPr>
        <a:xfrm>
          <a:off x="6133079" y="2456854"/>
          <a:ext cx="1943645" cy="13180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Đạm : giảm chỉ dùng 20-40mg/ngày </a:t>
          </a:r>
          <a:endParaRPr lang="vi-VN" sz="2100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33079" y="2456854"/>
        <a:ext cx="1943645" cy="1318029"/>
      </dsp:txXfrm>
    </dsp:sp>
    <dsp:sp modelId="{D7A588EA-6A7A-490B-8FA9-8D79A33C73E9}">
      <dsp:nvSpPr>
        <dsp:cNvPr id="0" name=""/>
        <dsp:cNvSpPr/>
      </dsp:nvSpPr>
      <dsp:spPr>
        <a:xfrm>
          <a:off x="3648262" y="2552762"/>
          <a:ext cx="1829313" cy="18295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E7F478D-F018-499D-A8DD-5E09B121FF55}">
      <dsp:nvSpPr>
        <dsp:cNvPr id="0" name=""/>
        <dsp:cNvSpPr/>
      </dsp:nvSpPr>
      <dsp:spPr>
        <a:xfrm>
          <a:off x="5257795" y="4235453"/>
          <a:ext cx="2096088" cy="12058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Năng lượng: cung cấp 2000-2500 </a:t>
          </a:r>
          <a:r>
            <a:rPr lang="en-US" sz="2100" kern="1200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calo</a:t>
          </a:r>
          <a:r>
            <a:rPr lang="en-US" sz="21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/ngày </a:t>
          </a:r>
          <a:endParaRPr lang="vi-VN" sz="2100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795" y="4235453"/>
        <a:ext cx="2096088" cy="1205857"/>
      </dsp:txXfrm>
    </dsp:sp>
    <dsp:sp modelId="{F3CF5256-8644-44E4-B240-3E400E65755E}">
      <dsp:nvSpPr>
        <dsp:cNvPr id="0" name=""/>
        <dsp:cNvSpPr/>
      </dsp:nvSpPr>
      <dsp:spPr>
        <a:xfrm>
          <a:off x="3053735" y="2552762"/>
          <a:ext cx="1829313" cy="18295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A087835-3EB7-4BD1-ACE7-BCA01223CA42}">
      <dsp:nvSpPr>
        <dsp:cNvPr id="0" name=""/>
        <dsp:cNvSpPr/>
      </dsp:nvSpPr>
      <dsp:spPr>
        <a:xfrm>
          <a:off x="762004" y="4126190"/>
          <a:ext cx="2396038" cy="137841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Nước: Khuyên bệnh nhân chỉ uống khi khát... </a:t>
          </a:r>
          <a:r>
            <a:rPr lang="en-US" altLang="vi-VN" sz="21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Chống toan huyết</a:t>
          </a:r>
          <a:endParaRPr lang="vi-VN" sz="2100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2004" y="4126190"/>
        <a:ext cx="2396038" cy="1378415"/>
      </dsp:txXfrm>
    </dsp:sp>
    <dsp:sp modelId="{E05CD814-3572-4CBD-A087-D7147671B58D}">
      <dsp:nvSpPr>
        <dsp:cNvPr id="0" name=""/>
        <dsp:cNvSpPr/>
      </dsp:nvSpPr>
      <dsp:spPr>
        <a:xfrm>
          <a:off x="2682537" y="2087245"/>
          <a:ext cx="1829313" cy="18295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AAAA82F-3522-409C-9848-698B58A67154}">
      <dsp:nvSpPr>
        <dsp:cNvPr id="0" name=""/>
        <dsp:cNvSpPr/>
      </dsp:nvSpPr>
      <dsp:spPr>
        <a:xfrm>
          <a:off x="229074" y="2303930"/>
          <a:ext cx="2394668" cy="162387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Muối </a:t>
          </a:r>
          <a:r>
            <a:rPr lang="en-US" sz="2100" kern="1200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NaCl</a:t>
          </a:r>
          <a:r>
            <a:rPr lang="en-US" sz="21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đa số nên được giới hạn muối. </a:t>
          </a:r>
          <a:r>
            <a:rPr lang="en-US" altLang="vi-VN" sz="21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 nhiều sinh tố B và folic acid.</a:t>
          </a:r>
          <a:endParaRPr lang="vi-VN" sz="2100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074" y="2303930"/>
        <a:ext cx="2394668" cy="1623878"/>
      </dsp:txXfrm>
    </dsp:sp>
    <dsp:sp modelId="{DF4FFE1D-AA81-4F5A-9A23-18D7691C740D}">
      <dsp:nvSpPr>
        <dsp:cNvPr id="0" name=""/>
        <dsp:cNvSpPr/>
      </dsp:nvSpPr>
      <dsp:spPr>
        <a:xfrm>
          <a:off x="2814400" y="1506751"/>
          <a:ext cx="1829313" cy="18295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230D390-D143-4916-8D2D-78AA7173C067}">
      <dsp:nvSpPr>
        <dsp:cNvPr id="0" name=""/>
        <dsp:cNvSpPr/>
      </dsp:nvSpPr>
      <dsp:spPr>
        <a:xfrm>
          <a:off x="452610" y="790290"/>
          <a:ext cx="2290593" cy="142619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Kali: nếu tăng nhẹ ( &lt;6 </a:t>
          </a:r>
          <a:r>
            <a:rPr lang="en-US" sz="2100" kern="1200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mEq</a:t>
          </a:r>
          <a:r>
            <a:rPr lang="en-US" sz="21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/l) thì chỉ cần giới hạn đạm.</a:t>
          </a:r>
        </a:p>
      </dsp:txBody>
      <dsp:txXfrm>
        <a:off x="452610" y="790290"/>
        <a:ext cx="2290593" cy="1426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62CFAE-56FA-446F-9FAC-1E5714823CA8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BDEE3C-658A-4931-A98F-EF61D7CF428E}" type="slidenum">
              <a:rPr lang="en-US" altLang="vi-VN" sz="1200"/>
              <a:pPr eaLnBrk="1" hangingPunct="1"/>
              <a:t>1</a:t>
            </a:fld>
            <a:endParaRPr lang="en-US" altLang="vi-VN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078E16-D3B1-4D78-B73A-72B56599D1B6}" type="slidenum">
              <a:rPr lang="en-US" altLang="vi-VN" sz="1200"/>
              <a:pPr eaLnBrk="1" hangingPunct="1"/>
              <a:t>4</a:t>
            </a:fld>
            <a:endParaRPr lang="en-US" altLang="vi-VN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vi-V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vi-V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641B89-518F-4312-8DB6-AE4FFDDBC761}" type="slidenum">
              <a:rPr lang="en-US" altLang="vi-VN" sz="1200"/>
              <a:pPr eaLnBrk="1" hangingPunct="1"/>
              <a:t>11</a:t>
            </a:fld>
            <a:endParaRPr lang="en-US" altLang="vi-V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EB26F6-330A-4DE4-84C6-32811351064A}" type="slidenum">
              <a:rPr lang="en-US" altLang="vi-VN" sz="1200">
                <a:solidFill>
                  <a:srgbClr val="000000"/>
                </a:solidFill>
              </a:rPr>
              <a:pPr eaLnBrk="1" hangingPunct="1"/>
              <a:t>18</a:t>
            </a:fld>
            <a:endParaRPr lang="en-US" altLang="vi-VN" sz="120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105400"/>
            <a:ext cx="7772400" cy="704850"/>
          </a:xfrm>
          <a:extLst/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791200"/>
            <a:ext cx="7772400" cy="685800"/>
          </a:xfrm>
          <a:extLst/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921438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07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115050" y="1036638"/>
            <a:ext cx="1962150" cy="5516562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228600" y="1036638"/>
            <a:ext cx="5734050" cy="5516562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46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876300" y="152400"/>
            <a:ext cx="7543800" cy="715962"/>
          </a:xfrm>
        </p:spPr>
        <p:txBody>
          <a:bodyPr/>
          <a:lstStyle>
            <a:lvl1pPr algn="ctr">
              <a:defRPr/>
            </a:lvl1pPr>
          </a:lstStyle>
          <a:p>
            <a:r>
              <a:rPr lang="vi-VN" dirty="0" smtClean="0"/>
              <a:t>Bấm &amp; sửa kiểu tiêu đề</a:t>
            </a:r>
            <a:endParaRPr lang="en-US" dirty="0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533400" y="1143000"/>
            <a:ext cx="6858000" cy="449580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43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4136416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1219200" y="2057400"/>
            <a:ext cx="3352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3352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8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39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62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8533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1251213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2791308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036638"/>
            <a:ext cx="75438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 smtClean="0"/>
              <a:t>Bấm &amp; sửa kiểu tiêu đề</a:t>
            </a:r>
            <a:endParaRPr lang="en-US" altLang="vi-V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57400"/>
            <a:ext cx="6858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 smtClean="0"/>
              <a:t>Bấm &amp; sửa kiểu tiêu đề</a:t>
            </a:r>
          </a:p>
          <a:p>
            <a:pPr lvl="1"/>
            <a:r>
              <a:rPr lang="vi-VN" altLang="vi-VN" smtClean="0"/>
              <a:t>Mức hai</a:t>
            </a:r>
          </a:p>
          <a:p>
            <a:pPr lvl="2"/>
            <a:r>
              <a:rPr lang="vi-VN" altLang="vi-VN" smtClean="0"/>
              <a:t>Mức ba</a:t>
            </a:r>
          </a:p>
          <a:p>
            <a:pPr lvl="3"/>
            <a:r>
              <a:rPr lang="vi-VN" altLang="vi-VN" smtClean="0"/>
              <a:t>Mức bốn</a:t>
            </a:r>
          </a:p>
          <a:p>
            <a:pPr lvl="4"/>
            <a:r>
              <a:rPr lang="vi-VN" altLang="vi-VN" smtClean="0"/>
              <a:t>Mức năm</a:t>
            </a:r>
            <a:endParaRPr lang="en-US" altLang="vi-V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-838200" y="2209800"/>
            <a:ext cx="9220200" cy="146685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GIẢNG: </a:t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SUY THẬN MẠN</a:t>
            </a: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370294" y="3962400"/>
            <a:ext cx="4572000" cy="1169987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vi-VN" sz="2000" b="1" i="1" dirty="0" smtClean="0">
                <a:latin typeface="Verdana" panose="020B0604030504040204" pitchFamily="34" charset="0"/>
              </a:rPr>
              <a:t>GV: </a:t>
            </a:r>
            <a:r>
              <a:rPr lang="en-GB" altLang="vi-VN" sz="2000" b="1" i="1" dirty="0" err="1" smtClean="0">
                <a:latin typeface="Verdana" panose="020B0604030504040204" pitchFamily="34" charset="0"/>
              </a:rPr>
              <a:t>Ths.Bs</a:t>
            </a:r>
            <a:r>
              <a:rPr lang="en-GB" altLang="vi-VN" sz="2000" b="1" i="1" dirty="0" smtClean="0">
                <a:latin typeface="Verdana" panose="020B0604030504040204" pitchFamily="34" charset="0"/>
              </a:rPr>
              <a:t> </a:t>
            </a:r>
            <a:r>
              <a:rPr lang="en-GB" altLang="vi-VN" sz="2000" b="1" i="1" dirty="0" err="1" smtClean="0">
                <a:latin typeface="Verdana" panose="020B0604030504040204" pitchFamily="34" charset="0"/>
              </a:rPr>
              <a:t>Nguyễn</a:t>
            </a:r>
            <a:r>
              <a:rPr lang="en-GB" altLang="vi-VN" sz="2000" b="1" i="1" dirty="0" smtClean="0">
                <a:latin typeface="Verdana" panose="020B0604030504040204" pitchFamily="34" charset="0"/>
              </a:rPr>
              <a:t> Phúc học</a:t>
            </a:r>
          </a:p>
          <a:p>
            <a:pPr eaLnBrk="1" hangingPunct="1"/>
            <a:r>
              <a:rPr lang="en-GB" altLang="vi-VN" sz="2000" b="1" i="1" dirty="0" smtClean="0">
                <a:latin typeface="Verdana" panose="020B0604030504040204" pitchFamily="34" charset="0"/>
              </a:rPr>
              <a:t>Nhóm thực hiện: Nhóm 15  </a:t>
            </a:r>
            <a:endParaRPr lang="ru-RU" altLang="vi-VN" sz="2000" b="1" i="1" dirty="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pPr algn="ctr" eaLnBrk="1" hangingPunct="1"/>
            <a:r>
              <a:rPr lang="en-GB" altLang="vi-VN" b="1" u="sng" dirty="0" smtClean="0">
                <a:solidFill>
                  <a:schemeClr val="tx1"/>
                </a:solidFill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</a:rPr>
            </a:br>
            <a:r>
              <a:rPr lang="en-GB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 TIẾN TRIỂN</a:t>
            </a:r>
            <a:r>
              <a:rPr lang="en-GB" altLang="vi-VN" b="1" u="sng" dirty="0" smtClean="0">
                <a:solidFill>
                  <a:schemeClr val="tx1"/>
                </a:solidFill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</a:rPr>
            </a:br>
            <a:endParaRPr lang="en-GB" altLang="vi-VN" b="1" u="sng" dirty="0" smtClean="0">
              <a:solidFill>
                <a:schemeClr val="tx1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343400" cy="4724400"/>
          </a:xfrm>
        </p:spPr>
        <p:txBody>
          <a:bodyPr/>
          <a:lstStyle/>
          <a:p>
            <a:pPr marL="342900" lvl="1" indent="-342900" eaLnBrk="1" hangingPunct="1">
              <a:buFontTx/>
              <a:buNone/>
            </a:pPr>
            <a:r>
              <a:rPr lang="en-US" altLang="vi-VN" sz="2000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1.1/Giai đoạn 1:</a:t>
            </a:r>
            <a:endParaRPr lang="en-GB" altLang="vi-VN" sz="2000" b="1" u="sng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Thận bị tổn thương, GFR bình thường (90 hoặc </a:t>
            </a:r>
            <a:r>
              <a:rPr lang="en-US" altLang="vi-VN" sz="20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caohơn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Thận có thể bị </a:t>
            </a:r>
            <a:r>
              <a:rPr lang="en-US" altLang="vi-VN" sz="20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tổnthương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trước khi chỉ </a:t>
            </a:r>
            <a:r>
              <a:rPr lang="en-US" altLang="vi-VN" sz="20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sốGFR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giảm. Trong giai đoạn đầu, mục tiêu chữa trị là giảm tiến triển bệnh, và giảm nguy cơ mắc các bệnh về tim mạch.</a:t>
            </a:r>
          </a:p>
          <a:p>
            <a:pPr marL="342900" lvl="1" indent="-342900" eaLnBrk="1" hangingPunct="1">
              <a:buFontTx/>
              <a:buNone/>
            </a:pPr>
            <a:r>
              <a:rPr lang="en-US" altLang="vi-VN" sz="2000" b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1.2/Giai đoạn 2:</a:t>
            </a:r>
            <a:endParaRPr lang="en-US" altLang="vi-VN" sz="2000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Thận bị tổn thương 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nhẹ, GFR </a:t>
            </a:r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 (60 đến 89).</a:t>
            </a:r>
            <a:endParaRPr lang="en-GB" altLang="vi-VN" sz="2000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chức năng thận 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 đầu </a:t>
            </a:r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 giảm, có thể ước </a:t>
            </a:r>
            <a:r>
              <a:rPr lang="en-US" altLang="vi-VN" sz="20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tínhtiến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 của suy thận và </a:t>
            </a:r>
            <a:r>
              <a:rPr lang="en-US" altLang="vi-VN" sz="20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tiếptục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chữa trị để giảm nguy 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 các </a:t>
            </a:r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 chứng khác.</a:t>
            </a:r>
            <a:endParaRPr lang="en-GB" altLang="vi-VN" sz="2000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GB" altLang="vi-VN" sz="20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eaLnBrk="1" hangingPunct="1">
              <a:buFontTx/>
              <a:buNone/>
            </a:pPr>
            <a:endParaRPr lang="en-GB" altLang="vi-VN" sz="20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419600" cy="5943600"/>
          </a:xfrm>
        </p:spPr>
        <p:txBody>
          <a:bodyPr/>
          <a:lstStyle/>
          <a:p>
            <a:pPr marL="342900" lvl="1" indent="-342900" eaLnBrk="1" hangingPunct="1">
              <a:buFontTx/>
              <a:buNone/>
            </a:pPr>
            <a:r>
              <a:rPr lang="en-US" altLang="vi-VN" sz="2000" b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1.3.Giai đoạn 3</a:t>
            </a:r>
            <a:r>
              <a:rPr lang="en-US" altLang="vi-VN" sz="2000" b="1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GRF giảm (30 đến 59).</a:t>
            </a:r>
            <a:endParaRPr lang="en-GB" altLang="vi-VN" sz="2000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suy thận đã tiến triển đến mức này, thiếu máu và các bệnh về xương có thể xuất hiện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1" indent="-342900" eaLnBrk="1" hangingPunct="1">
              <a:buFontTx/>
              <a:buNone/>
            </a:pPr>
            <a:r>
              <a:rPr lang="en-US" altLang="vi-VN" sz="2000" b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1.4.Giai đoạn 4:</a:t>
            </a:r>
            <a:endParaRPr lang="en-GB" altLang="vi-VN" sz="2000" b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GFR giảm nghiêm 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 (15 </a:t>
            </a:r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29). Tiếp 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 chữa </a:t>
            </a:r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 các biến chứng do 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suy </a:t>
            </a:r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thận gây ra, bắt đầu 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 tính </a:t>
            </a:r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các biện pháp 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chữa trị </a:t>
            </a:r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thay thế cho thận bị 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 tổn.</a:t>
            </a:r>
          </a:p>
          <a:p>
            <a:pPr eaLnBrk="1" hangingPunct="1">
              <a:buFontTx/>
              <a:buNone/>
            </a:pPr>
            <a:r>
              <a:rPr lang="en-US" altLang="vi-VN" sz="2000" b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1.5.Giai đoạn 5:</a:t>
            </a:r>
          </a:p>
          <a:p>
            <a:pPr eaLnBrk="1" hangingPunct="1"/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 thận hoàn toàn (GFR thấp hơn 15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GB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thận không còn hoạt động nữa, cần </a:t>
            </a:r>
            <a:r>
              <a:rPr lang="en-US" altLang="vi-VN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 lọc </a:t>
            </a:r>
            <a:r>
              <a:rPr lang="en-US" altLang="vi-VN" sz="2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 hoặc cấy ghép thận mới.</a:t>
            </a:r>
            <a:endParaRPr lang="en-GB" altLang="vi-VN" sz="2000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eaLnBrk="1" hangingPunct="1">
              <a:buFontTx/>
              <a:buNone/>
            </a:pPr>
            <a:endParaRPr lang="en-GB" altLang="vi-VN" b="1" u="sng" dirty="0">
              <a:solidFill>
                <a:srgbClr val="004D86"/>
              </a:solidFill>
            </a:endParaRPr>
          </a:p>
          <a:p>
            <a:pPr eaLnBrk="1" hangingPunct="1"/>
            <a:endParaRPr lang="en-GB" altLang="vi-VN" sz="2000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GB" altLang="vi-VN" sz="2000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eaLnBrk="1" hangingPunct="1">
              <a:buFontTx/>
              <a:buNone/>
            </a:pPr>
            <a:endParaRPr lang="en-GB" altLang="vi-VN" sz="2800" dirty="0" smtClean="0"/>
          </a:p>
          <a:p>
            <a:pPr marL="342900" lvl="1" indent="-342900" eaLnBrk="1" hangingPunct="1">
              <a:buFontTx/>
              <a:buNone/>
            </a:pPr>
            <a:endParaRPr lang="en-GB" altLang="vi-VN" sz="28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vi-V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543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 TIẾN TRIỂN</a:t>
            </a:r>
            <a:endParaRPr lang="en-GB" altLang="vi-VN" b="1" u="sng" dirty="0" smtClean="0">
              <a:solidFill>
                <a:schemeClr val="tx1"/>
              </a:solidFill>
            </a:endParaRPr>
          </a:p>
        </p:txBody>
      </p:sp>
      <p:sp>
        <p:nvSpPr>
          <p:cNvPr id="23555" name="Content Placeholder 13"/>
          <p:cNvSpPr>
            <a:spLocks noGrp="1"/>
          </p:cNvSpPr>
          <p:nvPr>
            <p:ph idx="1"/>
          </p:nvPr>
        </p:nvSpPr>
        <p:spPr>
          <a:xfrm>
            <a:off x="609600" y="1295400"/>
            <a:ext cx="76962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vi-VN" b="1" dirty="0" smtClean="0">
                <a:solidFill>
                  <a:srgbClr val="004D86"/>
                </a:solidFill>
              </a:rPr>
              <a:t>2</a:t>
            </a:r>
            <a:r>
              <a:rPr lang="en-US" altLang="vi-VN" b="1" dirty="0" smtClean="0">
                <a:solidFill>
                  <a:srgbClr val="004D86"/>
                </a:solidFill>
              </a:rPr>
              <a:t>. Dạng </a:t>
            </a:r>
            <a:r>
              <a:rPr lang="en-US" altLang="vi-VN" b="1" dirty="0" smtClean="0">
                <a:solidFill>
                  <a:srgbClr val="004D86"/>
                </a:solidFill>
              </a:rPr>
              <a:t>&amp; thể lâm sàng</a:t>
            </a:r>
          </a:p>
          <a:p>
            <a:pPr eaLnBrk="1" hangingPunct="1">
              <a:buFontTx/>
              <a:buNone/>
            </a:pP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Dạng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 gồm hai loại:</a:t>
            </a:r>
            <a:endParaRPr lang="en-GB" altLang="vi-VN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+Dạng STM có thể hồi phục được (hay gặp trên bệnh thận ngoại khoa..)</a:t>
            </a:r>
            <a:endParaRPr lang="en-GB" altLang="vi-VN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+Dạng suy thận mãn không hồi phục.</a:t>
            </a:r>
          </a:p>
          <a:p>
            <a:pPr eaLnBrk="1" hangingPunct="1">
              <a:buFontTx/>
              <a:buNone/>
            </a:pP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*Tất cả hai dạng đều có thể diễn biến theo 5 thể lâm sàng .</a:t>
            </a:r>
            <a:endParaRPr lang="en-GB" altLang="vi-VN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GB" altLang="vi-VN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pPr algn="ctr" eaLnBrk="1" hangingPunct="1"/>
            <a:r>
              <a:rPr lang="en-GB" altLang="vi-VN" b="1" u="sng" dirty="0" smtClean="0">
                <a:solidFill>
                  <a:schemeClr val="tx1"/>
                </a:solidFill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</a:rPr>
            </a:br>
            <a:r>
              <a:rPr lang="en-GB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 TIẾN TRIỂN</a:t>
            </a:r>
            <a:r>
              <a:rPr lang="en-GB" altLang="vi-VN" b="1" u="sng" dirty="0" smtClean="0">
                <a:solidFill>
                  <a:schemeClr val="tx1"/>
                </a:solidFill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</a:rPr>
            </a:br>
            <a:endParaRPr lang="en-GB" altLang="vi-VN" b="1" u="sng" dirty="0" smtClean="0">
              <a:solidFill>
                <a:schemeClr val="tx1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8534400" cy="4724400"/>
          </a:xfrm>
        </p:spPr>
        <p:txBody>
          <a:bodyPr>
            <a:normAutofit fontScale="85000" lnSpcReduction="20000"/>
          </a:bodyPr>
          <a:lstStyle/>
          <a:p>
            <a:pPr marL="342900" lvl="1" indent="-342900" eaLnBrk="1" hangingPunct="1">
              <a:buFontTx/>
              <a:buNone/>
            </a:pPr>
            <a:r>
              <a:rPr lang="en-US" altLang="vi-VN" sz="3200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2.2.Thể bệnh:</a:t>
            </a:r>
            <a:endParaRPr lang="en-GB" altLang="vi-VN" sz="3200" b="1" u="sng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eaLnBrk="1" hangingPunct="1">
              <a:buNone/>
            </a:pPr>
            <a:r>
              <a:rPr lang="en-US" altLang="vi-VN" sz="3000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2.2.1.Thể âm ỉ:</a:t>
            </a:r>
          </a:p>
          <a:p>
            <a:pPr marL="0" lvl="1" indent="0" eaLnBrk="1" hangingPunct="1">
              <a:buNone/>
            </a:pP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Không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biểu hiện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lâm sàng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tận khi vào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 đoạn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 do cơ thể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 ứng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 với các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 tượng đạm huyết tăng, rối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loạn nước điện giải ...</a:t>
            </a:r>
            <a:endParaRPr lang="en-GB" altLang="vi-VN" sz="30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eaLnBrk="1" hangingPunct="1">
              <a:buNone/>
            </a:pPr>
            <a:r>
              <a:rPr lang="en-US" altLang="vi-VN" sz="3000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2.2.2Thể </a:t>
            </a:r>
            <a:r>
              <a:rPr lang="en-US" altLang="vi-VN" sz="3000" b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 định:</a:t>
            </a:r>
            <a:endParaRPr lang="en-GB" altLang="vi-VN" sz="3000" b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eaLnBrk="1" hangingPunct="1">
              <a:buNone/>
            </a:pP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Có </a:t>
            </a:r>
            <a:r>
              <a:rPr lang="en-US" altLang="vi-VN" sz="3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rối loạn nhưng cơ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giữ </a:t>
            </a:r>
            <a:r>
              <a:rPr lang="en-US" altLang="vi-VN" sz="3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ở mức ổn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lâm </a:t>
            </a:r>
            <a:r>
              <a:rPr lang="en-US" altLang="vi-VN" sz="3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sàng trong thời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 dài </a:t>
            </a:r>
            <a:r>
              <a:rPr lang="en-US" altLang="vi-VN" sz="3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3 - 5 năm, khi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stress </a:t>
            </a:r>
            <a:r>
              <a:rPr lang="en-US" altLang="vi-VN" sz="3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 bột phát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 diễn </a:t>
            </a:r>
            <a:r>
              <a:rPr lang="en-US" altLang="vi-VN" sz="3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 nhanh sang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 đoạn </a:t>
            </a:r>
            <a:r>
              <a:rPr lang="en-US" altLang="vi-VN" sz="3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 indent="0" eaLnBrk="1" hangingPunct="1">
              <a:buNone/>
            </a:pPr>
            <a:r>
              <a:rPr lang="en-US" altLang="vi-VN" sz="2700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2.2.3.Thể diễn biến chậm:</a:t>
            </a:r>
            <a:endParaRPr lang="en-GB" altLang="vi-VN" sz="2700" b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eaLnBrk="1" hangingPunct="1">
              <a:buNone/>
            </a:pP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Hay </a:t>
            </a:r>
            <a:r>
              <a:rPr lang="en-US" altLang="vi-VN" sz="3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 ở bệnh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viêm </a:t>
            </a:r>
            <a:r>
              <a:rPr lang="en-US" altLang="vi-VN" sz="3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 thận, viêm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 thận </a:t>
            </a:r>
            <a:r>
              <a:rPr lang="en-US" altLang="vi-VN" sz="3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 thận đa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nang, suy </a:t>
            </a:r>
            <a:r>
              <a:rPr lang="en-US" altLang="vi-VN" sz="3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thận phát triển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 </a:t>
            </a:r>
            <a:r>
              <a:rPr lang="en-US" altLang="vi-VN" sz="30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nhiều năm, 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lúc </a:t>
            </a:r>
            <a:r>
              <a:rPr lang="en-US" altLang="vi-VN" sz="3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 lên có lúc </a:t>
            </a:r>
            <a:r>
              <a:rPr lang="en-US" altLang="vi-VN" sz="30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tạmthời</a:t>
            </a:r>
            <a:r>
              <a:rPr lang="en-US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 đi</a:t>
            </a:r>
            <a:endParaRPr lang="en-GB" altLang="vi-VN" sz="3000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eaLnBrk="1" hangingPunct="1">
              <a:buNone/>
            </a:pPr>
            <a:endParaRPr lang="en-GB" altLang="vi-VN" sz="3000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eaLnBrk="1" hangingPunct="1">
              <a:buFontTx/>
              <a:buNone/>
            </a:pPr>
            <a:endParaRPr lang="en-GB" altLang="vi-VN" sz="2800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eaLnBrk="1" hangingPunct="1">
              <a:buFontTx/>
              <a:buNone/>
            </a:pPr>
            <a:endParaRPr lang="en-GB" altLang="vi-VN" sz="28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vi-VN" b="1" u="sng" dirty="0" smtClean="0">
                <a:solidFill>
                  <a:schemeClr val="tx1"/>
                </a:solidFill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</a:rPr>
            </a:br>
            <a:r>
              <a:rPr lang="en-GB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 TIẾN TRIỂN</a:t>
            </a:r>
            <a:r>
              <a:rPr lang="en-GB" altLang="vi-VN" b="1" u="sng" dirty="0" smtClean="0">
                <a:solidFill>
                  <a:schemeClr val="tx1"/>
                </a:solidFill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</a:rPr>
            </a:br>
            <a:endParaRPr lang="en-GB" altLang="vi-VN" b="1" u="sng" dirty="0" smtClean="0">
              <a:solidFill>
                <a:schemeClr val="tx1"/>
              </a:solidFill>
            </a:endParaRPr>
          </a:p>
        </p:txBody>
      </p:sp>
      <p:sp>
        <p:nvSpPr>
          <p:cNvPr id="26627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7543800" cy="5151438"/>
          </a:xfrm>
        </p:spPr>
        <p:txBody>
          <a:bodyPr>
            <a:normAutofit fontScale="92500"/>
          </a:bodyPr>
          <a:lstStyle/>
          <a:p>
            <a:pPr marL="0" lvl="1" indent="0" eaLnBrk="1" hangingPunct="1">
              <a:buNone/>
            </a:pPr>
            <a:r>
              <a:rPr lang="en-US" altLang="vi-VN" sz="3000" b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2.2.4.Thể bột phát:</a:t>
            </a:r>
            <a:endParaRPr lang="en-GB" altLang="vi-VN" sz="3000" b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eaLnBrk="1" hangingPunct="1">
              <a:buNone/>
            </a:pP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Tức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có các đợt chức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 thận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 đi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nhanh, giữa các đợt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giai đoạn thoái lui (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 nhiên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giai đoạn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thoái </a:t>
            </a:r>
            <a:r>
              <a:rPr lang="en-US" altLang="vi-VN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lui,chức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 thận không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cải thiện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bao nhiêu mà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yếu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là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 biểu hiện của triệu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 lâm sàng-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 thận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 rất hay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gặp.</a:t>
            </a:r>
            <a:endParaRPr lang="en-GB" altLang="vi-VN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vi-VN" sz="3000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2.2.5.Thể </a:t>
            </a:r>
            <a:r>
              <a:rPr lang="en-US" altLang="vi-VN" sz="3000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 biến rất nhanh: </a:t>
            </a:r>
          </a:p>
          <a:p>
            <a:pPr marL="0" indent="0" eaLnBrk="1" hangingPunct="1">
              <a:buNone/>
            </a:pP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Hay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 trong viêm thận ác tính,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 tiến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 nhanh khó phân biệt được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giai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đoạn, thường tiến đến giai đoạn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 chỉ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6-8 tháng, do phần lớn cầu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thận bị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viêm, các ống thận bị teo đét gây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 giảm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 chức năng cô đặc và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 nhanh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đạm huyết.</a:t>
            </a:r>
            <a:endParaRPr lang="en-GB" altLang="vi-VN" sz="28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GB" altLang="vi-VN" sz="2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VII. BIẾN CHỨNG</a:t>
            </a:r>
            <a:r>
              <a:rPr lang="en-GB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vi-VN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514056"/>
              </p:ext>
            </p:extLst>
          </p:nvPr>
        </p:nvGraphicFramePr>
        <p:xfrm>
          <a:off x="876300" y="1447800"/>
          <a:ext cx="7543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vi-VN" b="1" u="sng" dirty="0" smtClean="0">
                <a:solidFill>
                  <a:schemeClr val="tx1"/>
                </a:solidFill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</a:rPr>
            </a:br>
            <a:r>
              <a:rPr lang="en-US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VIII. ĐIỀU TRỊ</a:t>
            </a:r>
            <a:r>
              <a:rPr lang="en-GB" altLang="vi-VN" b="1" u="sng" dirty="0" smtClean="0">
                <a:solidFill>
                  <a:schemeClr val="tx1"/>
                </a:solidFill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</a:rPr>
            </a:br>
            <a:endParaRPr lang="en-GB" altLang="vi-VN" b="1" u="sng" dirty="0" smtClean="0">
              <a:solidFill>
                <a:schemeClr val="tx1"/>
              </a:solidFill>
            </a:endParaRPr>
          </a:p>
        </p:txBody>
      </p:sp>
      <p:sp>
        <p:nvSpPr>
          <p:cNvPr id="2867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495800"/>
          </a:xfrm>
        </p:spPr>
        <p:txBody>
          <a:bodyPr/>
          <a:lstStyle/>
          <a:p>
            <a:pPr marL="342900" lvl="1" indent="-342900" eaLnBrk="1" hangingPunct="1">
              <a:buFontTx/>
              <a:buNone/>
            </a:pPr>
            <a:r>
              <a:rPr lang="en-US" altLang="vi-VN" b="1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1.Điều trị bảo tồn (không lọc máu, không </a:t>
            </a:r>
            <a:r>
              <a:rPr lang="en-US" altLang="vi-VN" b="1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gép</a:t>
            </a:r>
            <a:r>
              <a:rPr lang="en-US" altLang="vi-VN" b="1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thận)</a:t>
            </a:r>
            <a:endParaRPr lang="en-GB" altLang="vi-VN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vi-VN" sz="2300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1.Mục </a:t>
            </a:r>
            <a:r>
              <a:rPr lang="en-US" altLang="vi-VN" sz="2300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đích:</a:t>
            </a:r>
          </a:p>
          <a:p>
            <a:pPr marL="0" indent="0" eaLnBrk="1" hangingPunct="1">
              <a:buNone/>
            </a:pPr>
            <a:r>
              <a:rPr lang="en-US" altLang="vi-VN" sz="23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Làm </a:t>
            </a:r>
            <a:r>
              <a:rPr lang="en-US" altLang="vi-VN" sz="23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thuyên giảm các triệu chứng giúp </a:t>
            </a:r>
            <a:r>
              <a:rPr lang="en-US" altLang="vi-VN" sz="23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 nhân </a:t>
            </a:r>
            <a:r>
              <a:rPr lang="en-US" altLang="vi-VN" sz="23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cuộc sống </a:t>
            </a:r>
            <a:r>
              <a:rPr lang="en-US" altLang="vi-VN" sz="23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hoạt </a:t>
            </a:r>
            <a:r>
              <a:rPr lang="en-US" altLang="vi-VN" sz="23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 thường </a:t>
            </a:r>
            <a:r>
              <a:rPr lang="en-US" altLang="vi-VN" sz="23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làm </a:t>
            </a:r>
            <a:r>
              <a:rPr lang="en-US" altLang="vi-VN" sz="23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 lại diễn tiến của suy thận cho tới </a:t>
            </a:r>
            <a:r>
              <a:rPr lang="en-US" altLang="vi-VN" sz="23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bắt </a:t>
            </a:r>
            <a:r>
              <a:rPr lang="en-US" altLang="vi-VN" sz="23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buộc phải lọc máu hay </a:t>
            </a:r>
            <a:r>
              <a:rPr lang="en-US" altLang="vi-VN" sz="23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 </a:t>
            </a:r>
            <a:r>
              <a:rPr lang="en-US" altLang="vi-VN" sz="23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altLang="vi-VN" sz="23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vi-VN" sz="2300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Các biện pháp:</a:t>
            </a:r>
          </a:p>
          <a:p>
            <a:pPr marL="0" lvl="1" indent="0" eaLnBrk="1" hangingPunct="1">
              <a:buNone/>
            </a:pPr>
            <a:r>
              <a:rPr lang="en-US" altLang="vi-VN" sz="2300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Nguyên tắc:</a:t>
            </a:r>
            <a:endParaRPr lang="en-GB" altLang="vi-VN" sz="2300" b="1" u="sng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eaLnBrk="1" hangingPunct="1">
              <a:buNone/>
            </a:pPr>
            <a:r>
              <a:rPr lang="en-US" altLang="vi-VN" sz="23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Phải được thiết lập từ sớm để khống chế các triệu chứng</a:t>
            </a:r>
          </a:p>
          <a:p>
            <a:pPr marL="0" lvl="1" indent="0" eaLnBrk="1" hangingPunct="1">
              <a:buNone/>
            </a:pPr>
            <a:r>
              <a:rPr lang="en-US" altLang="vi-VN" sz="23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vi-VN" sz="23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Tránh những thuốc độc cho thận và thuốc cản quang dùng thuốc gắn </a:t>
            </a:r>
            <a:r>
              <a:rPr lang="en-US" altLang="vi-VN" sz="23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phosphat</a:t>
            </a:r>
            <a:r>
              <a:rPr lang="en-US" altLang="vi-VN" sz="23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ngăn ngừa triệu chứng của tăng nặng tuyến cận giáp.</a:t>
            </a:r>
            <a:endParaRPr lang="en-GB" altLang="vi-VN" sz="23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GB" altLang="vi-VN" sz="23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GB" altLang="vi-V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vi-VN" b="1" u="sng" dirty="0" smtClean="0">
                <a:solidFill>
                  <a:schemeClr val="tx1"/>
                </a:solidFill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</a:rPr>
            </a:br>
            <a:r>
              <a:rPr lang="en-US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VIII. ĐIỀU TRỊ</a:t>
            </a:r>
            <a:r>
              <a:rPr lang="en-GB" altLang="vi-VN" b="1" u="sng" dirty="0" smtClean="0">
                <a:solidFill>
                  <a:schemeClr val="tx1"/>
                </a:solidFill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</a:rPr>
            </a:br>
            <a:endParaRPr lang="en-GB" altLang="vi-VN" b="1" u="sng" dirty="0" smtClean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637325"/>
              </p:ext>
            </p:extLst>
          </p:nvPr>
        </p:nvGraphicFramePr>
        <p:xfrm>
          <a:off x="381000" y="903006"/>
          <a:ext cx="8305800" cy="5608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vi-VN" b="1" u="sng" dirty="0" smtClean="0">
                <a:solidFill>
                  <a:schemeClr val="tx1"/>
                </a:solidFill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</a:rPr>
            </a:br>
            <a:r>
              <a:rPr lang="en-US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VIII. ĐIỀU TRỊ</a:t>
            </a:r>
            <a:r>
              <a:rPr lang="en-GB" altLang="vi-VN" b="1" u="sng" dirty="0" smtClean="0">
                <a:solidFill>
                  <a:schemeClr val="tx1"/>
                </a:solidFill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</a:rPr>
            </a:br>
            <a:endParaRPr lang="en-GB" altLang="vi-VN" b="1" u="sng" dirty="0" smtClean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143000"/>
            <a:ext cx="8305800" cy="522763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en-US" altLang="vi-VN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Các </a:t>
            </a:r>
            <a:r>
              <a:rPr lang="en-US" altLang="vi-VN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 pháp</a:t>
            </a:r>
            <a:r>
              <a:rPr lang="en-US" altLang="vi-VN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b="1" u="sng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 tăng huyết áp: Kết hợp điều trị bằng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 chế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 chuyển, lợi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tiểu, alpha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beta blocker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cần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 để khống chế cao HA và trì hoãn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vi-VN" sz="28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giai đoạn cuối của suy thận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buNone/>
            </a:pPr>
            <a:endParaRPr lang="en-US" altLang="vi-VN" sz="28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 suy tim: khi dùng digital phải rất thận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dễ ngộ độc và lưu ý rằng OAP ở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 nhân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 thận mãn thường chỉ có thể giải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 bằng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lọc máu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vi-VN" sz="28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xuất hiện các biến chứng nặng hơn hoặc xuất hiện suy dinh dưỡng dù đã điều trị bảo tồn </a:t>
            </a:r>
            <a:r>
              <a:rPr lang="en-US" altLang="vi-VN" sz="28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toàndiện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hợp lý thì có chỉ định lọc máu, ghép thận cùng với tăng </a:t>
            </a:r>
            <a:r>
              <a:rPr lang="en-US" altLang="vi-VN" sz="28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calory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protein...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vi-VN" sz="28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 trị thiếu máu: Có thể dùng sắt, acid </a:t>
            </a:r>
            <a:r>
              <a:rPr lang="en-US" altLang="vi-VN" sz="28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folic,sinh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tố B6, androgen và </a:t>
            </a:r>
            <a:r>
              <a:rPr lang="en-US" altLang="vi-VN" sz="28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erythopoetin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vi-VN" sz="28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GB" altLang="vi-VN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GB" altLang="vi-VN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vi-VN" u="sng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Nhóm 4"/>
          <p:cNvGrpSpPr>
            <a:grpSpLocks/>
          </p:cNvGrpSpPr>
          <p:nvPr/>
        </p:nvGrpSpPr>
        <p:grpSpPr bwMode="auto">
          <a:xfrm>
            <a:off x="609600" y="1143000"/>
            <a:ext cx="7956540" cy="4100727"/>
            <a:chOff x="2301086" y="1803472"/>
            <a:chExt cx="6526700" cy="3363967"/>
          </a:xfrm>
        </p:grpSpPr>
        <p:sp>
          <p:nvSpPr>
            <p:cNvPr id="2" name="Hình chữ nhật 1"/>
            <p:cNvSpPr/>
            <p:nvPr/>
          </p:nvSpPr>
          <p:spPr bwMode="auto">
            <a:xfrm rot="21122553">
              <a:off x="2301086" y="1803472"/>
              <a:ext cx="6526700" cy="336396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254000" dist="127000" dir="18600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2" name="Hình chữ nhật 41"/>
            <p:cNvSpPr/>
            <p:nvPr/>
          </p:nvSpPr>
          <p:spPr bwMode="auto">
            <a:xfrm rot="21122553">
              <a:off x="2465928" y="1995797"/>
              <a:ext cx="6200451" cy="29741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>
                  <a:lumMod val="75000"/>
                </a:schemeClr>
              </a:solidFill>
              <a:prstDash val="dash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7894" name="Nhóm 2"/>
            <p:cNvGrpSpPr>
              <a:grpSpLocks/>
            </p:cNvGrpSpPr>
            <p:nvPr/>
          </p:nvGrpSpPr>
          <p:grpSpPr bwMode="auto">
            <a:xfrm>
              <a:off x="2622806" y="2958152"/>
              <a:ext cx="5862621" cy="762000"/>
              <a:chOff x="2182666" y="2743200"/>
              <a:chExt cx="5862621" cy="762000"/>
            </a:xfrm>
          </p:grpSpPr>
          <p:sp>
            <p:nvSpPr>
              <p:cNvPr id="37895" name="WordArt 3"/>
              <p:cNvSpPr>
                <a:spLocks noChangeArrowheads="1" noChangeShapeType="1" noTextEdit="1"/>
              </p:cNvSpPr>
              <p:nvPr/>
            </p:nvSpPr>
            <p:spPr bwMode="gray">
              <a:xfrm>
                <a:off x="2908300" y="2743200"/>
                <a:ext cx="4459288" cy="762000"/>
              </a:xfrm>
              <a:prstGeom prst="rect">
                <a:avLst/>
              </a:prstGeom>
            </p:spPr>
            <p:txBody>
              <a:bodyPr wrap="none" fromWordArt="1">
                <a:prstTxWarp prst="textDeflate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vi-VN" sz="5400" b="1" kern="10" dirty="0">
                    <a:ln w="2857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solidFill>
                      <a:srgbClr val="004D86"/>
                    </a:solidFill>
                    <a:effectLst>
                      <a:outerShdw dist="71842" dir="2700000" algn="ctr" rotWithShape="0">
                        <a:schemeClr val="bg2">
                          <a:alpha val="50000"/>
                        </a:scheme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Cảm ơn!</a:t>
                </a:r>
              </a:p>
            </p:txBody>
          </p:sp>
          <p:pic>
            <p:nvPicPr>
              <p:cNvPr id="37896" name="Picture 4" descr="p16_ss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2666" y="2847975"/>
                <a:ext cx="557213" cy="568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897" name="Picture 5" descr="p16_s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11887" y="2801304"/>
                <a:ext cx="533400" cy="427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62000" y="350837"/>
            <a:ext cx="7543800" cy="715963"/>
          </a:xfrm>
        </p:spPr>
        <p:txBody>
          <a:bodyPr/>
          <a:lstStyle/>
          <a:p>
            <a:pPr algn="ctr" eaLnBrk="1" hangingPunct="1"/>
            <a:r>
              <a:rPr lang="en-GB" altLang="vi-VN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 THẬN MẠN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449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vi-VN" b="1" dirty="0" smtClean="0">
                <a:solidFill>
                  <a:srgbClr val="FE00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 học </a:t>
            </a:r>
            <a:r>
              <a:rPr lang="en-US" altLang="vi-VN" b="1" dirty="0" smtClean="0">
                <a:solidFill>
                  <a:srgbClr val="FE00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</a:p>
          <a:p>
            <a:pPr eaLnBrk="1" hangingPunct="1">
              <a:buFontTx/>
              <a:buNone/>
            </a:pPr>
            <a:r>
              <a:rPr lang="en-US" altLang="vi-VN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Nêu </a:t>
            </a:r>
            <a:r>
              <a:rPr lang="en-US" altLang="vi-VN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nguyên nhân và cơ chế bệnh sinh của suy thận mạn</a:t>
            </a:r>
          </a:p>
          <a:p>
            <a:pPr marL="0" indent="0" eaLnBrk="1" hangingPunct="1">
              <a:buNone/>
            </a:pPr>
            <a:r>
              <a:rPr lang="en-US" altLang="vi-VN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Trình </a:t>
            </a:r>
            <a:r>
              <a:rPr lang="en-US" altLang="vi-VN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 được triệu chứng và phương pháp điều trị suy thận mạn</a:t>
            </a:r>
            <a:endParaRPr lang="en-GB" altLang="vi-VN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vi-VN" b="1" dirty="0" smtClean="0">
                <a:solidFill>
                  <a:schemeClr val="accent1"/>
                </a:solidFill>
              </a:rPr>
              <a:t/>
            </a:r>
            <a:br>
              <a:rPr lang="en-GB" altLang="vi-VN" b="1" dirty="0" smtClean="0">
                <a:solidFill>
                  <a:schemeClr val="accent1"/>
                </a:solidFill>
              </a:rPr>
            </a:br>
            <a:endParaRPr lang="en-GB" altLang="vi-VN" b="1" dirty="0" smtClean="0">
              <a:solidFill>
                <a:schemeClr val="accent1"/>
              </a:solidFill>
            </a:endParaRPr>
          </a:p>
          <a:p>
            <a:pPr eaLnBrk="1" hangingPunct="1"/>
            <a:endParaRPr lang="en-GB" altLang="vi-VN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76518" y="152400"/>
            <a:ext cx="8229600" cy="715963"/>
          </a:xfrm>
        </p:spPr>
        <p:txBody>
          <a:bodyPr/>
          <a:lstStyle/>
          <a:p>
            <a:pPr eaLnBrk="1" hangingPunct="1"/>
            <a:r>
              <a:rPr lang="en-GB" altLang="vi-VN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ĐỊNH NGHĨA</a:t>
            </a:r>
            <a:endParaRPr lang="en-GB" altLang="vi-VN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8" y="990600"/>
            <a:ext cx="8534400" cy="4953000"/>
          </a:xfrm>
        </p:spPr>
        <p:txBody>
          <a:bodyPr/>
          <a:lstStyle/>
          <a:p>
            <a:pPr eaLnBrk="1" hangingPunct="1"/>
            <a:r>
              <a:rPr lang="en-GB" altLang="vi-VN" smtClean="0">
                <a:solidFill>
                  <a:srgbClr val="004D86"/>
                </a:solidFill>
              </a:rPr>
              <a:t>Bệnh thận mạn tính: tổn thương thận ( Bất Thường xét nghiệm, hình ảnh học thận) hoặc GFR&lt;60ml/ph/1.73 m</a:t>
            </a:r>
            <a:r>
              <a:rPr lang="en-GB" altLang="vi-VN" baseline="30000" smtClean="0">
                <a:solidFill>
                  <a:srgbClr val="004D86"/>
                </a:solidFill>
              </a:rPr>
              <a:t>2</a:t>
            </a:r>
            <a:r>
              <a:rPr lang="en-GB" altLang="vi-VN" smtClean="0">
                <a:solidFill>
                  <a:srgbClr val="004D86"/>
                </a:solidFill>
              </a:rPr>
              <a:t> da kéo dài hơn 3 tháng </a:t>
            </a:r>
          </a:p>
          <a:p>
            <a:pPr eaLnBrk="1" hangingPunct="1"/>
            <a:r>
              <a:rPr lang="en-GB" altLang="vi-VN" smtClean="0">
                <a:solidFill>
                  <a:srgbClr val="004D86"/>
                </a:solidFill>
              </a:rPr>
              <a:t>STM : giảm dần và không hồi phục chức năng :</a:t>
            </a:r>
          </a:p>
          <a:p>
            <a:pPr eaLnBrk="1" hangingPunct="1">
              <a:buFontTx/>
              <a:buNone/>
            </a:pPr>
            <a:r>
              <a:rPr lang="en-GB" altLang="vi-VN" smtClean="0">
                <a:solidFill>
                  <a:srgbClr val="004D86"/>
                </a:solidFill>
              </a:rPr>
              <a:t>	+ Đào thải sản phẩm chuyển hóa,độc chất</a:t>
            </a:r>
          </a:p>
          <a:p>
            <a:pPr eaLnBrk="1" hangingPunct="1">
              <a:buFontTx/>
              <a:buNone/>
            </a:pPr>
            <a:r>
              <a:rPr lang="en-GB" altLang="vi-VN" smtClean="0">
                <a:solidFill>
                  <a:srgbClr val="004D86"/>
                </a:solidFill>
              </a:rPr>
              <a:t>	+ Duy trì nước và điện giải</a:t>
            </a:r>
          </a:p>
          <a:p>
            <a:pPr eaLnBrk="1" hangingPunct="1">
              <a:buFontTx/>
              <a:buNone/>
            </a:pPr>
            <a:r>
              <a:rPr lang="en-GB" altLang="vi-VN" smtClean="0">
                <a:solidFill>
                  <a:srgbClr val="004D86"/>
                </a:solidFill>
              </a:rPr>
              <a:t>	+ Chức năng nội tiết</a:t>
            </a:r>
          </a:p>
          <a:p>
            <a:pPr eaLnBrk="1" hangingPunct="1"/>
            <a:endParaRPr lang="en-GB" altLang="vi-VN" dirty="0" smtClean="0">
              <a:solidFill>
                <a:srgbClr val="004D8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15015" y="111490"/>
            <a:ext cx="8177810" cy="715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II. NGUYÊN NHÂN</a:t>
            </a:r>
            <a:endParaRPr lang="en-US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95742" y="1474048"/>
            <a:ext cx="2107351" cy="2107351"/>
            <a:chOff x="4071" y="1584"/>
            <a:chExt cx="1092" cy="1097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26" name="Oval 4"/>
            <p:cNvSpPr>
              <a:spLocks noChangeArrowheads="1"/>
            </p:cNvSpPr>
            <p:nvPr/>
          </p:nvSpPr>
          <p:spPr bwMode="gray">
            <a:xfrm>
              <a:off x="4071" y="1584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tint val="0"/>
                    <a:invGamma/>
                  </a:srgbClr>
                </a:gs>
                <a:gs pos="50000">
                  <a:srgbClr val="D8755A"/>
                </a:gs>
                <a:gs pos="100000">
                  <a:srgbClr val="D8755A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" name="Oval 5"/>
            <p:cNvSpPr>
              <a:spLocks noChangeArrowheads="1"/>
            </p:cNvSpPr>
            <p:nvPr/>
          </p:nvSpPr>
          <p:spPr bwMode="gray">
            <a:xfrm>
              <a:off x="4073" y="1593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alpha val="32001"/>
                  </a:srgbClr>
                </a:gs>
                <a:gs pos="100000">
                  <a:srgbClr val="D8755A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8" name="Oval 6"/>
            <p:cNvSpPr>
              <a:spLocks noChangeArrowheads="1"/>
            </p:cNvSpPr>
            <p:nvPr/>
          </p:nvSpPr>
          <p:spPr bwMode="gray">
            <a:xfrm>
              <a:off x="4131" y="1655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shade val="54118"/>
                    <a:invGamma/>
                  </a:srgbClr>
                </a:gs>
                <a:gs pos="50000">
                  <a:srgbClr val="D8755A"/>
                </a:gs>
                <a:gs pos="100000">
                  <a:srgbClr val="D8755A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" name="Oval 7"/>
            <p:cNvSpPr>
              <a:spLocks noChangeArrowheads="1"/>
            </p:cNvSpPr>
            <p:nvPr/>
          </p:nvSpPr>
          <p:spPr bwMode="gray">
            <a:xfrm>
              <a:off x="4128" y="1650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shade val="63529"/>
                    <a:invGamma/>
                  </a:srgbClr>
                </a:gs>
                <a:gs pos="100000">
                  <a:srgbClr val="D8755A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" name="Oval 8"/>
            <p:cNvSpPr>
              <a:spLocks noChangeArrowheads="1"/>
            </p:cNvSpPr>
            <p:nvPr/>
          </p:nvSpPr>
          <p:spPr bwMode="gray">
            <a:xfrm>
              <a:off x="4178" y="1703"/>
              <a:ext cx="852" cy="8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4197" y="1716"/>
              <a:ext cx="826" cy="825"/>
              <a:chOff x="4166" y="1706"/>
              <a:chExt cx="1252" cy="1252"/>
            </a:xfrm>
          </p:grpSpPr>
          <p:sp>
            <p:nvSpPr>
              <p:cNvPr id="132" name="Oval 1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" name="Oval 1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4" name="Oval 1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5" name="Oval 1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7172" name="Group 14"/>
          <p:cNvGrpSpPr>
            <a:grpSpLocks/>
          </p:cNvGrpSpPr>
          <p:nvPr/>
        </p:nvGrpSpPr>
        <p:grpSpPr bwMode="auto">
          <a:xfrm>
            <a:off x="3005577" y="2452338"/>
            <a:ext cx="3095171" cy="1709479"/>
            <a:chOff x="1680" y="1824"/>
            <a:chExt cx="2256" cy="1246"/>
          </a:xfrm>
        </p:grpSpPr>
        <p:sp>
          <p:nvSpPr>
            <p:cNvPr id="7180" name="AutoShape 15"/>
            <p:cNvSpPr>
              <a:spLocks noChangeArrowheads="1"/>
            </p:cNvSpPr>
            <p:nvPr/>
          </p:nvSpPr>
          <p:spPr bwMode="gray">
            <a:xfrm rot="10800000">
              <a:off x="3552" y="1824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7181" name="AutoShape 16"/>
            <p:cNvSpPr>
              <a:spLocks noChangeArrowheads="1"/>
            </p:cNvSpPr>
            <p:nvPr/>
          </p:nvSpPr>
          <p:spPr bwMode="gray">
            <a:xfrm rot="16200000">
              <a:off x="2616" y="2738"/>
              <a:ext cx="376" cy="287"/>
            </a:xfrm>
            <a:prstGeom prst="leftArrow">
              <a:avLst>
                <a:gd name="adj1" fmla="val 31250"/>
                <a:gd name="adj2" fmla="val 71528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7182" name="AutoShape 17"/>
            <p:cNvSpPr>
              <a:spLocks noChangeArrowheads="1"/>
            </p:cNvSpPr>
            <p:nvPr/>
          </p:nvSpPr>
          <p:spPr bwMode="gray">
            <a:xfrm>
              <a:off x="1680" y="1824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</p:grpSp>
      <p:sp>
        <p:nvSpPr>
          <p:cNvPr id="7173" name="Text Box 19"/>
          <p:cNvSpPr txBox="1">
            <a:spLocks noChangeArrowheads="1"/>
          </p:cNvSpPr>
          <p:nvPr/>
        </p:nvSpPr>
        <p:spPr bwMode="gray">
          <a:xfrm>
            <a:off x="3611288" y="2034532"/>
            <a:ext cx="187274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vi-VN" sz="2800" b="1" dirty="0" smtClean="0">
                <a:solidFill>
                  <a:srgbClr val="A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1.Nguyên </a:t>
            </a:r>
            <a:endParaRPr lang="en-US" altLang="vi-VN" sz="2800" b="1" dirty="0">
              <a:solidFill>
                <a:srgbClr val="A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vi-VN" sz="2800" b="1" dirty="0">
                <a:solidFill>
                  <a:srgbClr val="A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 rot="524566">
            <a:off x="6336183" y="1839544"/>
            <a:ext cx="1909785" cy="1874401"/>
            <a:chOff x="2789" y="1625"/>
            <a:chExt cx="907" cy="907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12" name="Oval 21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3" name="Oval 22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4" name="Oval 23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5" name="Oval 24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6" name="Oval 25"/>
            <p:cNvSpPr>
              <a:spLocks noChangeArrowheads="1"/>
            </p:cNvSpPr>
            <p:nvPr/>
          </p:nvSpPr>
          <p:spPr bwMode="gray">
            <a:xfrm>
              <a:off x="2888" y="1816"/>
              <a:ext cx="709" cy="27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2819" y="1735"/>
              <a:ext cx="765" cy="688"/>
              <a:chOff x="4023" y="1706"/>
              <a:chExt cx="1395" cy="1252"/>
            </a:xfrm>
          </p:grpSpPr>
          <p:sp>
            <p:nvSpPr>
              <p:cNvPr id="118" name="Oval 27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9" name="Oval 28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0" name="Oval 29"/>
              <p:cNvSpPr>
                <a:spLocks noChangeArrowheads="1"/>
              </p:cNvSpPr>
              <p:nvPr/>
            </p:nvSpPr>
            <p:spPr bwMode="gray">
              <a:xfrm>
                <a:off x="4023" y="1725"/>
                <a:ext cx="1334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1" name="Oval 30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76" name="Text Box 31"/>
          <p:cNvSpPr txBox="1">
            <a:spLocks noChangeArrowheads="1"/>
          </p:cNvSpPr>
          <p:nvPr/>
        </p:nvSpPr>
        <p:spPr bwMode="gray">
          <a:xfrm>
            <a:off x="6016904" y="2195336"/>
            <a:ext cx="2634189" cy="1015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0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Đái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tháo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20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0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0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endParaRPr lang="en-US" sz="20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902864" y="1845006"/>
            <a:ext cx="1909787" cy="1940256"/>
            <a:chOff x="884" y="2523"/>
            <a:chExt cx="862" cy="862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93" name="Oval 44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tint val="0"/>
                    <a:invGamma/>
                  </a:srgbClr>
                </a:gs>
                <a:gs pos="50000">
                  <a:srgbClr val="00CC66"/>
                </a:gs>
                <a:gs pos="100000">
                  <a:srgbClr val="00CC66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4" name="Oval 45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alpha val="32001"/>
                  </a:srgbClr>
                </a:gs>
                <a:gs pos="100000">
                  <a:srgbClr val="00CC66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5" name="Oval 46"/>
            <p:cNvSpPr>
              <a:spLocks noChangeArrowheads="1"/>
            </p:cNvSpPr>
            <p:nvPr/>
          </p:nvSpPr>
          <p:spPr bwMode="gray">
            <a:xfrm>
              <a:off x="940" y="2579"/>
              <a:ext cx="750" cy="750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54118"/>
                    <a:invGamma/>
                  </a:srgbClr>
                </a:gs>
                <a:gs pos="50000">
                  <a:srgbClr val="00CC66"/>
                </a:gs>
                <a:gs pos="100000">
                  <a:srgbClr val="00CC66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6" name="Oval 47"/>
            <p:cNvSpPr>
              <a:spLocks noChangeArrowheads="1"/>
            </p:cNvSpPr>
            <p:nvPr/>
          </p:nvSpPr>
          <p:spPr bwMode="gray">
            <a:xfrm>
              <a:off x="941" y="2579"/>
              <a:ext cx="749" cy="750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63529"/>
                    <a:invGamma/>
                  </a:srgbClr>
                </a:gs>
                <a:gs pos="100000">
                  <a:srgbClr val="00CC66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7" name="Oval 48"/>
            <p:cNvSpPr>
              <a:spLocks noChangeArrowheads="1"/>
            </p:cNvSpPr>
            <p:nvPr/>
          </p:nvSpPr>
          <p:spPr bwMode="gray">
            <a:xfrm>
              <a:off x="981" y="2617"/>
              <a:ext cx="674" cy="67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8" name="Oval 49"/>
            <p:cNvSpPr>
              <a:spLocks noChangeArrowheads="1"/>
            </p:cNvSpPr>
            <p:nvPr/>
          </p:nvSpPr>
          <p:spPr bwMode="gray">
            <a:xfrm>
              <a:off x="992" y="2628"/>
              <a:ext cx="653" cy="65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9" name="Oval 50"/>
            <p:cNvSpPr>
              <a:spLocks noChangeArrowheads="1"/>
            </p:cNvSpPr>
            <p:nvPr/>
          </p:nvSpPr>
          <p:spPr bwMode="gray">
            <a:xfrm>
              <a:off x="1000" y="2632"/>
              <a:ext cx="637" cy="636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0" name="Oval 51"/>
            <p:cNvSpPr>
              <a:spLocks noChangeArrowheads="1"/>
            </p:cNvSpPr>
            <p:nvPr/>
          </p:nvSpPr>
          <p:spPr bwMode="gray">
            <a:xfrm>
              <a:off x="1007" y="2638"/>
              <a:ext cx="606" cy="595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1" name="Oval 52"/>
            <p:cNvSpPr>
              <a:spLocks noChangeArrowheads="1"/>
            </p:cNvSpPr>
            <p:nvPr/>
          </p:nvSpPr>
          <p:spPr bwMode="gray">
            <a:xfrm>
              <a:off x="1042" y="2655"/>
              <a:ext cx="539" cy="48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7177" name="Text Box 53"/>
          <p:cNvSpPr txBox="1">
            <a:spLocks noChangeArrowheads="1"/>
          </p:cNvSpPr>
          <p:nvPr/>
        </p:nvSpPr>
        <p:spPr bwMode="gray">
          <a:xfrm>
            <a:off x="1193035" y="2281065"/>
            <a:ext cx="13170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vi-VN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Viêm cầu </a:t>
            </a:r>
          </a:p>
          <a:p>
            <a:pPr algn="ctr"/>
            <a:r>
              <a:rPr lang="en-US" altLang="vi-VN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</a:p>
        </p:txBody>
      </p: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3103268" y="4343060"/>
            <a:ext cx="2908797" cy="2296016"/>
            <a:chOff x="1584" y="3125"/>
            <a:chExt cx="1149" cy="907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9" name="Group 55"/>
            <p:cNvGrpSpPr>
              <a:grpSpLocks/>
            </p:cNvGrpSpPr>
            <p:nvPr/>
          </p:nvGrpSpPr>
          <p:grpSpPr bwMode="auto">
            <a:xfrm>
              <a:off x="1685" y="3125"/>
              <a:ext cx="907" cy="907"/>
              <a:chOff x="2832" y="1728"/>
              <a:chExt cx="907" cy="907"/>
            </a:xfrm>
          </p:grpSpPr>
          <p:sp>
            <p:nvSpPr>
              <p:cNvPr id="83" name="Oval 56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gamma/>
                      <a:tint val="0"/>
                      <a:invGamma/>
                    </a:srgbClr>
                  </a:gs>
                  <a:gs pos="50000">
                    <a:srgbClr val="3965E1"/>
                  </a:gs>
                  <a:gs pos="100000">
                    <a:srgbClr val="3965E1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4" name="Oval 57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alpha val="32001"/>
                    </a:srgbClr>
                  </a:gs>
                  <a:gs pos="100000">
                    <a:srgbClr val="3965E1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Oval 58"/>
              <p:cNvSpPr>
                <a:spLocks noChangeArrowheads="1"/>
              </p:cNvSpPr>
              <p:nvPr/>
            </p:nvSpPr>
            <p:spPr bwMode="gray">
              <a:xfrm>
                <a:off x="2889" y="1788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gamma/>
                      <a:shade val="54118"/>
                      <a:invGamma/>
                    </a:srgbClr>
                  </a:gs>
                  <a:gs pos="50000">
                    <a:srgbClr val="3965E1"/>
                  </a:gs>
                  <a:gs pos="100000">
                    <a:srgbClr val="3965E1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6" name="Oval 59"/>
              <p:cNvSpPr>
                <a:spLocks noChangeArrowheads="1"/>
              </p:cNvSpPr>
              <p:nvPr/>
            </p:nvSpPr>
            <p:spPr bwMode="gray">
              <a:xfrm>
                <a:off x="2889" y="179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gamma/>
                      <a:shade val="66667"/>
                      <a:invGamma/>
                    </a:srgbClr>
                  </a:gs>
                  <a:gs pos="100000">
                    <a:srgbClr val="3965E1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7" name="Oval 60"/>
              <p:cNvSpPr>
                <a:spLocks noChangeArrowheads="1"/>
              </p:cNvSpPr>
              <p:nvPr/>
            </p:nvSpPr>
            <p:spPr bwMode="gray">
              <a:xfrm>
                <a:off x="2928" y="1833"/>
                <a:ext cx="709" cy="709"/>
              </a:xfrm>
              <a:prstGeom prst="ellipse">
                <a:avLst/>
              </a:prstGeom>
              <a:gradFill rotWithShape="1">
                <a:gsLst>
                  <a:gs pos="0">
                    <a:srgbClr val="3965E1"/>
                  </a:gs>
                  <a:gs pos="100000">
                    <a:srgbClr val="3965E1">
                      <a:gamma/>
                      <a:shade val="588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0" name="Group 61"/>
              <p:cNvGrpSpPr>
                <a:grpSpLocks/>
              </p:cNvGrpSpPr>
              <p:nvPr/>
            </p:nvGrpSpPr>
            <p:grpSpPr bwMode="auto">
              <a:xfrm>
                <a:off x="2946" y="1842"/>
                <a:ext cx="687" cy="688"/>
                <a:chOff x="4166" y="1706"/>
                <a:chExt cx="1252" cy="1252"/>
              </a:xfrm>
            </p:grpSpPr>
            <p:sp>
              <p:nvSpPr>
                <p:cNvPr id="89" name="Oval 62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Oval 63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Oval 64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Oval 65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sp>
          <p:nvSpPr>
            <p:cNvPr id="82" name="Text Box 66"/>
            <p:cNvSpPr txBox="1">
              <a:spLocks noChangeArrowheads="1"/>
            </p:cNvSpPr>
            <p:nvPr/>
          </p:nvSpPr>
          <p:spPr bwMode="gray">
            <a:xfrm>
              <a:off x="1584" y="3456"/>
              <a:ext cx="1149" cy="33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b="1" dirty="0" err="1">
                  <a:solidFill>
                    <a:srgbClr val="004D86"/>
                  </a:solidFill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b="1" dirty="0">
                  <a:solidFill>
                    <a:srgbClr val="004D8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004D86"/>
                  </a:solidFill>
                  <a:latin typeface="Times New Roman" pitchFamily="18" charset="0"/>
                  <a:cs typeface="Times New Roman" pitchFamily="18" charset="0"/>
                </a:rPr>
                <a:t>nhân</a:t>
              </a:r>
              <a:r>
                <a:rPr lang="en-US" b="1" dirty="0">
                  <a:solidFill>
                    <a:srgbClr val="004D8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 eaLnBrk="0" hangingPunct="0">
                <a:defRPr/>
              </a:pPr>
              <a:r>
                <a:rPr lang="en-US" b="1" dirty="0" err="1">
                  <a:solidFill>
                    <a:srgbClr val="004D86"/>
                  </a:solidFill>
                  <a:latin typeface="Times New Roman" pitchFamily="18" charset="0"/>
                  <a:cs typeface="Times New Roman" pitchFamily="18" charset="0"/>
                </a:rPr>
                <a:t>khác</a:t>
              </a:r>
              <a:endParaRPr lang="en-US" b="1" dirty="0">
                <a:solidFill>
                  <a:srgbClr val="004D8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CƠ CHẾ</a:t>
            </a:r>
            <a:endParaRPr lang="en-GB" altLang="vi-VN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95300" y="863880"/>
            <a:ext cx="7924800" cy="2819400"/>
          </a:xfrm>
        </p:spPr>
        <p:txBody>
          <a:bodyPr/>
          <a:lstStyle/>
          <a:p>
            <a:pPr eaLnBrk="1" hangingPunct="1"/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 nephron nguyên vẹn: khi số lượng nephron chức năng giảm 75% thì mức lọc cầu thận giảm 50% so với mức bình thường, lúc này mới xuất hiện các triệu chứng của suy thận mạn.</a:t>
            </a:r>
            <a:endParaRPr lang="en-GB" altLang="vi-VN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vi-VN" b="1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altLang="vi-VN" b="1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vi-VN" b="1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GB" altLang="vi-VN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8" name="image7.jpeg" descr="þ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81400"/>
            <a:ext cx="49688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CƠ CHẾ </a:t>
            </a:r>
            <a:endParaRPr lang="en-GB" altLang="vi-VN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9441" y="886290"/>
            <a:ext cx="7924800" cy="5133509"/>
          </a:xfrm>
          <a:noFill/>
          <a:ln>
            <a:noFill/>
          </a:ln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altLang="vi-VN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số Creatinine và GFR:</a:t>
            </a:r>
          </a:p>
          <a:p>
            <a:pPr marL="0" lvl="1" indent="0" eaLnBrk="1" hangingPunct="1">
              <a:buNone/>
            </a:pPr>
            <a:r>
              <a:rPr lang="en-US" altLang="vi-VN" sz="2200" b="1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Creatinine</a:t>
            </a:r>
            <a:endParaRPr lang="en-GB" altLang="vi-VN" sz="2200" b="1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eaLnBrk="1" hangingPunct="1">
              <a:buFontTx/>
              <a:buChar char="•"/>
            </a:pPr>
            <a:r>
              <a:rPr lang="en-US" altLang="vi-VN" sz="22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en-US" altLang="vi-VN" sz="22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en-US" altLang="vi-VN" sz="22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 thải mà máu tạo ra trong khi phân chia các tế bào trong quá trình hoạt động.</a:t>
            </a:r>
            <a:endParaRPr lang="en-GB" altLang="vi-VN" sz="22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sz="22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 Creatinine trong máu có thể thay đổi, mỗi một phòng xét nghiệm để một mức tiêu chuẩn bình thường riêng, nhưng thông thường để ở mức </a:t>
            </a:r>
            <a:r>
              <a:rPr lang="en-US" altLang="vi-VN" sz="22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0.6-1.2mg/</a:t>
            </a:r>
            <a:r>
              <a:rPr lang="en-US" altLang="vi-VN" sz="22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endParaRPr lang="en-US" altLang="vi-VN" sz="22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vi-VN" sz="2200" b="1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Định lượng chức năng thận</a:t>
            </a:r>
            <a:endParaRPr lang="en-GB" altLang="vi-VN" sz="2200" b="1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sz="22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 giá theo mức </a:t>
            </a:r>
            <a:r>
              <a:rPr lang="en-US" altLang="vi-VN" sz="22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Creatinin</a:t>
            </a:r>
            <a:endParaRPr lang="en-US" altLang="vi-VN" sz="22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vi-VN" sz="22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vi-VN" sz="22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VD: khi mức creatinine ở nam giới là 1.7mg/</a:t>
            </a:r>
            <a:r>
              <a:rPr lang="en-US" altLang="vi-VN" sz="22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r>
              <a:rPr lang="en-US" altLang="vi-VN" sz="22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nữ giới là 1.4mg/</a:t>
            </a:r>
            <a:r>
              <a:rPr lang="en-US" altLang="vi-VN" sz="22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r>
              <a:rPr lang="en-US" altLang="vi-VN" sz="22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nghĩa là chức năng thận còn 50%.</a:t>
            </a:r>
          </a:p>
          <a:p>
            <a:pPr eaLnBrk="1" hangingPunct="1"/>
            <a:r>
              <a:rPr lang="en-US" altLang="vi-VN" sz="22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GFR để đánh giá mức độ suy giảm</a:t>
            </a:r>
            <a:endParaRPr lang="en-GB" altLang="vi-VN" sz="2200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GB" altLang="vi-VN" sz="22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VD: </a:t>
            </a:r>
            <a:r>
              <a:rPr lang="en-US" altLang="vi-VN" sz="22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GFR :thường chính xác hơn với bệnh nhân chức năng thận đã bị suy giảm</a:t>
            </a:r>
            <a:endParaRPr lang="en-GB" altLang="vi-VN" sz="22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GB" altLang="vi-VN" sz="2000" dirty="0" smtClean="0">
              <a:solidFill>
                <a:srgbClr val="004D86"/>
              </a:solidFill>
            </a:endParaRPr>
          </a:p>
          <a:p>
            <a:pPr eaLnBrk="1" hangingPunct="1"/>
            <a:endParaRPr lang="en-GB" altLang="vi-VN" sz="28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91400" cy="715962"/>
          </a:xfrm>
        </p:spPr>
        <p:txBody>
          <a:bodyPr/>
          <a:lstStyle/>
          <a:p>
            <a:pPr algn="ctr" eaLnBrk="1" hangingPunct="1"/>
            <a:r>
              <a:rPr lang="en-GB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SINH LÝ BỆNH</a:t>
            </a:r>
            <a:endParaRPr lang="en-GB" altLang="vi-VN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924800" cy="4800600"/>
          </a:xfrm>
        </p:spPr>
        <p:txBody>
          <a:bodyPr/>
          <a:lstStyle/>
          <a:p>
            <a:pPr eaLnBrk="1" hangingPunct="1"/>
            <a:r>
              <a:rPr lang="en-GB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vị hoạt động: nephron</a:t>
            </a:r>
          </a:p>
          <a:p>
            <a:pPr eaLnBrk="1" hangingPunct="1"/>
            <a:r>
              <a:rPr lang="en-GB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Bricker: khi nephron bị tổn </a:t>
            </a:r>
            <a:r>
              <a:rPr lang="en-GB" altLang="vi-VN" sz="30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thương→nephron</a:t>
            </a:r>
            <a:r>
              <a:rPr lang="en-GB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lành mạnh phì đại, tăng độ lọc.</a:t>
            </a:r>
          </a:p>
          <a:p>
            <a:pPr lvl="1" eaLnBrk="1" hangingPunct="1">
              <a:buFontTx/>
              <a:buNone/>
            </a:pPr>
            <a:r>
              <a:rPr lang="en-GB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+80% nephron bị tổn thương: thời kỳ bù trừ</a:t>
            </a:r>
          </a:p>
          <a:p>
            <a:pPr lvl="1" eaLnBrk="1" hangingPunct="1">
              <a:buFontTx/>
              <a:buNone/>
            </a:pPr>
            <a:r>
              <a:rPr lang="en-GB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+&gt;90% nephron bị tổn thương: suy thận nổi bật</a:t>
            </a:r>
          </a:p>
          <a:p>
            <a:pPr lvl="1" eaLnBrk="1" hangingPunct="1">
              <a:buFontTx/>
              <a:buChar char="-"/>
            </a:pPr>
            <a:r>
              <a:rPr lang="en-GB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sự kết hợp </a:t>
            </a:r>
            <a:r>
              <a:rPr lang="en-GB" altLang="vi-VN" sz="3000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giửa</a:t>
            </a:r>
            <a:r>
              <a:rPr lang="en-GB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cầu thận - ống thận</a:t>
            </a:r>
          </a:p>
          <a:p>
            <a:pPr lvl="1" eaLnBrk="1" hangingPunct="1">
              <a:buFontTx/>
              <a:buChar char="-"/>
            </a:pPr>
            <a:r>
              <a:rPr lang="en-GB" altLang="vi-VN" sz="3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tăng áp lực máu ở các nephron còn lại – xơ cầu thận – suy thận giai đoạn cuối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pPr algn="ctr" eaLnBrk="1" hangingPunct="1"/>
            <a:r>
              <a:rPr lang="en-GB" altLang="vi-VN" b="1" u="sng" dirty="0" smtClean="0">
                <a:solidFill>
                  <a:schemeClr val="tx1"/>
                </a:solidFill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</a:rPr>
            </a:br>
            <a:r>
              <a:rPr lang="en-GB" altLang="vi-VN" b="1" u="sng" dirty="0" smtClean="0">
                <a:solidFill>
                  <a:schemeClr val="tx1"/>
                </a:solidFill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</a:rPr>
            </a:br>
            <a:r>
              <a:rPr lang="en-GB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TRIỆU CHỨNG</a:t>
            </a:r>
            <a:r>
              <a:rPr lang="en-GB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vi-VN" sz="3200" b="1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 suy thận mạn biểu hiện với 8 triệu chứng:</a:t>
            </a:r>
            <a:r>
              <a:rPr lang="en-GB" altLang="vi-VN" b="1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altLang="vi-VN" b="1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vi-VN" b="1" u="sng" dirty="0" smtClean="0">
              <a:solidFill>
                <a:schemeClr val="tx1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215153" y="1752600"/>
            <a:ext cx="4191000" cy="42672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en-GB" altLang="vi-VN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vi-VN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Biểu hiện tiêu hoá:</a:t>
            </a:r>
            <a:endParaRPr lang="en-GB" altLang="vi-VN" b="1" u="sng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Nôn, ói mửa, nấc cụt, lở loét niêm mạc vùng miệng, viêm tuyến mang tai.</a:t>
            </a:r>
            <a:endParaRPr lang="en-GB" altLang="vi-VN" sz="18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 hơn là biểu hiện loét dạ dày, ruột non, xuất huyết tiêu hoá, viêm </a:t>
            </a:r>
            <a:r>
              <a:rPr lang="en-US" altLang="vi-VN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tuỵ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eaLnBrk="1" hangingPunct="1">
              <a:buFontTx/>
              <a:buNone/>
            </a:pPr>
            <a:r>
              <a:rPr lang="en-US" altLang="vi-VN" b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Biểu hiện tim mạch:</a:t>
            </a:r>
          </a:p>
          <a:p>
            <a:pPr eaLnBrk="1" hangingPunct="1"/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 tim ứ huyết</a:t>
            </a:r>
            <a:endParaRPr lang="en-GB" altLang="vi-VN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 huyết áp</a:t>
            </a:r>
            <a:endParaRPr lang="en-GB" altLang="vi-VN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 phổi cấp:</a:t>
            </a:r>
            <a:endParaRPr lang="en-GB" altLang="vi-VN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Viêm màng ngoài tim, đôi khi có tràn dịch gây ép </a:t>
            </a:r>
            <a:r>
              <a:rPr lang="en-US" altLang="vi-VN" dirty="0" err="1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tim.</a:t>
            </a:r>
            <a:endParaRPr lang="en-GB" altLang="vi-VN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vi-VN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GB" altLang="vi-VN" sz="3000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>
          <a:xfrm>
            <a:off x="4477871" y="1752600"/>
            <a:ext cx="4419600" cy="4267200"/>
          </a:xfrm>
        </p:spPr>
        <p:txBody>
          <a:bodyPr>
            <a:normAutofit fontScale="77500" lnSpcReduction="20000"/>
          </a:bodyPr>
          <a:lstStyle/>
          <a:p>
            <a:pPr marL="342900" lvl="1" indent="-342900" eaLnBrk="1" hangingPunct="1">
              <a:buFontTx/>
              <a:buNone/>
            </a:pPr>
            <a:r>
              <a:rPr lang="en-US" altLang="vi-VN" sz="2800" b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3.Biểu hiện thần kinh:</a:t>
            </a:r>
            <a:endParaRPr lang="en-GB" altLang="vi-VN" sz="2800" b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vi-VN" sz="28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hiện về </a:t>
            </a:r>
            <a:r>
              <a:rPr lang="en-US" altLang="vi-VN" sz="2800" dirty="0" err="1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TKTW:mất</a:t>
            </a:r>
            <a:r>
              <a:rPr lang="en-US" altLang="vi-VN" sz="28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ngủ, ngủ gà, giảm trí nhớ….</a:t>
            </a:r>
          </a:p>
          <a:p>
            <a:pPr marL="4572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vi-VN" sz="28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hiện TK ngoại vi: thường rối loạn cả vận động lẫn cảm giác, đối xứng và ở phần xa, chân bị nhiều hơn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vi-VN" b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4.Biểu hiện dị trưởng xương:</a:t>
            </a:r>
          </a:p>
          <a:p>
            <a:pPr eaLnBrk="1" hangingPunct="1"/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gặp đau xương, nhất là vùng lưng, gối, bẹn và chân.</a:t>
            </a:r>
            <a:endParaRPr lang="en-GB" altLang="vi-VN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 gặp gãy xương bệnh lý như gãy cổ xương đùi, xẹp cột sống.. vì loãng </a:t>
            </a:r>
            <a:r>
              <a:rPr lang="en-US" altLang="vi-VN" dirty="0" err="1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xương,xơ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hoá, nhuyễn, viêm xương gây nên.</a:t>
            </a:r>
            <a:endParaRPr lang="en-GB" altLang="vi-VN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eaLnBrk="1" hangingPunct="1">
              <a:buFontTx/>
              <a:buChar char="-"/>
            </a:pPr>
            <a:endParaRPr lang="en-GB" altLang="vi-VN" sz="2800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42047" y="152400"/>
            <a:ext cx="8686800" cy="533400"/>
          </a:xfrm>
        </p:spPr>
        <p:txBody>
          <a:bodyPr/>
          <a:lstStyle/>
          <a:p>
            <a:pPr algn="ctr" eaLnBrk="1" hangingPunct="1"/>
            <a:r>
              <a:rPr lang="en-GB" altLang="vi-VN" b="1" u="sng" dirty="0" smtClean="0">
                <a:solidFill>
                  <a:schemeClr val="tx1"/>
                </a:solidFill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</a:rPr>
            </a:br>
            <a:r>
              <a:rPr lang="en-GB" altLang="vi-VN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TRIỆU CHỨNG</a:t>
            </a:r>
            <a:r>
              <a:rPr lang="en-GB" altLang="vi-VN" b="1" u="sng" dirty="0" smtClean="0">
                <a:solidFill>
                  <a:schemeClr val="tx1"/>
                </a:solidFill>
              </a:rPr>
              <a:t/>
            </a:r>
            <a:br>
              <a:rPr lang="en-GB" altLang="vi-VN" b="1" u="sng" dirty="0" smtClean="0">
                <a:solidFill>
                  <a:schemeClr val="tx1"/>
                </a:solidFill>
              </a:rPr>
            </a:br>
            <a:endParaRPr lang="en-GB" altLang="vi-VN" b="1" u="sng" dirty="0" smtClean="0">
              <a:solidFill>
                <a:schemeClr val="tx1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165847" y="1143000"/>
            <a:ext cx="4191000" cy="5181600"/>
          </a:xfrm>
        </p:spPr>
        <p:txBody>
          <a:bodyPr>
            <a:normAutofit fontScale="85000" lnSpcReduction="20000"/>
          </a:bodyPr>
          <a:lstStyle/>
          <a:p>
            <a:pPr marL="342900" lvl="1" indent="-342900" eaLnBrk="1" hangingPunct="1">
              <a:buFontTx/>
              <a:buNone/>
            </a:pPr>
            <a:r>
              <a:rPr lang="en-US" altLang="vi-VN" sz="2800" b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5.Biểu hiện huyết học:</a:t>
            </a:r>
          </a:p>
          <a:p>
            <a:pPr marL="342900" lvl="1" indent="-342900" eaLnBrk="1" hangingPunct="1">
              <a:buFontTx/>
              <a:buNone/>
            </a:pP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-Thiếu máu</a:t>
            </a:r>
          </a:p>
          <a:p>
            <a:pPr marL="342900" lvl="1" indent="-342900" eaLnBrk="1" hangingPunct="1">
              <a:buFontTx/>
              <a:buNone/>
            </a:pPr>
            <a:r>
              <a:rPr lang="en-US" altLang="vi-VN" sz="2800" dirty="0" smtClean="0">
                <a:solidFill>
                  <a:srgbClr val="004D86"/>
                </a:solidFill>
              </a:rPr>
              <a:t>-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Rối loạn đông máu</a:t>
            </a:r>
          </a:p>
          <a:p>
            <a:pPr marL="342900" lvl="1" indent="-342900" eaLnBrk="1" hangingPunct="1">
              <a:buFontTx/>
              <a:buNone/>
            </a:pP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Huyết tán</a:t>
            </a:r>
          </a:p>
          <a:p>
            <a:pPr marL="457200" lvl="1" indent="-457200" eaLnBrk="1" hangingPunct="1">
              <a:buFontTx/>
              <a:buChar char="-"/>
            </a:pP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 năng miễn </a:t>
            </a:r>
            <a:r>
              <a:rPr lang="en-US" altLang="vi-VN" sz="28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</a:p>
          <a:p>
            <a:pPr marL="342900" lvl="1" indent="-342900" eaLnBrk="1" hangingPunct="1">
              <a:buFontTx/>
              <a:buNone/>
            </a:pPr>
            <a:r>
              <a:rPr lang="en-US" altLang="vi-VN" sz="2800" b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6.Biểu hiện xáo trộn nước </a:t>
            </a:r>
          </a:p>
          <a:p>
            <a:pPr marL="342900" lvl="1" indent="-342900" eaLnBrk="1" hangingPunct="1">
              <a:buFontTx/>
              <a:buChar char="-"/>
            </a:pPr>
            <a:r>
              <a:rPr lang="en-US" altLang="vi-VN" sz="2800" b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 giải:</a:t>
            </a:r>
          </a:p>
          <a:p>
            <a:pPr marL="342900" lvl="1" indent="-342900" eaLnBrk="1" hangingPunct="1">
              <a:buFontTx/>
              <a:buNone/>
            </a:pPr>
            <a:r>
              <a:rPr lang="en-US" altLang="vi-VN" sz="28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+Nước: Người bị suy thận</a:t>
            </a:r>
          </a:p>
          <a:p>
            <a:pPr marL="342900" lvl="1" indent="-342900" eaLnBrk="1" hangingPunct="1">
              <a:buFontTx/>
              <a:buNone/>
            </a:pPr>
            <a:r>
              <a:rPr lang="en-US" altLang="vi-VN" sz="28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 năng cô đặc hoặc pha</a:t>
            </a:r>
          </a:p>
          <a:p>
            <a:pPr marL="342900" lvl="1" indent="-342900" eaLnBrk="1" hangingPunct="1">
              <a:buFontTx/>
              <a:buNone/>
            </a:pPr>
            <a:r>
              <a:rPr lang="en-US" altLang="vi-VN" sz="28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loãng nước tiểu bị giới hạn </a:t>
            </a:r>
          </a:p>
          <a:p>
            <a:pPr marL="342900" lvl="1" indent="-342900" eaLnBrk="1" hangingPunct="1">
              <a:buFontTx/>
              <a:buNone/>
            </a:pPr>
            <a:r>
              <a:rPr lang="en-US" altLang="vi-VN" sz="28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Chất điện giải:</a:t>
            </a:r>
          </a:p>
          <a:p>
            <a:pPr marL="342900" lvl="1" indent="-342900" eaLnBrk="1" hangingPunct="1">
              <a:buFontTx/>
              <a:buNone/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Natri</a:t>
            </a:r>
            <a:endParaRPr lang="en-US" altLang="vi-VN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eaLnBrk="1" hangingPunct="1">
              <a:buFontTx/>
              <a:buNone/>
            </a:pPr>
            <a:r>
              <a:rPr lang="en-US" alt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Kali</a:t>
            </a:r>
            <a:endParaRPr lang="en-GB" altLang="vi-VN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 eaLnBrk="1" hangingPunct="1">
              <a:buFontTx/>
              <a:buChar char="-"/>
            </a:pPr>
            <a:endParaRPr lang="en-GB" altLang="vi-VN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eaLnBrk="1" hangingPunct="1">
              <a:buFontTx/>
              <a:buNone/>
            </a:pPr>
            <a:endParaRPr lang="en-GB" altLang="vi-VN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4356847" y="1143000"/>
            <a:ext cx="4572000" cy="4267200"/>
          </a:xfrm>
        </p:spPr>
        <p:txBody>
          <a:bodyPr>
            <a:noAutofit/>
          </a:bodyPr>
          <a:lstStyle/>
          <a:p>
            <a:pPr marL="0" lvl="1" indent="0" eaLnBrk="1" hangingPunct="1">
              <a:buNone/>
            </a:pPr>
            <a:r>
              <a:rPr lang="en-US" altLang="vi-VN" b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7.Xáo trộn thăng bằng kiềm toan:</a:t>
            </a:r>
          </a:p>
          <a:p>
            <a:pPr marL="0" lvl="1" indent="0" eaLnBrk="1" hangingPunct="1">
              <a:buNone/>
            </a:pP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Thường chỉ xảy ra ở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 thận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 đoạn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cuối: Nguy cơ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 toan chuyển hoá</a:t>
            </a:r>
          </a:p>
          <a:p>
            <a:pPr marL="0" lvl="1" indent="0" eaLnBrk="1" hangingPunct="1">
              <a:buNone/>
            </a:pP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Nguy cơ kiềm </a:t>
            </a:r>
            <a:r>
              <a:rPr lang="en-US" altLang="vi-VN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chuyểnhoá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hay gặp khi điều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 quá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trớn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 indent="0" eaLnBrk="1" hangingPunct="1">
              <a:buNone/>
            </a:pPr>
            <a:r>
              <a:rPr lang="en-US" altLang="vi-VN" b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8.Biểu hiện ở da:</a:t>
            </a:r>
          </a:p>
          <a:p>
            <a:pPr marL="0" lvl="1" indent="0" eaLnBrk="1" hangingPunct="1">
              <a:buNone/>
            </a:pP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Da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 bị khô, ngứa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nếu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 sinh kém có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thấy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 tượng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 sương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(uremic frost) </a:t>
            </a:r>
            <a:r>
              <a:rPr lang="en-US" altLang="vi-VN" dirty="0" err="1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doure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 thành NH3 và </a:t>
            </a:r>
            <a:r>
              <a:rPr lang="en-US" altLang="vi-VN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tinh </a:t>
            </a:r>
            <a:r>
              <a:rPr lang="en-US" altLang="vi-VN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 ở ngoài da.</a:t>
            </a:r>
            <a:endParaRPr lang="en-GB" altLang="vi-VN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endParaRPr lang="en-GB" altLang="vi-VN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endParaRPr lang="en-GB" altLang="vi-VN" dirty="0" smtClean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0">
      <a:dk1>
        <a:srgbClr val="4D4D4D"/>
      </a:dk1>
      <a:lt1>
        <a:srgbClr val="FFFFFF"/>
      </a:lt1>
      <a:dk2>
        <a:srgbClr val="4D4D4D"/>
      </a:dk2>
      <a:lt2>
        <a:srgbClr val="DD6705"/>
      </a:lt2>
      <a:accent1>
        <a:srgbClr val="EB8B09"/>
      </a:accent1>
      <a:accent2>
        <a:srgbClr val="F5A437"/>
      </a:accent2>
      <a:accent3>
        <a:srgbClr val="FFFFFF"/>
      </a:accent3>
      <a:accent4>
        <a:srgbClr val="404040"/>
      </a:accent4>
      <a:accent5>
        <a:srgbClr val="F3C4AA"/>
      </a:accent5>
      <a:accent6>
        <a:srgbClr val="DE9431"/>
      </a:accent6>
      <a:hlink>
        <a:srgbClr val="FAB550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CE5C16"/>
        </a:lt2>
        <a:accent1>
          <a:srgbClr val="E3852B"/>
        </a:accent1>
        <a:accent2>
          <a:srgbClr val="E79235"/>
        </a:accent2>
        <a:accent3>
          <a:srgbClr val="FFFFFF"/>
        </a:accent3>
        <a:accent4>
          <a:srgbClr val="404040"/>
        </a:accent4>
        <a:accent5>
          <a:srgbClr val="EFC2AC"/>
        </a:accent5>
        <a:accent6>
          <a:srgbClr val="D1842F"/>
        </a:accent6>
        <a:hlink>
          <a:srgbClr val="F09E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D5D16"/>
        </a:lt2>
        <a:accent1>
          <a:srgbClr val="ED5B10"/>
        </a:accent1>
        <a:accent2>
          <a:srgbClr val="F5A526"/>
        </a:accent2>
        <a:accent3>
          <a:srgbClr val="FFFFFF"/>
        </a:accent3>
        <a:accent4>
          <a:srgbClr val="404040"/>
        </a:accent4>
        <a:accent5>
          <a:srgbClr val="F4B5AA"/>
        </a:accent5>
        <a:accent6>
          <a:srgbClr val="DE9521"/>
        </a:accent6>
        <a:hlink>
          <a:srgbClr val="FABD4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33617"/>
        </a:lt2>
        <a:accent1>
          <a:srgbClr val="DC6900"/>
        </a:accent1>
        <a:accent2>
          <a:srgbClr val="ED9500"/>
        </a:accent2>
        <a:accent3>
          <a:srgbClr val="FFFFFF"/>
        </a:accent3>
        <a:accent4>
          <a:srgbClr val="404040"/>
        </a:accent4>
        <a:accent5>
          <a:srgbClr val="EBB9AA"/>
        </a:accent5>
        <a:accent6>
          <a:srgbClr val="D78700"/>
        </a:accent6>
        <a:hlink>
          <a:srgbClr val="F8BE1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FE3902"/>
        </a:lt2>
        <a:accent1>
          <a:srgbClr val="FF6B03"/>
        </a:accent1>
        <a:accent2>
          <a:srgbClr val="FF8308"/>
        </a:accent2>
        <a:accent3>
          <a:srgbClr val="FFFFFF"/>
        </a:accent3>
        <a:accent4>
          <a:srgbClr val="404040"/>
        </a:accent4>
        <a:accent5>
          <a:srgbClr val="FFBAAA"/>
        </a:accent5>
        <a:accent6>
          <a:srgbClr val="E77606"/>
        </a:accent6>
        <a:hlink>
          <a:srgbClr val="FFA90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E5930D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CF850B"/>
        </a:accent6>
        <a:hlink>
          <a:srgbClr val="F99F1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FAB55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F42C9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E90D0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1099D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B7ED2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</TotalTime>
  <Words>1617</Words>
  <Application>Microsoft Office PowerPoint</Application>
  <PresentationFormat>On-screen Show (4:3)</PresentationFormat>
  <Paragraphs>154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Microsoft Sans Serif</vt:lpstr>
      <vt:lpstr>Verdana</vt:lpstr>
      <vt:lpstr>Times New Roman</vt:lpstr>
      <vt:lpstr>Times</vt:lpstr>
      <vt:lpstr>powerpoint-template</vt:lpstr>
      <vt:lpstr>BÀI GIẢNG:                             SUY THẬN MẠN</vt:lpstr>
      <vt:lpstr>SUY THẬN MẠN</vt:lpstr>
      <vt:lpstr>I. ĐỊNH NGHĨA</vt:lpstr>
      <vt:lpstr>II. NGUYÊN NHÂN</vt:lpstr>
      <vt:lpstr>III. CƠ CHẾ</vt:lpstr>
      <vt:lpstr>II. CƠ CHẾ </vt:lpstr>
      <vt:lpstr>IV. SINH LÝ BỆNH</vt:lpstr>
      <vt:lpstr>  V. TRIỆU CHỨNG Bệnh suy thận mạn biểu hiện với 8 triệu chứng: </vt:lpstr>
      <vt:lpstr> V. TRIỆU CHỨNG </vt:lpstr>
      <vt:lpstr> VI. TIẾN TRIỂN </vt:lpstr>
      <vt:lpstr>VI. TIẾN TRIỂN</vt:lpstr>
      <vt:lpstr> VI. TIẾN TRIỂN </vt:lpstr>
      <vt:lpstr> VI. TIẾN TRIỂN </vt:lpstr>
      <vt:lpstr> VII. BIẾN CHỨNG </vt:lpstr>
      <vt:lpstr> VIII. ĐIỀU TRỊ </vt:lpstr>
      <vt:lpstr> VIII. ĐIỀU TRỊ </vt:lpstr>
      <vt:lpstr> VIII. ĐIỀU TRỊ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Đẹp</dc:title>
  <dc:creator>Carcassonno</dc:creator>
  <cp:lastModifiedBy>văn phong trần</cp:lastModifiedBy>
  <cp:revision>96</cp:revision>
  <dcterms:created xsi:type="dcterms:W3CDTF">2013-03-14T07:40:30Z</dcterms:created>
  <dcterms:modified xsi:type="dcterms:W3CDTF">2016-11-16T05:12:48Z</dcterms:modified>
</cp:coreProperties>
</file>