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62" r:id="rId9"/>
    <p:sldId id="263" r:id="rId10"/>
    <p:sldId id="264" r:id="rId11"/>
    <p:sldId id="266" r:id="rId12"/>
    <p:sldId id="267" r:id="rId13"/>
    <p:sldId id="268"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5D00D-64CE-4E9F-BC9A-CB699AC02236}" type="datetimeFigureOut">
              <a:rPr lang="en-US" smtClean="0"/>
              <a:t>15/1/2017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14676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D00D-64CE-4E9F-BC9A-CB699AC02236}" type="datetimeFigureOut">
              <a:rPr lang="en-US" smtClean="0"/>
              <a:t>15/1/2017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18890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D00D-64CE-4E9F-BC9A-CB699AC02236}" type="datetimeFigureOut">
              <a:rPr lang="en-US" smtClean="0"/>
              <a:t>15/1/2017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29565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D00D-64CE-4E9F-BC9A-CB699AC02236}" type="datetimeFigureOut">
              <a:rPr lang="en-US" smtClean="0"/>
              <a:t>15/1/2017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347104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5D00D-64CE-4E9F-BC9A-CB699AC02236}" type="datetimeFigureOut">
              <a:rPr lang="en-US" smtClean="0"/>
              <a:t>15/1/2017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199090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5D00D-64CE-4E9F-BC9A-CB699AC02236}" type="datetimeFigureOut">
              <a:rPr lang="en-US" smtClean="0"/>
              <a:t>15/1/2017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376936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5D00D-64CE-4E9F-BC9A-CB699AC02236}" type="datetimeFigureOut">
              <a:rPr lang="en-US" smtClean="0"/>
              <a:t>15/1/2017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341597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5D00D-64CE-4E9F-BC9A-CB699AC02236}" type="datetimeFigureOut">
              <a:rPr lang="en-US" smtClean="0"/>
              <a:t>15/1/2017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180084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5D00D-64CE-4E9F-BC9A-CB699AC02236}" type="datetimeFigureOut">
              <a:rPr lang="en-US" smtClean="0"/>
              <a:t>15/1/2017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39287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5D00D-64CE-4E9F-BC9A-CB699AC02236}" type="datetimeFigureOut">
              <a:rPr lang="en-US" smtClean="0"/>
              <a:t>15/1/2017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388737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5D00D-64CE-4E9F-BC9A-CB699AC02236}" type="datetimeFigureOut">
              <a:rPr lang="en-US" smtClean="0"/>
              <a:t>15/1/2017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AA99A-9FAE-4517-876A-1EF704C2EA11}" type="slidenum">
              <a:rPr lang="en-US" smtClean="0"/>
              <a:t>‹#›</a:t>
            </a:fld>
            <a:endParaRPr lang="en-US"/>
          </a:p>
        </p:txBody>
      </p:sp>
    </p:spTree>
    <p:extLst>
      <p:ext uri="{BB962C8B-B14F-4D97-AF65-F5344CB8AC3E}">
        <p14:creationId xmlns:p14="http://schemas.microsoft.com/office/powerpoint/2010/main" val="102980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5D00D-64CE-4E9F-BC9A-CB699AC02236}" type="datetimeFigureOut">
              <a:rPr lang="en-US" smtClean="0"/>
              <a:t>15/1/2017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AA99A-9FAE-4517-876A-1EF704C2EA11}" type="slidenum">
              <a:rPr lang="en-US" smtClean="0"/>
              <a:t>‹#›</a:t>
            </a:fld>
            <a:endParaRPr lang="en-US"/>
          </a:p>
        </p:txBody>
      </p:sp>
    </p:spTree>
    <p:extLst>
      <p:ext uri="{BB962C8B-B14F-4D97-AF65-F5344CB8AC3E}">
        <p14:creationId xmlns:p14="http://schemas.microsoft.com/office/powerpoint/2010/main" val="146730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772400" cy="2971801"/>
          </a:xfrm>
        </p:spPr>
        <p:txBody>
          <a:bodyPr>
            <a:normAutofit/>
          </a:bodyPr>
          <a:lstStyle/>
          <a:p>
            <a:r>
              <a:rPr lang="en-US" sz="2400" dirty="0" err="1" smtClean="0">
                <a:latin typeface="Cambria" pitchFamily="18" charset="0"/>
                <a:cs typeface="Times New Roman" pitchFamily="18" charset="0"/>
              </a:rPr>
              <a:t>Trường</a:t>
            </a:r>
            <a:r>
              <a:rPr lang="en-US" sz="2400" dirty="0" smtClean="0">
                <a:latin typeface="Cambria" pitchFamily="18" charset="0"/>
                <a:cs typeface="Times New Roman" pitchFamily="18" charset="0"/>
              </a:rPr>
              <a:t> </a:t>
            </a:r>
            <a:r>
              <a:rPr lang="en-US" sz="2400" dirty="0" err="1" smtClean="0">
                <a:latin typeface="Cambria" pitchFamily="18" charset="0"/>
                <a:cs typeface="Times New Roman" pitchFamily="18" charset="0"/>
              </a:rPr>
              <a:t>đại</a:t>
            </a:r>
            <a:r>
              <a:rPr lang="en-US" sz="2400" dirty="0" smtClean="0">
                <a:latin typeface="Cambria" pitchFamily="18" charset="0"/>
                <a:cs typeface="Times New Roman" pitchFamily="18" charset="0"/>
              </a:rPr>
              <a:t> </a:t>
            </a:r>
            <a:r>
              <a:rPr lang="en-US" sz="2400" dirty="0" err="1" smtClean="0">
                <a:latin typeface="Cambria" pitchFamily="18" charset="0"/>
                <a:cs typeface="Times New Roman" pitchFamily="18" charset="0"/>
              </a:rPr>
              <a:t>học</a:t>
            </a:r>
            <a:r>
              <a:rPr lang="en-US" sz="2400" dirty="0" smtClean="0">
                <a:latin typeface="Cambria" pitchFamily="18" charset="0"/>
                <a:cs typeface="Times New Roman" pitchFamily="18" charset="0"/>
              </a:rPr>
              <a:t> </a:t>
            </a:r>
            <a:r>
              <a:rPr lang="en-US" sz="2400" dirty="0" err="1" smtClean="0">
                <a:latin typeface="Cambria" pitchFamily="18" charset="0"/>
                <a:cs typeface="Times New Roman" pitchFamily="18" charset="0"/>
              </a:rPr>
              <a:t>Duy</a:t>
            </a:r>
            <a:r>
              <a:rPr lang="en-US" sz="2400" dirty="0">
                <a:latin typeface="Cambria" pitchFamily="18" charset="0"/>
                <a:cs typeface="Times New Roman" pitchFamily="18" charset="0"/>
              </a:rPr>
              <a:t> </a:t>
            </a:r>
            <a:r>
              <a:rPr lang="en-US" sz="2400" dirty="0" err="1" smtClean="0">
                <a:latin typeface="Cambria" pitchFamily="18" charset="0"/>
                <a:cs typeface="Times New Roman" pitchFamily="18" charset="0"/>
              </a:rPr>
              <a:t>Tân</a:t>
            </a:r>
            <a:r>
              <a:rPr lang="en-US" sz="2400" dirty="0" smtClean="0">
                <a:latin typeface="Cambria" pitchFamily="18" charset="0"/>
                <a:cs typeface="Times New Roman" pitchFamily="18" charset="0"/>
              </a:rPr>
              <a:t/>
            </a:r>
            <a:br>
              <a:rPr lang="en-US" sz="2400" dirty="0" smtClean="0">
                <a:latin typeface="Cambria" pitchFamily="18" charset="0"/>
                <a:cs typeface="Times New Roman" pitchFamily="18" charset="0"/>
              </a:rPr>
            </a:br>
            <a:r>
              <a:rPr lang="en-US" sz="2400" dirty="0" err="1" smtClean="0">
                <a:latin typeface="Cambria" pitchFamily="18" charset="0"/>
                <a:cs typeface="Times New Roman" pitchFamily="18" charset="0"/>
              </a:rPr>
              <a:t>Khoa</a:t>
            </a:r>
            <a:r>
              <a:rPr lang="en-US" sz="2400" dirty="0" smtClean="0">
                <a:latin typeface="Cambria" pitchFamily="18" charset="0"/>
                <a:cs typeface="Times New Roman" pitchFamily="18" charset="0"/>
              </a:rPr>
              <a:t> </a:t>
            </a:r>
            <a:r>
              <a:rPr lang="en-US" sz="2400" dirty="0" err="1" smtClean="0">
                <a:latin typeface="Cambria" pitchFamily="18" charset="0"/>
                <a:cs typeface="Times New Roman" pitchFamily="18" charset="0"/>
              </a:rPr>
              <a:t>Dược</a:t>
            </a:r>
            <a:r>
              <a:rPr lang="en-US" sz="2400" dirty="0" smtClean="0">
                <a:latin typeface="Cambria" pitchFamily="18" charset="0"/>
                <a:cs typeface="Times New Roman" pitchFamily="18" charset="0"/>
              </a:rPr>
              <a:t/>
            </a:r>
            <a:br>
              <a:rPr lang="en-US" sz="2400" dirty="0" smtClean="0">
                <a:latin typeface="Cambria" pitchFamily="18" charset="0"/>
                <a:cs typeface="Times New Roman" pitchFamily="18" charset="0"/>
              </a:rPr>
            </a:br>
            <a:r>
              <a:rPr lang="en-US" sz="2400" dirty="0" err="1" smtClean="0">
                <a:latin typeface="Cambria" pitchFamily="18" charset="0"/>
                <a:cs typeface="Times New Roman" pitchFamily="18" charset="0"/>
              </a:rPr>
              <a:t>Môn</a:t>
            </a:r>
            <a:r>
              <a:rPr lang="en-US" sz="2400" dirty="0" smtClean="0">
                <a:latin typeface="Cambria" pitchFamily="18" charset="0"/>
                <a:cs typeface="Times New Roman" pitchFamily="18" charset="0"/>
              </a:rPr>
              <a:t> BỆNH LÝ HỌC</a:t>
            </a:r>
            <a:br>
              <a:rPr lang="en-US" sz="2400" dirty="0" smtClean="0">
                <a:latin typeface="Cambria"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XƠ CỨNG BÌ HỆ THỐNG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3657600" y="3124200"/>
            <a:ext cx="4648200" cy="3276600"/>
          </a:xfrm>
        </p:spPr>
        <p:txBody>
          <a:bodyPr>
            <a:normAutofit fontScale="92500"/>
          </a:bodyPr>
          <a:lstStyle/>
          <a:p>
            <a:pPr marL="2979738" indent="-1549400" algn="l"/>
            <a:r>
              <a:rPr lang="en-US" sz="2400" dirty="0" smtClean="0">
                <a:solidFill>
                  <a:schemeClr val="tx1"/>
                </a:solidFill>
                <a:latin typeface="Cambria" pitchFamily="18" charset="0"/>
                <a:cs typeface="Times New Roman" pitchFamily="18" charset="0"/>
              </a:rPr>
              <a:t>SVTH: </a:t>
            </a:r>
            <a:r>
              <a:rPr lang="en-US" sz="2400" dirty="0" err="1" smtClean="0">
                <a:solidFill>
                  <a:schemeClr val="tx1"/>
                </a:solidFill>
                <a:latin typeface="Cambria" pitchFamily="18" charset="0"/>
                <a:cs typeface="Times New Roman" pitchFamily="18" charset="0"/>
              </a:rPr>
              <a:t>Trần</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Thị</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Hoàn</a:t>
            </a:r>
            <a:endParaRPr lang="en-US" sz="2400" dirty="0">
              <a:solidFill>
                <a:schemeClr val="tx1"/>
              </a:solidFill>
              <a:latin typeface="Cambria" pitchFamily="18" charset="0"/>
              <a:cs typeface="Times New Roman" pitchFamily="18" charset="0"/>
            </a:endParaRPr>
          </a:p>
          <a:p>
            <a:pPr marL="2286000" indent="-855663" algn="l"/>
            <a:r>
              <a:rPr lang="en-US" sz="2400" dirty="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Kiều</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Thị</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Thanh</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Huyền</a:t>
            </a:r>
            <a:endParaRPr lang="en-US" sz="2400" dirty="0" smtClean="0">
              <a:solidFill>
                <a:schemeClr val="tx1"/>
              </a:solidFill>
              <a:latin typeface="Cambria" pitchFamily="18" charset="0"/>
              <a:cs typeface="Times New Roman" pitchFamily="18" charset="0"/>
            </a:endParaRPr>
          </a:p>
          <a:p>
            <a:pPr marL="2286000" indent="-855663" algn="l"/>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Lê</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Thị</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Khánh</a:t>
            </a:r>
            <a:r>
              <a:rPr lang="en-US" sz="2400" dirty="0" smtClean="0">
                <a:solidFill>
                  <a:schemeClr val="tx1"/>
                </a:solidFill>
                <a:latin typeface="Cambria" pitchFamily="18" charset="0"/>
                <a:cs typeface="Times New Roman" pitchFamily="18" charset="0"/>
              </a:rPr>
              <a:t> Ly</a:t>
            </a:r>
          </a:p>
          <a:p>
            <a:pPr marL="2286000" indent="-855663" algn="l"/>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Đặng</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Ngọc</a:t>
            </a:r>
            <a:r>
              <a:rPr lang="en-US" sz="2400" dirty="0" smtClean="0">
                <a:solidFill>
                  <a:schemeClr val="tx1"/>
                </a:solidFill>
                <a:latin typeface="Cambria" pitchFamily="18" charset="0"/>
                <a:cs typeface="Times New Roman" pitchFamily="18" charset="0"/>
              </a:rPr>
              <a:t> My </a:t>
            </a:r>
            <a:r>
              <a:rPr lang="en-US" sz="2400" dirty="0" err="1" smtClean="0">
                <a:solidFill>
                  <a:schemeClr val="tx1"/>
                </a:solidFill>
                <a:latin typeface="Cambria" pitchFamily="18" charset="0"/>
                <a:cs typeface="Times New Roman" pitchFamily="18" charset="0"/>
              </a:rPr>
              <a:t>My</a:t>
            </a:r>
            <a:endParaRPr lang="en-US" sz="2400" dirty="0" smtClean="0">
              <a:solidFill>
                <a:schemeClr val="tx1"/>
              </a:solidFill>
              <a:latin typeface="Cambria" pitchFamily="18" charset="0"/>
              <a:cs typeface="Times New Roman" pitchFamily="18" charset="0"/>
            </a:endParaRPr>
          </a:p>
          <a:p>
            <a:pPr marL="2286000" indent="-855663" algn="l"/>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Nguyễn</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Thị</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Phương</a:t>
            </a:r>
            <a:r>
              <a:rPr lang="en-US" sz="2400" dirty="0" smtClean="0">
                <a:solidFill>
                  <a:schemeClr val="tx1"/>
                </a:solidFill>
                <a:latin typeface="Cambria" pitchFamily="18" charset="0"/>
                <a:cs typeface="Times New Roman" pitchFamily="18" charset="0"/>
              </a:rPr>
              <a:t> </a:t>
            </a:r>
            <a:r>
              <a:rPr lang="en-US" sz="2400" dirty="0" err="1" smtClean="0">
                <a:solidFill>
                  <a:schemeClr val="tx1"/>
                </a:solidFill>
                <a:latin typeface="Cambria" pitchFamily="18" charset="0"/>
                <a:cs typeface="Times New Roman" pitchFamily="18" charset="0"/>
              </a:rPr>
              <a:t>Thảo</a:t>
            </a:r>
            <a:endParaRPr lang="en-US" sz="2400" dirty="0" smtClean="0">
              <a:solidFill>
                <a:schemeClr val="tx1"/>
              </a:solidFill>
              <a:latin typeface="Cambria" pitchFamily="18" charset="0"/>
              <a:cs typeface="Times New Roman" pitchFamily="18" charset="0"/>
            </a:endParaRPr>
          </a:p>
          <a:p>
            <a:pPr marL="2979738" indent="-1549400" algn="l"/>
            <a:r>
              <a:rPr lang="en-US" sz="2400" dirty="0" err="1" smtClean="0">
                <a:solidFill>
                  <a:schemeClr val="tx1"/>
                </a:solidFill>
                <a:latin typeface="Cambria" pitchFamily="18" charset="0"/>
                <a:cs typeface="Times New Roman" pitchFamily="18" charset="0"/>
              </a:rPr>
              <a:t>Lớp</a:t>
            </a:r>
            <a:r>
              <a:rPr lang="en-US" sz="2400" dirty="0" smtClean="0">
                <a:solidFill>
                  <a:schemeClr val="tx1"/>
                </a:solidFill>
                <a:latin typeface="Cambria" pitchFamily="18" charset="0"/>
                <a:cs typeface="Times New Roman" pitchFamily="18" charset="0"/>
              </a:rPr>
              <a:t> : K20YDH7</a:t>
            </a:r>
          </a:p>
          <a:p>
            <a:pPr marL="2065338" indent="-2065338" algn="l"/>
            <a:endParaRPr lang="en-US" sz="20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3124200"/>
            <a:ext cx="3200400" cy="3200400"/>
          </a:xfrm>
          <a:prstGeom prst="rect">
            <a:avLst/>
          </a:prstGeom>
        </p:spPr>
      </p:pic>
    </p:spTree>
    <p:extLst>
      <p:ext uri="{BB962C8B-B14F-4D97-AF65-F5344CB8AC3E}">
        <p14:creationId xmlns:p14="http://schemas.microsoft.com/office/powerpoint/2010/main" val="1413292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6096000" cy="5821363"/>
          </a:xfrm>
        </p:spPr>
        <p:txBody>
          <a:bodyPr>
            <a:normAutofit fontScale="92500" lnSpcReduction="10000"/>
          </a:bodyPr>
          <a:lstStyle/>
          <a:p>
            <a:pPr marL="0" indent="1254125">
              <a:buNone/>
            </a:pPr>
            <a:r>
              <a:rPr lang="en-US" sz="2800" u="sng" dirty="0" smtClean="0">
                <a:latin typeface="Times New Roman" pitchFamily="18" charset="0"/>
                <a:cs typeface="Times New Roman" pitchFamily="18" charset="0"/>
              </a:rPr>
              <a:t>2. </a:t>
            </a:r>
            <a:r>
              <a:rPr lang="en-US" sz="2800" u="sng" dirty="0" err="1" smtClean="0">
                <a:latin typeface="Times New Roman" pitchFamily="18" charset="0"/>
                <a:cs typeface="Times New Roman" pitchFamily="18" charset="0"/>
              </a:rPr>
              <a:t>Thể</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lâm</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sàng</a:t>
            </a:r>
            <a:r>
              <a:rPr lang="en-US" sz="2800" u="sng" dirty="0" smtClean="0">
                <a:latin typeface="Times New Roman" pitchFamily="18" charset="0"/>
                <a:cs typeface="Times New Roman" pitchFamily="18" charset="0"/>
              </a:rPr>
              <a:t>:</a:t>
            </a:r>
          </a:p>
          <a:p>
            <a:pPr marL="515938" indent="457200">
              <a:buFontTx/>
              <a:buChar char="-"/>
            </a:pP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tỏa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a:t>
            </a:r>
          </a:p>
          <a:p>
            <a:pPr marL="515938" indent="457200">
              <a:buFontTx/>
              <a:buChar char="-"/>
            </a:pP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XREST</a:t>
            </a:r>
          </a:p>
          <a:p>
            <a:pPr marL="1430338" indent="-457200"/>
            <a:r>
              <a:rPr lang="it-IT" sz="2400" dirty="0" smtClean="0">
                <a:latin typeface="Times New Roman" pitchFamily="18" charset="0"/>
                <a:cs typeface="Times New Roman" pitchFamily="18" charset="0"/>
              </a:rPr>
              <a:t>Calcinose</a:t>
            </a:r>
            <a:r>
              <a:rPr lang="it-IT" sz="2400" dirty="0">
                <a:latin typeface="Times New Roman" pitchFamily="18" charset="0"/>
                <a:cs typeface="Times New Roman" pitchFamily="18" charset="0"/>
              </a:rPr>
              <a:t>: calci hóa tổ chức </a:t>
            </a:r>
            <a:r>
              <a:rPr lang="it-IT" sz="2400" dirty="0" smtClean="0">
                <a:latin typeface="Times New Roman" pitchFamily="18" charset="0"/>
                <a:cs typeface="Times New Roman" pitchFamily="18" charset="0"/>
              </a:rPr>
              <a:t>dưới </a:t>
            </a:r>
            <a:r>
              <a:rPr lang="it-IT" sz="2400" dirty="0">
                <a:latin typeface="Times New Roman" pitchFamily="18" charset="0"/>
                <a:cs typeface="Times New Roman" pitchFamily="18" charset="0"/>
              </a:rPr>
              <a:t>da </a:t>
            </a:r>
            <a:r>
              <a:rPr lang="it-IT" sz="2400" dirty="0" smtClean="0">
                <a:latin typeface="Times New Roman" pitchFamily="18" charset="0"/>
                <a:cs typeface="Times New Roman" pitchFamily="18" charset="0"/>
              </a:rPr>
              <a:t>đầu </a:t>
            </a:r>
            <a:r>
              <a:rPr lang="it-IT" sz="2400" dirty="0">
                <a:latin typeface="Times New Roman" pitchFamily="18" charset="0"/>
                <a:cs typeface="Times New Roman" pitchFamily="18" charset="0"/>
              </a:rPr>
              <a:t>chi</a:t>
            </a:r>
          </a:p>
          <a:p>
            <a:pPr marL="1430338" indent="-457200"/>
            <a:r>
              <a:rPr lang="en-US" sz="2400" dirty="0" smtClean="0">
                <a:latin typeface="Times New Roman" pitchFamily="18" charset="0"/>
                <a:cs typeface="Times New Roman" pitchFamily="18" charset="0"/>
              </a:rPr>
              <a:t>Raynaud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Raynaud</a:t>
            </a:r>
          </a:p>
          <a:p>
            <a:pPr marL="1430338" indent="-457200"/>
            <a:r>
              <a:rPr lang="en-US" sz="2400" dirty="0" err="1" smtClean="0">
                <a:latin typeface="Times New Roman" pitchFamily="18" charset="0"/>
                <a:cs typeface="Times New Roman" pitchFamily="18" charset="0"/>
              </a:rPr>
              <a:t>Oesophagienn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atteinte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endParaRPr lang="en-US" sz="2400" dirty="0">
              <a:latin typeface="Times New Roman" pitchFamily="18" charset="0"/>
              <a:cs typeface="Times New Roman" pitchFamily="18" charset="0"/>
            </a:endParaRPr>
          </a:p>
          <a:p>
            <a:pPr marL="1430338" indent="-457200"/>
            <a:r>
              <a:rPr lang="en-US" sz="2400" dirty="0" err="1" smtClean="0">
                <a:latin typeface="Times New Roman" pitchFamily="18" charset="0"/>
                <a:cs typeface="Times New Roman" pitchFamily="18" charset="0"/>
              </a:rPr>
              <a:t>Sclerodactilie</a:t>
            </a:r>
            <a:r>
              <a:rPr lang="en-US" sz="2400" dirty="0">
                <a:latin typeface="Times New Roman" pitchFamily="18" charset="0"/>
                <a:cs typeface="Times New Roman" pitchFamily="18" charset="0"/>
              </a:rPr>
              <a:t>: XCB ở </a:t>
            </a:r>
            <a:r>
              <a:rPr lang="en-US" sz="2400" dirty="0" err="1">
                <a:latin typeface="Times New Roman" pitchFamily="18" charset="0"/>
                <a:cs typeface="Times New Roman" pitchFamily="18" charset="0"/>
              </a:rPr>
              <a:t>đ</a:t>
            </a:r>
            <a:r>
              <a:rPr lang="en-US" sz="2400" dirty="0" err="1" smtClean="0">
                <a:latin typeface="Times New Roman" pitchFamily="18" charset="0"/>
                <a:cs typeface="Times New Roman" pitchFamily="18" charset="0"/>
              </a:rPr>
              <a:t>ầu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ngón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endParaRPr lang="en-US" sz="2400" dirty="0">
              <a:latin typeface="Times New Roman" pitchFamily="18" charset="0"/>
              <a:cs typeface="Times New Roman" pitchFamily="18" charset="0"/>
            </a:endParaRPr>
          </a:p>
          <a:p>
            <a:pPr marL="1430338" indent="-457200"/>
            <a:r>
              <a:rPr lang="en-US" sz="2400" dirty="0" err="1" smtClean="0">
                <a:latin typeface="Times New Roman" pitchFamily="18" charset="0"/>
                <a:cs typeface="Times New Roman" pitchFamily="18" charset="0"/>
              </a:rPr>
              <a:t>Telangiecsies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chấm</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đ</a:t>
            </a:r>
            <a:r>
              <a:rPr lang="en-US" sz="2400" dirty="0" err="1" smtClean="0">
                <a:latin typeface="Times New Roman" pitchFamily="18" charset="0"/>
                <a:cs typeface="Times New Roman" pitchFamily="18" charset="0"/>
              </a:rPr>
              <a:t>ỏ</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ở </a:t>
            </a:r>
            <a:r>
              <a:rPr lang="en-US" sz="2400" dirty="0" err="1" smtClean="0">
                <a:latin typeface="Times New Roman" pitchFamily="18" charset="0"/>
                <a:cs typeface="Times New Roman" pitchFamily="18" charset="0"/>
              </a:rPr>
              <a:t>mặt</a:t>
            </a:r>
            <a:endParaRPr lang="en-US" sz="2400" dirty="0" smtClean="0">
              <a:latin typeface="Times New Roman" pitchFamily="18" charset="0"/>
              <a:cs typeface="Times New Roman" pitchFamily="18" charset="0"/>
            </a:endParaRPr>
          </a:p>
          <a:p>
            <a:pPr marL="515938" indent="457200">
              <a:buFontTx/>
              <a:buChar char="-"/>
            </a:pP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a:t>
            </a:r>
          </a:p>
          <a:p>
            <a:pPr marL="1430338" indent="-457200"/>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Gougerot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Sjogren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a:t>
            </a:r>
            <a:r>
              <a:rPr lang="en-US" sz="2400" dirty="0">
                <a:latin typeface="Times New Roman" pitchFamily="18" charset="0"/>
                <a:cs typeface="Times New Roman" pitchFamily="18" charset="0"/>
              </a:rPr>
              <a:t>)</a:t>
            </a:r>
          </a:p>
          <a:p>
            <a:pPr marL="1430338" indent="-457200"/>
            <a:r>
              <a:rPr lang="en-US" sz="2400" dirty="0" err="1" smtClean="0">
                <a:latin typeface="Times New Roman" pitchFamily="18" charset="0"/>
                <a:cs typeface="Times New Roman" pitchFamily="18" charset="0"/>
              </a:rPr>
              <a:t>Viêm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khớp</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teo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xơ</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bọt</a:t>
            </a:r>
            <a:endParaRPr lang="en-US" sz="2400"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786" y="685800"/>
            <a:ext cx="2486025" cy="2743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0972" y="3733800"/>
            <a:ext cx="2433181" cy="2362200"/>
          </a:xfrm>
          <a:prstGeom prst="rect">
            <a:avLst/>
          </a:prstGeom>
        </p:spPr>
      </p:pic>
    </p:spTree>
    <p:extLst>
      <p:ext uri="{BB962C8B-B14F-4D97-AF65-F5344CB8AC3E}">
        <p14:creationId xmlns:p14="http://schemas.microsoft.com/office/powerpoint/2010/main" val="469656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err="1" smtClean="0">
                <a:latin typeface="Times New Roman" pitchFamily="18" charset="0"/>
                <a:cs typeface="Times New Roman" pitchFamily="18" charset="0"/>
              </a:rPr>
              <a:t>IV.Điều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5410200" cy="4525963"/>
          </a:xfrm>
        </p:spPr>
        <p:txBody>
          <a:bodyPr>
            <a:normAutofit/>
          </a:bodyPr>
          <a:lstStyle/>
          <a:p>
            <a:pPr marL="1150938" indent="-576263">
              <a:buAutoNum type="arabicPeriod"/>
              <a:tabLst>
                <a:tab pos="973138" algn="l"/>
              </a:tabLst>
            </a:pPr>
            <a:r>
              <a:rPr lang="en-US" sz="2400" u="sng" dirty="0" err="1" smtClean="0">
                <a:latin typeface="Times New Roman" pitchFamily="18" charset="0"/>
                <a:cs typeface="Times New Roman" pitchFamily="18" charset="0"/>
              </a:rPr>
              <a:t>Điều</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trị</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toàn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thể</a:t>
            </a:r>
            <a:r>
              <a:rPr lang="en-US" sz="2400" u="sng" dirty="0" smtClean="0">
                <a:latin typeface="Times New Roman" pitchFamily="18" charset="0"/>
                <a:cs typeface="Times New Roman" pitchFamily="18" charset="0"/>
              </a:rPr>
              <a:t>:</a:t>
            </a:r>
          </a:p>
          <a:p>
            <a:pPr marL="339725" indent="0">
              <a:buNone/>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a:t>
            </a:r>
          </a:p>
          <a:p>
            <a:pPr marL="339725"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a:t>
            </a:r>
            <a:r>
              <a:rPr lang="en-US" sz="2400" dirty="0" err="1" smtClean="0">
                <a:latin typeface="Times New Roman" pitchFamily="18" charset="0"/>
                <a:cs typeface="Times New Roman" pitchFamily="18" charset="0"/>
              </a:rPr>
              <a:t>penicillamin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a:t>
            </a:r>
          </a:p>
          <a:p>
            <a:pPr marL="339725"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Corticosteroid: </a:t>
            </a:r>
            <a:r>
              <a:rPr lang="en-US" sz="2400" dirty="0" err="1" smtClean="0">
                <a:latin typeface="Times New Roman" pitchFamily="18" charset="0"/>
                <a:cs typeface="Times New Roman" pitchFamily="18" charset="0"/>
              </a:rPr>
              <a:t>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a:t>
            </a:r>
            <a:r>
              <a:rPr lang="vi-VN" sz="2400" dirty="0"/>
              <a:t> </a:t>
            </a:r>
            <a:r>
              <a:rPr lang="en-US" sz="2400" dirty="0" smtClean="0"/>
              <a:t>(</a:t>
            </a:r>
            <a:r>
              <a:rPr lang="vi-VN" sz="2400" dirty="0" smtClean="0">
                <a:latin typeface="Times New Roman" pitchFamily="18" charset="0"/>
                <a:cs typeface="Times New Roman" pitchFamily="18" charset="0"/>
              </a:rPr>
              <a:t>không </a:t>
            </a:r>
            <a:r>
              <a:rPr lang="vi-VN" sz="2400" dirty="0">
                <a:latin typeface="Times New Roman" pitchFamily="18" charset="0"/>
                <a:cs typeface="Times New Roman" pitchFamily="18" charset="0"/>
              </a:rPr>
              <a:t>hiệu quả ở bệnh có tiến trình tổn thương da hoặc cơ quan nội tạng. Hơn nữa dùng corticoid liều cao sẽ liên quan với tình trạng tổn thương thận </a:t>
            </a:r>
            <a:r>
              <a:rPr lang="vi-VN" sz="2400" dirty="0" smtClean="0">
                <a:latin typeface="Times New Roman" pitchFamily="18" charset="0"/>
                <a:cs typeface="Times New Roman" pitchFamily="18" charset="0"/>
              </a:rPr>
              <a:t>nặng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2856" y="1371599"/>
            <a:ext cx="3020144" cy="4114801"/>
          </a:xfrm>
          <a:prstGeom prst="rect">
            <a:avLst/>
          </a:prstGeom>
        </p:spPr>
      </p:pic>
    </p:spTree>
    <p:extLst>
      <p:ext uri="{BB962C8B-B14F-4D97-AF65-F5344CB8AC3E}">
        <p14:creationId xmlns:p14="http://schemas.microsoft.com/office/powerpoint/2010/main" val="350862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marL="0" indent="574675">
              <a:buNone/>
            </a:pPr>
            <a:r>
              <a:rPr lang="en-US" sz="2800" dirty="0" smtClean="0">
                <a:latin typeface="Times New Roman" pitchFamily="18" charset="0"/>
                <a:cs typeface="Times New Roman" pitchFamily="18" charset="0"/>
              </a:rPr>
              <a:t>2. </a:t>
            </a:r>
            <a:r>
              <a:rPr lang="en-US" sz="2800" u="sng" dirty="0" err="1" smtClean="0">
                <a:latin typeface="Times New Roman" pitchFamily="18" charset="0"/>
                <a:cs typeface="Times New Roman" pitchFamily="18" charset="0"/>
              </a:rPr>
              <a:t>Điều</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trị</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triệu</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chứng</a:t>
            </a:r>
            <a:r>
              <a:rPr lang="en-US" sz="2800" u="sng" dirty="0" smtClean="0">
                <a:latin typeface="Times New Roman" pitchFamily="18" charset="0"/>
                <a:cs typeface="Times New Roman" pitchFamily="18" charset="0"/>
              </a:rPr>
              <a:t>:</a:t>
            </a:r>
          </a:p>
          <a:p>
            <a:pPr marL="796925" indent="176213">
              <a:buFont typeface="+mj-lt"/>
              <a:buAutoNum type="alphaLcParen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Raynaud:</a:t>
            </a:r>
          </a:p>
          <a:p>
            <a:pPr marL="1254125" indent="-457200"/>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chẹn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calci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resperin</a:t>
            </a:r>
            <a:r>
              <a:rPr lang="en-US" sz="2800" dirty="0" smtClean="0">
                <a:latin typeface="Times New Roman" pitchFamily="18" charset="0"/>
                <a:cs typeface="Times New Roman" pitchFamily="18" charset="0"/>
              </a:rPr>
              <a:t>…</a:t>
            </a:r>
          </a:p>
          <a:p>
            <a:pPr marL="1254125" indent="-457200"/>
            <a:r>
              <a:rPr lang="en-US" sz="2800" dirty="0" err="1" smtClean="0">
                <a:latin typeface="Times New Roman" pitchFamily="18" charset="0"/>
                <a:cs typeface="Times New Roman" pitchFamily="18" charset="0"/>
              </a:rPr>
              <a:t>Tránh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ấm</a:t>
            </a:r>
            <a:r>
              <a:rPr lang="en-US" sz="2800" dirty="0" smtClean="0">
                <a:latin typeface="Times New Roman" pitchFamily="18" charset="0"/>
                <a:cs typeface="Times New Roman" pitchFamily="18" charset="0"/>
              </a:rPr>
              <a:t>…</a:t>
            </a:r>
          </a:p>
          <a:p>
            <a:pPr marL="1254125" indent="-457200"/>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amphetamin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ergotmin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chẹn</a:t>
            </a:r>
            <a:r>
              <a:rPr lang="en-US" sz="2800" dirty="0" smtClean="0">
                <a:latin typeface="Times New Roman" pitchFamily="18" charset="0"/>
                <a:cs typeface="Times New Roman" pitchFamily="18" charset="0"/>
              </a:rPr>
              <a:t> beta...</a:t>
            </a:r>
          </a:p>
          <a:p>
            <a:pPr marL="796925" indent="0">
              <a:buNone/>
            </a:pPr>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da:</a:t>
            </a:r>
          </a:p>
          <a:p>
            <a:pPr marL="1254125" indent="-457200"/>
            <a:r>
              <a:rPr lang="en-US" sz="2800" dirty="0" err="1" smtClean="0">
                <a:latin typeface="Times New Roman" pitchFamily="18" charset="0"/>
                <a:cs typeface="Times New Roman" pitchFamily="18" charset="0"/>
              </a:rPr>
              <a:t>Tránh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tẩy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rửa</a:t>
            </a:r>
            <a:endParaRPr lang="en-US" sz="2800" dirty="0" smtClean="0">
              <a:latin typeface="Times New Roman" pitchFamily="18" charset="0"/>
              <a:cs typeface="Times New Roman" pitchFamily="18" charset="0"/>
            </a:endParaRPr>
          </a:p>
          <a:p>
            <a:pPr marL="1254125" indent="-457200"/>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ẩm</a:t>
            </a:r>
            <a:r>
              <a:rPr lang="en-US" sz="2800" dirty="0" smtClean="0">
                <a:latin typeface="Times New Roman" pitchFamily="18" charset="0"/>
                <a:cs typeface="Times New Roman" pitchFamily="18" charset="0"/>
              </a:rPr>
              <a:t>..</a:t>
            </a:r>
          </a:p>
          <a:p>
            <a:pPr marL="796925" indent="0">
              <a:buNone/>
            </a:pPr>
            <a:r>
              <a:rPr lang="en-US" sz="2800" dirty="0" smtClean="0">
                <a:latin typeface="Times New Roman" pitchFamily="18" charset="0"/>
                <a:cs typeface="Times New Roman" pitchFamily="18" charset="0"/>
              </a:rPr>
              <a:t>c)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a:t>
            </a:r>
          </a:p>
          <a:p>
            <a:pPr marL="1254125" indent="-457200"/>
            <a:r>
              <a:rPr lang="en-US" sz="2800" dirty="0" err="1" smtClean="0">
                <a:latin typeface="Times New Roman" pitchFamily="18" charset="0"/>
                <a:cs typeface="Times New Roman" pitchFamily="18" charset="0"/>
              </a:rPr>
              <a:t>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ít</a:t>
            </a:r>
            <a:r>
              <a:rPr lang="en-US" sz="2800" dirty="0" smtClean="0">
                <a:latin typeface="Times New Roman" pitchFamily="18" charset="0"/>
                <a:cs typeface="Times New Roman" pitchFamily="18" charset="0"/>
              </a:rPr>
              <a:t>, chia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bữa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endParaRPr lang="en-US" sz="2800" dirty="0" smtClean="0">
              <a:latin typeface="Times New Roman" pitchFamily="18" charset="0"/>
              <a:cs typeface="Times New Roman" pitchFamily="18" charset="0"/>
            </a:endParaRPr>
          </a:p>
          <a:p>
            <a:pPr marL="1254125" indent="-457200"/>
            <a:r>
              <a:rPr lang="en-US" sz="2800" dirty="0" err="1" smtClean="0">
                <a:latin typeface="Times New Roman" pitchFamily="18" charset="0"/>
                <a:cs typeface="Times New Roman" pitchFamily="18" charset="0"/>
              </a:rPr>
              <a:t>Kê</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nằm</a:t>
            </a:r>
            <a:endParaRPr lang="en-US" sz="2800" dirty="0" smtClean="0">
              <a:latin typeface="Times New Roman" pitchFamily="18" charset="0"/>
              <a:cs typeface="Times New Roman" pitchFamily="18" charset="0"/>
            </a:endParaRPr>
          </a:p>
          <a:p>
            <a:pPr marL="1254125" indent="-457200"/>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chống</a:t>
            </a:r>
            <a:r>
              <a:rPr lang="en-US" sz="2800" dirty="0" smtClean="0">
                <a:latin typeface="Times New Roman" pitchFamily="18" charset="0"/>
                <a:cs typeface="Times New Roman" pitchFamily="18" charset="0"/>
              </a:rPr>
              <a:t> acid</a:t>
            </a:r>
          </a:p>
          <a:p>
            <a:pPr marL="796925"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38147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rmAutofit/>
          </a:bodyPr>
          <a:lstStyle/>
          <a:p>
            <a:pPr marL="796925" indent="0">
              <a:buNone/>
            </a:pPr>
            <a:r>
              <a:rPr lang="en-US" sz="2800" dirty="0" smtClean="0">
                <a:latin typeface="Times New Roman" pitchFamily="18" charset="0"/>
                <a:cs typeface="Times New Roman" pitchFamily="18" charset="0"/>
              </a:rPr>
              <a:t>d)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phổi</a:t>
            </a:r>
            <a:r>
              <a:rPr lang="en-US" sz="2800" dirty="0" smtClean="0">
                <a:latin typeface="Times New Roman" pitchFamily="18" charset="0"/>
                <a:cs typeface="Times New Roman" pitchFamily="18" charset="0"/>
              </a:rPr>
              <a:t>:</a:t>
            </a:r>
          </a:p>
          <a:p>
            <a:pPr marL="1254125" indent="-457200"/>
            <a:r>
              <a:rPr lang="vi-VN" sz="2800" dirty="0" smtClean="0">
                <a:latin typeface="Times New Roman" pitchFamily="18" charset="0"/>
                <a:cs typeface="Times New Roman" pitchFamily="18" charset="0"/>
              </a:rPr>
              <a:t>Xơ </a:t>
            </a:r>
            <a:r>
              <a:rPr lang="vi-VN" sz="2800" dirty="0">
                <a:latin typeface="Times New Roman" pitchFamily="18" charset="0"/>
                <a:cs typeface="Times New Roman" pitchFamily="18" charset="0"/>
              </a:rPr>
              <a:t>phổi có thể điều trị bằng thuốc ức chế miễn dịch, sử dụng ngay từ đầu với liều thấp của </a:t>
            </a:r>
            <a:r>
              <a:rPr lang="vi-VN" sz="2800" dirty="0" smtClean="0">
                <a:latin typeface="Times New Roman" pitchFamily="18" charset="0"/>
                <a:cs typeface="Times New Roman" pitchFamily="18" charset="0"/>
              </a:rPr>
              <a:t>corticosteroids</a:t>
            </a:r>
            <a:r>
              <a:rPr lang="en-US" sz="2800" dirty="0" smtClean="0">
                <a:latin typeface="Times New Roman" pitchFamily="18" charset="0"/>
                <a:cs typeface="Times New Roman" pitchFamily="18" charset="0"/>
              </a:rPr>
              <a:t>.</a:t>
            </a:r>
          </a:p>
          <a:p>
            <a:pPr marL="1254125" indent="-457200"/>
            <a:r>
              <a:rPr lang="vi-VN" sz="2800" dirty="0" smtClean="0">
                <a:latin typeface="Times New Roman" pitchFamily="18" charset="0"/>
                <a:cs typeface="Times New Roman" pitchFamily="18" charset="0"/>
              </a:rPr>
              <a:t>Tăng </a:t>
            </a:r>
            <a:r>
              <a:rPr lang="vi-VN" sz="2800" dirty="0">
                <a:latin typeface="Times New Roman" pitchFamily="18" charset="0"/>
                <a:cs typeface="Times New Roman" pitchFamily="18" charset="0"/>
              </a:rPr>
              <a:t>áp động mạch phổi có thể được điều trị bằng thuốc làm giãn mạch máu như prostacuclin hoặc các thuốc mới được chỉ định cụ thể để điều trị tăng áp động mạch phổi</a:t>
            </a:r>
            <a:endParaRPr lang="en-US" sz="2800" dirty="0" smtClean="0">
              <a:latin typeface="Times New Roman" pitchFamily="18" charset="0"/>
              <a:cs typeface="Times New Roman" pitchFamily="18" charset="0"/>
            </a:endParaRPr>
          </a:p>
          <a:p>
            <a:pPr marL="796925" indent="0">
              <a:buNone/>
            </a:pPr>
            <a:r>
              <a:rPr lang="en-US" sz="2800" dirty="0" smtClean="0">
                <a:latin typeface="Times New Roman" pitchFamily="18" charset="0"/>
                <a:cs typeface="Times New Roman" pitchFamily="18" charset="0"/>
              </a:rPr>
              <a:t>e)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khớp</a:t>
            </a:r>
            <a:r>
              <a:rPr lang="en-US" sz="2800" dirty="0" smtClean="0">
                <a:latin typeface="Times New Roman" pitchFamily="18" charset="0"/>
                <a:cs typeface="Times New Roman" pitchFamily="18" charset="0"/>
              </a:rPr>
              <a:t>:</a:t>
            </a:r>
          </a:p>
          <a:p>
            <a:pPr marL="1254125" indent="-457200"/>
            <a:r>
              <a:rPr lang="en-US" sz="2800" dirty="0" err="1" smtClean="0">
                <a:latin typeface="Times New Roman" pitchFamily="18" charset="0"/>
                <a:cs typeface="Times New Roman" pitchFamily="18" charset="0"/>
              </a:rPr>
              <a:t>Luyện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xuyên</a:t>
            </a:r>
            <a:endParaRPr lang="en-US" sz="2800" dirty="0" smtClean="0">
              <a:latin typeface="Times New Roman" pitchFamily="18" charset="0"/>
              <a:cs typeface="Times New Roman" pitchFamily="18" charset="0"/>
            </a:endParaRPr>
          </a:p>
          <a:p>
            <a:pPr marL="1254125" indent="-457200"/>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aspirin,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steroid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đau</a:t>
            </a:r>
            <a:endParaRPr lang="en-US" sz="2800" dirty="0" smtClean="0">
              <a:latin typeface="Times New Roman" pitchFamily="18" charset="0"/>
              <a:cs typeface="Times New Roman" pitchFamily="18" charset="0"/>
            </a:endParaRPr>
          </a:p>
          <a:p>
            <a:pPr marL="796925" indent="0">
              <a:buNone/>
            </a:pPr>
            <a:endParaRPr lang="en-US" sz="2800" dirty="0" smtClean="0">
              <a:latin typeface="Times New Roman" pitchFamily="18" charset="0"/>
              <a:cs typeface="Times New Roman" pitchFamily="18" charset="0"/>
            </a:endParaRPr>
          </a:p>
          <a:p>
            <a:pPr marL="796925" indent="0">
              <a:buNone/>
            </a:pPr>
            <a:endParaRPr lang="en-US" sz="2800" dirty="0" smtClean="0">
              <a:latin typeface="Times New Roman" pitchFamily="18" charset="0"/>
              <a:cs typeface="Times New Roman" pitchFamily="18" charset="0"/>
            </a:endParaRPr>
          </a:p>
          <a:p>
            <a:pPr marL="796925"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6115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796925" indent="0">
              <a:buNone/>
            </a:pPr>
            <a:r>
              <a:rPr lang="en-US" sz="2800" dirty="0" smtClean="0">
                <a:latin typeface="Times New Roman" pitchFamily="18" charset="0"/>
                <a:cs typeface="Times New Roman" pitchFamily="18" charset="0"/>
              </a:rPr>
              <a:t>f)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thận</a:t>
            </a:r>
            <a:r>
              <a:rPr lang="en-US" sz="2800" dirty="0" smtClean="0">
                <a:latin typeface="Times New Roman" pitchFamily="18" charset="0"/>
                <a:cs typeface="Times New Roman" pitchFamily="18" charset="0"/>
              </a:rPr>
              <a:t>:</a:t>
            </a:r>
          </a:p>
          <a:p>
            <a:pPr marL="1254125" indent="-457200"/>
            <a:r>
              <a:rPr lang="en-US" sz="2800" dirty="0" err="1" smtClean="0">
                <a:latin typeface="Times New Roman" pitchFamily="18" charset="0"/>
                <a:cs typeface="Times New Roman" pitchFamily="18" charset="0"/>
              </a:rPr>
              <a:t>Đo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xuyên</a:t>
            </a:r>
            <a:endParaRPr lang="en-US" sz="2800" dirty="0" smtClean="0">
              <a:latin typeface="Times New Roman" pitchFamily="18" charset="0"/>
              <a:cs typeface="Times New Roman" pitchFamily="18" charset="0"/>
            </a:endParaRPr>
          </a:p>
          <a:p>
            <a:pPr marL="1254125" indent="-457200"/>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men </a:t>
            </a:r>
            <a:r>
              <a:rPr lang="en-US" sz="2800" dirty="0" err="1" smtClean="0">
                <a:latin typeface="Times New Roman" pitchFamily="18" charset="0"/>
                <a:cs typeface="Times New Roman" pitchFamily="18" charset="0"/>
              </a:rPr>
              <a:t>chuyển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angiotesin</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ACE)</a:t>
            </a:r>
          </a:p>
          <a:p>
            <a:pPr marL="796925"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46556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imes New Roman" pitchFamily="18" charset="0"/>
                <a:cs typeface="Times New Roman" pitchFamily="18" charset="0"/>
              </a:rPr>
              <a:t>V. Theo </a:t>
            </a:r>
            <a:r>
              <a:rPr lang="en-US" b="1" dirty="0" err="1" smtClean="0">
                <a:latin typeface="Times New Roman" pitchFamily="18" charset="0"/>
                <a:cs typeface="Times New Roman" pitchFamily="18" charset="0"/>
              </a:rPr>
              <a:t>dõi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lượng</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dirty="0" err="1" smtClean="0">
                <a:latin typeface="Times New Roman" pitchFamily="18" charset="0"/>
                <a:cs typeface="Times New Roman" pitchFamily="18" charset="0"/>
              </a:rPr>
              <a:t>Mức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nặng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tùy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vòng</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qua </a:t>
            </a:r>
            <a:r>
              <a:rPr lang="en-US" sz="2800" dirty="0" err="1" smtClean="0">
                <a:latin typeface="Times New Roman" pitchFamily="18" charset="0"/>
                <a:cs typeface="Times New Roman" pitchFamily="18" charset="0"/>
              </a:rPr>
              <a:t>vài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Tiên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xấu</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chủng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tộc</a:t>
            </a:r>
            <a:r>
              <a:rPr lang="en-US" sz="2800" dirty="0" smtClean="0">
                <a:latin typeface="Times New Roman" pitchFamily="18" charset="0"/>
                <a:cs typeface="Times New Roman" pitchFamily="18" charset="0"/>
              </a:rPr>
              <a:t> da </a:t>
            </a:r>
            <a:r>
              <a:rPr lang="en-US" sz="2800" dirty="0" err="1" smtClean="0">
                <a:latin typeface="Times New Roman" pitchFamily="18" charset="0"/>
                <a:cs typeface="Times New Roman" pitchFamily="18" charset="0"/>
              </a:rPr>
              <a:t>đen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giới,bệnh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tuổi</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nhóm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r>
              <a:rPr lang="en-US" sz="2800" dirty="0" smtClean="0">
                <a:latin typeface="Times New Roman" pitchFamily="18" charset="0"/>
                <a:cs typeface="Times New Roman" pitchFamily="18" charset="0"/>
              </a:rPr>
              <a:t> hay </a:t>
            </a:r>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hấp</a:t>
            </a:r>
            <a:r>
              <a:rPr lang="en-US" sz="2800"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386002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Times New Roman" pitchFamily="18" charset="0"/>
                <a:cs typeface="Times New Roman" pitchFamily="18" charset="0"/>
              </a:rPr>
              <a:t>I. </a:t>
            </a:r>
            <a:r>
              <a:rPr lang="en-US" b="1" u="sng" dirty="0" err="1" smtClean="0">
                <a:latin typeface="Times New Roman" pitchFamily="18" charset="0"/>
                <a:cs typeface="Times New Roman" pitchFamily="18" charset="0"/>
              </a:rPr>
              <a:t>Đại</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cương</a:t>
            </a:r>
            <a:r>
              <a:rPr lang="en-US" b="1" u="sng" dirty="0" smtClean="0">
                <a:latin typeface="Times New Roman" pitchFamily="18" charset="0"/>
                <a:cs typeface="Times New Roman" pitchFamily="18" charset="0"/>
              </a:rPr>
              <a: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trưng</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bởi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tỏa</a:t>
            </a:r>
            <a:r>
              <a:rPr lang="en-US" sz="2800" dirty="0" smtClean="0">
                <a:latin typeface="Times New Roman" pitchFamily="18" charset="0"/>
                <a:cs typeface="Times New Roman" pitchFamily="18" charset="0"/>
              </a:rPr>
              <a:t> ở da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tạng</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di </a:t>
            </a:r>
            <a:r>
              <a:rPr lang="en-US" sz="2800" dirty="0" err="1" smtClean="0">
                <a:latin typeface="Times New Roman" pitchFamily="18" charset="0"/>
                <a:cs typeface="Times New Roman" pitchFamily="18" charset="0"/>
              </a:rPr>
              <a:t>truyền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thương</a:t>
            </a:r>
            <a:r>
              <a:rPr lang="en-US" sz="2800" dirty="0" smtClean="0">
                <a:latin typeface="Times New Roman" pitchFamily="18" charset="0"/>
                <a:cs typeface="Times New Roman" pitchFamily="18" charset="0"/>
              </a:rPr>
              <a:t> da: Do </a:t>
            </a:r>
            <a:r>
              <a:rPr lang="en-US" sz="2800" dirty="0" err="1" smtClean="0">
                <a:latin typeface="Times New Roman" pitchFamily="18" charset="0"/>
                <a:cs typeface="Times New Roman" pitchFamily="18" charset="0"/>
              </a:rPr>
              <a:t>tăng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mức</a:t>
            </a:r>
            <a:r>
              <a:rPr lang="en-US" sz="2800" dirty="0" smtClean="0">
                <a:latin typeface="Times New Roman" pitchFamily="18" charset="0"/>
                <a:cs typeface="Times New Roman" pitchFamily="18" charset="0"/>
              </a:rPr>
              <a:t> collagen ở da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da.</a:t>
            </a:r>
          </a:p>
          <a:p>
            <a:pPr algn="just"/>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gặp</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50508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imes New Roman" pitchFamily="18" charset="0"/>
                <a:cs typeface="Times New Roman" pitchFamily="18" charset="0"/>
              </a:rPr>
              <a:t>II. </a:t>
            </a:r>
            <a:r>
              <a:rPr lang="en-US" b="1" dirty="0" err="1" smtClean="0">
                <a:latin typeface="Times New Roman" pitchFamily="18" charset="0"/>
                <a:cs typeface="Times New Roman" pitchFamily="18" charset="0"/>
              </a:rPr>
              <a:t>Lâm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sàng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nghiệ</a:t>
            </a:r>
            <a:r>
              <a:rPr lang="en-US" b="1" dirty="0" err="1">
                <a:latin typeface="Times New Roman" pitchFamily="18" charset="0"/>
                <a:cs typeface="Times New Roman" pitchFamily="18" charset="0"/>
              </a:rPr>
              <a:t>m</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686800" cy="4525963"/>
          </a:xfrm>
        </p:spPr>
        <p:txBody>
          <a:bodyPr>
            <a:normAutofit/>
          </a:bodyPr>
          <a:lstStyle/>
          <a:p>
            <a:pPr marL="457200" lvl="1" indent="0">
              <a:buNone/>
            </a:pPr>
            <a:r>
              <a:rPr lang="en-US" sz="3200" i="1" dirty="0" smtClean="0">
                <a:latin typeface="Times New Roman" pitchFamily="18" charset="0"/>
                <a:cs typeface="Times New Roman" pitchFamily="18" charset="0"/>
              </a:rPr>
              <a:t>A. </a:t>
            </a:r>
            <a:r>
              <a:rPr lang="en-US" sz="3200" i="1" dirty="0" err="1" smtClean="0">
                <a:latin typeface="Times New Roman" pitchFamily="18" charset="0"/>
                <a:cs typeface="Times New Roman" pitchFamily="18" charset="0"/>
              </a:rPr>
              <a:t>Triệu</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chứng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lâm</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sàng</a:t>
            </a:r>
            <a:r>
              <a:rPr lang="en-US" sz="3200" i="1" dirty="0" smtClean="0">
                <a:latin typeface="Times New Roman" pitchFamily="18" charset="0"/>
                <a:cs typeface="Times New Roman" pitchFamily="18" charset="0"/>
              </a:rPr>
              <a:t>:</a:t>
            </a:r>
          </a:p>
          <a:p>
            <a:pPr lvl="1">
              <a:buFont typeface="Arial" pitchFamily="34" charset="0"/>
              <a:buChar char="•"/>
            </a:pPr>
            <a:r>
              <a:rPr lang="en-US" sz="3200" dirty="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ở da,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r>
              <a:rPr lang="en-US"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lvl="1">
              <a:buFont typeface="Arial" pitchFamily="34" charset="0"/>
              <a:buChar char="•"/>
            </a:pP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nữ</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(80%), </a:t>
            </a:r>
            <a:r>
              <a:rPr lang="en-US" dirty="0" err="1" smtClean="0">
                <a:latin typeface="Times New Roman" pitchFamily="18" charset="0"/>
                <a:cs typeface="Times New Roman" pitchFamily="18" charset="0"/>
              </a:rPr>
              <a:t>lứa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40-50</a:t>
            </a:r>
          </a:p>
          <a:p>
            <a:pPr lvl="1">
              <a:buFont typeface="Arial" pitchFamily="34" charset="0"/>
              <a:buChar char="•"/>
            </a:pP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sớm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trọng</a:t>
            </a:r>
            <a:r>
              <a:rPr lang="en-US" dirty="0" smtClean="0">
                <a:latin typeface="Times New Roman" pitchFamily="18" charset="0"/>
                <a:cs typeface="Times New Roman" pitchFamily="18" charset="0"/>
              </a:rPr>
              <a:t>.</a:t>
            </a:r>
          </a:p>
          <a:p>
            <a:pPr lvl="1">
              <a:buFont typeface="Arial" pitchFamily="34" charset="0"/>
              <a:buChar char="•"/>
            </a:pP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ngột</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endParaRPr lang="en-US" dirty="0" smtClean="0">
              <a:latin typeface="Times New Roman" pitchFamily="18" charset="0"/>
              <a:cs typeface="Times New Roman" pitchFamily="18" charset="0"/>
            </a:endParaRPr>
          </a:p>
          <a:p>
            <a:pPr marL="457200" lvl="1" indent="0">
              <a:buNone/>
            </a:pPr>
            <a:r>
              <a:rPr lang="en-US" i="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63964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334000" cy="5668963"/>
          </a:xfrm>
        </p:spPr>
        <p:txBody>
          <a:bodyPr>
            <a:normAutofit/>
          </a:bodyPr>
          <a:lstStyle/>
          <a:p>
            <a:pPr marL="457200" lvl="1" indent="796925">
              <a:buNone/>
            </a:pPr>
            <a:r>
              <a:rPr lang="en-US" u="sng" dirty="0" smtClean="0">
                <a:latin typeface="Times New Roman" pitchFamily="18" charset="0"/>
                <a:cs typeface="Times New Roman" pitchFamily="18" charset="0"/>
              </a:rPr>
              <a:t>1. </a:t>
            </a:r>
            <a:r>
              <a:rPr lang="en-US" u="sng" dirty="0" err="1" smtClean="0">
                <a:latin typeface="Times New Roman" pitchFamily="18" charset="0"/>
                <a:cs typeface="Times New Roman" pitchFamily="18" charset="0"/>
              </a:rPr>
              <a:t>Hội</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chứng</a:t>
            </a:r>
            <a:r>
              <a:rPr lang="en-US" u="sng" dirty="0" smtClean="0">
                <a:latin typeface="Times New Roman" pitchFamily="18" charset="0"/>
                <a:cs typeface="Times New Roman" pitchFamily="18" charset="0"/>
              </a:rPr>
              <a:t> Raynaud:</a:t>
            </a:r>
            <a:endParaRPr lang="en-US" i="1" u="sng" dirty="0" smtClean="0">
              <a:latin typeface="Times New Roman" pitchFamily="18" charset="0"/>
              <a:cs typeface="Times New Roman" pitchFamily="18" charset="0"/>
            </a:endParaRPr>
          </a:p>
          <a:p>
            <a:pPr marL="855663" lvl="2" indent="-280988"/>
            <a:r>
              <a:rPr lang="en-US" sz="2800" dirty="0" smtClean="0">
                <a:latin typeface="Times New Roman" pitchFamily="18" charset="0"/>
                <a:cs typeface="Times New Roman" pitchFamily="18" charset="0"/>
              </a:rPr>
              <a:t>90%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XCBHT </a:t>
            </a:r>
            <a:r>
              <a:rPr lang="en-US" sz="2800" dirty="0" err="1" smtClean="0">
                <a:latin typeface="Times New Roman" pitchFamily="18" charset="0"/>
                <a:cs typeface="Times New Roman" pitchFamily="18" charset="0"/>
              </a:rPr>
              <a:t>mắc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Raynaud.</a:t>
            </a:r>
          </a:p>
          <a:p>
            <a:pPr marL="855663" lvl="2" indent="-280988"/>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đi trư­ớc các dấu hiệu khác từ vài tuần đến vài năm.</a:t>
            </a:r>
            <a:endParaRPr lang="en-US" sz="2800" dirty="0" smtClean="0">
              <a:latin typeface="Times New Roman" pitchFamily="18" charset="0"/>
              <a:cs typeface="Times New Roman" pitchFamily="18" charset="0"/>
            </a:endParaRPr>
          </a:p>
          <a:p>
            <a:pPr marL="855663" lvl="2" indent="-280988"/>
            <a:r>
              <a:rPr lang="en-US" sz="2800" dirty="0" smtClean="0">
                <a:latin typeface="Times New Roman" pitchFamily="18" charset="0"/>
                <a:cs typeface="Times New Roman" pitchFamily="18" charset="0"/>
              </a:rPr>
              <a:t>R</a:t>
            </a:r>
            <a:r>
              <a:rPr lang="vi-VN" sz="2800" dirty="0" smtClean="0">
                <a:latin typeface="Times New Roman" pitchFamily="18" charset="0"/>
                <a:cs typeface="Times New Roman" pitchFamily="18" charset="0"/>
              </a:rPr>
              <a:t>ối loạn quá trình vận mạch ở đầu chi do tác động của lạn</a:t>
            </a:r>
            <a:r>
              <a:rPr lang="en-US" sz="2800" dirty="0" smtClean="0">
                <a:latin typeface="Times New Roman" pitchFamily="18" charset="0"/>
                <a:cs typeface="Times New Roman" pitchFamily="18" charset="0"/>
              </a:rPr>
              <a:t>h.</a:t>
            </a:r>
          </a:p>
          <a:p>
            <a:pPr marL="855663" lvl="2" indent="-280988"/>
            <a:r>
              <a:rPr lang="en-US" sz="2800" dirty="0" err="1" smtClean="0">
                <a:latin typeface="Times New Roman" pitchFamily="18" charset="0"/>
                <a:cs typeface="Times New Roman" pitchFamily="18" charset="0"/>
              </a:rPr>
              <a:t>Triệu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nặng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chi</a:t>
            </a:r>
          </a:p>
          <a:p>
            <a:pPr marL="855663" lvl="2" indent="-280988"/>
            <a:r>
              <a:rPr lang="en-US" sz="2800" dirty="0" err="1" smtClean="0">
                <a:latin typeface="Times New Roman" pitchFamily="18" charset="0"/>
                <a:cs typeface="Times New Roman" pitchFamily="18" charset="0"/>
              </a:rPr>
              <a:t>Dễ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chẩn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đoán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sàng</a:t>
            </a:r>
            <a:r>
              <a:rPr lang="en-US" sz="2800" dirty="0" smtClean="0">
                <a:latin typeface="Times New Roman" pitchFamily="18" charset="0"/>
                <a:cs typeface="Times New Roman" pitchFamily="18" charset="0"/>
              </a:rPr>
              <a:t>.</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054535"/>
            <a:ext cx="2730500" cy="22669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3733800"/>
            <a:ext cx="2654300" cy="2025650"/>
          </a:xfrm>
          <a:prstGeom prst="rect">
            <a:avLst/>
          </a:prstGeom>
        </p:spPr>
      </p:pic>
    </p:spTree>
    <p:extLst>
      <p:ext uri="{BB962C8B-B14F-4D97-AF65-F5344CB8AC3E}">
        <p14:creationId xmlns:p14="http://schemas.microsoft.com/office/powerpoint/2010/main" val="4016113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533400"/>
            <a:ext cx="5791200" cy="5592763"/>
          </a:xfrm>
        </p:spPr>
        <p:txBody>
          <a:bodyPr>
            <a:normAutofit lnSpcReduction="10000"/>
          </a:bodyPr>
          <a:lstStyle/>
          <a:p>
            <a:pPr marL="0" indent="1254125">
              <a:buNone/>
            </a:pPr>
            <a:r>
              <a:rPr lang="en-US" sz="3000" u="sng" dirty="0" smtClean="0">
                <a:latin typeface="Times New Roman" pitchFamily="18" charset="0"/>
                <a:cs typeface="Times New Roman" pitchFamily="18" charset="0"/>
              </a:rPr>
              <a:t>2. </a:t>
            </a:r>
            <a:r>
              <a:rPr lang="en-US" sz="3000" u="sng" dirty="0" err="1" smtClean="0">
                <a:latin typeface="Times New Roman" pitchFamily="18" charset="0"/>
                <a:cs typeface="Times New Roman" pitchFamily="18" charset="0"/>
              </a:rPr>
              <a:t>Tổn</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thương</a:t>
            </a:r>
            <a:r>
              <a:rPr lang="en-US" sz="3000" u="sng" dirty="0" smtClean="0">
                <a:latin typeface="Times New Roman" pitchFamily="18" charset="0"/>
                <a:cs typeface="Times New Roman" pitchFamily="18" charset="0"/>
              </a:rPr>
              <a:t> da (100%):</a:t>
            </a:r>
          </a:p>
          <a:p>
            <a:pPr marL="914400" lvl="1" indent="-339725" algn="just">
              <a:buFont typeface="Arial" pitchFamily="34" charset="0"/>
              <a:buChar char="•"/>
            </a:pP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ở da, da </a:t>
            </a:r>
            <a:r>
              <a:rPr lang="en-US" sz="2400" dirty="0" err="1" smtClean="0">
                <a:latin typeface="Times New Roman" pitchFamily="18" charset="0"/>
                <a:cs typeface="Times New Roman" pitchFamily="18" charset="0"/>
              </a:rPr>
              <a:t>cứng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co </a:t>
            </a:r>
            <a:r>
              <a:rPr lang="en-US" sz="2400" dirty="0" err="1" smtClean="0">
                <a:latin typeface="Times New Roman" pitchFamily="18" charset="0"/>
                <a:cs typeface="Times New Roman" pitchFamily="18" charset="0"/>
              </a:rPr>
              <a:t>giãn</a:t>
            </a:r>
            <a:r>
              <a:rPr lang="en-US" sz="2400" dirty="0" smtClean="0">
                <a:latin typeface="Times New Roman" pitchFamily="18" charset="0"/>
                <a:cs typeface="Times New Roman" pitchFamily="18" charset="0"/>
              </a:rPr>
              <a:t>.</a:t>
            </a:r>
          </a:p>
          <a:p>
            <a:pPr marL="914400" lvl="1" indent="-339725" algn="just">
              <a:buFont typeface="Arial" pitchFamily="34" charset="0"/>
              <a:buChar char="•"/>
            </a:pPr>
            <a:r>
              <a:rPr lang="vi-VN" sz="2400" dirty="0" smtClean="0">
                <a:latin typeface="Times New Roman" pitchFamily="18" charset="0"/>
                <a:cs typeface="Times New Roman" pitchFamily="18" charset="0"/>
              </a:rPr>
              <a:t>Tổn </a:t>
            </a:r>
            <a:r>
              <a:rPr lang="vi-VN" sz="2400" dirty="0">
                <a:latin typeface="Times New Roman" pitchFamily="18" charset="0"/>
                <a:cs typeface="Times New Roman" pitchFamily="18" charset="0"/>
              </a:rPr>
              <a:t>thương da và niêm mạc (da, niêm mạc, móng) trải qua 3 giai đoạn: </a:t>
            </a:r>
            <a:r>
              <a:rPr lang="vi-VN" sz="2400" dirty="0"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nề</a:t>
            </a:r>
            <a:r>
              <a:rPr lang="vi-VN" sz="2400" dirty="0" smtClean="0">
                <a:latin typeface="Times New Roman" pitchFamily="18" charset="0"/>
                <a:cs typeface="Times New Roman" pitchFamily="18" charset="0"/>
              </a:rPr>
              <a:t>, cứng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xơ</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teo </a:t>
            </a:r>
            <a:r>
              <a:rPr lang="vi-VN" sz="2400" dirty="0"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a:t>
            </a:r>
          </a:p>
          <a:p>
            <a:pPr marL="914400" lvl="1" indent="-339725" algn="just">
              <a:buFont typeface="Arial" pitchFamily="34" charset="0"/>
              <a:buChar char="•"/>
            </a:pP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khui</a:t>
            </a:r>
            <a:r>
              <a:rPr lang="en-US" sz="2400" dirty="0" smtClean="0">
                <a:latin typeface="Times New Roman" pitchFamily="18" charset="0"/>
                <a:cs typeface="Times New Roman" pitchFamily="18" charset="0"/>
              </a:rPr>
              <a:t>… </a:t>
            </a:r>
          </a:p>
          <a:p>
            <a:pPr marL="574675" lvl="1" indent="679450" algn="just">
              <a:buNone/>
            </a:pPr>
            <a:r>
              <a:rPr lang="en-US" sz="2400" u="sng" dirty="0" smtClean="0">
                <a:latin typeface="Times New Roman" pitchFamily="18" charset="0"/>
                <a:cs typeface="Times New Roman" pitchFamily="18" charset="0"/>
              </a:rPr>
              <a:t>3. </a:t>
            </a:r>
            <a:r>
              <a:rPr lang="en-US" sz="2400" u="sng" dirty="0" err="1" smtClean="0">
                <a:latin typeface="Times New Roman" pitchFamily="18" charset="0"/>
                <a:cs typeface="Times New Roman" pitchFamily="18" charset="0"/>
              </a:rPr>
              <a:t>Tổn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thương</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mắt</a:t>
            </a:r>
            <a:r>
              <a:rPr lang="en-US" sz="2400" u="sng" dirty="0" smtClean="0">
                <a:latin typeface="Times New Roman" pitchFamily="18" charset="0"/>
                <a:cs typeface="Times New Roman" pitchFamily="18" charset="0"/>
              </a:rPr>
              <a:t>:</a:t>
            </a:r>
          </a:p>
          <a:p>
            <a:pPr marL="1031875" lvl="1" indent="-457200" algn="just">
              <a:buFont typeface="Arial" pitchFamily="34" charset="0"/>
              <a:buChar char="•"/>
            </a:pPr>
            <a:r>
              <a:rPr lang="en-US" sz="2400" dirty="0" err="1" smtClean="0">
                <a:latin typeface="Times New Roman" pitchFamily="18" charset="0"/>
                <a:cs typeface="Times New Roman" pitchFamily="18" charset="0"/>
              </a:rPr>
              <a:t>Tổn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xơ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pPr marL="0" indent="574675">
              <a:buNone/>
            </a:pPr>
            <a:r>
              <a:rPr lang="en-US" sz="2800" i="1" dirty="0" smtClean="0">
                <a:latin typeface="Times New Roman" pitchFamily="18" charset="0"/>
                <a:cs typeface="Times New Roman" pitchFamily="18" charset="0"/>
              </a:rPr>
              <a:t>   </a:t>
            </a:r>
            <a:endParaRPr lang="en-US" sz="2800" i="1"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0" y="838200"/>
            <a:ext cx="2857500" cy="21431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3443" y="3581400"/>
            <a:ext cx="2847975" cy="1600200"/>
          </a:xfrm>
          <a:prstGeom prst="rect">
            <a:avLst/>
          </a:prstGeom>
        </p:spPr>
      </p:pic>
    </p:spTree>
    <p:extLst>
      <p:ext uri="{BB962C8B-B14F-4D97-AF65-F5344CB8AC3E}">
        <p14:creationId xmlns:p14="http://schemas.microsoft.com/office/powerpoint/2010/main" val="3381386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5943600"/>
          </a:xfrm>
        </p:spPr>
        <p:txBody>
          <a:bodyPr>
            <a:normAutofit/>
          </a:bodyPr>
          <a:lstStyle/>
          <a:p>
            <a:pPr marL="0" indent="1254125">
              <a:buNone/>
            </a:pPr>
            <a:r>
              <a:rPr lang="en-US" sz="2800" u="sng" dirty="0" smtClean="0">
                <a:latin typeface="Times New Roman" pitchFamily="18" charset="0"/>
                <a:cs typeface="Times New Roman" pitchFamily="18" charset="0"/>
              </a:rPr>
              <a:t>4. </a:t>
            </a:r>
            <a:r>
              <a:rPr lang="en-US" sz="2800" u="sng" dirty="0" err="1" smtClean="0">
                <a:latin typeface="Times New Roman" pitchFamily="18" charset="0"/>
                <a:cs typeface="Times New Roman" pitchFamily="18" charset="0"/>
              </a:rPr>
              <a:t>Tổn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thương</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thận</a:t>
            </a:r>
            <a:r>
              <a:rPr lang="en-US" sz="2800" u="sng" dirty="0" smtClean="0">
                <a:latin typeface="Times New Roman" pitchFamily="18" charset="0"/>
                <a:cs typeface="Times New Roman" pitchFamily="18" charset="0"/>
              </a:rPr>
              <a:t>:</a:t>
            </a:r>
          </a:p>
          <a:p>
            <a:pPr marL="914400" indent="-339725"/>
            <a:r>
              <a:rPr lang="vi-VN" sz="2800" dirty="0">
                <a:latin typeface="Times New Roman" pitchFamily="18" charset="0"/>
                <a:cs typeface="Times New Roman" pitchFamily="18" charset="0"/>
              </a:rPr>
              <a:t>Là nguyên nhân gây ra tử vong trên 1/2 số bệnh nhân xơ cứng </a:t>
            </a:r>
            <a:r>
              <a:rPr lang="vi-VN" sz="2800" dirty="0" smtClean="0">
                <a:latin typeface="Times New Roman" pitchFamily="18" charset="0"/>
                <a:cs typeface="Times New Roman" pitchFamily="18" charset="0"/>
              </a:rPr>
              <a:t>bì</a:t>
            </a:r>
            <a:r>
              <a:rPr lang="en-US" sz="2800" dirty="0" smtClean="0">
                <a:latin typeface="Times New Roman" pitchFamily="18" charset="0"/>
                <a:cs typeface="Times New Roman" pitchFamily="18" charset="0"/>
              </a:rPr>
              <a:t>.</a:t>
            </a:r>
          </a:p>
          <a:p>
            <a:pPr marL="914400" indent="-339725"/>
            <a:r>
              <a:rPr lang="en-US" sz="2800" dirty="0" err="1" smtClean="0">
                <a:latin typeface="Times New Roman" pitchFamily="18" charset="0"/>
                <a:cs typeface="Times New Roman" pitchFamily="18" charset="0"/>
              </a:rPr>
              <a:t>Chủ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a:t>
            </a:r>
          </a:p>
          <a:p>
            <a:pPr marL="914400" indent="-339725"/>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cấp</a:t>
            </a:r>
            <a:r>
              <a:rPr lang="en-US" sz="2800" dirty="0" smtClean="0">
                <a:latin typeface="Times New Roman" pitchFamily="18" charset="0"/>
                <a:cs typeface="Times New Roman" pitchFamily="18" charset="0"/>
              </a:rPr>
              <a:t>.</a:t>
            </a:r>
          </a:p>
          <a:p>
            <a:pPr marL="974725" lvl="1" indent="279400">
              <a:buNone/>
            </a:pPr>
            <a:r>
              <a:rPr lang="en-US" u="sng" dirty="0">
                <a:latin typeface="Times New Roman" pitchFamily="18" charset="0"/>
                <a:cs typeface="Times New Roman" pitchFamily="18" charset="0"/>
              </a:rPr>
              <a:t>5</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Tổn</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thương</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tim</a:t>
            </a:r>
            <a:r>
              <a:rPr lang="en-US" u="sng" dirty="0" smtClean="0">
                <a:latin typeface="Times New Roman" pitchFamily="18" charset="0"/>
                <a:cs typeface="Times New Roman" pitchFamily="18" charset="0"/>
              </a:rPr>
              <a:t>:</a:t>
            </a:r>
            <a:endParaRPr lang="en-US" u="sng" dirty="0">
              <a:latin typeface="Times New Roman" pitchFamily="18" charset="0"/>
              <a:cs typeface="Times New Roman" pitchFamily="18" charset="0"/>
            </a:endParaRPr>
          </a:p>
          <a:p>
            <a:pPr marL="974725" lvl="1" indent="-400050">
              <a:buFont typeface="Arial" pitchFamily="34" charset="0"/>
              <a:buChar char="•"/>
              <a:tabLst>
                <a:tab pos="574675" algn="l"/>
              </a:tabLst>
            </a:pPr>
            <a:r>
              <a:rPr lang="en-US" dirty="0" err="1">
                <a:latin typeface="Times New Roman" pitchFamily="18" charset="0"/>
                <a:cs typeface="Times New Roman" pitchFamily="18" charset="0"/>
              </a:rPr>
              <a:t>Viêm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a:t>
            </a:r>
          </a:p>
          <a:p>
            <a:pPr marL="974725" lvl="1" indent="-400050">
              <a:buFont typeface="Arial" pitchFamily="34" charset="0"/>
              <a:buChar char="•"/>
              <a:tabLst>
                <a:tab pos="574675" algn="l"/>
              </a:tabLst>
            </a:pP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vi-VN" dirty="0" smtClean="0">
                <a:latin typeface="+mj-lt"/>
              </a:rPr>
              <a:t>do </a:t>
            </a:r>
            <a:r>
              <a:rPr lang="vi-VN" dirty="0">
                <a:latin typeface="+mj-lt"/>
              </a:rPr>
              <a:t>rối loạn tuần hoàn vi mạch của động mạch vành nuôi dưỡng cơ </a:t>
            </a:r>
            <a:r>
              <a:rPr lang="vi-VN" dirty="0" smtClean="0">
                <a:latin typeface="+mj-lt"/>
              </a:rPr>
              <a:t>tim</a:t>
            </a:r>
            <a:r>
              <a:rPr lang="en-US" dirty="0" smtClean="0">
                <a:latin typeface="+mj-lt"/>
              </a:rPr>
              <a:t>.</a:t>
            </a:r>
          </a:p>
          <a:p>
            <a:pPr marL="974725" lvl="1" indent="-400050">
              <a:buFont typeface="Arial" pitchFamily="34" charset="0"/>
              <a:buChar char="•"/>
              <a:tabLst>
                <a:tab pos="574675" algn="l"/>
              </a:tabLst>
            </a:pP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di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a:t>
            </a:r>
          </a:p>
          <a:p>
            <a:pPr marL="974725" lvl="1" indent="-400050">
              <a:buFont typeface="Arial" pitchFamily="34" charset="0"/>
              <a:buChar char="•"/>
              <a:tabLst>
                <a:tab pos="574675" algn="l"/>
              </a:tabLst>
            </a:pPr>
            <a:endParaRPr lang="en-US" u="sng" dirty="0" smtClean="0">
              <a:latin typeface="+mj-lt"/>
              <a:cs typeface="Times New Roman" pitchFamily="18" charset="0"/>
            </a:endParaRPr>
          </a:p>
        </p:txBody>
      </p:sp>
    </p:spTree>
    <p:extLst>
      <p:ext uri="{BB962C8B-B14F-4D97-AF65-F5344CB8AC3E}">
        <p14:creationId xmlns:p14="http://schemas.microsoft.com/office/powerpoint/2010/main" val="2932855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248400"/>
          </a:xfrm>
        </p:spPr>
        <p:txBody>
          <a:bodyPr>
            <a:normAutofit fontScale="92500" lnSpcReduction="10000"/>
          </a:bodyPr>
          <a:lstStyle/>
          <a:p>
            <a:pPr marL="339725" indent="914400">
              <a:buNone/>
            </a:pPr>
            <a:r>
              <a:rPr lang="en-US" sz="3000" u="sng" dirty="0">
                <a:latin typeface="Times New Roman" pitchFamily="18" charset="0"/>
                <a:cs typeface="Times New Roman" pitchFamily="18" charset="0"/>
              </a:rPr>
              <a:t>6</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Tổn</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thương</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phổi</a:t>
            </a:r>
            <a:r>
              <a:rPr lang="en-US" sz="3000" u="sng" dirty="0" smtClean="0">
                <a:latin typeface="Times New Roman" pitchFamily="18" charset="0"/>
                <a:cs typeface="Times New Roman" pitchFamily="18" charset="0"/>
              </a:rPr>
              <a:t> :</a:t>
            </a:r>
          </a:p>
          <a:p>
            <a:pPr marL="796925" indent="-222250"/>
            <a:r>
              <a:rPr lang="vi-VN" sz="3000" dirty="0">
                <a:latin typeface="Times New Roman" pitchFamily="18" charset="0"/>
                <a:cs typeface="Times New Roman" pitchFamily="18" charset="0"/>
              </a:rPr>
              <a:t>Xơ phổi do xơ hoá tổ chức kẽ là biến chứng hàng đầu trong xơ cứng </a:t>
            </a:r>
            <a:r>
              <a:rPr lang="vi-VN" sz="3000" dirty="0" smtClean="0">
                <a:latin typeface="Times New Roman" pitchFamily="18" charset="0"/>
                <a:cs typeface="Times New Roman" pitchFamily="18" charset="0"/>
              </a:rPr>
              <a:t>bì.</a:t>
            </a:r>
            <a:endParaRPr lang="en-US" sz="3000" dirty="0" smtClean="0">
              <a:latin typeface="Times New Roman" pitchFamily="18" charset="0"/>
              <a:cs typeface="Times New Roman" pitchFamily="18" charset="0"/>
            </a:endParaRPr>
          </a:p>
          <a:p>
            <a:pPr marL="796925" indent="-222250"/>
            <a:r>
              <a:rPr lang="vi-VN" sz="3000" dirty="0">
                <a:latin typeface="Times New Roman" pitchFamily="18" charset="0"/>
                <a:cs typeface="Times New Roman" pitchFamily="18" charset="0"/>
              </a:rPr>
              <a:t>Tăng áp lực động mạch </a:t>
            </a:r>
            <a:r>
              <a:rPr lang="vi-VN" sz="3000" dirty="0" smtClean="0">
                <a:latin typeface="Times New Roman" pitchFamily="18" charset="0"/>
                <a:cs typeface="Times New Roman" pitchFamily="18" charset="0"/>
              </a:rPr>
              <a:t>phổi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nguyên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thứ</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phổi</a:t>
            </a:r>
            <a:r>
              <a:rPr lang="en-US" sz="3000" dirty="0" smtClean="0">
                <a:latin typeface="Times New Roman" pitchFamily="18" charset="0"/>
                <a:cs typeface="Times New Roman" pitchFamily="18" charset="0"/>
              </a:rPr>
              <a:t>.</a:t>
            </a:r>
          </a:p>
          <a:p>
            <a:pPr marL="574675" indent="679450">
              <a:buNone/>
            </a:pPr>
            <a:r>
              <a:rPr lang="en-US" sz="3000" u="sng" dirty="0" smtClean="0">
                <a:latin typeface="Times New Roman" pitchFamily="18" charset="0"/>
                <a:cs typeface="Times New Roman" pitchFamily="18" charset="0"/>
              </a:rPr>
              <a:t>7. </a:t>
            </a:r>
            <a:r>
              <a:rPr lang="en-US" sz="3000" u="sng" dirty="0" err="1" smtClean="0">
                <a:latin typeface="Times New Roman" pitchFamily="18" charset="0"/>
                <a:cs typeface="Times New Roman" pitchFamily="18" charset="0"/>
              </a:rPr>
              <a:t>Tổn</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thương</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vận</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động</a:t>
            </a:r>
            <a:r>
              <a:rPr lang="en-US" sz="3000" u="sng" dirty="0" smtClean="0">
                <a:latin typeface="Times New Roman" pitchFamily="18" charset="0"/>
                <a:cs typeface="Times New Roman" pitchFamily="18" charset="0"/>
              </a:rPr>
              <a:t>:</a:t>
            </a:r>
          </a:p>
          <a:p>
            <a:pPr marL="1031875" indent="-457200"/>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mỏi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a:t>
            </a:r>
            <a:endParaRPr lang="en-US" sz="3000" dirty="0" smtClean="0">
              <a:latin typeface="Times New Roman" pitchFamily="18" charset="0"/>
              <a:cs typeface="Times New Roman" pitchFamily="18" charset="0"/>
            </a:endParaRPr>
          </a:p>
          <a:p>
            <a:pPr marL="1031875" indent="-457200"/>
            <a:r>
              <a:rPr lang="en-US" sz="3000" dirty="0" err="1" smtClean="0">
                <a:latin typeface="Times New Roman" pitchFamily="18" charset="0"/>
                <a:cs typeface="Times New Roman" pitchFamily="18" charset="0"/>
              </a:rPr>
              <a:t>Xương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viêm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cứng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tiêu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xương</a:t>
            </a:r>
            <a:r>
              <a:rPr lang="en-US" sz="3000" dirty="0" smtClean="0">
                <a:latin typeface="Times New Roman" pitchFamily="18" charset="0"/>
                <a:cs typeface="Times New Roman" pitchFamily="18" charset="0"/>
              </a:rPr>
              <a:t> ở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khớp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ngón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tay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xương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trụ</a:t>
            </a:r>
            <a:r>
              <a:rPr lang="en-US" sz="3000" dirty="0" smtClean="0">
                <a:latin typeface="Times New Roman" pitchFamily="18" charset="0"/>
                <a:cs typeface="Times New Roman" pitchFamily="18" charset="0"/>
              </a:rPr>
              <a:t>.</a:t>
            </a:r>
          </a:p>
          <a:p>
            <a:pPr marL="574675" indent="679450">
              <a:buNone/>
            </a:pPr>
            <a:r>
              <a:rPr lang="en-US" sz="3000" u="sng" dirty="0" smtClean="0">
                <a:latin typeface="Times New Roman" pitchFamily="18" charset="0"/>
                <a:cs typeface="Times New Roman" pitchFamily="18" charset="0"/>
              </a:rPr>
              <a:t>8. </a:t>
            </a:r>
            <a:r>
              <a:rPr lang="en-US" sz="3000" u="sng" dirty="0" err="1" smtClean="0">
                <a:latin typeface="Times New Roman" pitchFamily="18" charset="0"/>
                <a:cs typeface="Times New Roman" pitchFamily="18" charset="0"/>
              </a:rPr>
              <a:t>Tổn</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thương</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tiêu</a:t>
            </a:r>
            <a:r>
              <a:rPr lang="en-US"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hóa</a:t>
            </a:r>
            <a:r>
              <a:rPr lang="en-US" sz="3000" u="sng" dirty="0" smtClean="0">
                <a:latin typeface="Times New Roman" pitchFamily="18" charset="0"/>
                <a:cs typeface="Times New Roman" pitchFamily="18" charset="0"/>
              </a:rPr>
              <a:t>:</a:t>
            </a:r>
          </a:p>
          <a:p>
            <a:pPr marL="1031875" indent="-457200"/>
            <a:r>
              <a:rPr lang="vi-VN" sz="3000" dirty="0" smtClean="0">
                <a:latin typeface="Times New Roman" pitchFamily="18" charset="0"/>
                <a:cs typeface="Times New Roman" pitchFamily="18" charset="0"/>
              </a:rPr>
              <a:t>Thực </a:t>
            </a:r>
            <a:r>
              <a:rPr lang="vi-VN" sz="3000" dirty="0">
                <a:latin typeface="Times New Roman" pitchFamily="18" charset="0"/>
                <a:cs typeface="Times New Roman" pitchFamily="18" charset="0"/>
              </a:rPr>
              <a:t>quản : </a:t>
            </a:r>
            <a:r>
              <a:rPr lang="vi-VN" sz="3000" dirty="0" smtClean="0">
                <a:latin typeface="Times New Roman" pitchFamily="18" charset="0"/>
                <a:cs typeface="Times New Roman" pitchFamily="18" charset="0"/>
              </a:rPr>
              <a:t>th­ường </a:t>
            </a:r>
            <a:r>
              <a:rPr lang="vi-VN" sz="3000" dirty="0">
                <a:latin typeface="Times New Roman" pitchFamily="18" charset="0"/>
                <a:cs typeface="Times New Roman" pitchFamily="18" charset="0"/>
              </a:rPr>
              <a:t>xuất hiện sớm và là 1 yếu tố quan trọng để chẩn </a:t>
            </a:r>
            <a:r>
              <a:rPr lang="vi-VN" sz="3000" dirty="0" smtClean="0">
                <a:latin typeface="Times New Roman" pitchFamily="18" charset="0"/>
                <a:cs typeface="Times New Roman" pitchFamily="18" charset="0"/>
              </a:rPr>
              <a:t>đoán</a:t>
            </a:r>
            <a:r>
              <a:rPr lang="en-US" sz="3000" dirty="0" smtClean="0">
                <a:latin typeface="Times New Roman" pitchFamily="18" charset="0"/>
                <a:cs typeface="Times New Roman" pitchFamily="18" charset="0"/>
              </a:rPr>
              <a:t>.</a:t>
            </a:r>
          </a:p>
          <a:p>
            <a:pPr marL="1031875" indent="-457200"/>
            <a:r>
              <a:rPr lang="vi-VN" sz="3000" dirty="0" smtClean="0">
                <a:latin typeface="Times New Roman" pitchFamily="18" charset="0"/>
                <a:cs typeface="Times New Roman" pitchFamily="18" charset="0"/>
              </a:rPr>
              <a:t>Ruột</a:t>
            </a:r>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vi-VN" sz="3000" dirty="0" smtClean="0">
                <a:latin typeface="Times New Roman" pitchFamily="18" charset="0"/>
                <a:cs typeface="Times New Roman" pitchFamily="18" charset="0"/>
              </a:rPr>
              <a:t>dạ </a:t>
            </a:r>
            <a:r>
              <a:rPr lang="vi-VN" sz="3000" dirty="0">
                <a:latin typeface="Times New Roman" pitchFamily="18" charset="0"/>
                <a:cs typeface="Times New Roman" pitchFamily="18" charset="0"/>
              </a:rPr>
              <a:t>dày và tá tràng gây hội chứng không tiêu nặng</a:t>
            </a:r>
            <a:r>
              <a:rPr lang="vi-VN" sz="3000" dirty="0" smtClean="0">
                <a:latin typeface="Times New Roman" pitchFamily="18" charset="0"/>
                <a:cs typeface="Times New Roman" pitchFamily="18" charset="0"/>
              </a:rPr>
              <a:t>.</a:t>
            </a:r>
            <a:endParaRPr lang="en-US" sz="3000" dirty="0"/>
          </a:p>
        </p:txBody>
      </p:sp>
    </p:spTree>
    <p:extLst>
      <p:ext uri="{BB962C8B-B14F-4D97-AF65-F5344CB8AC3E}">
        <p14:creationId xmlns:p14="http://schemas.microsoft.com/office/powerpoint/2010/main" val="77229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1031875" indent="-574675">
              <a:buNone/>
            </a:pPr>
            <a:r>
              <a:rPr lang="en-US" i="1" dirty="0" smtClean="0"/>
              <a:t> </a:t>
            </a:r>
            <a:r>
              <a:rPr lang="en-US" i="1" dirty="0">
                <a:latin typeface="Times New Roman" pitchFamily="18" charset="0"/>
                <a:cs typeface="Times New Roman" pitchFamily="18" charset="0"/>
              </a:rPr>
              <a:t>B</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Xét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nghiệm</a:t>
            </a:r>
            <a:r>
              <a:rPr lang="en-US" i="1" dirty="0" smtClean="0">
                <a:latin typeface="Times New Roman" pitchFamily="18" charset="0"/>
                <a:cs typeface="Times New Roman" pitchFamily="18" charset="0"/>
              </a:rPr>
              <a:t>:</a:t>
            </a:r>
          </a:p>
          <a:p>
            <a:pPr marL="973137" indent="-457200"/>
            <a:r>
              <a:rPr lang="en-US" sz="2800" dirty="0">
                <a:latin typeface="Times New Roman" pitchFamily="18" charset="0"/>
                <a:cs typeface="Times New Roman" pitchFamily="18" charset="0"/>
              </a:rPr>
              <a:t>T</a:t>
            </a:r>
            <a:r>
              <a:rPr lang="vi-VN" sz="2800" dirty="0" smtClean="0">
                <a:latin typeface="Times New Roman" pitchFamily="18" charset="0"/>
                <a:cs typeface="Times New Roman" pitchFamily="18" charset="0"/>
              </a:rPr>
              <a:t>ìm </a:t>
            </a:r>
            <a:r>
              <a:rPr lang="vi-VN" sz="2800" dirty="0">
                <a:latin typeface="Times New Roman" pitchFamily="18" charset="0"/>
                <a:cs typeface="Times New Roman" pitchFamily="18" charset="0"/>
              </a:rPr>
              <a:t>các tự kháng thể hay gặp trong xơ cứng bì (kháng thể kháng nhân, kháng thể kháng Scl-70 và kháng thể kháng centromere</a:t>
            </a:r>
            <a:r>
              <a:rPr lang="vi-VN"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p>
          <a:p>
            <a:pPr marL="973137" indent="-457200"/>
            <a:r>
              <a:rPr lang="vi-VN" sz="2800" dirty="0">
                <a:latin typeface="Times New Roman" pitchFamily="18" charset="0"/>
                <a:cs typeface="Times New Roman" pitchFamily="18" charset="0"/>
              </a:rPr>
              <a:t>Hội chứng viêm trên xét </a:t>
            </a:r>
            <a:r>
              <a:rPr lang="vi-VN" sz="2800" dirty="0" smtClean="0">
                <a:latin typeface="Times New Roman" pitchFamily="18" charset="0"/>
                <a:cs typeface="Times New Roman" pitchFamily="18" charset="0"/>
              </a:rPr>
              <a:t>nghiệm:</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tăng </a:t>
            </a:r>
            <a:r>
              <a:rPr lang="vi-VN" sz="2800" dirty="0">
                <a:latin typeface="Times New Roman" pitchFamily="18" charset="0"/>
                <a:cs typeface="Times New Roman" pitchFamily="18" charset="0"/>
              </a:rPr>
              <a:t>tốc độ máu lắng, tăng gamma globulin, tăng ferritin, tăng </a:t>
            </a:r>
            <a:r>
              <a:rPr lang="vi-VN" sz="2800" dirty="0" smtClean="0">
                <a:latin typeface="Times New Roman" pitchFamily="18" charset="0"/>
                <a:cs typeface="Times New Roman" pitchFamily="18" charset="0"/>
              </a:rPr>
              <a:t>CRP</a:t>
            </a:r>
            <a:r>
              <a:rPr lang="en-US" sz="2800" dirty="0" smtClean="0">
                <a:latin typeface="Times New Roman" pitchFamily="18" charset="0"/>
                <a:cs typeface="Times New Roman" pitchFamily="18" charset="0"/>
              </a:rPr>
              <a:t>.</a:t>
            </a:r>
          </a:p>
          <a:p>
            <a:pPr marL="973137" indent="-457200"/>
            <a:r>
              <a:rPr lang="en-US" sz="2800" dirty="0" err="1" smtClean="0">
                <a:latin typeface="Times New Roman" pitchFamily="18" charset="0"/>
                <a:cs typeface="Times New Roman" pitchFamily="18" charset="0"/>
              </a:rPr>
              <a:t>Thiếu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máu</a:t>
            </a:r>
            <a:r>
              <a:rPr lang="en-US" sz="2800" dirty="0" smtClean="0">
                <a:latin typeface="Times New Roman" pitchFamily="18" charset="0"/>
                <a:cs typeface="Times New Roman" pitchFamily="18" charset="0"/>
              </a:rPr>
              <a:t>.</a:t>
            </a:r>
          </a:p>
          <a:p>
            <a:pPr marL="973137" indent="-457200"/>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thiết</a:t>
            </a:r>
            <a:r>
              <a:rPr lang="en-US" sz="2800" dirty="0" smtClean="0">
                <a:latin typeface="Times New Roman" pitchFamily="18" charset="0"/>
                <a:cs typeface="Times New Roman" pitchFamily="18" charset="0"/>
              </a:rPr>
              <a:t> da.</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27962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b="1" dirty="0" smtClean="0">
                <a:latin typeface="Times New Roman" pitchFamily="18" charset="0"/>
                <a:cs typeface="Times New Roman" pitchFamily="18" charset="0"/>
              </a:rPr>
              <a:t>III. </a:t>
            </a:r>
            <a:r>
              <a:rPr lang="en-US" b="1" dirty="0" err="1" smtClean="0">
                <a:latin typeface="Times New Roman" pitchFamily="18" charset="0"/>
                <a:cs typeface="Times New Roman" pitchFamily="18" charset="0"/>
              </a:rPr>
              <a:t>Chẩn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đoán</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610600" cy="5105400"/>
          </a:xfrm>
        </p:spPr>
        <p:txBody>
          <a:bodyPr>
            <a:normAutofit/>
          </a:bodyPr>
          <a:lstStyle/>
          <a:p>
            <a:pPr marL="339725" indent="914400" fontAlgn="base">
              <a:buNone/>
            </a:pPr>
            <a:r>
              <a:rPr lang="en-US" sz="2400" u="sng" dirty="0" smtClean="0">
                <a:latin typeface="Times New Roman" pitchFamily="18" charset="0"/>
                <a:cs typeface="Times New Roman" pitchFamily="18" charset="0"/>
              </a:rPr>
              <a:t>1. </a:t>
            </a:r>
            <a:r>
              <a:rPr lang="vi-VN" sz="2400" u="sng" dirty="0" smtClean="0">
                <a:latin typeface="Times New Roman" pitchFamily="18" charset="0"/>
                <a:cs typeface="Times New Roman" pitchFamily="18" charset="0"/>
              </a:rPr>
              <a:t>Tiêu </a:t>
            </a:r>
            <a:r>
              <a:rPr lang="vi-VN" sz="2400" u="sng" dirty="0">
                <a:latin typeface="Times New Roman" pitchFamily="18" charset="0"/>
                <a:cs typeface="Times New Roman" pitchFamily="18" charset="0"/>
              </a:rPr>
              <a:t>chuẩn chẩn </a:t>
            </a:r>
            <a:r>
              <a:rPr lang="vi-VN" sz="2400" u="sng" dirty="0" smtClean="0">
                <a:latin typeface="Times New Roman" pitchFamily="18" charset="0"/>
                <a:cs typeface="Times New Roman" pitchFamily="18" charset="0"/>
              </a:rPr>
              <a:t>đoán</a:t>
            </a:r>
            <a:r>
              <a:rPr lang="en-US" sz="2400" u="sng"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dựa </a:t>
            </a:r>
            <a:r>
              <a:rPr lang="vi-VN" sz="2400" dirty="0">
                <a:latin typeface="Times New Roman" pitchFamily="18" charset="0"/>
                <a:cs typeface="Times New Roman" pitchFamily="18" charset="0"/>
              </a:rPr>
              <a:t>vào các tiêu chuẩn lâm sàng của Hội Khớp Hoa Kỳ (ARA) đối với xơ cứng bì hệ </a:t>
            </a:r>
            <a:r>
              <a:rPr lang="vi-VN" sz="2400" dirty="0" smtClean="0">
                <a:latin typeface="Times New Roman" pitchFamily="18" charset="0"/>
                <a:cs typeface="Times New Roman" pitchFamily="18" charset="0"/>
              </a:rPr>
              <a:t>thống</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indent="231775" fontAlgn="base"/>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Xơ</a:t>
            </a:r>
            <a:r>
              <a:rPr lang="en-US" sz="2400" dirty="0" smtClean="0">
                <a:latin typeface="Times New Roman" pitchFamily="18" charset="0"/>
                <a:cs typeface="Times New Roman" pitchFamily="18" charset="0"/>
              </a:rPr>
              <a:t> da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endParaRPr lang="vi-VN" sz="2400" dirty="0">
              <a:latin typeface="Times New Roman" pitchFamily="18" charset="0"/>
              <a:cs typeface="Times New Roman" pitchFamily="18" charset="0"/>
            </a:endParaRPr>
          </a:p>
          <a:p>
            <a:pPr marL="574675" indent="-234950" fontAlgn="base">
              <a:tabLst>
                <a:tab pos="3317875" algn="l"/>
              </a:tabLst>
            </a:pP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Xơ</a:t>
            </a:r>
            <a:r>
              <a:rPr lang="en-US" sz="2400" dirty="0" smtClean="0">
                <a:latin typeface="Times New Roman" pitchFamily="18" charset="0"/>
                <a:cs typeface="Times New Roman" pitchFamily="18" charset="0"/>
              </a:rPr>
              <a:t> da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chi</a:t>
            </a:r>
            <a:endParaRPr lang="vi-VN" sz="2400" dirty="0">
              <a:latin typeface="Times New Roman" pitchFamily="18" charset="0"/>
              <a:cs typeface="Times New Roman" pitchFamily="18" charset="0"/>
            </a:endParaRPr>
          </a:p>
          <a:p>
            <a:pPr marL="0" indent="0" fontAlgn="base">
              <a:buNone/>
              <a:tabLst>
                <a:tab pos="3317875" algn="l"/>
              </a:tabLst>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Sẹo</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ngón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loét</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vi-VN"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fontAlgn="base">
              <a:buNone/>
              <a:tabLst>
                <a:tab pos="3317875" algn="l"/>
              </a:tabLst>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Xơ </a:t>
            </a:r>
            <a:r>
              <a:rPr lang="vi-VN" sz="2400" dirty="0">
                <a:latin typeface="Times New Roman" pitchFamily="18" charset="0"/>
                <a:cs typeface="Times New Roman" pitchFamily="18" charset="0"/>
              </a:rPr>
              <a:t>phổi vùng đáy.</a:t>
            </a:r>
          </a:p>
          <a:p>
            <a:pPr marL="280988" indent="58738" fontAlgn="base">
              <a:buNone/>
            </a:pPr>
            <a:r>
              <a:rPr lang="vi-VN" sz="2400" dirty="0">
                <a:latin typeface="Times New Roman" pitchFamily="18" charset="0"/>
                <a:cs typeface="Times New Roman" pitchFamily="18" charset="0"/>
              </a:rPr>
              <a:t>(Lưu ý: Để chẩn đoán bệnh xơ cứng bì cần có 1 tiêu chuẩn chính và  2 tiêu chuẩn  phụ).</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953000"/>
            <a:ext cx="2210109" cy="175990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8142" y="4821477"/>
            <a:ext cx="2619375" cy="1905000"/>
          </a:xfrm>
          <a:prstGeom prst="rect">
            <a:avLst/>
          </a:prstGeom>
        </p:spPr>
      </p:pic>
    </p:spTree>
    <p:extLst>
      <p:ext uri="{BB962C8B-B14F-4D97-AF65-F5344CB8AC3E}">
        <p14:creationId xmlns:p14="http://schemas.microsoft.com/office/powerpoint/2010/main" val="3208395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934</Words>
  <Application>Microsoft Office PowerPoint</Application>
  <PresentationFormat>On-screen Show (4:3)</PresentationFormat>
  <Paragraphs>104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Trường đại học Duy Tân Khoa Dược Môn BỆNH LÝ HỌC  XƠ CỨNG BÌ HỆ THỐNG</vt:lpstr>
      <vt:lpstr>I. Đại cương:</vt:lpstr>
      <vt:lpstr>II. Lâm sàng và xét nghiệm:</vt:lpstr>
      <vt:lpstr>PowerPoint Presentation</vt:lpstr>
      <vt:lpstr>PowerPoint Presentation</vt:lpstr>
      <vt:lpstr>PowerPoint Presentation</vt:lpstr>
      <vt:lpstr>PowerPoint Presentation</vt:lpstr>
      <vt:lpstr>PowerPoint Presentation</vt:lpstr>
      <vt:lpstr>III. Chẩn đoán:</vt:lpstr>
      <vt:lpstr>PowerPoint Presentation</vt:lpstr>
      <vt:lpstr>IV.Điều trị:</vt:lpstr>
      <vt:lpstr>PowerPoint Presentation</vt:lpstr>
      <vt:lpstr>PowerPoint Presentation</vt:lpstr>
      <vt:lpstr>PowerPoint Presentation</vt:lpstr>
      <vt:lpstr>V. Theo dõi và tiên lượng: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XƠ CỨNG BÌ HỆ THỐNG</dc:title>
  <dc:creator>DELL</dc:creator>
  <cp:lastModifiedBy>Admin74</cp:lastModifiedBy>
  <cp:revision>28</cp:revision>
  <dcterms:created xsi:type="dcterms:W3CDTF">2017-01-14T03:23:33Z</dcterms:created>
  <dcterms:modified xsi:type="dcterms:W3CDTF">2017-01-15T09:31:12Z</dcterms:modified>
</cp:coreProperties>
</file>