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72" r:id="rId13"/>
    <p:sldId id="273" r:id="rId14"/>
    <p:sldId id="266" r:id="rId15"/>
    <p:sldId id="267" r:id="rId16"/>
  </p:sldIdLst>
  <p:sldSz cx="9144000" cy="6858000" type="screen4x3"/>
  <p:notesSz cx="6858000" cy="9144000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7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C2162A-F523-426C-B776-9C8073883C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A4FE5E-9177-4AB0-9E86-C3E8FD49D757}" type="datetimeFigureOut">
              <a:rPr lang="en-US" smtClean="0"/>
              <a:t>5/11/2018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b="0" i="0" u="none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76200"/>
            <a:ext cx="8807570" cy="1233055"/>
          </a:xfrm>
        </p:spPr>
        <p:txBody>
          <a:bodyPr/>
          <a:lstStyle/>
          <a:p>
            <a:pPr algn="ctr"/>
            <a:r>
              <a:rPr lang="en-US" sz="6300" dirty="0" smtClean="0">
                <a:latin typeface="Arial" pitchFamily="34" charset="0"/>
                <a:cs typeface="Arial" pitchFamily="34" charset="0"/>
              </a:rPr>
              <a:t>HỘI CHỨNG THẬN HƯ</a:t>
            </a:r>
            <a:endParaRPr lang="en-US" sz="6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057824"/>
            <a:ext cx="3733800" cy="2590800"/>
          </a:xfrm>
        </p:spPr>
        <p:txBody>
          <a:bodyPr>
            <a:normAutofit/>
          </a:bodyPr>
          <a:lstStyle/>
          <a:p>
            <a:r>
              <a:rPr lang="en-US" sz="2200" u="sng" err="1" smtClean="0"/>
              <a:t>Nhóm</a:t>
            </a:r>
            <a:r>
              <a:rPr lang="en-US" sz="2200" u="sng" smtClean="0"/>
              <a:t> 18</a:t>
            </a:r>
            <a:r>
              <a:rPr lang="en-US" sz="2200" smtClean="0"/>
              <a:t>: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Trần</a:t>
            </a:r>
            <a:r>
              <a:rPr lang="en-US" sz="2200" dirty="0" smtClean="0"/>
              <a:t> </a:t>
            </a:r>
            <a:r>
              <a:rPr lang="en-US" sz="2200" dirty="0" err="1" smtClean="0"/>
              <a:t>Nguyễn</a:t>
            </a:r>
            <a:r>
              <a:rPr lang="en-US" sz="2200" dirty="0" smtClean="0"/>
              <a:t> </a:t>
            </a:r>
            <a:r>
              <a:rPr lang="en-US" sz="2200" dirty="0" err="1" smtClean="0"/>
              <a:t>Quỳnh</a:t>
            </a:r>
            <a:r>
              <a:rPr lang="en-US" sz="2200" dirty="0" smtClean="0"/>
              <a:t> </a:t>
            </a:r>
            <a:r>
              <a:rPr lang="en-US" sz="2200" dirty="0" err="1" smtClean="0"/>
              <a:t>Anh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Bùi</a:t>
            </a:r>
            <a:r>
              <a:rPr lang="en-US" sz="2200" dirty="0" smtClean="0"/>
              <a:t> </a:t>
            </a:r>
            <a:r>
              <a:rPr lang="en-US" sz="2200" dirty="0" err="1" smtClean="0"/>
              <a:t>Vân</a:t>
            </a:r>
            <a:r>
              <a:rPr lang="en-US" sz="2200" dirty="0" smtClean="0"/>
              <a:t> </a:t>
            </a:r>
            <a:r>
              <a:rPr lang="en-US" sz="2200" dirty="0" err="1" smtClean="0"/>
              <a:t>Anh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Cao </a:t>
            </a:r>
            <a:r>
              <a:rPr lang="en-US" sz="2200" dirty="0" err="1" smtClean="0"/>
              <a:t>Trần</a:t>
            </a:r>
            <a:r>
              <a:rPr lang="en-US" sz="2200" dirty="0" smtClean="0"/>
              <a:t> Nam </a:t>
            </a:r>
            <a:r>
              <a:rPr lang="en-US" sz="2200" dirty="0" err="1" smtClean="0"/>
              <a:t>Kha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Huỳnh</a:t>
            </a:r>
            <a:r>
              <a:rPr lang="en-US" sz="2200" dirty="0" smtClean="0"/>
              <a:t> </a:t>
            </a:r>
            <a:r>
              <a:rPr lang="en-US" sz="2200" dirty="0" err="1" smtClean="0"/>
              <a:t>Nguyễn</a:t>
            </a:r>
            <a:r>
              <a:rPr lang="en-US" sz="2200" dirty="0" smtClean="0"/>
              <a:t> </a:t>
            </a:r>
            <a:r>
              <a:rPr lang="en-US" sz="2200" dirty="0" err="1" smtClean="0"/>
              <a:t>Bảo</a:t>
            </a:r>
            <a:r>
              <a:rPr lang="en-US" sz="2200" dirty="0" smtClean="0"/>
              <a:t> </a:t>
            </a:r>
            <a:r>
              <a:rPr lang="en-US" sz="2200" dirty="0" err="1" smtClean="0"/>
              <a:t>Quỳnh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Bùi</a:t>
            </a:r>
            <a:r>
              <a:rPr lang="en-US" sz="2200" dirty="0" smtClean="0"/>
              <a:t> </a:t>
            </a:r>
            <a:r>
              <a:rPr lang="en-US" sz="2200" dirty="0" err="1" smtClean="0"/>
              <a:t>Văn</a:t>
            </a:r>
            <a:r>
              <a:rPr lang="en-US" sz="2200" dirty="0" smtClean="0"/>
              <a:t> </a:t>
            </a:r>
            <a:r>
              <a:rPr lang="en-US" sz="2200" dirty="0" err="1" smtClean="0"/>
              <a:t>Hữu</a:t>
            </a:r>
            <a:r>
              <a:rPr lang="en-US" sz="2200" dirty="0" smtClean="0"/>
              <a:t> </a:t>
            </a:r>
            <a:r>
              <a:rPr lang="en-US" sz="2200" dirty="0" err="1" smtClean="0"/>
              <a:t>Thắng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91" y="1346490"/>
            <a:ext cx="3553018" cy="2220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602752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2592" r="37879" b="47223"/>
          <a:stretch/>
        </p:blipFill>
        <p:spPr>
          <a:xfrm>
            <a:off x="4772891" y="5592571"/>
            <a:ext cx="1145305" cy="1087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2" y="5505624"/>
            <a:ext cx="1143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4008" r="44094" b="13860"/>
          <a:stretch/>
        </p:blipFill>
        <p:spPr>
          <a:xfrm>
            <a:off x="6858001" y="5581867"/>
            <a:ext cx="1106296" cy="112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-658" r="6830" b="32673"/>
          <a:stretch/>
        </p:blipFill>
        <p:spPr>
          <a:xfrm>
            <a:off x="7826359" y="5571609"/>
            <a:ext cx="1275046" cy="121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91891" y="3631379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tint val="75000"/>
                  </a:schemeClr>
                </a:solidFill>
              </a:rPr>
              <a:t>GVHD: </a:t>
            </a:r>
            <a:r>
              <a:rPr lang="en-US" sz="2200" b="1" dirty="0" err="1">
                <a:solidFill>
                  <a:schemeClr val="tx1">
                    <a:tint val="75000"/>
                  </a:schemeClr>
                </a:solidFill>
              </a:rPr>
              <a:t>Th.S</a:t>
            </a:r>
            <a:r>
              <a:rPr lang="en-US" sz="2200" b="1" dirty="0">
                <a:solidFill>
                  <a:schemeClr val="tx1">
                    <a:tint val="75000"/>
                  </a:schemeClr>
                </a:solidFill>
              </a:rPr>
              <a:t> BS </a:t>
            </a:r>
            <a:r>
              <a:rPr lang="en-US" sz="2200" b="1" dirty="0" err="1">
                <a:solidFill>
                  <a:schemeClr val="tx1">
                    <a:tint val="75000"/>
                  </a:schemeClr>
                </a:solidFill>
              </a:rPr>
              <a:t>Nguyễn</a:t>
            </a:r>
            <a:r>
              <a:rPr lang="en-US" sz="22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tint val="75000"/>
                  </a:schemeClr>
                </a:solidFill>
              </a:rPr>
              <a:t>Phúc</a:t>
            </a:r>
            <a:r>
              <a:rPr lang="en-US" sz="22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tint val="75000"/>
                  </a:schemeClr>
                </a:solidFill>
              </a:rPr>
              <a:t>Học</a:t>
            </a:r>
            <a:endParaRPr lang="en-US" sz="22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869" y="6495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2822" y="6495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640" y="647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5650" y="6495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327" y="647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51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3.4 </a:t>
            </a:r>
            <a:r>
              <a:rPr lang="en-US" b="1" dirty="0" err="1" smtClean="0"/>
              <a:t>Biến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- </a:t>
            </a:r>
            <a:r>
              <a:rPr lang="en-US" dirty="0" err="1">
                <a:sym typeface="Wingdings"/>
              </a:rPr>
              <a:t>Rối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loạn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điện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giải</a:t>
            </a:r>
            <a:endParaRPr lang="en-US" dirty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    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- </a:t>
            </a:r>
            <a:r>
              <a:rPr lang="en-US" dirty="0" err="1">
                <a:sym typeface="Wingdings"/>
              </a:rPr>
              <a:t>Suy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thận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cấp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mạn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tính</a:t>
            </a:r>
            <a:endParaRPr lang="en-US" dirty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/>
              </a:rPr>
              <a:t>     </a:t>
            </a:r>
            <a:r>
              <a:rPr lang="en-US" dirty="0" smtClean="0"/>
              <a:t>- </a:t>
            </a:r>
            <a:r>
              <a:rPr lang="en-US" dirty="0" err="1" smtClean="0"/>
              <a:t>Thiếu</a:t>
            </a:r>
            <a:r>
              <a:rPr lang="en-US" dirty="0"/>
              <a:t>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do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>
                <a:sym typeface="Wingdings"/>
              </a:rPr>
              <a:t> Do </a:t>
            </a:r>
            <a:r>
              <a:rPr lang="en-US" dirty="0" err="1" smtClean="0">
                <a:sym typeface="Wingdings"/>
              </a:rPr>
              <a:t>sử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dụng</a:t>
            </a:r>
            <a:r>
              <a:rPr lang="en-US" dirty="0" smtClean="0">
                <a:sym typeface="Wingdings"/>
              </a:rPr>
              <a:t> corticoid </a:t>
            </a:r>
            <a:r>
              <a:rPr lang="en-US" dirty="0" err="1" smtClean="0">
                <a:sym typeface="Wingdings"/>
              </a:rPr>
              <a:t>kéo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dài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Do </a:t>
            </a:r>
            <a:r>
              <a:rPr lang="en-US" dirty="0" err="1" smtClean="0">
                <a:sym typeface="Wingdings"/>
              </a:rPr>
              <a:t>dùng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các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thuốc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ức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chế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miễn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dịch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khác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Do </a:t>
            </a:r>
            <a:r>
              <a:rPr lang="en-US" dirty="0" err="1" smtClean="0">
                <a:sym typeface="Wingdings"/>
              </a:rPr>
              <a:t>dùng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lợi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tiểu</a:t>
            </a:r>
            <a:endParaRPr lang="en-US" dirty="0" smtClean="0"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30" y="4800600"/>
            <a:ext cx="2853592" cy="1738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672424"/>
            <a:ext cx="338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Teo</a:t>
            </a:r>
            <a:r>
              <a:rPr lang="en-US" b="1" dirty="0" smtClean="0"/>
              <a:t> da do </a:t>
            </a:r>
            <a:r>
              <a:rPr lang="en-US" b="1" dirty="0" err="1" smtClean="0"/>
              <a:t>dùng</a:t>
            </a:r>
            <a:r>
              <a:rPr lang="en-US" b="1" dirty="0" smtClean="0"/>
              <a:t> corticoid </a:t>
            </a:r>
            <a:r>
              <a:rPr lang="en-US" b="1" dirty="0" err="1" smtClean="0"/>
              <a:t>kéo</a:t>
            </a:r>
            <a:r>
              <a:rPr lang="en-US" b="1" dirty="0" smtClean="0"/>
              <a:t> </a:t>
            </a:r>
            <a:r>
              <a:rPr lang="en-US" b="1" dirty="0" err="1" smtClean="0"/>
              <a:t>dài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4" y="579930"/>
            <a:ext cx="2805101" cy="2001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9783" y="259535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Suy</a:t>
            </a:r>
            <a:r>
              <a:rPr lang="en-US" b="1" dirty="0" smtClean="0"/>
              <a:t> </a:t>
            </a:r>
            <a:r>
              <a:rPr lang="en-US" b="1" dirty="0" err="1" smtClean="0"/>
              <a:t>dinh</a:t>
            </a:r>
            <a:r>
              <a:rPr lang="en-US" b="1" dirty="0" smtClean="0"/>
              <a:t> </a:t>
            </a:r>
            <a:r>
              <a:rPr lang="en-US" b="1" dirty="0" err="1" smtClean="0"/>
              <a:t>dưỡng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7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4.1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HCTH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4.1.1 </a:t>
            </a:r>
            <a:r>
              <a:rPr lang="en-US" u="sng" dirty="0" err="1" smtClean="0"/>
              <a:t>Điều</a:t>
            </a:r>
            <a:r>
              <a:rPr lang="en-US" u="sng" dirty="0" smtClean="0"/>
              <a:t> </a:t>
            </a:r>
            <a:r>
              <a:rPr lang="en-US" u="sng" dirty="0" err="1" smtClean="0"/>
              <a:t>trị</a:t>
            </a:r>
            <a:r>
              <a:rPr lang="en-US" u="sng" dirty="0" smtClean="0"/>
              <a:t> </a:t>
            </a:r>
            <a:r>
              <a:rPr lang="en-US" u="sng" dirty="0" err="1" smtClean="0"/>
              <a:t>triệu</a:t>
            </a:r>
            <a:r>
              <a:rPr lang="en-US" u="sng" dirty="0" smtClean="0"/>
              <a:t> </a:t>
            </a:r>
            <a:r>
              <a:rPr lang="en-US" u="sng" dirty="0" err="1" smtClean="0"/>
              <a:t>chứng</a:t>
            </a:r>
            <a:r>
              <a:rPr lang="en-US" dirty="0" smtClean="0"/>
              <a:t>: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Đảm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khẩu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phần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ddue</a:t>
            </a:r>
            <a:r>
              <a:rPr lang="en-US" dirty="0" smtClean="0">
                <a:sym typeface="Wingdings"/>
              </a:rPr>
              <a:t> protein (0.8-1g/</a:t>
            </a:r>
            <a:r>
              <a:rPr lang="en-US" dirty="0" err="1" smtClean="0">
                <a:sym typeface="Wingdings"/>
              </a:rPr>
              <a:t>ngày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Hạn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chế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muối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nước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có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phù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nhiều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Bổ</a:t>
            </a:r>
            <a:r>
              <a:rPr lang="en-US" dirty="0" smtClean="0"/>
              <a:t> sung dung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24" y="4958657"/>
            <a:ext cx="1058715" cy="1899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739" y="5673648"/>
            <a:ext cx="280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Albumin 20% </a:t>
            </a:r>
            <a:r>
              <a:rPr lang="en-US" sz="2000" b="1" dirty="0" err="1" smtClean="0"/>
              <a:t>lọ</a:t>
            </a:r>
            <a:r>
              <a:rPr lang="en-US" sz="2000" b="1" dirty="0" smtClean="0"/>
              <a:t> 50ml</a:t>
            </a:r>
          </a:p>
          <a:p>
            <a:pPr algn="ctr"/>
            <a:r>
              <a:rPr lang="en-US" sz="2000" b="1" dirty="0" smtClean="0"/>
              <a:t>(965.000đ/</a:t>
            </a:r>
            <a:r>
              <a:rPr lang="en-US" sz="2000" b="1" dirty="0" err="1" smtClean="0"/>
              <a:t>lọ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5319"/>
          <a:stretch/>
        </p:blipFill>
        <p:spPr>
          <a:xfrm>
            <a:off x="3048000" y="4836275"/>
            <a:ext cx="1905000" cy="2016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673648"/>
            <a:ext cx="25146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Albumin 25% </a:t>
            </a:r>
            <a:r>
              <a:rPr lang="en-US" sz="2000" b="1" dirty="0" err="1" smtClean="0"/>
              <a:t>lọ</a:t>
            </a:r>
            <a:r>
              <a:rPr lang="en-US" sz="2000" b="1" dirty="0" smtClean="0"/>
              <a:t> 50ml</a:t>
            </a:r>
          </a:p>
          <a:p>
            <a:pPr algn="ctr"/>
            <a:r>
              <a:rPr lang="en-US" sz="2000" b="1" dirty="0" smtClean="0"/>
              <a:t>(1.200.000đ/ </a:t>
            </a:r>
            <a:r>
              <a:rPr lang="en-US" sz="2000" b="1" dirty="0" err="1" smtClean="0"/>
              <a:t>lọ</a:t>
            </a:r>
            <a:r>
              <a:rPr lang="en-US" sz="2000" b="1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077200" cy="6096000"/>
          </a:xfrm>
        </p:spPr>
        <p:txBody>
          <a:bodyPr/>
          <a:lstStyle/>
          <a:p>
            <a:pPr marL="0" indent="0" defTabSz="548640">
              <a:lnSpc>
                <a:spcPct val="150000"/>
              </a:lnSpc>
              <a:buNone/>
            </a:pPr>
            <a:r>
              <a:rPr lang="en-US" dirty="0" smtClean="0"/>
              <a:t>      -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protein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 smtClean="0"/>
              <a:t>máu</a:t>
            </a:r>
            <a:endParaRPr lang="en-US" dirty="0" smtClean="0"/>
          </a:p>
          <a:p>
            <a:pPr marL="0" indent="0" defTabSz="548640">
              <a:lnSpc>
                <a:spcPct val="150000"/>
              </a:lnSpc>
              <a:buNone/>
            </a:pPr>
            <a:endParaRPr lang="en-US" dirty="0"/>
          </a:p>
          <a:p>
            <a:pPr marL="0" indent="0" defTabSz="548640">
              <a:lnSpc>
                <a:spcPct val="150000"/>
              </a:lnSpc>
              <a:buNone/>
            </a:pPr>
            <a:endParaRPr lang="en-US" dirty="0" smtClean="0"/>
          </a:p>
          <a:p>
            <a:pPr marL="0" indent="0" defTabSz="548640">
              <a:lnSpc>
                <a:spcPct val="150000"/>
              </a:lnSpc>
              <a:buNone/>
            </a:pPr>
            <a:endParaRPr lang="en-US" dirty="0"/>
          </a:p>
          <a:p>
            <a:pPr marL="0" indent="0" defTabSz="54864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9796" cy="2185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14352"/>
            <a:ext cx="3518900" cy="1957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6998" y="380347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16.000/</a:t>
            </a:r>
            <a:r>
              <a:rPr lang="en-US" sz="2000" b="1" dirty="0" err="1" smtClean="0"/>
              <a:t>hộp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5650" y="378589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1.100.000đ/</a:t>
            </a:r>
            <a:r>
              <a:rPr lang="en-US" sz="2000" b="1" dirty="0" err="1" smtClean="0"/>
              <a:t>hộp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98" y="4276725"/>
            <a:ext cx="2381250" cy="1695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17223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67.000đ/</a:t>
            </a:r>
            <a:r>
              <a:rPr lang="en-US" sz="2000" b="1" dirty="0" err="1" smtClean="0"/>
              <a:t>hộp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144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620000" cy="617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4.1.2 </a:t>
            </a:r>
            <a:r>
              <a:rPr lang="en-US" u="sng" dirty="0" err="1"/>
              <a:t>Điều</a:t>
            </a:r>
            <a:r>
              <a:rPr lang="en-US" u="sng" dirty="0"/>
              <a:t> </a:t>
            </a:r>
            <a:r>
              <a:rPr lang="en-US" u="sng" dirty="0" err="1"/>
              <a:t>trị</a:t>
            </a:r>
            <a:r>
              <a:rPr lang="en-US" u="sng" dirty="0"/>
              <a:t> </a:t>
            </a:r>
            <a:r>
              <a:rPr lang="en-US" u="sng" dirty="0" err="1"/>
              <a:t>đặc</a:t>
            </a:r>
            <a:r>
              <a:rPr lang="en-US" u="sng" dirty="0"/>
              <a:t> </a:t>
            </a:r>
            <a:r>
              <a:rPr lang="en-US" u="sng" dirty="0" err="1"/>
              <a:t>hiệu</a:t>
            </a:r>
            <a:endParaRPr lang="en-US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- Corticoid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-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miễn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/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 </a:t>
            </a:r>
            <a:r>
              <a:rPr lang="en-US" dirty="0" smtClean="0"/>
              <a:t>   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corticoid, hay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….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8" t="11029" r="12817" b="9389"/>
          <a:stretch/>
        </p:blipFill>
        <p:spPr>
          <a:xfrm>
            <a:off x="181708" y="2667000"/>
            <a:ext cx="2590800" cy="2563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631" y="543212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Chlorambucil</a:t>
            </a:r>
            <a:r>
              <a:rPr lang="en-US" sz="2000" b="1" dirty="0" smtClean="0"/>
              <a:t>  2mg x 25 </a:t>
            </a:r>
            <a:r>
              <a:rPr lang="en-US" sz="2000" b="1" dirty="0" err="1" smtClean="0"/>
              <a:t>viên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(25.000đ/</a:t>
            </a:r>
            <a:r>
              <a:rPr lang="en-US" sz="2000" b="1" dirty="0" err="1" smtClean="0"/>
              <a:t>viên</a:t>
            </a:r>
            <a:r>
              <a:rPr lang="en-US" sz="2000" b="1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23414"/>
          <a:stretch/>
        </p:blipFill>
        <p:spPr>
          <a:xfrm>
            <a:off x="3675184" y="2667000"/>
            <a:ext cx="1354015" cy="2563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291" y="543212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Cyclophosphamide 50mg</a:t>
            </a:r>
          </a:p>
          <a:p>
            <a:pPr algn="ctr"/>
            <a:r>
              <a:rPr lang="en-US" sz="2000" b="1" dirty="0"/>
              <a:t>x</a:t>
            </a:r>
            <a:r>
              <a:rPr lang="en-US" sz="2000" b="1" dirty="0" smtClean="0"/>
              <a:t> 100 </a:t>
            </a:r>
            <a:r>
              <a:rPr lang="en-US" sz="2000" b="1" dirty="0" err="1" smtClean="0"/>
              <a:t>viên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(102.000đ/</a:t>
            </a:r>
            <a:r>
              <a:rPr lang="en-US" sz="2000" b="1" dirty="0" err="1" smtClean="0"/>
              <a:t>viên</a:t>
            </a:r>
            <a:r>
              <a:rPr lang="en-US" sz="2000" b="1" dirty="0" smtClean="0"/>
              <a:t>)</a:t>
            </a:r>
          </a:p>
          <a:p>
            <a:pPr algn="ctr"/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6471" b="11538"/>
          <a:stretch/>
        </p:blipFill>
        <p:spPr>
          <a:xfrm>
            <a:off x="6553200" y="2667000"/>
            <a:ext cx="1447800" cy="2563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5432121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Azathioprine 50mg</a:t>
            </a:r>
          </a:p>
          <a:p>
            <a:pPr algn="ctr"/>
            <a:r>
              <a:rPr lang="en-US" sz="2000" b="1" dirty="0" smtClean="0"/>
              <a:t>x 100 </a:t>
            </a:r>
            <a:r>
              <a:rPr lang="en-US" sz="2000" b="1" dirty="0" err="1" smtClean="0"/>
              <a:t>viên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(15.000đ/</a:t>
            </a:r>
            <a:r>
              <a:rPr lang="en-US" sz="2000" b="1" dirty="0" err="1" smtClean="0"/>
              <a:t>viên</a:t>
            </a:r>
            <a:r>
              <a:rPr lang="en-US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935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4.1.3 </a:t>
            </a:r>
            <a:r>
              <a:rPr lang="en-US" u="sng" dirty="0" err="1" smtClean="0"/>
              <a:t>Điều</a:t>
            </a:r>
            <a:r>
              <a:rPr lang="en-US" u="sng" dirty="0" smtClean="0"/>
              <a:t> </a:t>
            </a:r>
            <a:r>
              <a:rPr lang="en-US" u="sng" dirty="0" err="1" smtClean="0"/>
              <a:t>trị</a:t>
            </a:r>
            <a:r>
              <a:rPr lang="en-US" u="sng" dirty="0" smtClean="0"/>
              <a:t> </a:t>
            </a:r>
            <a:r>
              <a:rPr lang="en-US" u="sng" dirty="0" err="1" smtClean="0"/>
              <a:t>biến</a:t>
            </a:r>
            <a:r>
              <a:rPr lang="en-US" u="sng" dirty="0" smtClean="0"/>
              <a:t> </a:t>
            </a:r>
            <a:r>
              <a:rPr lang="en-US" u="sng" dirty="0" err="1" smtClean="0"/>
              <a:t>chứng</a:t>
            </a:r>
            <a:endParaRPr lang="en-US" u="sn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nhiễn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: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: </a:t>
            </a:r>
            <a:r>
              <a:rPr lang="en-US" dirty="0" err="1" smtClean="0"/>
              <a:t>loét</a:t>
            </a:r>
            <a:r>
              <a:rPr lang="en-US" dirty="0" smtClean="0"/>
              <a:t> </a:t>
            </a:r>
            <a:r>
              <a:rPr lang="en-US" dirty="0" err="1" smtClean="0"/>
              <a:t>dạ</a:t>
            </a:r>
            <a:r>
              <a:rPr lang="en-US" dirty="0" smtClean="0"/>
              <a:t> </a:t>
            </a:r>
            <a:r>
              <a:rPr lang="en-US" dirty="0" err="1" smtClean="0"/>
              <a:t>dày</a:t>
            </a:r>
            <a:r>
              <a:rPr lang="en-US" dirty="0" smtClean="0"/>
              <a:t> </a:t>
            </a:r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tràng</a:t>
            </a:r>
            <a:r>
              <a:rPr lang="en-US" dirty="0" smtClean="0"/>
              <a:t>, </a:t>
            </a:r>
            <a:r>
              <a:rPr lang="en-US" dirty="0" err="1" smtClean="0"/>
              <a:t>loãng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, </a:t>
            </a:r>
            <a:r>
              <a:rPr lang="en-US" dirty="0" err="1" smtClean="0"/>
              <a:t>rối</a:t>
            </a:r>
            <a:r>
              <a:rPr lang="en-US" dirty="0" smtClean="0"/>
              <a:t> </a:t>
            </a:r>
            <a:r>
              <a:rPr lang="en-US" dirty="0" err="1" smtClean="0"/>
              <a:t>loạn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,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albumin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: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, 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bù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albumin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4.2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 HCTH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dirty="0" smtClean="0"/>
              <a:t>: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7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6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-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mạn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dõi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lâu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,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CẢM ƠN THẦY VÀ CÁC BẠN ĐÃ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LẮNG NGHE</a:t>
            </a:r>
            <a:endParaRPr lang="en-US" sz="40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9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hư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1.1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nghĩa</a:t>
            </a:r>
            <a:endParaRPr lang="en-US" b="1" dirty="0" smtClean="0"/>
          </a:p>
          <a:p>
            <a:pPr marL="0" indent="0" algn="just" defTabSz="54864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hư</a:t>
            </a:r>
            <a:r>
              <a:rPr lang="en-US" dirty="0" smtClean="0"/>
              <a:t> (HCTH):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	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ở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do 	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,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, protein </a:t>
            </a:r>
            <a:r>
              <a:rPr lang="en-US" dirty="0" err="1" smtClean="0"/>
              <a:t>niệu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protein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, </a:t>
            </a:r>
            <a:r>
              <a:rPr lang="en-US" dirty="0" err="1" smtClean="0"/>
              <a:t>rối</a:t>
            </a:r>
            <a:r>
              <a:rPr lang="en-US" dirty="0" smtClean="0"/>
              <a:t> </a:t>
            </a:r>
            <a:r>
              <a:rPr lang="en-US" dirty="0" err="1" smtClean="0"/>
              <a:t>loạn</a:t>
            </a:r>
            <a:r>
              <a:rPr lang="en-US" dirty="0" smtClean="0"/>
              <a:t> 	lipid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đái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defTabSz="45720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79601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10600" cy="6477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1.2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nhân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cầu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đổi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tối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thiểu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Viêm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cầu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màng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/>
              </a:rPr>
              <a:t>	 </a:t>
            </a:r>
            <a:r>
              <a:rPr lang="en-US" dirty="0" err="1" smtClean="0">
                <a:sym typeface="Wingdings"/>
              </a:rPr>
              <a:t>Xơ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hóa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cầu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ổ </a:t>
            </a:r>
            <a:r>
              <a:rPr lang="en-US" dirty="0" err="1" smtClean="0">
                <a:sym typeface="Wingdings"/>
              </a:rPr>
              <a:t>cục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bộ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Viêm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cầu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màng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tăng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sinh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Viêm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cầu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tăng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ngoại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- </a:t>
            </a:r>
            <a:r>
              <a:rPr lang="en-US" dirty="0" err="1" smtClean="0">
                <a:sym typeface="Wingdings"/>
              </a:rPr>
              <a:t>Thứ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phát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/>
              </a:rPr>
              <a:t>	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lý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truyền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chuyển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hóa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tự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miễn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ác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tính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nhiễm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trùng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Nhiễm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ký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trùng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độc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chất</a:t>
            </a:r>
            <a:r>
              <a:rPr lang="en-US" dirty="0" smtClean="0">
                <a:sym typeface="Wingdings"/>
              </a:rPr>
              <a:t>……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11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153400" cy="5715000"/>
          </a:xfrm>
        </p:spPr>
        <p:txBody>
          <a:bodyPr>
            <a:normAutofit/>
          </a:bodyPr>
          <a:lstStyle/>
          <a:p>
            <a:pPr marL="0" indent="0" defTabSz="548640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HCTH,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ở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,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	- Protein </a:t>
            </a:r>
            <a:r>
              <a:rPr lang="en-US" dirty="0" err="1" smtClean="0"/>
              <a:t>niệu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(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	-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lọt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/>
              <a:t> </a:t>
            </a:r>
            <a:r>
              <a:rPr lang="en-US" dirty="0" smtClean="0"/>
              <a:t>albumin (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/>
              <a:t> </a:t>
            </a:r>
            <a:r>
              <a:rPr lang="en-US" dirty="0" smtClean="0"/>
              <a:t>	&gt;3,5g/</a:t>
            </a:r>
            <a:r>
              <a:rPr lang="en-US" dirty="0" err="1" smtClean="0"/>
              <a:t>ngày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làm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giảm</a:t>
            </a:r>
            <a:r>
              <a:rPr lang="en-US" dirty="0" smtClean="0">
                <a:sym typeface="Wingdings" pitchFamily="2" charset="2"/>
              </a:rPr>
              <a:t> albumin </a:t>
            </a:r>
            <a:r>
              <a:rPr lang="en-US" dirty="0" err="1" smtClean="0">
                <a:sym typeface="Wingdings" pitchFamily="2" charset="2"/>
              </a:rPr>
              <a:t>máu</a:t>
            </a:r>
            <a:endParaRPr lang="en-US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- </a:t>
            </a:r>
            <a:r>
              <a:rPr lang="en-US" dirty="0" err="1" smtClean="0">
                <a:sym typeface="Wingdings" pitchFamily="2" charset="2"/>
              </a:rPr>
              <a:t>Tăng</a:t>
            </a:r>
            <a:r>
              <a:rPr lang="en-US" dirty="0" smtClean="0">
                <a:sym typeface="Wingdings" pitchFamily="2" charset="2"/>
              </a:rPr>
              <a:t> lipid </a:t>
            </a:r>
            <a:r>
              <a:rPr lang="en-US" dirty="0" err="1" smtClean="0">
                <a:sym typeface="Wingdings" pitchFamily="2" charset="2"/>
              </a:rPr>
              <a:t>máu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xuất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hiện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các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thể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mỡ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trong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nước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tiểu</a:t>
            </a:r>
            <a:endParaRPr lang="en-US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- </a:t>
            </a:r>
            <a:r>
              <a:rPr lang="en-US" dirty="0" err="1" smtClean="0">
                <a:sym typeface="Wingdings" pitchFamily="2" charset="2"/>
              </a:rPr>
              <a:t>Tình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trạng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tăng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đông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máu</a:t>
            </a:r>
            <a:r>
              <a:rPr lang="en-US" dirty="0" smtClean="0">
                <a:sym typeface="Wingdings" pitchFamily="2" charset="2"/>
              </a:rPr>
              <a:t> ở </a:t>
            </a:r>
            <a:r>
              <a:rPr lang="en-US" dirty="0" err="1" smtClean="0">
                <a:sym typeface="Wingdings" pitchFamily="2" charset="2"/>
              </a:rPr>
              <a:t>mức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độ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nặng</a:t>
            </a:r>
            <a:endParaRPr lang="en-US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- </a:t>
            </a:r>
            <a:r>
              <a:rPr lang="en-US" dirty="0" err="1" smtClean="0">
                <a:sym typeface="Wingdings" pitchFamily="2" charset="2"/>
              </a:rPr>
              <a:t>Một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số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bệnh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nhân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mất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IgG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nặng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làm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giảm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khả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năng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miễn</a:t>
            </a:r>
            <a:r>
              <a:rPr lang="en-US" dirty="0" smtClean="0">
                <a:sym typeface="Wingdings" pitchFamily="2" charset="2"/>
              </a:rPr>
              <a:t> 	</a:t>
            </a:r>
            <a:r>
              <a:rPr lang="en-US" dirty="0" err="1" smtClean="0">
                <a:sym typeface="Wingdings" pitchFamily="2" charset="2"/>
              </a:rPr>
              <a:t>dịch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dễ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bị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nhiễm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khuẩn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72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807618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1" y="609600"/>
            <a:ext cx="4041002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2873" y="6294521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tóm</a:t>
            </a:r>
            <a:r>
              <a:rPr lang="en-US" dirty="0" smtClean="0"/>
              <a:t> </a:t>
            </a:r>
            <a:r>
              <a:rPr lang="en-US" dirty="0" err="1" smtClean="0"/>
              <a:t>tắt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HCTH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06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3.1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chuẩn</a:t>
            </a:r>
            <a:r>
              <a:rPr lang="en-US" b="1" dirty="0" smtClean="0"/>
              <a:t> </a:t>
            </a:r>
            <a:r>
              <a:rPr lang="en-US" b="1" dirty="0" err="1" smtClean="0"/>
              <a:t>chẩn</a:t>
            </a:r>
            <a:r>
              <a:rPr lang="en-US" b="1" dirty="0" smtClean="0"/>
              <a:t> </a:t>
            </a:r>
            <a:r>
              <a:rPr lang="en-US" b="1" dirty="0" err="1" smtClean="0"/>
              <a:t>đoán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thận</a:t>
            </a:r>
            <a:r>
              <a:rPr lang="en-US" b="1" dirty="0" smtClean="0"/>
              <a:t> </a:t>
            </a:r>
            <a:r>
              <a:rPr lang="en-US" b="1" dirty="0" err="1" smtClean="0"/>
              <a:t>hư</a:t>
            </a:r>
            <a:r>
              <a:rPr lang="en-US" b="1" dirty="0" smtClean="0"/>
              <a:t> (HCTH)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Phù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2. Protein </a:t>
            </a:r>
            <a:r>
              <a:rPr lang="en-US" dirty="0" err="1" smtClean="0"/>
              <a:t>niệu</a:t>
            </a:r>
            <a:r>
              <a:rPr lang="en-US" dirty="0" smtClean="0"/>
              <a:t> &gt; 3.5g/24h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3. Protein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60g/</a:t>
            </a:r>
            <a:r>
              <a:rPr lang="en-US" dirty="0" err="1" smtClean="0"/>
              <a:t>lít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    albumin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30/</a:t>
            </a:r>
            <a:r>
              <a:rPr lang="en-US" dirty="0" err="1" smtClean="0"/>
              <a:t>lít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4. Cholesterol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vi-VN" dirty="0">
                <a:latin typeface="Cambria" pitchFamily="18" charset="0"/>
              </a:rPr>
              <a:t>≥ </a:t>
            </a:r>
            <a:r>
              <a:rPr lang="en-US" dirty="0" smtClean="0">
                <a:latin typeface="Cambria" pitchFamily="18" charset="0"/>
              </a:rPr>
              <a:t>6,5 </a:t>
            </a:r>
            <a:r>
              <a:rPr lang="en-US" dirty="0" err="1" smtClean="0">
                <a:latin typeface="Cambria" pitchFamily="18" charset="0"/>
              </a:rPr>
              <a:t>mmol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lít</a:t>
            </a:r>
            <a:endParaRPr lang="en-US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/>
              <a:t>5.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mỡ</a:t>
            </a:r>
            <a:r>
              <a:rPr lang="en-US" dirty="0"/>
              <a:t> </a:t>
            </a:r>
            <a:r>
              <a:rPr lang="en-US" dirty="0" err="1"/>
              <a:t>lưỡng</a:t>
            </a:r>
            <a:r>
              <a:rPr lang="en-US" dirty="0"/>
              <a:t> </a:t>
            </a:r>
            <a:r>
              <a:rPr lang="en-US" dirty="0" err="1"/>
              <a:t>chiết</a:t>
            </a:r>
            <a:r>
              <a:rPr lang="en-US" dirty="0"/>
              <a:t>,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mỡ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2 </a:t>
            </a:r>
            <a:r>
              <a:rPr lang="en-US" dirty="0" err="1"/>
              <a:t>và</a:t>
            </a:r>
            <a:r>
              <a:rPr lang="en-US" dirty="0"/>
              <a:t> 3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713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153400" cy="594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3.2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lâm</a:t>
            </a:r>
            <a:r>
              <a:rPr lang="en-US" b="1" dirty="0" smtClean="0"/>
              <a:t> </a:t>
            </a:r>
            <a:r>
              <a:rPr lang="en-US" b="1" dirty="0" err="1" smtClean="0"/>
              <a:t>sàng</a:t>
            </a:r>
            <a:endParaRPr lang="en-US" b="1" dirty="0" smtClean="0"/>
          </a:p>
          <a:p>
            <a:pPr marL="0" indent="0" defTabSz="54864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u="sng" dirty="0" smtClean="0"/>
              <a:t>HCTH </a:t>
            </a:r>
            <a:r>
              <a:rPr lang="en-US" u="sng" dirty="0" err="1" smtClean="0"/>
              <a:t>thể</a:t>
            </a:r>
            <a:r>
              <a:rPr lang="en-US" u="sng" dirty="0" smtClean="0"/>
              <a:t> </a:t>
            </a:r>
            <a:r>
              <a:rPr lang="en-US" u="sng" dirty="0" err="1" smtClean="0"/>
              <a:t>đơn</a:t>
            </a:r>
            <a:r>
              <a:rPr lang="en-US" u="sng" dirty="0" smtClean="0"/>
              <a:t> </a:t>
            </a:r>
            <a:r>
              <a:rPr lang="en-US" u="sng" dirty="0" err="1" smtClean="0"/>
              <a:t>thuần</a:t>
            </a:r>
            <a:r>
              <a:rPr lang="en-US" dirty="0" smtClean="0"/>
              <a:t>: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chẩn</a:t>
            </a:r>
            <a:r>
              <a:rPr lang="en-US" dirty="0" smtClean="0"/>
              <a:t> 	</a:t>
            </a:r>
            <a:r>
              <a:rPr lang="en-US" dirty="0" err="1" smtClean="0"/>
              <a:t>đoán</a:t>
            </a:r>
            <a:r>
              <a:rPr lang="en-US" dirty="0" smtClean="0"/>
              <a:t> HCTH</a:t>
            </a:r>
          </a:p>
          <a:p>
            <a:pPr marL="0" indent="0" defTabSz="548640">
              <a:lnSpc>
                <a:spcPct val="150000"/>
              </a:lnSpc>
              <a:buNone/>
            </a:pPr>
            <a:r>
              <a:rPr lang="en-US" dirty="0" smtClean="0"/>
              <a:t>      - </a:t>
            </a:r>
            <a:r>
              <a:rPr lang="en-US" u="sng" dirty="0" smtClean="0"/>
              <a:t>HCTH </a:t>
            </a:r>
            <a:r>
              <a:rPr lang="en-US" u="sng" dirty="0" err="1" smtClean="0"/>
              <a:t>thể</a:t>
            </a:r>
            <a:r>
              <a:rPr lang="en-US" u="sng" dirty="0" smtClean="0"/>
              <a:t> </a:t>
            </a:r>
            <a:r>
              <a:rPr lang="en-US" u="sng" dirty="0" err="1" smtClean="0"/>
              <a:t>không</a:t>
            </a:r>
            <a:r>
              <a:rPr lang="en-US" u="sng" dirty="0" smtClean="0"/>
              <a:t> </a:t>
            </a:r>
            <a:r>
              <a:rPr lang="en-US" u="sng" dirty="0" err="1" smtClean="0"/>
              <a:t>đơn</a:t>
            </a:r>
            <a:r>
              <a:rPr lang="en-US" u="sng" dirty="0" smtClean="0"/>
              <a:t> </a:t>
            </a:r>
            <a:r>
              <a:rPr lang="en-US" u="sng" dirty="0" err="1" smtClean="0"/>
              <a:t>thuần</a:t>
            </a:r>
            <a:r>
              <a:rPr lang="en-US" dirty="0" smtClean="0"/>
              <a:t>: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/>
              <a:t> </a:t>
            </a:r>
            <a:r>
              <a:rPr lang="en-US" dirty="0" err="1" smtClean="0"/>
              <a:t>chẩn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	HCTH,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, </a:t>
            </a:r>
            <a:r>
              <a:rPr lang="en-US" dirty="0" err="1" smtClean="0"/>
              <a:t>đái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	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vi 	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kèm</a:t>
            </a:r>
            <a:r>
              <a:rPr lang="en-US" dirty="0" smtClean="0"/>
              <a:t> </a:t>
            </a:r>
            <a:r>
              <a:rPr lang="en-US" dirty="0" err="1" smtClean="0"/>
              <a:t>theo.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8" y="3703047"/>
            <a:ext cx="2590800" cy="1807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32908"/>
            <a:ext cx="2433555" cy="2147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02723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Phù</a:t>
            </a:r>
            <a:r>
              <a:rPr lang="en-US" dirty="0" smtClean="0"/>
              <a:t> do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thận</a:t>
            </a:r>
            <a:r>
              <a:rPr lang="en-US" dirty="0" smtClean="0"/>
              <a:t> </a:t>
            </a:r>
            <a:r>
              <a:rPr lang="en-US" dirty="0" err="1" smtClean="0"/>
              <a:t>hư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5" y="3532908"/>
            <a:ext cx="2913785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94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3.3 </a:t>
            </a:r>
            <a:r>
              <a:rPr lang="en-US" b="1" dirty="0" err="1"/>
              <a:t>Triệu</a:t>
            </a:r>
            <a:r>
              <a:rPr lang="en-US" b="1" dirty="0"/>
              <a:t> </a:t>
            </a:r>
            <a:r>
              <a:rPr lang="en-US" b="1" dirty="0" err="1"/>
              <a:t>chứng</a:t>
            </a:r>
            <a:r>
              <a:rPr lang="en-US" b="1" dirty="0"/>
              <a:t> </a:t>
            </a:r>
            <a:r>
              <a:rPr lang="en-US" b="1" dirty="0" err="1"/>
              <a:t>cận</a:t>
            </a:r>
            <a:r>
              <a:rPr lang="en-US" b="1" dirty="0"/>
              <a:t> </a:t>
            </a:r>
            <a:r>
              <a:rPr lang="en-US" b="1" dirty="0" err="1"/>
              <a:t>lâm</a:t>
            </a:r>
            <a:r>
              <a:rPr lang="en-US" b="1" dirty="0"/>
              <a:t> </a:t>
            </a:r>
            <a:r>
              <a:rPr lang="en-US" b="1" dirty="0" err="1" smtClean="0"/>
              <a:t>sàng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Protein </a:t>
            </a:r>
            <a:r>
              <a:rPr lang="en-US" dirty="0" err="1"/>
              <a:t>niệu</a:t>
            </a:r>
            <a:r>
              <a:rPr lang="en-US" dirty="0"/>
              <a:t> &gt; 3.5g/24h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Protein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60g/</a:t>
            </a:r>
            <a:r>
              <a:rPr lang="en-US" dirty="0" err="1"/>
              <a:t>lít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    albumin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30/</a:t>
            </a:r>
            <a:r>
              <a:rPr lang="en-US" dirty="0" err="1"/>
              <a:t>lít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Cholesterol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vi-VN" dirty="0">
                <a:latin typeface="Cambria" pitchFamily="18" charset="0"/>
              </a:rPr>
              <a:t>≥ </a:t>
            </a:r>
            <a:r>
              <a:rPr lang="en-US" dirty="0">
                <a:latin typeface="Cambria" pitchFamily="18" charset="0"/>
              </a:rPr>
              <a:t>6,5 </a:t>
            </a:r>
            <a:r>
              <a:rPr lang="en-US" dirty="0" err="1">
                <a:latin typeface="Cambria" pitchFamily="18" charset="0"/>
              </a:rPr>
              <a:t>mmol</a:t>
            </a:r>
            <a:r>
              <a:rPr lang="en-US" dirty="0">
                <a:latin typeface="Cambria" pitchFamily="18" charset="0"/>
              </a:rPr>
              <a:t>/</a:t>
            </a:r>
            <a:r>
              <a:rPr lang="en-US" dirty="0" err="1">
                <a:latin typeface="Cambria" pitchFamily="18" charset="0"/>
              </a:rPr>
              <a:t>lít</a:t>
            </a:r>
            <a:endParaRPr lang="en-US" dirty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 smtClean="0"/>
              <a:t>-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mỡ</a:t>
            </a:r>
            <a:r>
              <a:rPr lang="en-US" dirty="0"/>
              <a:t> </a:t>
            </a:r>
            <a:r>
              <a:rPr lang="en-US" dirty="0" err="1"/>
              <a:t>lưỡng</a:t>
            </a:r>
            <a:r>
              <a:rPr lang="en-US" dirty="0"/>
              <a:t> </a:t>
            </a:r>
            <a:r>
              <a:rPr lang="en-US" dirty="0" err="1"/>
              <a:t>chiết</a:t>
            </a:r>
            <a:r>
              <a:rPr lang="en-US" dirty="0"/>
              <a:t>,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mỡ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600"/>
            <a:ext cx="5029200" cy="25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0010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3.4 </a:t>
            </a:r>
            <a:r>
              <a:rPr lang="en-US" b="1" dirty="0" err="1" smtClean="0"/>
              <a:t>Biến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mạn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Viêm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mô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tế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bào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/>
              </a:rPr>
              <a:t>	 </a:t>
            </a:r>
            <a:r>
              <a:rPr lang="en-US" dirty="0" err="1" smtClean="0">
                <a:sym typeface="Wingdings"/>
              </a:rPr>
              <a:t>Viêm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phúc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- </a:t>
            </a:r>
            <a:r>
              <a:rPr lang="en-US" dirty="0" err="1" smtClean="0">
                <a:sym typeface="Wingdings"/>
              </a:rPr>
              <a:t>Tắc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huyết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khối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ym typeface="Wingdings"/>
              </a:rPr>
              <a:t>	 </a:t>
            </a:r>
            <a:r>
              <a:rPr lang="en-US" dirty="0" err="1" smtClean="0">
                <a:sym typeface="Wingdings"/>
              </a:rPr>
              <a:t>Tắc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tĩnh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thận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cấp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mạn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tính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Tắc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tĩnh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động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ngoại</a:t>
            </a:r>
            <a:r>
              <a:rPr lang="en-US" dirty="0" smtClean="0">
                <a:sym typeface="Wingdings"/>
              </a:rPr>
              <a:t> vi: </a:t>
            </a:r>
            <a:r>
              <a:rPr lang="en-US" dirty="0" err="1" smtClean="0">
                <a:sym typeface="Wingdings"/>
              </a:rPr>
              <a:t>tĩnh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động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chậu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tĩnh</a:t>
            </a:r>
            <a:r>
              <a:rPr lang="en-US" dirty="0" smtClean="0">
                <a:sym typeface="Wingdings"/>
              </a:rPr>
              <a:t> 	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lách</a:t>
            </a:r>
            <a:r>
              <a:rPr lang="en-US" dirty="0" smtClean="0">
                <a:sym typeface="Wingdings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err="1" smtClean="0">
                <a:sym typeface="Wingdings"/>
              </a:rPr>
              <a:t>Tác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mạch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phổi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hiếm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gặp</a:t>
            </a:r>
            <a:endParaRPr lang="en-US" dirty="0" smtClean="0"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0"/>
            <a:ext cx="2931058" cy="1646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3258" y="62206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Viêm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bào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070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ỘI CHỨNG THẬN HƯ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1. Hội chứng thận hư 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 - &amp;quot;2. Sinh lý bệnh&amp;quot;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3. Triệu chứng &amp;quot;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 - &amp;quot;4. Điều trị&amp;quot;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6&quot;/&gt;&lt;/object&gt;&lt;object type=&quot;3&quot; unique_id=&quot;10017&quot;&gt;&lt;property id=&quot;20148&quot; value=&quot;5&quot;/&gt;&lt;property id=&quot;20300&quot; value=&quot;Slide 15 - &amp;quot;5. Phòng bệnh&amp;quot;&quot;/&gt;&lt;property id=&quot;20307&quot; value=&quot;267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387</TotalTime>
  <Words>434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Wingdings</vt:lpstr>
      <vt:lpstr>Calibri</vt:lpstr>
      <vt:lpstr>Adjacency</vt:lpstr>
      <vt:lpstr>HỘI CHỨNG THẬN HƯ</vt:lpstr>
      <vt:lpstr>1. Hội chứng thận hư </vt:lpstr>
      <vt:lpstr>PowerPoint Presentation</vt:lpstr>
      <vt:lpstr>2. Sinh lý bệnh</vt:lpstr>
      <vt:lpstr>PowerPoint Presentation</vt:lpstr>
      <vt:lpstr>3. Triệu chứng </vt:lpstr>
      <vt:lpstr>PowerPoint Presentation</vt:lpstr>
      <vt:lpstr>PowerPoint Presentation</vt:lpstr>
      <vt:lpstr>PowerPoint Presentation</vt:lpstr>
      <vt:lpstr>PowerPoint Presentation</vt:lpstr>
      <vt:lpstr>4. Điều trị</vt:lpstr>
      <vt:lpstr>PowerPoint Presentation</vt:lpstr>
      <vt:lpstr>PowerPoint Presentation</vt:lpstr>
      <vt:lpstr>PowerPoint Presentation</vt:lpstr>
      <vt:lpstr>5. Phòng bệnh</vt:lpstr>
    </vt:vector>
  </TitlesOfParts>
  <Company>namcuong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AutoBVT</cp:lastModifiedBy>
  <cp:revision>36</cp:revision>
  <dcterms:created xsi:type="dcterms:W3CDTF">2018-04-24T02:46:05Z</dcterms:created>
  <dcterms:modified xsi:type="dcterms:W3CDTF">2018-05-11T08:15:39Z</dcterms:modified>
</cp:coreProperties>
</file>