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90" r:id="rId16"/>
    <p:sldId id="294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66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3D289-1AE0-445A-AF87-A640A3377298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2C4DA-18A3-4DDB-9E83-85C121A678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123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C4DA-18A3-4DDB-9E83-85C121A678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C4DA-18A3-4DDB-9E83-85C121A678D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C4DA-18A3-4DDB-9E83-85C121A678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C4DA-18A3-4DDB-9E83-85C121A678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C4DA-18A3-4DDB-9E83-85C121A678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C4DA-18A3-4DDB-9E83-85C121A678D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C4DA-18A3-4DDB-9E83-85C121A678D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C4DA-18A3-4DDB-9E83-85C121A678D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C4DA-18A3-4DDB-9E83-85C121A678D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C4DA-18A3-4DDB-9E83-85C121A678D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ECDDBAE-9F80-45BA-8DE4-DDC6848941C2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DBAE-9F80-45BA-8DE4-DDC6848941C2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DBAE-9F80-45BA-8DE4-DDC6848941C2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CDDBAE-9F80-45BA-8DE4-DDC6848941C2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CDDBAE-9F80-45BA-8DE4-DDC6848941C2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DBAE-9F80-45BA-8DE4-DDC6848941C2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DBAE-9F80-45BA-8DE4-DDC6848941C2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CDDBAE-9F80-45BA-8DE4-DDC6848941C2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DBAE-9F80-45BA-8DE4-DDC6848941C2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CDDBAE-9F80-45BA-8DE4-DDC6848941C2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CDDBAE-9F80-45BA-8DE4-DDC6848941C2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CDDBAE-9F80-45BA-8DE4-DDC6848941C2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572560" cy="785818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THIẾU MÁU</a:t>
            </a:r>
            <a:endParaRPr lang="en-US" sz="4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7422" y="1357298"/>
            <a:ext cx="5929354" cy="507209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–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T20YDH2A</a:t>
            </a:r>
            <a:endParaRPr lang="en-US" sz="3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 viên:</a:t>
            </a:r>
          </a:p>
          <a:p>
            <a:pPr marL="342900" indent="-342900">
              <a:spcBef>
                <a:spcPts val="1200"/>
              </a:spcBef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Nguyễn Thị Kim </a:t>
            </a:r>
            <a:r>
              <a:rPr lang="en-US" sz="2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endParaRPr lang="en-US" sz="2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2. Nguyễn Thị Bích </a:t>
            </a:r>
            <a:r>
              <a:rPr lang="en-US" sz="2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Hường</a:t>
            </a:r>
            <a:endParaRPr lang="en-US" sz="2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3. Nguyễn Văn Huyên</a:t>
            </a:r>
          </a:p>
          <a:p>
            <a:pPr marL="342900" indent="-342900"/>
            <a:r>
              <a:rPr lang="en-US" sz="2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4. Lê Thị </a:t>
            </a:r>
            <a:r>
              <a:rPr lang="en-US" sz="2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endParaRPr lang="en-US" sz="2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5. Lê Thị </a:t>
            </a:r>
            <a:r>
              <a:rPr lang="en-US" sz="2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Khải</a:t>
            </a:r>
            <a:endParaRPr lang="en-US" sz="2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GVHD: Nguyễn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120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-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Nẵng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11/2016 -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357166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142852"/>
            <a:ext cx="857256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3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lang="en-US" sz="3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tan </a:t>
            </a:r>
            <a:r>
              <a:rPr lang="en-US" sz="3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tự</a:t>
            </a:r>
            <a:r>
              <a:rPr lang="en-US" sz="3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miễn</a:t>
            </a:r>
            <a:endParaRPr lang="en-US" sz="3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/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5.1 Nguyên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huyết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tán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tự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miễn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(do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tự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kháng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thể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vào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gây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huyết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tán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Trong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huyết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tán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tự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miễn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hai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loại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huyết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tán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tiên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phát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huyết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tán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phát</a:t>
            </a:r>
            <a:endParaRPr lang="en-US" sz="3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5.2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Triệu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chứng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lâm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sàng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Người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xanh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xao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nhợt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nhạt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mệt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mỏi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huyết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áp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tụt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nhanh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xương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khớp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bị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đau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nhức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nhức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đầu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hay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bị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chóng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mặt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 trường hợp sốt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cao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rét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run,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cũng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bị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Mắt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người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nhạt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lách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mềm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cũng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thể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bị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nước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tiểu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sẫm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mầu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lượng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ít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5.3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Điều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trị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en-US" sz="3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Sử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dụng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thuốc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Methylprednisolone</a:t>
            </a:r>
            <a:endParaRPr lang="en-US" sz="3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/>
            <a:endParaRPr kumimoji="0" lang="en-US" sz="30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357166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142852"/>
            <a:ext cx="8572560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buFontTx/>
              <a:buChar char="-"/>
            </a:pP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Sử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dụng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thuốc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Methylprednisolone</a:t>
            </a:r>
            <a:endParaRPr lang="en-US" sz="3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thuốc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ức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chế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miễn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dịch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Azathioprine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Immurel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Cyclophosphamid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Cyclosporin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Vincristin</a:t>
            </a:r>
            <a:endParaRPr lang="en-US" sz="3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Thuốc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Gamma globulin: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Chỉ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định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cấp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cứu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Cơn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tan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rầm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rộ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đáp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ứng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kém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truyền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corticoid.</a:t>
            </a:r>
          </a:p>
          <a:p>
            <a:pPr lvl="0"/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-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Cắt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lách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Điều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trị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3-6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tháng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bằng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corticoid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thuốc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ức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chế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miễn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dịch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thất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bại</a:t>
            </a:r>
            <a:endParaRPr lang="en-US" sz="3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Thuốc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Rituximab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ức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chế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miễn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dịch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cắt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lách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quả</a:t>
            </a:r>
            <a:endParaRPr lang="en-US" sz="3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Điều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trị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hỗ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trợ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Truyền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endParaRPr lang="en-US" sz="3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endParaRPr lang="en-US" sz="3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/>
            <a:endParaRPr kumimoji="0" lang="en-US" sz="30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Kết quả hình ảnh cho Rituxim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C:\Users\DELL\Downloads\thieu-mau-huyet-t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500570"/>
            <a:ext cx="3643318" cy="2357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428604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142852"/>
            <a:ext cx="85725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n-US" sz="3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</a:t>
            </a:r>
            <a:r>
              <a:rPr lang="en-US" sz="3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Suy</a:t>
            </a:r>
            <a:r>
              <a:rPr lang="en-US" sz="3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tủy</a:t>
            </a:r>
            <a:endParaRPr lang="en-US" sz="3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/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6.1 Nguyên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kumimoji="0" lang="en-US" sz="30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Kết quả hình ảnh cho Rituxim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image25.png" descr="þÿ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8596" y="1142984"/>
            <a:ext cx="8286808" cy="5286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428604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142852"/>
            <a:ext cx="8572560" cy="669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6.2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Triệu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chứng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triệu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toàn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bộ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tế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bào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ngoại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biên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xanh,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niêm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nhạt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Xuất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huyết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đặc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điểm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xuất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huyết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tiểu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chấm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nốt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mảng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bầm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ở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chảy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ở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niêm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thể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ở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rất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dễ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bị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nhiễm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trùng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do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trạng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bạch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hạt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lách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hạch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to.</a:t>
            </a:r>
          </a:p>
          <a:p>
            <a:pPr lvl="0" algn="just"/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6.3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Điều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trị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/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Điều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trị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khoa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Corticoid; 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Cyclosporin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Androgen: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Fanconi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ALG (Globulin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chống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lympho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Truyền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khối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khối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tiểu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kháng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dự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phòng</a:t>
            </a:r>
            <a:endParaRPr lang="en-US" sz="3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Điều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trị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ngoại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khoa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cắt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lách</a:t>
            </a:r>
            <a:endParaRPr lang="en-US" sz="3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Ghép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tế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bào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gốc</a:t>
            </a:r>
            <a:endParaRPr lang="en-US" sz="3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0" name="AutoShape 2" descr="Kết quả hình ảnh cho Rituxim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428604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357166"/>
            <a:ext cx="857256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mạn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tính</a:t>
            </a:r>
            <a:endParaRPr lang="en-US" sz="30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>
              <a:spcBef>
                <a:spcPts val="600"/>
              </a:spcBef>
            </a:pP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7.1 Nguyên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Viêm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hoặc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nhiễm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khuẩn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mãn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thư,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….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đời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tủy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xương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đủ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để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bù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thận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mãn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erythropoietin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ứ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đọng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chất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đời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cầu</a:t>
            </a:r>
            <a:endParaRPr lang="en-US" sz="3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7.2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Triệu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chứng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triệu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mãn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đã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biết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kèm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thêm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endParaRPr lang="en-US" sz="3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7.3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Điều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trị</a:t>
            </a:r>
            <a:endParaRPr lang="en-US" sz="30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Truyền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khối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nặng</a:t>
            </a:r>
            <a:endParaRPr lang="en-US" sz="3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Erythropoietin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tổng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tiêm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dưới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r>
              <a:rPr lang="en-US" sz="1100" dirty="0" smtClean="0"/>
              <a:t/>
            </a:r>
            <a:br>
              <a:rPr lang="en-US" sz="1100" dirty="0" smtClean="0"/>
            </a:br>
            <a:endParaRPr lang="en-US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0" name="AutoShape 2" descr="Kết quả hình ảnh cho Rituxim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428604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214290"/>
            <a:ext cx="857256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Một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ảnh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thuốc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điều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trị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0" name="AutoShape 2" descr="Kết quả hình ảnh cho Rituxim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Kết quả hình ảnh cho ferrov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85794"/>
            <a:ext cx="2428892" cy="2000264"/>
          </a:xfrm>
          <a:prstGeom prst="rect">
            <a:avLst/>
          </a:prstGeom>
          <a:noFill/>
        </p:spPr>
      </p:pic>
      <p:sp>
        <p:nvSpPr>
          <p:cNvPr id="2054" name="AutoShape 6" descr="Kết quả hình ảnh cho tothe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Kết quả hình ảnh cho tothe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AutoShape 10" descr="Kết quả hình ảnh cho tothe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AutoShape 12" descr="Kết quả hình ảnh cho tothe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Kết quả hình ảnh cho tothe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3" name="Picture 15" descr="C:\Users\DELL\Downloads\download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1071546"/>
            <a:ext cx="2466975" cy="1785950"/>
          </a:xfrm>
          <a:prstGeom prst="rect">
            <a:avLst/>
          </a:prstGeom>
          <a:noFill/>
        </p:spPr>
      </p:pic>
      <p:pic>
        <p:nvPicPr>
          <p:cNvPr id="13" name="Picture 3" descr="C:\Users\DELL\Downloads\download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928670"/>
            <a:ext cx="2928958" cy="1857388"/>
          </a:xfrm>
          <a:prstGeom prst="rect">
            <a:avLst/>
          </a:prstGeom>
          <a:noFill/>
        </p:spPr>
      </p:pic>
      <p:sp>
        <p:nvSpPr>
          <p:cNvPr id="2067" name="AutoShape 19" descr="Kết quả hình ảnh cho gamma globul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8" name="Picture 20" descr="C:\Users\DELL\Downloads\HUMAN GAMMA GLOBULI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2928934"/>
            <a:ext cx="2286016" cy="1857388"/>
          </a:xfrm>
          <a:prstGeom prst="rect">
            <a:avLst/>
          </a:prstGeom>
          <a:noFill/>
        </p:spPr>
      </p:pic>
      <p:sp>
        <p:nvSpPr>
          <p:cNvPr id="2070" name="AutoShape 22" descr="Kết quả hình ảnh cho erythropoietin inje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71" name="Picture 23" descr="C:\Users\DELL\Downloads\download (4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86446" y="3000372"/>
            <a:ext cx="2714644" cy="1571636"/>
          </a:xfrm>
          <a:prstGeom prst="rect">
            <a:avLst/>
          </a:prstGeom>
          <a:noFill/>
        </p:spPr>
      </p:pic>
      <p:sp>
        <p:nvSpPr>
          <p:cNvPr id="2073" name="AutoShape 25" descr="Kết quả hình ảnh cho thuốc Cyclosporin Androg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76" name="Picture 28" descr="Kết quả hình ảnh cho thuốc cyclosporin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58" y="4429132"/>
            <a:ext cx="2357454" cy="2285992"/>
          </a:xfrm>
          <a:prstGeom prst="rect">
            <a:avLst/>
          </a:prstGeom>
          <a:noFill/>
        </p:spPr>
      </p:pic>
      <p:pic>
        <p:nvPicPr>
          <p:cNvPr id="2077" name="Picture 29" descr="C:\Users\DELL\Downloads\Imuran tab 50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0118" y="4975560"/>
            <a:ext cx="2714644" cy="1857388"/>
          </a:xfrm>
          <a:prstGeom prst="rect">
            <a:avLst/>
          </a:prstGeom>
          <a:noFill/>
        </p:spPr>
      </p:pic>
      <p:pic>
        <p:nvPicPr>
          <p:cNvPr id="2079" name="Picture 31" descr="Kết quả hình ảnh cho vincristine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43636" y="4786322"/>
            <a:ext cx="2428892" cy="1857364"/>
          </a:xfrm>
          <a:prstGeom prst="rect">
            <a:avLst/>
          </a:prstGeom>
          <a:noFill/>
        </p:spPr>
      </p:pic>
      <p:sp>
        <p:nvSpPr>
          <p:cNvPr id="2081" name="AutoShape 33" descr="Kết quả hình ảnh cho methylprednisol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82" name="Picture 34" descr="C:\Users\DELL\Downloads\download (6)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7158" y="2928934"/>
            <a:ext cx="2428892" cy="1643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428604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Kết quả hình ảnh cho Rituxim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28662" y="428604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Mongolian Baiti" pitchFamily="66" charset="0"/>
                <a:cs typeface="Mongolian Baiti" pitchFamily="66" charset="0"/>
              </a:rPr>
              <a:t>HIẾN MÁU CỨU NGƯỜI</a:t>
            </a:r>
          </a:p>
          <a:p>
            <a:pPr algn="ctr"/>
            <a:r>
              <a:rPr lang="en-US" sz="2800" b="1" dirty="0" smtClean="0">
                <a:latin typeface="Mongolian Baiti" pitchFamily="66" charset="0"/>
                <a:cs typeface="Mongolian Baiti" pitchFamily="66" charset="0"/>
              </a:rPr>
              <a:t>MỘT NGHĨA CỬ CAO ĐẸP!</a:t>
            </a:r>
            <a:endParaRPr lang="en-US" sz="2800" dirty="0">
              <a:latin typeface="Mongolian Baiti" pitchFamily="66" charset="0"/>
              <a:cs typeface="Mongolian Baiti" pitchFamily="66" charset="0"/>
            </a:endParaRPr>
          </a:p>
        </p:txBody>
      </p:sp>
      <p:pic>
        <p:nvPicPr>
          <p:cNvPr id="7" name="Picture 6" descr="C:\Users\DELL\Downloads\images (1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00174"/>
            <a:ext cx="8501122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428604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Kết quả hình ảnh cho Rituxim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28662" y="428604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Mongolian Baiti" pitchFamily="66" charset="0"/>
                <a:cs typeface="Mongolian Baiti" pitchFamily="66" charset="0"/>
              </a:rPr>
              <a:t>TRÂN TRỌNG CÁM ƠN!</a:t>
            </a:r>
          </a:p>
        </p:txBody>
      </p:sp>
      <p:pic>
        <p:nvPicPr>
          <p:cNvPr id="8" name="Picture 2" descr="Kết quả hình ảnh cho một giọt máu cho đi một cuộc đời ở lạ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71546"/>
            <a:ext cx="8215370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357166"/>
            <a:ext cx="857256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AutoNum type="arabicPeriod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cương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1500" indent="-57150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HST ở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vi dẫn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oxy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TB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571500" indent="-571500" algn="just"/>
            <a:r>
              <a:rPr lang="en-US" sz="3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1.1 Nguyên </a:t>
            </a:r>
            <a:r>
              <a:rPr lang="en-US" sz="30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	a.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do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acid folic, B12,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protein,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dụng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kém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tủy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thuần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tủy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ung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thư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thiểu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collagen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357166"/>
            <a:ext cx="842968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  b.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do tan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b="1" dirty="0" smtClean="0"/>
              <a:t>-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Tan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bấ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hemoglobin, ở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hụt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enzym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Tan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Tan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miễn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nọc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lách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,..</a:t>
            </a:r>
          </a:p>
          <a:p>
            <a:pPr marL="571500" indent="-571500" algn="just">
              <a:spcBef>
                <a:spcPts val="1200"/>
              </a:spcBef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	c.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3200" b="1" dirty="0" smtClean="0"/>
              <a:t>-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Chấn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Giun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móc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loét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tá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trĩ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tràng</a:t>
            </a:r>
            <a:endParaRPr lang="en-US" sz="30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AutoShape 6" descr="Kết quả hình ảnh cho thiếu má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Kết quả hình ảnh cho thiếu má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357166"/>
            <a:ext cx="842968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/>
            <a:endParaRPr lang="en-US" sz="30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/>
            <a:endParaRPr lang="en-US" sz="30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/>
            <a:endParaRPr lang="en-US" sz="30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/>
            <a:endParaRPr lang="en-US" sz="30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spcBef>
                <a:spcPts val="1200"/>
              </a:spcBef>
            </a:pPr>
            <a:r>
              <a:rPr lang="en-US" sz="3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1.2 </a:t>
            </a:r>
            <a:r>
              <a:rPr lang="en-US" sz="30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- Theo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to,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nhược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sắc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chấn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tá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..., do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giun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Kết quả hình ảnh cho thiếu máu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0"/>
            <a:ext cx="4357718" cy="2786058"/>
          </a:xfrm>
          <a:prstGeom prst="rect">
            <a:avLst/>
          </a:prstGeom>
          <a:noFill/>
        </p:spPr>
      </p:pic>
      <p:pic>
        <p:nvPicPr>
          <p:cNvPr id="4" name="Picture 3" descr="C:\Users\DELL\Downloads\download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57166"/>
            <a:ext cx="3071834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214290"/>
            <a:ext cx="8572560" cy="6913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vitamin B12 acid folic, vitamin C, protein,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... </a:t>
            </a:r>
          </a:p>
          <a:p>
            <a:pPr lvl="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tủy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tủy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tủy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lấn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át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ung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thư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tủy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hụt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men (G6PD...),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HST (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thalasemie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HC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lưỡi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liềm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..)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3200" b="1" dirty="0" smtClean="0"/>
              <a:t>...</a:t>
            </a:r>
          </a:p>
          <a:p>
            <a:pPr lvl="0">
              <a:spcBef>
                <a:spcPts val="600"/>
              </a:spcBef>
            </a:pP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1.3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endParaRPr lang="en-US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Da,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niêm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xanh,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niêm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nhợt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nhạt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bệch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+ Tim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thu do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357166"/>
            <a:ext cx="8572560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+ HA: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&gt;1l, HA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&gt;1.5l,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trụy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HA.</a:t>
            </a:r>
          </a:p>
          <a:p>
            <a:pPr lvl="0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kinh: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Thoáng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ngất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ngất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ở</a:t>
            </a:r>
          </a:p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Tx/>
              <a:buChar char="-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sẫm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357166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142852"/>
            <a:ext cx="857256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en-US" sz="30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sắt</a:t>
            </a:r>
            <a:endParaRPr kumimoji="0" lang="en-US" sz="3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 Nguyên </a:t>
            </a:r>
            <a:r>
              <a:rPr kumimoji="0" lang="en-US" sz="30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kumimoji="0" lang="en-US" sz="3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cấp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đủ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sắt</a:t>
            </a:r>
            <a:endParaRPr lang="en-US" sz="3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Mất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sắt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mất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tính</a:t>
            </a:r>
            <a:endParaRPr lang="en-US" sz="3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Rối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loạn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chuyển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hóa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sắt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bẩm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Hypotransferrinemia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Triệu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chứng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Người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bị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sắt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thường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triệu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xanh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xao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niêm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nhợt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nhạt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lưỡi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nhợt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nhẵn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mất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hoặc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mòn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lưỡi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lông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tóc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móng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dễ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gãy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Bản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thân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người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thấy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mệt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mỏi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hoa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mắt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chóng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mặt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thay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đổi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thế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tức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ngực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khả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năng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hoạt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thể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lực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trí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lực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Điều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trị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Uống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bổ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sung,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chỉ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truyền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tĩnh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sắt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nặng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uống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357166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142852"/>
            <a:ext cx="857256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en-US" sz="3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 </a:t>
            </a:r>
            <a:r>
              <a:rPr lang="en-US" sz="3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Vitamin B12</a:t>
            </a:r>
          </a:p>
          <a:p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3.1 Nguyên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vitamin B12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Vitamin B-12 (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ác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ăn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thịt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sữa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chứa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rất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nhiều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vitamin B-12,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ăn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chay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nghiêm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ngặt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thể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rơi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vào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này</a:t>
            </a:r>
            <a:endParaRPr lang="en-US" sz="3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Triệu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chứng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lâm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sàng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vitamin B12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ít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gặp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xảy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triệu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xanh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xao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niêm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nhợt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nhạt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rối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loạn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tiêu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hoá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như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chán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ăn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hay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nôn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tiêu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chảy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viêm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lưỡi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thể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loạn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thần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kinh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nhẹ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như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mệt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mỏi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chóng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mặt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rối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loạn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sâu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đau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mỏi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run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chân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,...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Điều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trị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Bổ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sung VTM B12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bằng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tiêm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hoặc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xịt</a:t>
            </a:r>
            <a:endParaRPr lang="en-US" sz="3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357166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142852"/>
            <a:ext cx="857256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n-US" sz="3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lang="en-US" sz="3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 </a:t>
            </a:r>
            <a:r>
              <a:rPr lang="en-US" sz="3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acid folic (</a:t>
            </a:r>
            <a:r>
              <a:rPr lang="en-US" sz="3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folate</a:t>
            </a:r>
            <a:r>
              <a:rPr lang="en-US" sz="3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-deficiency anemia)</a:t>
            </a:r>
          </a:p>
          <a:p>
            <a:pPr algn="just"/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4.1 Nguyên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acid folic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thai,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bị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ruột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nghiện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rượu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một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loại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thuốc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,..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trở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sự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hấp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thu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folate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do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chế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ăn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chạy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thận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,..</a:t>
            </a:r>
          </a:p>
          <a:p>
            <a:pPr algn="just"/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Triệu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chứng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lâm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sàng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hội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tiêu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hóa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suy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nhược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niêm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nhợt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nhạt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viêm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lưỡi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ỉa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chảy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dạ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dày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acid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clorhydric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nhất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thiết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nhưng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hội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thần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kinh-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như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ác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tính</a:t>
            </a:r>
          </a:p>
          <a:p>
            <a:pPr lvl="0" algn="just"/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Điều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trị</a:t>
            </a:r>
            <a:r>
              <a:rPr lang="en-US" sz="3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Acid folic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uống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1 mg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mỗi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ngày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tới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triệu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thuyên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nếu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bằng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uống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hiệu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quả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thì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tiêm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bắp</a:t>
            </a:r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thịt</a:t>
            </a:r>
            <a:endParaRPr lang="en-US" sz="3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acid folic.</a:t>
            </a:r>
            <a:endParaRPr kumimoji="0" lang="en-US" sz="30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1038</TotalTime>
  <Words>1415</Words>
  <Application>Microsoft Office PowerPoint</Application>
  <PresentationFormat>On-screen Show (4:3)</PresentationFormat>
  <Paragraphs>119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THIẾU MÁU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ĐẠI CƯƠNG BỆNH LÝ TIẾT NIỆU</dc:title>
  <dc:creator>DELL</dc:creator>
  <cp:lastModifiedBy>DELL</cp:lastModifiedBy>
  <cp:revision>185</cp:revision>
  <dcterms:created xsi:type="dcterms:W3CDTF">2016-10-28T05:41:02Z</dcterms:created>
  <dcterms:modified xsi:type="dcterms:W3CDTF">2016-11-11T01:32:14Z</dcterms:modified>
</cp:coreProperties>
</file>