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9FF99"/>
    <a:srgbClr val="66FFFF"/>
    <a:srgbClr val="FF0066"/>
    <a:srgbClr val="5B9BD5"/>
    <a:srgbClr val="9900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p:scale>
          <a:sx n="80" d="100"/>
          <a:sy n="80" d="100"/>
        </p:scale>
        <p:origin x="-22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293569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317445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420368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205097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35233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260539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364570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428862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401370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407350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F0B20-CD5B-4A47-81A0-F680AC768E64}"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CBF33-D4F6-42C0-BDFA-E062A027894D}" type="slidenum">
              <a:rPr lang="en-US" smtClean="0"/>
              <a:pPr/>
              <a:t>‹#›</a:t>
            </a:fld>
            <a:endParaRPr lang="en-US"/>
          </a:p>
        </p:txBody>
      </p:sp>
    </p:spTree>
    <p:extLst>
      <p:ext uri="{BB962C8B-B14F-4D97-AF65-F5344CB8AC3E}">
        <p14:creationId xmlns:p14="http://schemas.microsoft.com/office/powerpoint/2010/main" val="319625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F0B20-CD5B-4A47-81A0-F680AC768E64}" type="datetimeFigureOut">
              <a:rPr lang="en-US" smtClean="0"/>
              <a:pPr/>
              <a:t>11/18/2016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CBF33-D4F6-42C0-BDFA-E062A027894D}" type="slidenum">
              <a:rPr lang="en-US" smtClean="0"/>
              <a:pPr/>
              <a:t>‹#›</a:t>
            </a:fld>
            <a:endParaRPr lang="en-US"/>
          </a:p>
        </p:txBody>
      </p:sp>
    </p:spTree>
    <p:extLst>
      <p:ext uri="{BB962C8B-B14F-4D97-AF65-F5344CB8AC3E}">
        <p14:creationId xmlns:p14="http://schemas.microsoft.com/office/powerpoint/2010/main" val="326099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46314"/>
            <a:ext cx="6173704" cy="4111686"/>
          </a:xfrm>
          <a:prstGeom prst="rect">
            <a:avLst/>
          </a:prstGeom>
        </p:spPr>
      </p:pic>
      <p:sp>
        <p:nvSpPr>
          <p:cNvPr id="7" name="TextBox 6"/>
          <p:cNvSpPr txBox="1"/>
          <p:nvPr/>
        </p:nvSpPr>
        <p:spPr>
          <a:xfrm>
            <a:off x="7315200" y="3400022"/>
            <a:ext cx="4456090" cy="2308324"/>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DANH SÁCH NHÓM:</a:t>
            </a:r>
          </a:p>
          <a:p>
            <a:pPr marL="285750" indent="-285750">
              <a:buFont typeface="Arial" panose="020B0604020202020204" pitchFamily="34" charset="0"/>
              <a:buChar char="•"/>
            </a:pPr>
            <a:r>
              <a:rPr lang="en-US" sz="2400" smtClean="0">
                <a:latin typeface="Arial" panose="020B0604020202020204" pitchFamily="34" charset="0"/>
                <a:cs typeface="Arial" panose="020B0604020202020204" pitchFamily="34" charset="0"/>
              </a:rPr>
              <a:t>Đào Nguyên Anh Thảo</a:t>
            </a:r>
            <a:endParaRPr lang="en-US" sz="2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Trần Đặng Hoài Thương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Nguyễn Thị Thanh Tùng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Nguyễn Thị Phương Thảo</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Trần Viết Thành</a:t>
            </a:r>
            <a:endParaRPr lang="en-US" sz="2400" dirty="0">
              <a:latin typeface="Arial" panose="020B0604020202020204" pitchFamily="34" charset="0"/>
              <a:cs typeface="Arial" panose="020B0604020202020204" pitchFamily="34" charset="0"/>
            </a:endParaRPr>
          </a:p>
        </p:txBody>
      </p:sp>
      <p:sp>
        <p:nvSpPr>
          <p:cNvPr id="8" name="TextBox 7"/>
          <p:cNvSpPr txBox="1"/>
          <p:nvPr/>
        </p:nvSpPr>
        <p:spPr>
          <a:xfrm>
            <a:off x="2550017" y="0"/>
            <a:ext cx="8203842" cy="1323439"/>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TRƯỜNG ĐẠI HỌC DUY TÂN KHOA DƯỢC</a:t>
            </a:r>
            <a:endParaRPr lang="en-US" sz="4000" b="1" dirty="0">
              <a:latin typeface="Arial" panose="020B0604020202020204" pitchFamily="34" charset="0"/>
              <a:cs typeface="Arial" panose="020B0604020202020204" pitchFamily="34" charset="0"/>
            </a:endParaRPr>
          </a:p>
        </p:txBody>
      </p:sp>
      <p:sp>
        <p:nvSpPr>
          <p:cNvPr id="9" name="TextBox 8"/>
          <p:cNvSpPr txBox="1"/>
          <p:nvPr/>
        </p:nvSpPr>
        <p:spPr>
          <a:xfrm>
            <a:off x="914400" y="1481070"/>
            <a:ext cx="10637949" cy="646331"/>
          </a:xfrm>
          <a:prstGeom prst="rect">
            <a:avLst/>
          </a:prstGeom>
          <a:solidFill>
            <a:srgbClr val="7030A0"/>
          </a:solidFill>
        </p:spPr>
        <p:style>
          <a:lnRef idx="0">
            <a:scrgbClr r="0" g="0" b="0"/>
          </a:lnRef>
          <a:fillRef idx="1002">
            <a:schemeClr val="dk2"/>
          </a:fillRef>
          <a:effectRef idx="0">
            <a:scrgbClr r="0" g="0" b="0"/>
          </a:effectRef>
          <a:fontRef idx="major"/>
        </p:style>
        <p:txBody>
          <a:bodyPr wrap="square" rtlCol="0">
            <a:spAutoFit/>
          </a:bodyPr>
          <a:lstStyle/>
          <a:p>
            <a:pPr algn="ctr"/>
            <a:r>
              <a:rPr lang="en-US" sz="3600" dirty="0" smtClean="0">
                <a:solidFill>
                  <a:srgbClr val="FFFF00"/>
                </a:solidFill>
                <a:latin typeface="Arial" panose="020B0604020202020204" pitchFamily="34" charset="0"/>
                <a:cs typeface="Arial" panose="020B0604020202020204" pitchFamily="34" charset="0"/>
              </a:rPr>
              <a:t>CÁC BỆNH BẠCH CẦU</a:t>
            </a:r>
            <a:endParaRPr lang="en-US" sz="3600" dirty="0">
              <a:solidFill>
                <a:srgbClr val="FFFF00"/>
              </a:solidFill>
              <a:latin typeface="Arial" panose="020B0604020202020204" pitchFamily="34" charset="0"/>
              <a:cs typeface="Arial" panose="020B0604020202020204" pitchFamily="34" charset="0"/>
            </a:endParaRPr>
          </a:p>
        </p:txBody>
      </p:sp>
      <p:sp>
        <p:nvSpPr>
          <p:cNvPr id="10" name="TextBox 9"/>
          <p:cNvSpPr txBox="1"/>
          <p:nvPr/>
        </p:nvSpPr>
        <p:spPr>
          <a:xfrm>
            <a:off x="6651938" y="2736549"/>
            <a:ext cx="4043966" cy="707886"/>
          </a:xfrm>
          <a:prstGeom prst="rect">
            <a:avLst/>
          </a:prstGeom>
          <a:noFill/>
        </p:spPr>
        <p:txBody>
          <a:bodyPr wrap="square" rtlCol="0">
            <a:spAutoFit/>
          </a:bodyPr>
          <a:lstStyle/>
          <a:p>
            <a:r>
              <a:rPr lang="en-US" sz="2000" b="1" smtClean="0">
                <a:latin typeface="Arial" panose="020B0604020202020204" pitchFamily="34" charset="0"/>
                <a:cs typeface="Arial" panose="020B0604020202020204" pitchFamily="34" charset="0"/>
              </a:rPr>
              <a:t>GVHD: THS.BS NGUYỄN PHÚC HỌC</a:t>
            </a:r>
            <a:endParaRPr lang="en-US" sz="20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59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4" y="323396"/>
            <a:ext cx="10515600" cy="5646329"/>
          </a:xfrm>
        </p:spPr>
        <p:txBody>
          <a:bodyPr>
            <a:normAutofit lnSpcReduction="10000"/>
          </a:bodyPr>
          <a:lstStyle/>
          <a:p>
            <a:pPr>
              <a:buNone/>
            </a:pPr>
            <a:r>
              <a:rPr lang="en-US" i="1" u="sng" dirty="0" smtClean="0">
                <a:latin typeface="Arial" pitchFamily="34" charset="0"/>
                <a:cs typeface="Arial" pitchFamily="34" charset="0"/>
              </a:rPr>
              <a:t>3. Điều trị:</a:t>
            </a:r>
          </a:p>
          <a:p>
            <a:pPr>
              <a:buFontTx/>
              <a:buChar char="-"/>
            </a:pPr>
            <a:r>
              <a:rPr lang="en-US" dirty="0" smtClean="0">
                <a:latin typeface="Arial" pitchFamily="34" charset="0"/>
                <a:cs typeface="Arial" pitchFamily="34" charset="0"/>
              </a:rPr>
              <a:t>Giai đoạn mãn tính: hóa trị liệu, cắt lách, phóng xạ, ghép tủy -&gt; kết quả vẫn còn hạn chế</a:t>
            </a:r>
          </a:p>
          <a:p>
            <a:pPr>
              <a:buFontTx/>
              <a:buChar char="-"/>
            </a:pPr>
            <a:r>
              <a:rPr lang="en-US" dirty="0" smtClean="0">
                <a:latin typeface="Arial" pitchFamily="34" charset="0"/>
                <a:cs typeface="Arial" pitchFamily="34" charset="0"/>
              </a:rPr>
              <a:t>Hóa trị liệu: phối hợp 2-3 thuốc</a:t>
            </a:r>
          </a:p>
          <a:p>
            <a:pPr>
              <a:buNone/>
            </a:pPr>
            <a:r>
              <a:rPr lang="en-US" dirty="0" smtClean="0">
                <a:latin typeface="Arial" pitchFamily="34" charset="0"/>
                <a:cs typeface="Arial" pitchFamily="34" charset="0"/>
              </a:rPr>
              <a:t>                             </a:t>
            </a:r>
            <a:r>
              <a:rPr lang="en-US" i="1" dirty="0" smtClean="0">
                <a:latin typeface="Arial" pitchFamily="34" charset="0"/>
                <a:cs typeface="Arial" pitchFamily="34" charset="0"/>
              </a:rPr>
              <a:t>Hydroxyurea</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Nhóm Nitrosouseas</a:t>
            </a:r>
          </a:p>
          <a:p>
            <a:pPr>
              <a:buNone/>
            </a:pPr>
            <a:r>
              <a:rPr lang="en-US" dirty="0" smtClean="0">
                <a:latin typeface="Arial" pitchFamily="34" charset="0"/>
                <a:cs typeface="Arial" pitchFamily="34" charset="0"/>
              </a:rPr>
              <a:t>- Giai đoạn chuyển dạng cấp: điều trị như bạch cầu cấp</a:t>
            </a:r>
            <a:endParaRPr lang="en-US" dirty="0">
              <a:latin typeface="Arial" pitchFamily="34" charset="0"/>
              <a:cs typeface="Arial" pitchFamily="34" charset="0"/>
            </a:endParaRPr>
          </a:p>
        </p:txBody>
      </p:sp>
      <p:pic>
        <p:nvPicPr>
          <p:cNvPr id="4" name="Picture 3" descr="13.jpg"/>
          <p:cNvPicPr>
            <a:picLocks noChangeAspect="1"/>
          </p:cNvPicPr>
          <p:nvPr/>
        </p:nvPicPr>
        <p:blipFill>
          <a:blip r:embed="rId2"/>
          <a:stretch>
            <a:fillRect/>
          </a:stretch>
        </p:blipFill>
        <p:spPr>
          <a:xfrm>
            <a:off x="3720440" y="2599509"/>
            <a:ext cx="2458291" cy="21225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linds(horizontal)">
                                      <p:cBhvr>
                                        <p:cTn id="28" dur="500"/>
                                        <p:tgtEl>
                                          <p:spTgt spid="3">
                                            <p:txEl>
                                              <p:pRg st="9" end="9"/>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linds(horizontal)">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371"/>
            <a:ext cx="10515600" cy="1325563"/>
          </a:xfrm>
        </p:spPr>
        <p:txBody>
          <a:bodyPr/>
          <a:lstStyle/>
          <a:p>
            <a:r>
              <a:rPr lang="en-US" dirty="0" smtClean="0">
                <a:latin typeface="Arial" pitchFamily="34" charset="0"/>
                <a:cs typeface="Arial" pitchFamily="34" charset="0"/>
              </a:rPr>
              <a:t>III. Bệnh bạch cầu thể lympho mạn tính (Chronic Lymphoid Leukemia)</a:t>
            </a:r>
            <a:endParaRPr lang="en-US" dirty="0">
              <a:latin typeface="Arial" pitchFamily="34" charset="0"/>
              <a:cs typeface="Arial" pitchFamily="34" charset="0"/>
            </a:endParaRPr>
          </a:p>
        </p:txBody>
      </p:sp>
      <p:sp>
        <p:nvSpPr>
          <p:cNvPr id="3" name="Content Placeholder 2"/>
          <p:cNvSpPr>
            <a:spLocks noGrp="1"/>
          </p:cNvSpPr>
          <p:nvPr>
            <p:ph idx="1"/>
          </p:nvPr>
        </p:nvSpPr>
        <p:spPr>
          <a:xfrm>
            <a:off x="483329" y="1485987"/>
            <a:ext cx="12009120" cy="4351338"/>
          </a:xfrm>
        </p:spPr>
        <p:txBody>
          <a:bodyPr>
            <a:noAutofit/>
          </a:bodyPr>
          <a:lstStyle/>
          <a:p>
            <a:pPr>
              <a:buNone/>
            </a:pPr>
            <a:r>
              <a:rPr lang="en-US" sz="2100" i="1" u="sng" dirty="0" smtClean="0">
                <a:latin typeface="Arial" pitchFamily="34" charset="0"/>
                <a:cs typeface="Arial" pitchFamily="34" charset="0"/>
              </a:rPr>
              <a:t>1. Định nghĩa: </a:t>
            </a:r>
            <a:r>
              <a:rPr lang="en-US" sz="2100" dirty="0" smtClean="0">
                <a:latin typeface="Arial" pitchFamily="34" charset="0"/>
                <a:cs typeface="Arial" pitchFamily="34" charset="0"/>
              </a:rPr>
              <a:t>Là bệnh ác tính của dòng lympho bào B với sự tích tụ các lympho bào đời sống dài nhưng khả năng đáp ứng miễn dịch kém với các kháng nguyên.</a:t>
            </a:r>
          </a:p>
          <a:p>
            <a:pPr>
              <a:buNone/>
            </a:pPr>
            <a:r>
              <a:rPr lang="en-US" sz="2100" i="1" u="sng" dirty="0" smtClean="0">
                <a:latin typeface="Arial" pitchFamily="34" charset="0"/>
                <a:cs typeface="Arial" pitchFamily="34" charset="0"/>
              </a:rPr>
              <a:t>2. Triệu chứng:</a:t>
            </a:r>
          </a:p>
          <a:p>
            <a:pPr>
              <a:buNone/>
            </a:pPr>
            <a:r>
              <a:rPr lang="en-US" sz="2100" i="1" dirty="0" smtClean="0">
                <a:latin typeface="Arial" pitchFamily="34" charset="0"/>
                <a:cs typeface="Arial" pitchFamily="34" charset="0"/>
              </a:rPr>
              <a:t>Lâm sàng:</a:t>
            </a:r>
          </a:p>
          <a:p>
            <a:pPr>
              <a:buNone/>
            </a:pPr>
            <a:r>
              <a:rPr lang="en-US" sz="2100" dirty="0" smtClean="0">
                <a:latin typeface="Arial" pitchFamily="34" charset="0"/>
                <a:cs typeface="Arial" pitchFamily="34" charset="0"/>
              </a:rPr>
              <a:t>+ Người &gt; 50 tuổi</a:t>
            </a:r>
          </a:p>
          <a:p>
            <a:pPr>
              <a:buNone/>
            </a:pPr>
            <a:r>
              <a:rPr lang="en-US" sz="2100" dirty="0" smtClean="0">
                <a:latin typeface="Arial" pitchFamily="34" charset="0"/>
                <a:cs typeface="Arial" pitchFamily="34" charset="0"/>
              </a:rPr>
              <a:t>+ Giảm MD, tổn thương tủy xương, thâm nhiễm lympho bào ở các cơ quan</a:t>
            </a:r>
          </a:p>
          <a:p>
            <a:pPr>
              <a:buNone/>
            </a:pPr>
            <a:r>
              <a:rPr lang="en-US" sz="2100" dirty="0" smtClean="0">
                <a:latin typeface="Arial" pitchFamily="34" charset="0"/>
                <a:cs typeface="Arial" pitchFamily="34" charset="0"/>
              </a:rPr>
              <a:t>+ Khám: </a:t>
            </a:r>
          </a:p>
          <a:p>
            <a:pPr>
              <a:buNone/>
            </a:pPr>
            <a:r>
              <a:rPr lang="en-US" sz="2100" dirty="0" smtClean="0">
                <a:latin typeface="Arial" pitchFamily="34" charset="0"/>
                <a:cs typeface="Arial" pitchFamily="34" charset="0"/>
              </a:rPr>
              <a:t>    - Gan, lách, hạch to</a:t>
            </a:r>
          </a:p>
          <a:p>
            <a:pPr>
              <a:buNone/>
            </a:pPr>
            <a:r>
              <a:rPr lang="en-US" sz="2100" dirty="0" smtClean="0">
                <a:latin typeface="Arial" pitchFamily="34" charset="0"/>
                <a:cs typeface="Arial" pitchFamily="34" charset="0"/>
              </a:rPr>
              <a:t>    - Giai đoạn sau: thiếu máu, xuất huyết hoặc hạch chuyển U lympho tế bào lớn</a:t>
            </a:r>
          </a:p>
          <a:p>
            <a:pPr>
              <a:buNone/>
            </a:pPr>
            <a:r>
              <a:rPr lang="en-US" sz="2100" i="1" dirty="0" smtClean="0">
                <a:latin typeface="Arial" pitchFamily="34" charset="0"/>
                <a:cs typeface="Arial" pitchFamily="34" charset="0"/>
              </a:rPr>
              <a:t>Cận lâm sàng:</a:t>
            </a:r>
          </a:p>
          <a:p>
            <a:pPr>
              <a:buFontTx/>
              <a:buChar char="-"/>
            </a:pPr>
            <a:r>
              <a:rPr lang="en-US" sz="2100" dirty="0" smtClean="0">
                <a:latin typeface="Arial" pitchFamily="34" charset="0"/>
                <a:cs typeface="Arial" pitchFamily="34" charset="0"/>
              </a:rPr>
              <a:t>SL bạch cầu tăng &gt; 20.000/mm3, bạch cầu lympho 75-98%</a:t>
            </a:r>
          </a:p>
          <a:p>
            <a:pPr>
              <a:buFontTx/>
              <a:buChar char="-"/>
            </a:pPr>
            <a:r>
              <a:rPr lang="en-US" sz="2100" dirty="0" smtClean="0">
                <a:latin typeface="Arial" pitchFamily="34" charset="0"/>
                <a:cs typeface="Arial" pitchFamily="34" charset="0"/>
              </a:rPr>
              <a:t>Các lympho bào nhỏ thâm nhiễm tủy</a:t>
            </a:r>
          </a:p>
          <a:p>
            <a:pPr>
              <a:buFontTx/>
              <a:buChar char="-"/>
            </a:pPr>
            <a:r>
              <a:rPr lang="en-US" sz="2100" dirty="0" smtClean="0">
                <a:latin typeface="Arial" pitchFamily="34" charset="0"/>
                <a:cs typeface="Arial" pitchFamily="34" charset="0"/>
              </a:rPr>
              <a:t>Giảm gama – globulun huyết thanh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linds(horizontal)">
                                      <p:cBhvr>
                                        <p:cTn id="38" dur="500"/>
                                        <p:tgtEl>
                                          <p:spTgt spid="3">
                                            <p:txEl>
                                              <p:pRg st="8" end="8"/>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linds(horizontal)">
                                      <p:cBhvr>
                                        <p:cTn id="41" dur="500"/>
                                        <p:tgtEl>
                                          <p:spTgt spid="3">
                                            <p:txEl>
                                              <p:pRg st="9" end="9"/>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linds(horizontal)">
                                      <p:cBhvr>
                                        <p:cTn id="44" dur="500"/>
                                        <p:tgtEl>
                                          <p:spTgt spid="3">
                                            <p:txEl>
                                              <p:pRg st="10" end="10"/>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697" y="310334"/>
            <a:ext cx="10515600" cy="4351338"/>
          </a:xfrm>
        </p:spPr>
        <p:txBody>
          <a:bodyPr/>
          <a:lstStyle/>
          <a:p>
            <a:pPr>
              <a:buNone/>
            </a:pPr>
            <a:r>
              <a:rPr lang="en-US" i="1" u="sng" dirty="0" smtClean="0">
                <a:latin typeface="Arial" pitchFamily="34" charset="0"/>
                <a:cs typeface="Arial" pitchFamily="34" charset="0"/>
              </a:rPr>
              <a:t>3. Điều trị:</a:t>
            </a:r>
          </a:p>
          <a:p>
            <a:pPr>
              <a:buFontTx/>
              <a:buChar char="-"/>
            </a:pPr>
            <a:r>
              <a:rPr lang="en-US" dirty="0" smtClean="0">
                <a:latin typeface="Arial" pitchFamily="34" charset="0"/>
                <a:cs typeface="Arial" pitchFamily="34" charset="0"/>
              </a:rPr>
              <a:t>Chỉ định: thiếu máu, thiếu TC, có hạch to</a:t>
            </a:r>
          </a:p>
          <a:p>
            <a:pPr>
              <a:buFontTx/>
              <a:buChar char="-"/>
            </a:pPr>
            <a:r>
              <a:rPr lang="en-US" dirty="0" smtClean="0">
                <a:latin typeface="Arial" pitchFamily="34" charset="0"/>
                <a:cs typeface="Arial" pitchFamily="34" charset="0"/>
              </a:rPr>
              <a:t>Thuốc: phối hợp chlorambucil + prednisolon</a:t>
            </a:r>
          </a:p>
          <a:p>
            <a:pPr>
              <a:buFontTx/>
              <a:buChar char="-"/>
            </a:pPr>
            <a:r>
              <a:rPr lang="en-US" dirty="0" smtClean="0">
                <a:latin typeface="Arial" pitchFamily="34" charset="0"/>
                <a:cs typeface="Arial" pitchFamily="34" charset="0"/>
              </a:rPr>
              <a:t>Cắt lách nếu dùng thuốc kém hiệu quả</a:t>
            </a:r>
            <a:endParaRPr lang="en-US" dirty="0">
              <a:latin typeface="Arial" pitchFamily="34" charset="0"/>
              <a:cs typeface="Arial" pitchFamily="34" charset="0"/>
            </a:endParaRPr>
          </a:p>
        </p:txBody>
      </p:sp>
      <p:pic>
        <p:nvPicPr>
          <p:cNvPr id="4" name="Picture 3" descr="14.jpg"/>
          <p:cNvPicPr>
            <a:picLocks noChangeAspect="1"/>
          </p:cNvPicPr>
          <p:nvPr/>
        </p:nvPicPr>
        <p:blipFill>
          <a:blip r:embed="rId2"/>
          <a:stretch>
            <a:fillRect/>
          </a:stretch>
        </p:blipFill>
        <p:spPr>
          <a:xfrm>
            <a:off x="4354965" y="2644003"/>
            <a:ext cx="2712041" cy="26310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linds(horizont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itchFamily="34" charset="0"/>
                <a:cs typeface="Arial" pitchFamily="34" charset="0"/>
              </a:rPr>
              <a:t>Tài liệu tham khảo</a:t>
            </a:r>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en-US">
                <a:latin typeface="Arial" pitchFamily="34" charset="0"/>
                <a:cs typeface="Arial" pitchFamily="34" charset="0"/>
              </a:rPr>
              <a:t>http://tailieu.vn/doc/bai-giang-cac-benh-bach-cau-ths-bs-nguyen-phuc-hoc-1860757.html</a:t>
            </a:r>
          </a:p>
        </p:txBody>
      </p:sp>
    </p:spTree>
    <p:extLst>
      <p:ext uri="{BB962C8B-B14F-4D97-AF65-F5344CB8AC3E}">
        <p14:creationId xmlns:p14="http://schemas.microsoft.com/office/powerpoint/2010/main" val="281479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smtClean="0">
                <a:latin typeface="Arial" pitchFamily="34" charset="0"/>
                <a:cs typeface="Arial" pitchFamily="34" charset="0"/>
              </a:rPr>
              <a:t>CẢM ƠN THẦY CÔ VÀ CÁC BẠN </a:t>
            </a:r>
          </a:p>
          <a:p>
            <a:pPr marL="0" indent="0" algn="ctr">
              <a:buNone/>
            </a:pPr>
            <a:r>
              <a:rPr lang="en-US" sz="4000" b="1" smtClean="0">
                <a:latin typeface="Arial" pitchFamily="34" charset="0"/>
                <a:cs typeface="Arial" pitchFamily="34" charset="0"/>
              </a:rPr>
              <a:t>ĐÃ CHÚ Ý LẮNG NGHE!</a:t>
            </a:r>
            <a:endParaRPr lang="en-US" sz="4000" b="1">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9650" y="3238500"/>
            <a:ext cx="2438400" cy="1828800"/>
          </a:xfrm>
          <a:prstGeom prst="rect">
            <a:avLst/>
          </a:prstGeom>
        </p:spPr>
      </p:pic>
    </p:spTree>
    <p:extLst>
      <p:ext uri="{BB962C8B-B14F-4D97-AF65-F5344CB8AC3E}">
        <p14:creationId xmlns:p14="http://schemas.microsoft.com/office/powerpoint/2010/main" val="138078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991"/>
            <a:ext cx="10515600" cy="1325563"/>
          </a:xfrm>
        </p:spPr>
        <p:txBody>
          <a:bodyPr/>
          <a:lstStyle/>
          <a:p>
            <a:r>
              <a:rPr lang="en-US" dirty="0" smtClean="0">
                <a:latin typeface="Arial" pitchFamily="34" charset="0"/>
                <a:cs typeface="Arial" pitchFamily="34" charset="0"/>
              </a:rPr>
              <a:t>I. Bệnh bạch cầu cấp (Acute Leukemina)</a:t>
            </a:r>
            <a:endParaRPr lang="en-US" dirty="0">
              <a:latin typeface="Arial" pitchFamily="34" charset="0"/>
              <a:cs typeface="Arial" pitchFamily="34" charset="0"/>
            </a:endParaRPr>
          </a:p>
        </p:txBody>
      </p:sp>
      <p:sp>
        <p:nvSpPr>
          <p:cNvPr id="3" name="Content Placeholder 2"/>
          <p:cNvSpPr>
            <a:spLocks noGrp="1"/>
          </p:cNvSpPr>
          <p:nvPr>
            <p:ph idx="1"/>
          </p:nvPr>
        </p:nvSpPr>
        <p:spPr>
          <a:xfrm>
            <a:off x="838200" y="1420672"/>
            <a:ext cx="10515600" cy="4351338"/>
          </a:xfrm>
        </p:spPr>
        <p:txBody>
          <a:bodyPr/>
          <a:lstStyle/>
          <a:p>
            <a:pPr marL="514350" indent="-514350">
              <a:buAutoNum type="arabicPeriod"/>
            </a:pPr>
            <a:r>
              <a:rPr lang="en-US" i="1" u="sng" dirty="0" smtClean="0">
                <a:latin typeface="Arial" pitchFamily="34" charset="0"/>
                <a:cs typeface="Arial" pitchFamily="34" charset="0"/>
              </a:rPr>
              <a:t>Định nghĩa</a:t>
            </a:r>
          </a:p>
          <a:p>
            <a:pPr marL="514350" indent="-514350">
              <a:buNone/>
            </a:pPr>
            <a:r>
              <a:rPr lang="en-US" dirty="0" smtClean="0">
                <a:latin typeface="Arial" pitchFamily="34" charset="0"/>
                <a:cs typeface="Arial" pitchFamily="34" charset="0"/>
              </a:rPr>
              <a:t>     Bệnh bạch cầu cấp là một bệnh ác tính của tế bào tiền thân tạo huyết trong đó có tăng sinh loại tế bào non không biệt hóa hoặc biệt hóa rất ít. Những tế bào bạch cầu tăng sinh không kiểm soát được và thay thế hoàn toàn các phân tử bình của tủy xương.</a:t>
            </a:r>
          </a:p>
          <a:p>
            <a:pPr marL="514350" indent="-514350">
              <a:buNone/>
            </a:pPr>
            <a:endParaRPr lang="en-US" dirty="0">
              <a:latin typeface="Arial" pitchFamily="34" charset="0"/>
              <a:cs typeface="Arial" pitchFamily="34" charset="0"/>
            </a:endParaRPr>
          </a:p>
        </p:txBody>
      </p:sp>
      <p:pic>
        <p:nvPicPr>
          <p:cNvPr id="4" name="Picture 3" descr="1.jpg"/>
          <p:cNvPicPr>
            <a:picLocks noChangeAspect="1"/>
          </p:cNvPicPr>
          <p:nvPr/>
        </p:nvPicPr>
        <p:blipFill>
          <a:blip r:embed="rId2"/>
          <a:stretch>
            <a:fillRect/>
          </a:stretch>
        </p:blipFill>
        <p:spPr>
          <a:xfrm>
            <a:off x="4290740" y="3706065"/>
            <a:ext cx="4291557" cy="28253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401774"/>
            <a:ext cx="10515600" cy="4351338"/>
          </a:xfrm>
        </p:spPr>
        <p:txBody>
          <a:bodyPr>
            <a:noAutofit/>
          </a:bodyPr>
          <a:lstStyle/>
          <a:p>
            <a:pPr>
              <a:buNone/>
            </a:pPr>
            <a:r>
              <a:rPr lang="en-US" u="sng" dirty="0" smtClean="0">
                <a:latin typeface="Arial" pitchFamily="34" charset="0"/>
                <a:cs typeface="Arial" pitchFamily="34" charset="0"/>
              </a:rPr>
              <a:t>2. </a:t>
            </a:r>
            <a:r>
              <a:rPr lang="en-US" i="1" u="sng" dirty="0" smtClean="0">
                <a:latin typeface="Arial" pitchFamily="34" charset="0"/>
                <a:cs typeface="Arial" pitchFamily="34" charset="0"/>
              </a:rPr>
              <a:t>Nguyên nhân:</a:t>
            </a:r>
          </a:p>
          <a:p>
            <a:pPr>
              <a:buNone/>
            </a:pPr>
            <a:r>
              <a:rPr lang="en-US" dirty="0" smtClean="0">
                <a:latin typeface="Arial" pitchFamily="34" charset="0"/>
                <a:cs typeface="Arial" pitchFamily="34" charset="0"/>
              </a:rPr>
              <a:t>Đa số không rõ nguyên nhân</a:t>
            </a:r>
          </a:p>
          <a:p>
            <a:pPr>
              <a:buNone/>
            </a:pPr>
            <a:r>
              <a:rPr lang="en-US" dirty="0" smtClean="0">
                <a:latin typeface="Arial" pitchFamily="34" charset="0"/>
                <a:cs typeface="Arial" pitchFamily="34" charset="0"/>
              </a:rPr>
              <a:t>Hiện nay đã chứng minh được một số nguyên nhân:</a:t>
            </a:r>
          </a:p>
          <a:p>
            <a:pPr>
              <a:buFontTx/>
              <a:buChar char="-"/>
            </a:pPr>
            <a:r>
              <a:rPr lang="en-US" dirty="0" smtClean="0">
                <a:latin typeface="Arial" pitchFamily="34" charset="0"/>
                <a:cs typeface="Arial" pitchFamily="34" charset="0"/>
              </a:rPr>
              <a:t>Phóng xạ</a:t>
            </a:r>
          </a:p>
          <a:p>
            <a:pPr>
              <a:buFontTx/>
              <a:buChar char="-"/>
            </a:pPr>
            <a:r>
              <a:rPr lang="en-US" dirty="0" smtClean="0">
                <a:latin typeface="Arial" pitchFamily="34" charset="0"/>
                <a:cs typeface="Arial" pitchFamily="34" charset="0"/>
              </a:rPr>
              <a:t>Một số chất hóa học (benzen)</a:t>
            </a:r>
          </a:p>
          <a:p>
            <a:pPr>
              <a:buFontTx/>
              <a:buChar char="-"/>
            </a:pPr>
            <a:r>
              <a:rPr lang="en-US" dirty="0" smtClean="0">
                <a:latin typeface="Arial" pitchFamily="34" charset="0"/>
                <a:cs typeface="Arial" pitchFamily="34" charset="0"/>
              </a:rPr>
              <a:t>Một số chất chữa bệnh K (Thuốc procarbazin)</a:t>
            </a:r>
          </a:p>
          <a:p>
            <a:pPr>
              <a:buFontTx/>
              <a:buChar char="-"/>
            </a:pPr>
            <a:r>
              <a:rPr lang="en-US" dirty="0" smtClean="0">
                <a:latin typeface="Arial" pitchFamily="34" charset="0"/>
                <a:cs typeface="Arial" pitchFamily="34" charset="0"/>
              </a:rPr>
              <a:t>Yếu tốt di truyền, địa lý.</a:t>
            </a:r>
          </a:p>
          <a:p>
            <a:pPr>
              <a:buNone/>
            </a:pPr>
            <a:r>
              <a:rPr lang="en-US" u="sng" dirty="0" smtClean="0">
                <a:latin typeface="Arial" pitchFamily="34" charset="0"/>
                <a:cs typeface="Arial" pitchFamily="34" charset="0"/>
              </a:rPr>
              <a:t>3. </a:t>
            </a:r>
            <a:r>
              <a:rPr lang="en-US" i="1" u="sng" dirty="0" smtClean="0">
                <a:latin typeface="Arial" pitchFamily="34" charset="0"/>
                <a:cs typeface="Arial" pitchFamily="34" charset="0"/>
              </a:rPr>
              <a:t>Phân loại: </a:t>
            </a:r>
          </a:p>
          <a:p>
            <a:pPr>
              <a:buFontTx/>
              <a:buChar char="-"/>
            </a:pPr>
            <a:r>
              <a:rPr lang="en-US" dirty="0" smtClean="0">
                <a:latin typeface="Arial" pitchFamily="34" charset="0"/>
                <a:cs typeface="Arial" pitchFamily="34" charset="0"/>
              </a:rPr>
              <a:t>Bạch cầu cấp nguyên bào lympho </a:t>
            </a:r>
          </a:p>
          <a:p>
            <a:pPr>
              <a:buNone/>
            </a:pPr>
            <a:r>
              <a:rPr lang="en-US" dirty="0" smtClean="0">
                <a:latin typeface="Arial" pitchFamily="34" charset="0"/>
                <a:cs typeface="Arial" pitchFamily="34" charset="0"/>
              </a:rPr>
              <a:t>(Acute Lymphoid Leukemia) hay gặp ở trẻ em</a:t>
            </a:r>
          </a:p>
          <a:p>
            <a:pPr>
              <a:buFontTx/>
              <a:buChar char="-"/>
            </a:pPr>
            <a:r>
              <a:rPr lang="en-US" dirty="0" smtClean="0">
                <a:latin typeface="Arial" pitchFamily="34" charset="0"/>
                <a:cs typeface="Arial" pitchFamily="34" charset="0"/>
              </a:rPr>
              <a:t>Bạch cầu dòng tủy </a:t>
            </a:r>
          </a:p>
          <a:p>
            <a:pPr>
              <a:buNone/>
            </a:pPr>
            <a:r>
              <a:rPr lang="en-US" dirty="0" smtClean="0">
                <a:latin typeface="Arial" pitchFamily="34" charset="0"/>
                <a:cs typeface="Arial" pitchFamily="34" charset="0"/>
              </a:rPr>
              <a:t>(Acute Myeloid Leukemia) hay gặp ở người lớn</a:t>
            </a:r>
          </a:p>
        </p:txBody>
      </p:sp>
      <p:pic>
        <p:nvPicPr>
          <p:cNvPr id="5" name="Picture 4" descr="2.jpg"/>
          <p:cNvPicPr>
            <a:picLocks noChangeAspect="1"/>
          </p:cNvPicPr>
          <p:nvPr/>
        </p:nvPicPr>
        <p:blipFill>
          <a:blip r:embed="rId2"/>
          <a:stretch>
            <a:fillRect/>
          </a:stretch>
        </p:blipFill>
        <p:spPr>
          <a:xfrm>
            <a:off x="8634549" y="1852517"/>
            <a:ext cx="3293336" cy="2489657"/>
          </a:xfrm>
          <a:prstGeom prst="rect">
            <a:avLst/>
          </a:prstGeom>
        </p:spPr>
      </p:pic>
      <p:pic>
        <p:nvPicPr>
          <p:cNvPr id="6" name="Picture 5" descr="3.jpg"/>
          <p:cNvPicPr>
            <a:picLocks noChangeAspect="1"/>
          </p:cNvPicPr>
          <p:nvPr/>
        </p:nvPicPr>
        <p:blipFill>
          <a:blip r:embed="rId3"/>
          <a:stretch>
            <a:fillRect/>
          </a:stretch>
        </p:blipFill>
        <p:spPr>
          <a:xfrm>
            <a:off x="8606423" y="4428308"/>
            <a:ext cx="3295336" cy="23513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linds(horizontal)">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linds(horizontal)">
                                      <p:cBhvr>
                                        <p:cTn id="46" dur="500"/>
                                        <p:tgtEl>
                                          <p:spTgt spid="3">
                                            <p:txEl>
                                              <p:pRg st="10" end="10"/>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blinds(horizontal)">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blinds(horizontal)">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011" y="192766"/>
            <a:ext cx="10515600" cy="4351338"/>
          </a:xfrm>
        </p:spPr>
        <p:txBody>
          <a:bodyPr>
            <a:noAutofit/>
          </a:bodyPr>
          <a:lstStyle/>
          <a:p>
            <a:pPr>
              <a:buNone/>
            </a:pPr>
            <a:r>
              <a:rPr lang="en-US" sz="2400" i="1" u="sng" dirty="0" smtClean="0">
                <a:latin typeface="Arial" pitchFamily="34" charset="0"/>
                <a:cs typeface="Arial" pitchFamily="34" charset="0"/>
              </a:rPr>
              <a:t>4. Triệu chứng:</a:t>
            </a:r>
          </a:p>
          <a:p>
            <a:pPr>
              <a:buNone/>
            </a:pPr>
            <a:r>
              <a:rPr lang="en-US" sz="2400" i="1" dirty="0" smtClean="0">
                <a:latin typeface="Arial" pitchFamily="34" charset="0"/>
                <a:cs typeface="Arial" pitchFamily="34" charset="0"/>
              </a:rPr>
              <a:t>4.1 Lâm sàng:</a:t>
            </a:r>
          </a:p>
          <a:p>
            <a:pPr>
              <a:buNone/>
            </a:pPr>
            <a:r>
              <a:rPr lang="en-US" sz="2400" dirty="0" smtClean="0">
                <a:latin typeface="Arial" pitchFamily="34" charset="0"/>
                <a:cs typeface="Arial" pitchFamily="34" charset="0"/>
              </a:rPr>
              <a:t>Khởi phát: xanh xao, mệt mỏi, sốt cao hoặc không cao, xuất huyết hoặc NK </a:t>
            </a:r>
          </a:p>
          <a:p>
            <a:pPr>
              <a:buNone/>
            </a:pPr>
            <a:r>
              <a:rPr lang="en-US" sz="2400" dirty="0" smtClean="0">
                <a:latin typeface="Arial" pitchFamily="34" charset="0"/>
                <a:cs typeface="Arial" pitchFamily="34" charset="0"/>
              </a:rPr>
              <a:t>Toàn phát: điển hình 5 hội chứng</a:t>
            </a:r>
          </a:p>
          <a:p>
            <a:pPr>
              <a:buNone/>
            </a:pPr>
            <a:r>
              <a:rPr lang="en-US" sz="2400" dirty="0" smtClean="0">
                <a:latin typeface="Arial" pitchFamily="34" charset="0"/>
                <a:cs typeface="Arial" pitchFamily="34" charset="0"/>
              </a:rPr>
              <a:t>+ Thiếu máu</a:t>
            </a:r>
          </a:p>
          <a:p>
            <a:pPr>
              <a:buNone/>
            </a:pPr>
            <a:r>
              <a:rPr lang="en-US" sz="2400" dirty="0" smtClean="0">
                <a:latin typeface="Arial" pitchFamily="34" charset="0"/>
                <a:cs typeface="Arial" pitchFamily="34" charset="0"/>
              </a:rPr>
              <a:t>+ Nhiễm khuẩn</a:t>
            </a:r>
          </a:p>
          <a:p>
            <a:pPr>
              <a:buNone/>
            </a:pPr>
            <a:r>
              <a:rPr lang="en-US" sz="2400" dirty="0" smtClean="0">
                <a:latin typeface="Arial" pitchFamily="34" charset="0"/>
                <a:cs typeface="Arial" pitchFamily="34" charset="0"/>
              </a:rPr>
              <a:t>+ Xuất huyết</a:t>
            </a:r>
          </a:p>
          <a:p>
            <a:pPr>
              <a:buNone/>
            </a:pPr>
            <a:r>
              <a:rPr lang="en-US" sz="2400" dirty="0" smtClean="0">
                <a:latin typeface="Arial" pitchFamily="34" charset="0"/>
                <a:cs typeface="Arial" pitchFamily="34" charset="0"/>
              </a:rPr>
              <a:t>+ U</a:t>
            </a:r>
          </a:p>
          <a:p>
            <a:pPr>
              <a:buNone/>
            </a:pPr>
            <a:r>
              <a:rPr lang="en-US" sz="2400" dirty="0" smtClean="0">
                <a:latin typeface="Arial" pitchFamily="34" charset="0"/>
                <a:cs typeface="Arial" pitchFamily="34" charset="0"/>
              </a:rPr>
              <a:t>+ Viêm loét họng miếng có hoại tử</a:t>
            </a:r>
          </a:p>
          <a:p>
            <a:pPr>
              <a:buNone/>
            </a:pPr>
            <a:r>
              <a:rPr lang="en-US" sz="2400" dirty="0" smtClean="0">
                <a:latin typeface="Arial" pitchFamily="34" charset="0"/>
                <a:cs typeface="Arial" pitchFamily="34" charset="0"/>
              </a:rPr>
              <a:t>Biến chứng có thể xảy ra là xuất huyết màng não, xuất huyết não, nhiễm khuẩn huyết, và tử vong do các biến chứng kể trên</a:t>
            </a:r>
            <a:endParaRPr lang="en-US" sz="2400" dirty="0">
              <a:latin typeface="Arial" pitchFamily="34" charset="0"/>
              <a:cs typeface="Arial" pitchFamily="34" charset="0"/>
            </a:endParaRPr>
          </a:p>
        </p:txBody>
      </p:sp>
      <p:pic>
        <p:nvPicPr>
          <p:cNvPr id="4" name="Picture 3" descr="4.jpg"/>
          <p:cNvPicPr>
            <a:picLocks noChangeAspect="1"/>
          </p:cNvPicPr>
          <p:nvPr/>
        </p:nvPicPr>
        <p:blipFill>
          <a:blip r:embed="rId2"/>
          <a:stretch>
            <a:fillRect/>
          </a:stretch>
        </p:blipFill>
        <p:spPr>
          <a:xfrm>
            <a:off x="3357154" y="4950576"/>
            <a:ext cx="5904412" cy="19074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linds(horizontal)">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769" y="231955"/>
            <a:ext cx="10515600" cy="4351338"/>
          </a:xfrm>
        </p:spPr>
        <p:txBody>
          <a:bodyPr/>
          <a:lstStyle/>
          <a:p>
            <a:pPr>
              <a:buNone/>
            </a:pPr>
            <a:r>
              <a:rPr lang="en-US" i="1" dirty="0" smtClean="0">
                <a:latin typeface="Arial" pitchFamily="34" charset="0"/>
                <a:cs typeface="Arial" pitchFamily="34" charset="0"/>
              </a:rPr>
              <a:t>4.2 Cận lâm sàng:</a:t>
            </a:r>
          </a:p>
          <a:p>
            <a:pPr>
              <a:buFontTx/>
              <a:buChar char="-"/>
            </a:pPr>
            <a:r>
              <a:rPr lang="en-US" dirty="0" smtClean="0">
                <a:latin typeface="Arial" pitchFamily="34" charset="0"/>
                <a:cs typeface="Arial" pitchFamily="34" charset="0"/>
              </a:rPr>
              <a:t>CTM: Số lượng hồng cầu giảm, tiểu cầu giảm, số lượng bạch cầu tăng, (chủ yếu bạch cầu non)</a:t>
            </a:r>
          </a:p>
          <a:p>
            <a:pPr>
              <a:buFontTx/>
              <a:buChar char="-"/>
            </a:pPr>
            <a:r>
              <a:rPr lang="en-US" dirty="0" smtClean="0">
                <a:latin typeface="Arial" pitchFamily="34" charset="0"/>
                <a:cs typeface="Arial" pitchFamily="34" charset="0"/>
              </a:rPr>
              <a:t>Tủy đồ: giầu tế bào, bị lấn át bởi tế bào non</a:t>
            </a:r>
          </a:p>
          <a:p>
            <a:pPr>
              <a:buFontTx/>
              <a:buChar char="-"/>
            </a:pPr>
            <a:r>
              <a:rPr lang="en-US" dirty="0" smtClean="0">
                <a:latin typeface="Arial" pitchFamily="34" charset="0"/>
                <a:cs typeface="Arial" pitchFamily="34" charset="0"/>
              </a:rPr>
              <a:t>Huyết đồ: nguyên tủy bào chiếm 80-90%</a:t>
            </a:r>
          </a:p>
          <a:p>
            <a:pPr>
              <a:buNone/>
            </a:pPr>
            <a:r>
              <a:rPr lang="en-US" dirty="0" smtClean="0">
                <a:latin typeface="Arial" pitchFamily="34" charset="0"/>
                <a:cs typeface="Arial" pitchFamily="34" charset="0"/>
              </a:rPr>
              <a:t>Không có tiền TB, TB, HTB, Stal và bạch cầu đoạn</a:t>
            </a:r>
          </a:p>
          <a:p>
            <a:pPr>
              <a:buNone/>
            </a:pPr>
            <a:r>
              <a:rPr lang="en-US" dirty="0" smtClean="0">
                <a:latin typeface="Arial" pitchFamily="34" charset="0"/>
                <a:cs typeface="Arial" pitchFamily="34" charset="0"/>
              </a:rPr>
              <a:t>- Ngoài ra: Fibrinogen giảm, thời gian máu chảy kéo dài</a:t>
            </a:r>
            <a:endParaRPr lang="en-US" dirty="0">
              <a:latin typeface="Arial" pitchFamily="34" charset="0"/>
              <a:cs typeface="Arial" pitchFamily="34" charset="0"/>
            </a:endParaRPr>
          </a:p>
        </p:txBody>
      </p:sp>
      <p:pic>
        <p:nvPicPr>
          <p:cNvPr id="4" name="Picture 3" descr="5.jpg"/>
          <p:cNvPicPr>
            <a:picLocks noChangeAspect="1"/>
          </p:cNvPicPr>
          <p:nvPr/>
        </p:nvPicPr>
        <p:blipFill>
          <a:blip r:embed="rId2"/>
          <a:stretch>
            <a:fillRect/>
          </a:stretch>
        </p:blipFill>
        <p:spPr>
          <a:xfrm>
            <a:off x="2886884" y="3696788"/>
            <a:ext cx="6654613" cy="29913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375648"/>
            <a:ext cx="11562805" cy="4351338"/>
          </a:xfrm>
        </p:spPr>
        <p:txBody>
          <a:bodyPr>
            <a:normAutofit/>
          </a:bodyPr>
          <a:lstStyle/>
          <a:p>
            <a:pPr>
              <a:buNone/>
            </a:pPr>
            <a:r>
              <a:rPr lang="en-US" sz="2500" i="1" u="sng" dirty="0" smtClean="0">
                <a:latin typeface="Arial" pitchFamily="34" charset="0"/>
                <a:cs typeface="Arial" pitchFamily="34" charset="0"/>
              </a:rPr>
              <a:t>5. Điều trị</a:t>
            </a:r>
          </a:p>
          <a:p>
            <a:pPr>
              <a:buNone/>
            </a:pPr>
            <a:r>
              <a:rPr lang="en-US" sz="2500" dirty="0" smtClean="0">
                <a:latin typeface="Arial" pitchFamily="34" charset="0"/>
                <a:cs typeface="Arial" pitchFamily="34" charset="0"/>
              </a:rPr>
              <a:t>- Chống tăng sinh của tế bào ác tính: hóa trị liệu, phóng xa, miễn dịch trị liệu.</a:t>
            </a:r>
          </a:p>
          <a:p>
            <a:pPr>
              <a:buNone/>
            </a:pPr>
            <a:endParaRPr lang="en-US" sz="2500" dirty="0" smtClean="0">
              <a:latin typeface="Arial" pitchFamily="34" charset="0"/>
              <a:cs typeface="Arial" pitchFamily="34" charset="0"/>
            </a:endParaRPr>
          </a:p>
          <a:p>
            <a:pPr>
              <a:buNone/>
            </a:pPr>
            <a:endParaRPr lang="en-US" sz="2500" dirty="0">
              <a:latin typeface="Arial" pitchFamily="34" charset="0"/>
              <a:cs typeface="Arial" pitchFamily="34" charset="0"/>
            </a:endParaRPr>
          </a:p>
        </p:txBody>
      </p:sp>
      <p:pic>
        <p:nvPicPr>
          <p:cNvPr id="4" name="Picture 3" descr="6.jpg"/>
          <p:cNvPicPr>
            <a:picLocks noChangeAspect="1"/>
          </p:cNvPicPr>
          <p:nvPr/>
        </p:nvPicPr>
        <p:blipFill>
          <a:blip r:embed="rId2"/>
          <a:stretch>
            <a:fillRect/>
          </a:stretch>
        </p:blipFill>
        <p:spPr>
          <a:xfrm>
            <a:off x="2873828" y="1363058"/>
            <a:ext cx="6698388" cy="2610091"/>
          </a:xfrm>
          <a:prstGeom prst="rect">
            <a:avLst/>
          </a:prstGeom>
        </p:spPr>
      </p:pic>
      <p:sp>
        <p:nvSpPr>
          <p:cNvPr id="5" name="TextBox 4"/>
          <p:cNvSpPr txBox="1"/>
          <p:nvPr/>
        </p:nvSpPr>
        <p:spPr>
          <a:xfrm>
            <a:off x="627017" y="4140920"/>
            <a:ext cx="7458892" cy="477054"/>
          </a:xfrm>
          <a:prstGeom prst="rect">
            <a:avLst/>
          </a:prstGeom>
          <a:noFill/>
        </p:spPr>
        <p:txBody>
          <a:bodyPr wrap="square" rtlCol="0">
            <a:spAutoFit/>
          </a:bodyPr>
          <a:lstStyle/>
          <a:p>
            <a:r>
              <a:rPr lang="en-US" sz="2500" dirty="0" smtClean="0">
                <a:latin typeface="Arial" pitchFamily="34" charset="0"/>
                <a:cs typeface="Arial" pitchFamily="34" charset="0"/>
              </a:rPr>
              <a:t>- Hóa trị liệu: Phối hợp thuốc Vicristine</a:t>
            </a:r>
            <a:endParaRPr lang="en-US" sz="2500" dirty="0">
              <a:latin typeface="Arial" pitchFamily="34" charset="0"/>
              <a:cs typeface="Arial" pitchFamily="34" charset="0"/>
            </a:endParaRPr>
          </a:p>
        </p:txBody>
      </p:sp>
      <p:pic>
        <p:nvPicPr>
          <p:cNvPr id="6" name="Picture 5" descr="7.jpg"/>
          <p:cNvPicPr>
            <a:picLocks noChangeAspect="1"/>
          </p:cNvPicPr>
          <p:nvPr/>
        </p:nvPicPr>
        <p:blipFill>
          <a:blip r:embed="rId3"/>
          <a:stretch>
            <a:fillRect/>
          </a:stretch>
        </p:blipFill>
        <p:spPr>
          <a:xfrm>
            <a:off x="3619363" y="4579634"/>
            <a:ext cx="1723346" cy="2239177"/>
          </a:xfrm>
          <a:prstGeom prst="rect">
            <a:avLst/>
          </a:prstGeom>
        </p:spPr>
      </p:pic>
      <p:pic>
        <p:nvPicPr>
          <p:cNvPr id="7" name="Picture 6" descr="8.jpg"/>
          <p:cNvPicPr>
            <a:picLocks noChangeAspect="1"/>
          </p:cNvPicPr>
          <p:nvPr/>
        </p:nvPicPr>
        <p:blipFill>
          <a:blip r:embed="rId4"/>
          <a:stretch>
            <a:fillRect/>
          </a:stretch>
        </p:blipFill>
        <p:spPr>
          <a:xfrm>
            <a:off x="6221049" y="4615765"/>
            <a:ext cx="3040517" cy="22422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blinds(horizontal)">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par>
                                <p:cTn id="26" presetID="3" presetClass="entr" presetSubtype="1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1" y="205831"/>
            <a:ext cx="10515600" cy="4351338"/>
          </a:xfrm>
        </p:spPr>
        <p:txBody>
          <a:bodyPr>
            <a:normAutofit/>
          </a:bodyPr>
          <a:lstStyle/>
          <a:p>
            <a:pPr>
              <a:buNone/>
            </a:pPr>
            <a:r>
              <a:rPr lang="en-US" sz="2500" dirty="0" smtClean="0">
                <a:latin typeface="Arial" pitchFamily="34" charset="0"/>
                <a:cs typeface="Arial" pitchFamily="34" charset="0"/>
              </a:rPr>
              <a:t>     Methotrexat</a:t>
            </a:r>
            <a:endParaRPr lang="en-US" sz="2500" dirty="0">
              <a:latin typeface="Arial" pitchFamily="34" charset="0"/>
              <a:cs typeface="Arial" pitchFamily="34" charset="0"/>
            </a:endParaRPr>
          </a:p>
        </p:txBody>
      </p:sp>
      <p:pic>
        <p:nvPicPr>
          <p:cNvPr id="4" name="Picture 3" descr="9.jpg"/>
          <p:cNvPicPr>
            <a:picLocks noChangeAspect="1"/>
          </p:cNvPicPr>
          <p:nvPr/>
        </p:nvPicPr>
        <p:blipFill>
          <a:blip r:embed="rId2"/>
          <a:stretch>
            <a:fillRect/>
          </a:stretch>
        </p:blipFill>
        <p:spPr>
          <a:xfrm>
            <a:off x="700905" y="689201"/>
            <a:ext cx="4416043" cy="1609862"/>
          </a:xfrm>
          <a:prstGeom prst="rect">
            <a:avLst/>
          </a:prstGeom>
        </p:spPr>
      </p:pic>
      <p:pic>
        <p:nvPicPr>
          <p:cNvPr id="5" name="Picture 4" descr="10.jpg"/>
          <p:cNvPicPr>
            <a:picLocks noChangeAspect="1"/>
          </p:cNvPicPr>
          <p:nvPr/>
        </p:nvPicPr>
        <p:blipFill>
          <a:blip r:embed="rId3"/>
          <a:stretch>
            <a:fillRect/>
          </a:stretch>
        </p:blipFill>
        <p:spPr>
          <a:xfrm>
            <a:off x="5794602" y="640487"/>
            <a:ext cx="3715158" cy="1533021"/>
          </a:xfrm>
          <a:prstGeom prst="rect">
            <a:avLst/>
          </a:prstGeom>
        </p:spPr>
      </p:pic>
      <p:sp>
        <p:nvSpPr>
          <p:cNvPr id="6" name="TextBox 5"/>
          <p:cNvSpPr txBox="1"/>
          <p:nvPr/>
        </p:nvSpPr>
        <p:spPr>
          <a:xfrm>
            <a:off x="1097279" y="2429692"/>
            <a:ext cx="2860766" cy="477054"/>
          </a:xfrm>
          <a:prstGeom prst="rect">
            <a:avLst/>
          </a:prstGeom>
          <a:noFill/>
        </p:spPr>
        <p:txBody>
          <a:bodyPr wrap="square" rtlCol="0">
            <a:spAutoFit/>
          </a:bodyPr>
          <a:lstStyle/>
          <a:p>
            <a:r>
              <a:rPr lang="en-US" sz="2500" dirty="0" smtClean="0">
                <a:latin typeface="Arial" pitchFamily="34" charset="0"/>
                <a:cs typeface="Arial" pitchFamily="34" charset="0"/>
              </a:rPr>
              <a:t>6  mecaptopurin</a:t>
            </a:r>
            <a:endParaRPr lang="en-US" sz="2500" dirty="0">
              <a:latin typeface="Arial" pitchFamily="34" charset="0"/>
              <a:cs typeface="Arial" pitchFamily="34" charset="0"/>
            </a:endParaRPr>
          </a:p>
        </p:txBody>
      </p:sp>
      <p:sp>
        <p:nvSpPr>
          <p:cNvPr id="7" name="TextBox 6"/>
          <p:cNvSpPr txBox="1"/>
          <p:nvPr/>
        </p:nvSpPr>
        <p:spPr>
          <a:xfrm>
            <a:off x="5721533" y="2468880"/>
            <a:ext cx="4428308" cy="477054"/>
          </a:xfrm>
          <a:prstGeom prst="rect">
            <a:avLst/>
          </a:prstGeom>
          <a:noFill/>
        </p:spPr>
        <p:txBody>
          <a:bodyPr wrap="square" rtlCol="0">
            <a:spAutoFit/>
          </a:bodyPr>
          <a:lstStyle/>
          <a:p>
            <a:r>
              <a:rPr lang="en-US" sz="2500" dirty="0" smtClean="0">
                <a:latin typeface="Arial" pitchFamily="34" charset="0"/>
                <a:cs typeface="Arial" pitchFamily="34" charset="0"/>
              </a:rPr>
              <a:t>Prednisolan, Daunorubicin</a:t>
            </a:r>
            <a:endParaRPr lang="en-US" sz="2500" dirty="0">
              <a:latin typeface="Arial" pitchFamily="34" charset="0"/>
              <a:cs typeface="Arial" pitchFamily="34" charset="0"/>
            </a:endParaRPr>
          </a:p>
        </p:txBody>
      </p:sp>
      <p:pic>
        <p:nvPicPr>
          <p:cNvPr id="8" name="Picture 7" descr="11.jpg"/>
          <p:cNvPicPr>
            <a:picLocks noChangeAspect="1"/>
          </p:cNvPicPr>
          <p:nvPr/>
        </p:nvPicPr>
        <p:blipFill>
          <a:blip r:embed="rId4"/>
          <a:stretch>
            <a:fillRect/>
          </a:stretch>
        </p:blipFill>
        <p:spPr>
          <a:xfrm>
            <a:off x="1000805" y="2959688"/>
            <a:ext cx="3035618" cy="2593180"/>
          </a:xfrm>
          <a:prstGeom prst="rect">
            <a:avLst/>
          </a:prstGeom>
        </p:spPr>
      </p:pic>
      <p:pic>
        <p:nvPicPr>
          <p:cNvPr id="9" name="Picture 8" descr="12.jpg"/>
          <p:cNvPicPr>
            <a:picLocks noChangeAspect="1"/>
          </p:cNvPicPr>
          <p:nvPr/>
        </p:nvPicPr>
        <p:blipFill>
          <a:blip r:embed="rId5"/>
          <a:stretch>
            <a:fillRect/>
          </a:stretch>
        </p:blipFill>
        <p:spPr>
          <a:xfrm>
            <a:off x="6021079" y="3073988"/>
            <a:ext cx="3644755" cy="2294846"/>
          </a:xfrm>
          <a:prstGeom prst="rect">
            <a:avLst/>
          </a:prstGeom>
        </p:spPr>
      </p:pic>
      <p:sp>
        <p:nvSpPr>
          <p:cNvPr id="10" name="TextBox 9"/>
          <p:cNvSpPr txBox="1"/>
          <p:nvPr/>
        </p:nvSpPr>
        <p:spPr>
          <a:xfrm>
            <a:off x="1619790" y="5460272"/>
            <a:ext cx="8961120" cy="1200329"/>
          </a:xfrm>
          <a:prstGeom prst="rect">
            <a:avLst/>
          </a:prstGeom>
          <a:noFill/>
        </p:spPr>
        <p:txBody>
          <a:bodyPr wrap="square" rtlCol="0">
            <a:spAutoFit/>
          </a:bodyPr>
          <a:lstStyle/>
          <a:p>
            <a:pPr>
              <a:buFontTx/>
              <a:buChar char="-"/>
            </a:pPr>
            <a:r>
              <a:rPr lang="en-US" sz="2400" dirty="0" smtClean="0">
                <a:latin typeface="Arial" pitchFamily="34" charset="0"/>
                <a:cs typeface="Arial" pitchFamily="34" charset="0"/>
              </a:rPr>
              <a:t>Phối hợp thuốc phóng xa trị liệu + ghép tủy</a:t>
            </a:r>
          </a:p>
          <a:p>
            <a:pPr>
              <a:buFontTx/>
              <a:buChar char="-"/>
            </a:pPr>
            <a:r>
              <a:rPr lang="en-US" sz="2400" dirty="0" smtClean="0">
                <a:latin typeface="Arial" pitchFamily="34" charset="0"/>
                <a:cs typeface="Arial" pitchFamily="34" charset="0"/>
              </a:rPr>
              <a:t>Cần phối hợp triệu chứng: KS, dinh dưỡng hợp lý, truyền máu nếu SLHC nhỏ hơn hoặc bằng 2.000.000/ mm3</a:t>
            </a:r>
            <a:endParaRPr lang="en-US"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linds(horizontal)">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linds(horizontal)">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blinds(horizontal)">
                                      <p:cBhvr>
                                        <p:cTn id="35" dur="500"/>
                                        <p:tgtEl>
                                          <p:spTgt spid="10">
                                            <p:txEl>
                                              <p:pRg st="0" end="0"/>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0">
                                            <p:txEl>
                                              <p:pRg st="1" end="1"/>
                                            </p:txEl>
                                          </p:spTgt>
                                        </p:tgtEl>
                                        <p:attrNameLst>
                                          <p:attrName>style.visibility</p:attrName>
                                        </p:attrNameLst>
                                      </p:cBhvr>
                                      <p:to>
                                        <p:strVal val="visible"/>
                                      </p:to>
                                    </p:set>
                                    <p:animEffect transition="in" filter="blinds(horizontal)">
                                      <p:cBhvr>
                                        <p:cTn id="38"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II. Bệnh bạch </a:t>
            </a:r>
            <a:r>
              <a:rPr lang="en-US" smtClean="0">
                <a:latin typeface="Arial" pitchFamily="34" charset="0"/>
                <a:cs typeface="Arial" pitchFamily="34" charset="0"/>
              </a:rPr>
              <a:t>cầu tủy </a:t>
            </a:r>
            <a:r>
              <a:rPr lang="en-US" dirty="0" smtClean="0">
                <a:latin typeface="Arial" pitchFamily="34" charset="0"/>
                <a:cs typeface="Arial" pitchFamily="34" charset="0"/>
              </a:rPr>
              <a:t>mãn tính (Chronic Myeloid Leukemia)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marL="514350" indent="-514350">
              <a:buAutoNum type="arabicPeriod"/>
            </a:pPr>
            <a:r>
              <a:rPr lang="en-US" i="1" u="sng" dirty="0" smtClean="0">
                <a:latin typeface="Arial" pitchFamily="34" charset="0"/>
                <a:cs typeface="Arial" pitchFamily="34" charset="0"/>
              </a:rPr>
              <a:t>Định nghĩa: </a:t>
            </a:r>
            <a:r>
              <a:rPr lang="en-US" dirty="0" smtClean="0">
                <a:latin typeface="Arial" pitchFamily="34" charset="0"/>
                <a:cs typeface="Arial" pitchFamily="34" charset="0"/>
              </a:rPr>
              <a:t>Là một bệnh máu ác tính có hiện tượng tăng sinh quá sản dòng bạch cầu đã biệt hóa nhiều, nhưng chất lượng bạch cầu không bình thường. Số lượng bạch cầu tăng cao trong máu ngoại vi tủy xương, trong công thức bạch cầu gặp đủ các lứa tuổi từ non đến già không có khoảng trống bạch huyết</a:t>
            </a:r>
          </a:p>
          <a:p>
            <a:pPr marL="514350" indent="-514350">
              <a:buNone/>
            </a:pPr>
            <a:r>
              <a:rPr lang="en-US" dirty="0" smtClean="0">
                <a:latin typeface="Arial" pitchFamily="34" charset="0"/>
                <a:cs typeface="Arial" pitchFamily="34" charset="0"/>
              </a:rPr>
              <a:t>	</a:t>
            </a:r>
            <a:r>
              <a:rPr lang="en-US" u="sng" dirty="0" smtClean="0">
                <a:latin typeface="Arial" pitchFamily="34" charset="0"/>
                <a:cs typeface="Arial" pitchFamily="34" charset="0"/>
              </a:rPr>
              <a:t>Nguyên nhân</a:t>
            </a:r>
            <a:r>
              <a:rPr lang="en-US" dirty="0" smtClean="0">
                <a:latin typeface="Arial" pitchFamily="34" charset="0"/>
                <a:cs typeface="Arial" pitchFamily="34" charset="0"/>
              </a:rPr>
              <a:t>: Chưa tìm được, có liên quan đến phóng xa hóa chât</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2" y="297271"/>
            <a:ext cx="10515600" cy="4351338"/>
          </a:xfrm>
        </p:spPr>
        <p:txBody>
          <a:bodyPr>
            <a:noAutofit/>
          </a:bodyPr>
          <a:lstStyle/>
          <a:p>
            <a:pPr>
              <a:buNone/>
            </a:pPr>
            <a:r>
              <a:rPr lang="en-US" sz="2500" i="1" u="sng" dirty="0" smtClean="0">
                <a:latin typeface="Arial" pitchFamily="34" charset="0"/>
                <a:cs typeface="Arial" pitchFamily="34" charset="0"/>
              </a:rPr>
              <a:t>2. Triệu chứng:</a:t>
            </a:r>
          </a:p>
          <a:p>
            <a:pPr>
              <a:buNone/>
            </a:pPr>
            <a:r>
              <a:rPr lang="en-US" sz="2500" u="sng" dirty="0" smtClean="0">
                <a:latin typeface="Arial" pitchFamily="34" charset="0"/>
                <a:cs typeface="Arial" pitchFamily="34" charset="0"/>
              </a:rPr>
              <a:t>2.1 Lâm sàng</a:t>
            </a:r>
          </a:p>
          <a:p>
            <a:pPr>
              <a:buFontTx/>
              <a:buChar char="-"/>
            </a:pPr>
            <a:r>
              <a:rPr lang="en-US" sz="2500" dirty="0" smtClean="0">
                <a:latin typeface="Arial" pitchFamily="34" charset="0"/>
                <a:cs typeface="Arial" pitchFamily="34" charset="0"/>
              </a:rPr>
              <a:t>Mệt mỏi, sốt nhẹ, lách to, đau xương</a:t>
            </a:r>
          </a:p>
          <a:p>
            <a:pPr>
              <a:buFontTx/>
              <a:buChar char="-"/>
            </a:pPr>
            <a:r>
              <a:rPr lang="en-US" sz="2500" dirty="0" smtClean="0">
                <a:latin typeface="Arial" pitchFamily="34" charset="0"/>
                <a:cs typeface="Arial" pitchFamily="34" charset="0"/>
              </a:rPr>
              <a:t>Khám: lách to, xuất huyết, nhiễm khuẩn</a:t>
            </a:r>
          </a:p>
          <a:p>
            <a:pPr>
              <a:buFontTx/>
              <a:buChar char="-"/>
            </a:pPr>
            <a:r>
              <a:rPr lang="en-US" sz="2500" dirty="0" smtClean="0">
                <a:latin typeface="Arial" pitchFamily="34" charset="0"/>
                <a:cs typeface="Arial" pitchFamily="34" charset="0"/>
              </a:rPr>
              <a:t>Bệnh qua 2 giai đoạn: </a:t>
            </a:r>
          </a:p>
          <a:p>
            <a:pPr>
              <a:buNone/>
            </a:pPr>
            <a:r>
              <a:rPr lang="en-US" sz="2500" dirty="0" smtClean="0">
                <a:latin typeface="Arial" pitchFamily="34" charset="0"/>
                <a:cs typeface="Arial" pitchFamily="34" charset="0"/>
              </a:rPr>
              <a:t>+ Mãn tính: Kéo dài 20-40 tháng; không có triệu chứng lâm sàng</a:t>
            </a:r>
          </a:p>
          <a:p>
            <a:pPr>
              <a:buNone/>
            </a:pPr>
            <a:r>
              <a:rPr lang="en-US" sz="2500" dirty="0" smtClean="0">
                <a:latin typeface="Arial" pitchFamily="34" charset="0"/>
                <a:cs typeface="Arial" pitchFamily="34" charset="0"/>
              </a:rPr>
              <a:t>+ Chuyển dạng cấp: triệu chứng rõ rệt, nặng</a:t>
            </a:r>
          </a:p>
          <a:p>
            <a:pPr>
              <a:buNone/>
            </a:pPr>
            <a:r>
              <a:rPr lang="en-US" sz="2500" dirty="0" smtClean="0">
                <a:latin typeface="Arial" pitchFamily="34" charset="0"/>
                <a:cs typeface="Arial" pitchFamily="34" charset="0"/>
              </a:rPr>
              <a:t>Biến chứng và nguyên nhân tử vong có thể xảy ra do tắc mạch nhiều nơi, nhồi máu lách, vỡ mạch, nhiễm khuẩn hoặc xuất huyết nặng</a:t>
            </a:r>
          </a:p>
          <a:p>
            <a:pPr>
              <a:buNone/>
            </a:pPr>
            <a:r>
              <a:rPr lang="en-US" sz="2500" u="sng" dirty="0" smtClean="0">
                <a:latin typeface="Arial" pitchFamily="34" charset="0"/>
                <a:cs typeface="Arial" pitchFamily="34" charset="0"/>
              </a:rPr>
              <a:t>2.2 Cận lâm sàng</a:t>
            </a:r>
          </a:p>
          <a:p>
            <a:pPr>
              <a:buFontTx/>
              <a:buChar char="-"/>
            </a:pPr>
            <a:r>
              <a:rPr lang="en-US" sz="2500" dirty="0" smtClean="0">
                <a:latin typeface="Arial" pitchFamily="34" charset="0"/>
                <a:cs typeface="Arial" pitchFamily="34" charset="0"/>
              </a:rPr>
              <a:t>Bạch cầu tăng cao &gt; 80.000 BC/mm3</a:t>
            </a:r>
          </a:p>
          <a:p>
            <a:pPr>
              <a:buFontTx/>
              <a:buChar char="-"/>
            </a:pPr>
            <a:r>
              <a:rPr lang="en-US" sz="2500" dirty="0" smtClean="0">
                <a:latin typeface="Arial" pitchFamily="34" charset="0"/>
                <a:cs typeface="Arial" pitchFamily="34" charset="0"/>
              </a:rPr>
              <a:t>Acid Uric tăng (thoái hóa nhân TB)</a:t>
            </a:r>
          </a:p>
          <a:p>
            <a:pPr>
              <a:buFontTx/>
              <a:buChar char="-"/>
            </a:pPr>
            <a:r>
              <a:rPr lang="en-US" sz="2500" dirty="0" smtClean="0">
                <a:latin typeface="Arial" pitchFamily="34" charset="0"/>
                <a:cs typeface="Arial" pitchFamily="34" charset="0"/>
              </a:rPr>
              <a:t>Tủy phát triển số lượng  tế bào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879</Words>
  <Application>Microsoft Office PowerPoint</Application>
  <PresentationFormat>Custom</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I. Bệnh bạch cầu cấp (Acute Leukemina)</vt:lpstr>
      <vt:lpstr>PowerPoint Presentation</vt:lpstr>
      <vt:lpstr>PowerPoint Presentation</vt:lpstr>
      <vt:lpstr>PowerPoint Presentation</vt:lpstr>
      <vt:lpstr>PowerPoint Presentation</vt:lpstr>
      <vt:lpstr>PowerPoint Presentation</vt:lpstr>
      <vt:lpstr>II. Bệnh bạch cầu tủy mãn tính (Chronic Myeloid Leukemia) </vt:lpstr>
      <vt:lpstr>PowerPoint Presentation</vt:lpstr>
      <vt:lpstr>PowerPoint Presentation</vt:lpstr>
      <vt:lpstr>III. Bệnh bạch cầu thể lympho mạn tính (Chronic Lymphoid Leukemia)</vt:lpstr>
      <vt:lpstr>PowerPoint Presentation</vt:lpstr>
      <vt:lpstr>Tài liệu tham khảo</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windows</cp:lastModifiedBy>
  <cp:revision>65</cp:revision>
  <dcterms:created xsi:type="dcterms:W3CDTF">2016-11-09T05:26:17Z</dcterms:created>
  <dcterms:modified xsi:type="dcterms:W3CDTF">2016-11-18T09:30:55Z</dcterms:modified>
</cp:coreProperties>
</file>