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5"/>
  </p:notesMasterIdLst>
  <p:sldIdLst>
    <p:sldId id="256" r:id="rId2"/>
    <p:sldId id="270" r:id="rId3"/>
    <p:sldId id="259" r:id="rId4"/>
    <p:sldId id="258" r:id="rId5"/>
    <p:sldId id="260" r:id="rId6"/>
    <p:sldId id="261" r:id="rId7"/>
    <p:sldId id="262" r:id="rId8"/>
    <p:sldId id="263" r:id="rId9"/>
    <p:sldId id="264" r:id="rId10"/>
    <p:sldId id="265" r:id="rId11"/>
    <p:sldId id="268" r:id="rId12"/>
    <p:sldId id="267" r:id="rId13"/>
    <p:sldId id="269"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96"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98237-F1C9-4620-8B56-1B94C9333FB6}" type="datetimeFigureOut">
              <a:rPr lang="en-US" smtClean="0"/>
              <a:t>5/11/2018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F86C3-EA91-4F65-BAB2-4EF1ABA3E412}" type="slidenum">
              <a:rPr lang="en-US" smtClean="0"/>
              <a:t>‹#›</a:t>
            </a:fld>
            <a:endParaRPr lang="en-US"/>
          </a:p>
        </p:txBody>
      </p:sp>
    </p:spTree>
    <p:extLst>
      <p:ext uri="{BB962C8B-B14F-4D97-AF65-F5344CB8AC3E}">
        <p14:creationId xmlns:p14="http://schemas.microsoft.com/office/powerpoint/2010/main" val="199717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F86C3-EA91-4F65-BAB2-4EF1ABA3E412}" type="slidenum">
              <a:rPr lang="en-US" smtClean="0"/>
              <a:t>1</a:t>
            </a:fld>
            <a:endParaRPr lang="en-US"/>
          </a:p>
        </p:txBody>
      </p:sp>
    </p:spTree>
    <p:extLst>
      <p:ext uri="{BB962C8B-B14F-4D97-AF65-F5344CB8AC3E}">
        <p14:creationId xmlns:p14="http://schemas.microsoft.com/office/powerpoint/2010/main" val="181585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EA7F29-0C66-4C53-AA61-486C5FF3A94A}"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6D8AC-4EBA-471F-936E-1BC82273C56E}"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A7F29-0C66-4C53-AA61-486C5FF3A94A}"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6D8AC-4EBA-471F-936E-1BC82273C5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A7F29-0C66-4C53-AA61-486C5FF3A94A}"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6D8AC-4EBA-471F-936E-1BC82273C5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EA7F29-0C66-4C53-AA61-486C5FF3A94A}"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6D8AC-4EBA-471F-936E-1BC82273C56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A7F29-0C66-4C53-AA61-486C5FF3A94A}"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6D8AC-4EBA-471F-936E-1BC82273C5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EA7F29-0C66-4C53-AA61-486C5FF3A94A}"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6D8AC-4EBA-471F-936E-1BC82273C56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EA7F29-0C66-4C53-AA61-486C5FF3A94A}"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6D8AC-4EBA-471F-936E-1BC82273C56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EA7F29-0C66-4C53-AA61-486C5FF3A94A}"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6D8AC-4EBA-471F-936E-1BC82273C5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A7F29-0C66-4C53-AA61-486C5FF3A94A}"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6D8AC-4EBA-471F-936E-1BC82273C5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A7F29-0C66-4C53-AA61-486C5FF3A94A}"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6D8AC-4EBA-471F-936E-1BC82273C5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A7F29-0C66-4C53-AA61-486C5FF3A94A}"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6D8AC-4EBA-471F-936E-1BC82273C56E}"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3EA7F29-0C66-4C53-AA61-486C5FF3A94A}" type="datetimeFigureOut">
              <a:rPr lang="en-US" smtClean="0"/>
              <a:t>5/11/2018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466D8AC-4EBA-471F-936E-1BC82273C5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493818"/>
            <a:ext cx="9067800" cy="4343400"/>
          </a:xfrm>
        </p:spPr>
        <p:txBody>
          <a:bodyPr>
            <a:normAutofit/>
          </a:bodyPr>
          <a:lstStyle/>
          <a:p>
            <a:pPr algn="l"/>
            <a:r>
              <a:rPr lang="vi-VN" sz="2400" b="1" dirty="0" smtClean="0">
                <a:solidFill>
                  <a:schemeClr val="tx1"/>
                </a:solidFill>
              </a:rPr>
              <a:t> </a:t>
            </a:r>
            <a:r>
              <a:rPr lang="vi-VN" sz="2400" dirty="0" smtClean="0">
                <a:solidFill>
                  <a:schemeClr val="tx1"/>
                </a:solidFill>
              </a:rPr>
              <a:t>Giảng viên hướng dẫn: Ths. Bs. NGUYỄN PHÚC HỌC. </a:t>
            </a:r>
          </a:p>
          <a:p>
            <a:pPr marL="342900" indent="-342900" algn="l">
              <a:buFontTx/>
              <a:buChar char="-"/>
            </a:pPr>
            <a:r>
              <a:rPr lang="en-US" sz="2400" smtClean="0">
                <a:solidFill>
                  <a:schemeClr val="tx1"/>
                </a:solidFill>
              </a:rPr>
              <a:t>NHÓM 4.</a:t>
            </a:r>
            <a:endParaRPr lang="en-US" sz="2400" dirty="0" smtClean="0">
              <a:solidFill>
                <a:schemeClr val="tx1"/>
              </a:solidFill>
            </a:endParaRPr>
          </a:p>
          <a:p>
            <a:pPr algn="l"/>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viên</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hiện</a:t>
            </a:r>
            <a:r>
              <a:rPr lang="en-US" sz="2400" dirty="0" smtClean="0">
                <a:solidFill>
                  <a:schemeClr val="tx1"/>
                </a:solidFill>
              </a:rPr>
              <a:t>:</a:t>
            </a:r>
          </a:p>
          <a:p>
            <a:pPr marL="342900" indent="-342900" algn="l">
              <a:buFont typeface="Wingdings" pitchFamily="2" charset="2"/>
              <a:buChar char="Ø"/>
            </a:pPr>
            <a:r>
              <a:rPr lang="en-US" sz="2400" dirty="0" err="1" smtClean="0">
                <a:solidFill>
                  <a:schemeClr val="tx1"/>
                </a:solidFill>
              </a:rPr>
              <a:t>Phan</a:t>
            </a:r>
            <a:r>
              <a:rPr lang="en-US" sz="2400" dirty="0" smtClean="0">
                <a:solidFill>
                  <a:schemeClr val="tx1"/>
                </a:solidFill>
              </a:rPr>
              <a:t> </a:t>
            </a:r>
            <a:r>
              <a:rPr lang="en-US" sz="2400" dirty="0" err="1" smtClean="0">
                <a:solidFill>
                  <a:schemeClr val="tx1"/>
                </a:solidFill>
              </a:rPr>
              <a:t>Thị</a:t>
            </a:r>
            <a:r>
              <a:rPr lang="en-US" sz="2400" dirty="0" smtClean="0">
                <a:solidFill>
                  <a:schemeClr val="tx1"/>
                </a:solidFill>
              </a:rPr>
              <a:t> Minh </a:t>
            </a:r>
            <a:r>
              <a:rPr lang="en-US" sz="2400" dirty="0" err="1" smtClean="0">
                <a:solidFill>
                  <a:schemeClr val="tx1"/>
                </a:solidFill>
              </a:rPr>
              <a:t>Anh</a:t>
            </a:r>
            <a:endParaRPr lang="en-US" sz="2400" dirty="0" smtClean="0">
              <a:solidFill>
                <a:schemeClr val="tx1"/>
              </a:solidFill>
            </a:endParaRPr>
          </a:p>
          <a:p>
            <a:pPr marL="342900" indent="-342900" algn="l">
              <a:buFont typeface="Wingdings" pitchFamily="2" charset="2"/>
              <a:buChar char="Ø"/>
            </a:pPr>
            <a:r>
              <a:rPr lang="en-US" sz="2400" dirty="0" err="1" smtClean="0">
                <a:solidFill>
                  <a:schemeClr val="tx1"/>
                </a:solidFill>
              </a:rPr>
              <a:t>Đinh</a:t>
            </a:r>
            <a:r>
              <a:rPr lang="en-US" sz="2400" dirty="0" smtClean="0">
                <a:solidFill>
                  <a:schemeClr val="tx1"/>
                </a:solidFill>
              </a:rPr>
              <a:t> </a:t>
            </a:r>
            <a:r>
              <a:rPr lang="en-US" sz="2400" dirty="0" err="1" smtClean="0">
                <a:solidFill>
                  <a:schemeClr val="tx1"/>
                </a:solidFill>
              </a:rPr>
              <a:t>Thị</a:t>
            </a:r>
            <a:r>
              <a:rPr lang="en-US" sz="2400" dirty="0" smtClean="0">
                <a:solidFill>
                  <a:schemeClr val="tx1"/>
                </a:solidFill>
              </a:rPr>
              <a:t> </a:t>
            </a:r>
            <a:r>
              <a:rPr lang="en-US" sz="2400" dirty="0" err="1" smtClean="0">
                <a:solidFill>
                  <a:schemeClr val="tx1"/>
                </a:solidFill>
              </a:rPr>
              <a:t>Ngọc</a:t>
            </a:r>
            <a:r>
              <a:rPr lang="en-US" sz="2400" dirty="0" smtClean="0">
                <a:solidFill>
                  <a:schemeClr val="tx1"/>
                </a:solidFill>
              </a:rPr>
              <a:t> </a:t>
            </a:r>
            <a:r>
              <a:rPr lang="en-US" sz="2400" dirty="0" err="1" smtClean="0">
                <a:solidFill>
                  <a:schemeClr val="tx1"/>
                </a:solidFill>
              </a:rPr>
              <a:t>Huyền</a:t>
            </a:r>
            <a:endParaRPr lang="en-US" sz="2400" dirty="0" smtClean="0">
              <a:solidFill>
                <a:schemeClr val="tx1"/>
              </a:solidFill>
            </a:endParaRPr>
          </a:p>
          <a:p>
            <a:pPr marL="342900" indent="-342900" algn="l">
              <a:buFont typeface="Wingdings" pitchFamily="2" charset="2"/>
              <a:buChar char="Ø"/>
            </a:pPr>
            <a:r>
              <a:rPr lang="en-US" sz="2400" dirty="0" err="1" smtClean="0">
                <a:solidFill>
                  <a:schemeClr val="tx1"/>
                </a:solidFill>
              </a:rPr>
              <a:t>Võ</a:t>
            </a:r>
            <a:r>
              <a:rPr lang="en-US" sz="2400" dirty="0" smtClean="0">
                <a:solidFill>
                  <a:schemeClr val="tx1"/>
                </a:solidFill>
              </a:rPr>
              <a:t> </a:t>
            </a:r>
            <a:r>
              <a:rPr lang="en-US" sz="2400" dirty="0" err="1" smtClean="0">
                <a:solidFill>
                  <a:schemeClr val="tx1"/>
                </a:solidFill>
              </a:rPr>
              <a:t>Thị</a:t>
            </a:r>
            <a:r>
              <a:rPr lang="en-US" sz="2400" dirty="0" smtClean="0">
                <a:solidFill>
                  <a:schemeClr val="tx1"/>
                </a:solidFill>
              </a:rPr>
              <a:t> </a:t>
            </a:r>
            <a:r>
              <a:rPr lang="en-US" sz="2400" dirty="0" err="1" smtClean="0">
                <a:solidFill>
                  <a:schemeClr val="tx1"/>
                </a:solidFill>
              </a:rPr>
              <a:t>Yến</a:t>
            </a:r>
            <a:r>
              <a:rPr lang="en-US" sz="2400" dirty="0" smtClean="0">
                <a:solidFill>
                  <a:schemeClr val="tx1"/>
                </a:solidFill>
              </a:rPr>
              <a:t> </a:t>
            </a:r>
            <a:r>
              <a:rPr lang="en-US" sz="2400" dirty="0" err="1" smtClean="0">
                <a:solidFill>
                  <a:schemeClr val="tx1"/>
                </a:solidFill>
              </a:rPr>
              <a:t>Nhi</a:t>
            </a:r>
            <a:endParaRPr lang="en-US" sz="2400" dirty="0" smtClean="0">
              <a:solidFill>
                <a:schemeClr val="tx1"/>
              </a:solidFill>
            </a:endParaRPr>
          </a:p>
          <a:p>
            <a:pPr marL="342900" indent="-342900" algn="l">
              <a:buFont typeface="Wingdings" pitchFamily="2" charset="2"/>
              <a:buChar char="Ø"/>
            </a:pPr>
            <a:r>
              <a:rPr lang="en-US" sz="2400" dirty="0" err="1" smtClean="0">
                <a:solidFill>
                  <a:schemeClr val="tx1"/>
                </a:solidFill>
              </a:rPr>
              <a:t>Lê</a:t>
            </a:r>
            <a:r>
              <a:rPr lang="en-US" sz="2400" dirty="0" smtClean="0">
                <a:solidFill>
                  <a:schemeClr val="tx1"/>
                </a:solidFill>
              </a:rPr>
              <a:t> </a:t>
            </a:r>
            <a:r>
              <a:rPr lang="en-US" sz="2400" dirty="0" err="1" smtClean="0">
                <a:solidFill>
                  <a:schemeClr val="tx1"/>
                </a:solidFill>
              </a:rPr>
              <a:t>Thị</a:t>
            </a:r>
            <a:r>
              <a:rPr lang="en-US" sz="2400" dirty="0" smtClean="0">
                <a:solidFill>
                  <a:schemeClr val="tx1"/>
                </a:solidFill>
              </a:rPr>
              <a:t> </a:t>
            </a:r>
            <a:r>
              <a:rPr lang="en-US" sz="2400" dirty="0" err="1" smtClean="0">
                <a:solidFill>
                  <a:schemeClr val="tx1"/>
                </a:solidFill>
              </a:rPr>
              <a:t>Thủy</a:t>
            </a:r>
            <a:r>
              <a:rPr lang="en-US" sz="2400" dirty="0" smtClean="0">
                <a:solidFill>
                  <a:schemeClr val="tx1"/>
                </a:solidFill>
              </a:rPr>
              <a:t> </a:t>
            </a:r>
            <a:r>
              <a:rPr lang="en-US" sz="2400" dirty="0" err="1" smtClean="0">
                <a:solidFill>
                  <a:schemeClr val="tx1"/>
                </a:solidFill>
              </a:rPr>
              <a:t>Tiên</a:t>
            </a:r>
            <a:endParaRPr lang="en-US" sz="2400" dirty="0" smtClean="0">
              <a:solidFill>
                <a:schemeClr val="tx1"/>
              </a:solidFill>
            </a:endParaRPr>
          </a:p>
          <a:p>
            <a:pPr marL="342900" indent="-342900" algn="l">
              <a:buFont typeface="Wingdings" pitchFamily="2" charset="2"/>
              <a:buChar char="Ø"/>
            </a:pPr>
            <a:r>
              <a:rPr lang="en-US" sz="2400" dirty="0" err="1" smtClean="0">
                <a:solidFill>
                  <a:schemeClr val="tx1"/>
                </a:solidFill>
              </a:rPr>
              <a:t>Lê</a:t>
            </a:r>
            <a:r>
              <a:rPr lang="en-US" sz="2400" dirty="0" smtClean="0">
                <a:solidFill>
                  <a:schemeClr val="tx1"/>
                </a:solidFill>
              </a:rPr>
              <a:t> </a:t>
            </a:r>
            <a:r>
              <a:rPr lang="en-US" sz="2400" dirty="0" err="1" smtClean="0">
                <a:solidFill>
                  <a:schemeClr val="tx1"/>
                </a:solidFill>
              </a:rPr>
              <a:t>Châu</a:t>
            </a:r>
            <a:r>
              <a:rPr lang="en-US" sz="2400" dirty="0" smtClean="0">
                <a:solidFill>
                  <a:schemeClr val="tx1"/>
                </a:solidFill>
              </a:rPr>
              <a:t> </a:t>
            </a:r>
            <a:r>
              <a:rPr lang="en-US" sz="2400" dirty="0" err="1" smtClean="0">
                <a:solidFill>
                  <a:schemeClr val="tx1"/>
                </a:solidFill>
              </a:rPr>
              <a:t>Uyên</a:t>
            </a:r>
            <a:endParaRPr lang="en-US" sz="2400" dirty="0">
              <a:solidFill>
                <a:schemeClr val="tx1"/>
              </a:solidFill>
            </a:endParaRPr>
          </a:p>
        </p:txBody>
      </p:sp>
      <p:sp>
        <p:nvSpPr>
          <p:cNvPr id="2" name="Title 1"/>
          <p:cNvSpPr>
            <a:spLocks noGrp="1"/>
          </p:cNvSpPr>
          <p:nvPr>
            <p:ph type="ctrTitle"/>
          </p:nvPr>
        </p:nvSpPr>
        <p:spPr>
          <a:xfrm>
            <a:off x="304800" y="1219201"/>
            <a:ext cx="8686800" cy="1371600"/>
          </a:xfrm>
        </p:spPr>
        <p:txBody>
          <a:bodyPr/>
          <a:lstStyle/>
          <a:p>
            <a:pPr marL="182880" indent="0" algn="ctr">
              <a:buNone/>
            </a:pPr>
            <a:r>
              <a:rPr lang="en-US" dirty="0" err="1" smtClean="0">
                <a:solidFill>
                  <a:schemeClr val="accent6"/>
                </a:solidFill>
              </a:rPr>
              <a:t>Bài</a:t>
            </a:r>
            <a:r>
              <a:rPr lang="en-US" dirty="0" smtClean="0">
                <a:solidFill>
                  <a:schemeClr val="accent6"/>
                </a:solidFill>
              </a:rPr>
              <a:t> 4: SUY THẬN CẤP</a:t>
            </a:r>
            <a:endParaRPr lang="en-US" dirty="0">
              <a:solidFill>
                <a:schemeClr val="accent6"/>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2345"/>
            <a:ext cx="7848600"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67" y="2971800"/>
            <a:ext cx="5266765" cy="3581400"/>
          </a:xfrm>
          <a:prstGeom prst="rect">
            <a:avLst/>
          </a:prstGeom>
        </p:spPr>
      </p:pic>
    </p:spTree>
    <p:extLst>
      <p:ext uri="{BB962C8B-B14F-4D97-AF65-F5344CB8AC3E}">
        <p14:creationId xmlns:p14="http://schemas.microsoft.com/office/powerpoint/2010/main" val="2033887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34636"/>
            <a:ext cx="3345873" cy="1143000"/>
          </a:xfrm>
        </p:spPr>
        <p:txBody>
          <a:bodyPr/>
          <a:lstStyle/>
          <a:p>
            <a:r>
              <a:rPr lang="en-US" dirty="0"/>
              <a:t>ĐIỀU TRỊ</a:t>
            </a:r>
          </a:p>
        </p:txBody>
      </p:sp>
      <p:sp>
        <p:nvSpPr>
          <p:cNvPr id="3" name="Content Placeholder 2"/>
          <p:cNvSpPr>
            <a:spLocks noGrp="1"/>
          </p:cNvSpPr>
          <p:nvPr>
            <p:ph sz="quarter" idx="13"/>
          </p:nvPr>
        </p:nvSpPr>
        <p:spPr>
          <a:xfrm>
            <a:off x="0" y="990600"/>
            <a:ext cx="9525000" cy="5673437"/>
          </a:xfrm>
        </p:spPr>
        <p:txBody>
          <a:bodyPr/>
          <a:lstStyle/>
          <a:p>
            <a:pPr marL="45720" indent="0">
              <a:buNone/>
            </a:pPr>
            <a:r>
              <a:rPr lang="vi-VN" b="1" u="sng" dirty="0" smtClean="0">
                <a:effectLst>
                  <a:outerShdw blurRad="38100" dist="38100" dir="2700000" algn="tl">
                    <a:srgbClr val="000000">
                      <a:alpha val="43137"/>
                    </a:srgbClr>
                  </a:outerShdw>
                </a:effectLst>
              </a:rPr>
              <a:t>Điều </a:t>
            </a:r>
            <a:r>
              <a:rPr lang="vi-VN" b="1" u="sng" dirty="0">
                <a:effectLst>
                  <a:outerShdw blurRad="38100" dist="38100" dir="2700000" algn="tl">
                    <a:srgbClr val="000000">
                      <a:alpha val="43137"/>
                    </a:srgbClr>
                  </a:outerShdw>
                </a:effectLst>
              </a:rPr>
              <a:t>trị cụ thể - Điều trị theo giai đoạn </a:t>
            </a:r>
            <a:r>
              <a:rPr lang="vi-VN" b="1" u="sng" dirty="0" smtClean="0">
                <a:effectLst>
                  <a:outerShdw blurRad="38100" dist="38100" dir="2700000" algn="tl">
                    <a:srgbClr val="000000">
                      <a:alpha val="43137"/>
                    </a:srgbClr>
                  </a:outerShdw>
                </a:effectLst>
              </a:rPr>
              <a:t>bệnh</a:t>
            </a:r>
            <a:endParaRPr lang="en-US" b="1" u="sng" dirty="0" smtClean="0">
              <a:effectLst>
                <a:outerShdw blurRad="38100" dist="38100" dir="2700000" algn="tl">
                  <a:srgbClr val="000000">
                    <a:alpha val="43137"/>
                  </a:srgbClr>
                </a:outerShdw>
              </a:effectLst>
            </a:endParaRPr>
          </a:p>
          <a:p>
            <a:r>
              <a:rPr lang="vi-VN" u="sng" dirty="0"/>
              <a:t>Giai đoạn thiểu niệu, vô </a:t>
            </a:r>
            <a:r>
              <a:rPr lang="vi-VN" u="sng" dirty="0" smtClean="0"/>
              <a:t>niệu</a:t>
            </a:r>
            <a:r>
              <a:rPr lang="en-US" u="sng" dirty="0" smtClean="0"/>
              <a:t>.</a:t>
            </a:r>
          </a:p>
          <a:p>
            <a:pPr>
              <a:buFont typeface="Wingdings" pitchFamily="2" charset="2"/>
              <a:buChar char="ü"/>
            </a:pPr>
            <a:r>
              <a:rPr lang="vi-VN" dirty="0"/>
              <a:t> Giữ cân bằng nước, điện </a:t>
            </a:r>
            <a:r>
              <a:rPr lang="vi-VN" dirty="0" smtClean="0"/>
              <a:t>giải</a:t>
            </a:r>
            <a:r>
              <a:rPr lang="en-US" dirty="0"/>
              <a:t>.</a:t>
            </a:r>
          </a:p>
          <a:p>
            <a:pPr>
              <a:buFont typeface="Wingdings" pitchFamily="2" charset="2"/>
              <a:buChar char="ü"/>
            </a:pPr>
            <a:r>
              <a:rPr lang="vi-VN" dirty="0"/>
              <a:t>Điều trị tăng Kali máu: Hạn chế đưa K+ </a:t>
            </a:r>
            <a:r>
              <a:rPr lang="vi-VN" dirty="0" smtClean="0"/>
              <a:t>vào</a:t>
            </a:r>
            <a:r>
              <a:rPr lang="en-US" dirty="0" smtClean="0"/>
              <a:t>.</a:t>
            </a:r>
          </a:p>
          <a:p>
            <a:pPr>
              <a:buFont typeface="Wingdings" pitchFamily="2" charset="2"/>
              <a:buChar char="ü"/>
            </a:pPr>
            <a:r>
              <a:rPr lang="vi-VN" dirty="0"/>
              <a:t>Lợi tiểu thải nước và </a:t>
            </a:r>
            <a:r>
              <a:rPr lang="vi-VN" dirty="0" smtClean="0"/>
              <a:t>Kali</a:t>
            </a:r>
            <a:r>
              <a:rPr lang="en-US" dirty="0" smtClean="0"/>
              <a:t>.</a:t>
            </a:r>
          </a:p>
          <a:p>
            <a:pPr>
              <a:buFont typeface="Wingdings" pitchFamily="2" charset="2"/>
              <a:buChar char="ü"/>
            </a:pPr>
            <a:r>
              <a:rPr lang="en-US" dirty="0" err="1"/>
              <a:t>Lọc</a:t>
            </a:r>
            <a:r>
              <a:rPr lang="en-US" dirty="0"/>
              <a:t> </a:t>
            </a:r>
            <a:r>
              <a:rPr lang="en-US" dirty="0" err="1"/>
              <a:t>máu</a:t>
            </a:r>
            <a:r>
              <a:rPr lang="en-US" dirty="0"/>
              <a:t> </a:t>
            </a:r>
            <a:r>
              <a:rPr lang="en-US" dirty="0" err="1" smtClean="0"/>
              <a:t>cấp</a:t>
            </a:r>
            <a:r>
              <a:rPr lang="en-US" dirty="0" smtClean="0"/>
              <a:t>.</a:t>
            </a:r>
          </a:p>
          <a:p>
            <a:pPr>
              <a:buFont typeface="Wingdings" pitchFamily="2" charset="2"/>
              <a:buChar char="ü"/>
            </a:pPr>
            <a:r>
              <a:rPr lang="vi-VN" dirty="0"/>
              <a:t>Điều trị các rối loạn điện giải khác nếu </a:t>
            </a:r>
            <a:r>
              <a:rPr lang="vi-VN" dirty="0" smtClean="0"/>
              <a:t>có</a:t>
            </a:r>
            <a:r>
              <a:rPr lang="en-US" dirty="0" smtClean="0"/>
              <a:t>.</a:t>
            </a:r>
          </a:p>
          <a:p>
            <a:pPr>
              <a:buFont typeface="Wingdings" pitchFamily="2" charset="2"/>
              <a:buChar char="ü"/>
            </a:pPr>
            <a:r>
              <a:rPr lang="vi-VN" dirty="0"/>
              <a:t>Hạn chế tăng Nitơphiprotein </a:t>
            </a:r>
            <a:r>
              <a:rPr lang="vi-VN" dirty="0" smtClean="0"/>
              <a:t>máu</a:t>
            </a:r>
            <a:r>
              <a:rPr lang="en-US" dirty="0" smtClean="0"/>
              <a:t>.</a:t>
            </a:r>
          </a:p>
          <a:p>
            <a:pPr>
              <a:buFont typeface="Wingdings" pitchFamily="2" charset="2"/>
              <a:buChar char="ü"/>
            </a:pPr>
            <a:r>
              <a:rPr lang="en-US" dirty="0" err="1"/>
              <a:t>Điều</a:t>
            </a:r>
            <a:r>
              <a:rPr lang="en-US" dirty="0"/>
              <a:t> </a:t>
            </a:r>
            <a:r>
              <a:rPr lang="en-US" dirty="0" err="1"/>
              <a:t>trị</a:t>
            </a:r>
            <a:r>
              <a:rPr lang="en-US" dirty="0"/>
              <a:t> </a:t>
            </a:r>
            <a:r>
              <a:rPr lang="en-US" dirty="0" err="1"/>
              <a:t>chống</a:t>
            </a:r>
            <a:r>
              <a:rPr lang="en-US" dirty="0"/>
              <a:t> </a:t>
            </a:r>
            <a:r>
              <a:rPr lang="en-US" dirty="0" err="1"/>
              <a:t>toan</a:t>
            </a:r>
            <a:r>
              <a:rPr lang="en-US" dirty="0"/>
              <a:t> </a:t>
            </a:r>
            <a:r>
              <a:rPr lang="en-US" dirty="0" err="1"/>
              <a:t>máu</a:t>
            </a:r>
            <a:r>
              <a:rPr lang="en-US" dirty="0"/>
              <a:t> </a:t>
            </a:r>
            <a:r>
              <a:rPr lang="en-US" dirty="0" err="1"/>
              <a:t>nếu</a:t>
            </a:r>
            <a:r>
              <a:rPr lang="en-US" dirty="0"/>
              <a:t> </a:t>
            </a:r>
            <a:r>
              <a:rPr lang="en-US" dirty="0" err="1" smtClean="0"/>
              <a:t>có</a:t>
            </a:r>
            <a:r>
              <a:rPr lang="en-US" dirty="0" smtClean="0"/>
              <a:t>.</a:t>
            </a:r>
          </a:p>
          <a:p>
            <a:pPr>
              <a:buFont typeface="Wingdings" pitchFamily="2" charset="2"/>
              <a:buChar char="ü"/>
            </a:pPr>
            <a:r>
              <a:rPr lang="vi-VN" dirty="0"/>
              <a:t>Điều trị các triệu chứng và biến chứng khác nếu có: tăng huyết áp, suy tim. </a:t>
            </a:r>
          </a:p>
          <a:p>
            <a:pPr>
              <a:buFont typeface="Wingdings" pitchFamily="2" charset="2"/>
              <a:buChar char="ü"/>
            </a:pPr>
            <a:r>
              <a:rPr lang="vi-VN" dirty="0"/>
              <a:t>Chỉ định lọc máu cấp</a:t>
            </a:r>
            <a:endParaRPr lang="en-US" dirty="0" smtClean="0"/>
          </a:p>
          <a:p>
            <a:pPr>
              <a:buFont typeface="Wingdings" pitchFamily="2" charset="2"/>
              <a:buChar char="ü"/>
            </a:pPr>
            <a:endParaRPr lang="vi-VN" dirty="0"/>
          </a:p>
          <a:p>
            <a:endParaRPr lang="en-US" dirty="0"/>
          </a:p>
        </p:txBody>
      </p:sp>
    </p:spTree>
    <p:extLst>
      <p:ext uri="{BB962C8B-B14F-4D97-AF65-F5344CB8AC3E}">
        <p14:creationId xmlns:p14="http://schemas.microsoft.com/office/powerpoint/2010/main" val="2388646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1563"/>
            <a:ext cx="3581400" cy="1115291"/>
          </a:xfrm>
        </p:spPr>
        <p:txBody>
          <a:bodyPr/>
          <a:lstStyle/>
          <a:p>
            <a:r>
              <a:rPr lang="en-US" dirty="0" smtClean="0"/>
              <a:t>ĐIỀU TRỊ </a:t>
            </a:r>
            <a:endParaRPr lang="en-US" dirty="0"/>
          </a:p>
        </p:txBody>
      </p:sp>
      <p:sp>
        <p:nvSpPr>
          <p:cNvPr id="3" name="Content Placeholder 2"/>
          <p:cNvSpPr>
            <a:spLocks noGrp="1"/>
          </p:cNvSpPr>
          <p:nvPr>
            <p:ph sz="quarter" idx="13"/>
          </p:nvPr>
        </p:nvSpPr>
        <p:spPr>
          <a:xfrm>
            <a:off x="-152400" y="381000"/>
            <a:ext cx="6324600" cy="6934200"/>
          </a:xfrm>
        </p:spPr>
        <p:txBody>
          <a:bodyPr>
            <a:noAutofit/>
          </a:bodyPr>
          <a:lstStyle/>
          <a:p>
            <a:pPr marL="45720" indent="0">
              <a:buNone/>
            </a:pPr>
            <a:r>
              <a:rPr lang="vi-VN" sz="2400" u="sng" dirty="0" smtClean="0"/>
              <a:t>Giai </a:t>
            </a:r>
            <a:r>
              <a:rPr lang="vi-VN" sz="2400" u="sng" dirty="0"/>
              <a:t>đoạn đái trở </a:t>
            </a:r>
            <a:r>
              <a:rPr lang="vi-VN" sz="2400" u="sng" dirty="0" smtClean="0"/>
              <a:t>lại</a:t>
            </a:r>
            <a:endParaRPr lang="en-US" sz="2400" u="sng" dirty="0" smtClean="0"/>
          </a:p>
          <a:p>
            <a:pPr>
              <a:buFont typeface="Wingdings" pitchFamily="2" charset="2"/>
              <a:buChar char="ü"/>
            </a:pPr>
            <a:r>
              <a:rPr lang="en-US" sz="2400" dirty="0" smtClean="0"/>
              <a:t>C</a:t>
            </a:r>
            <a:r>
              <a:rPr lang="vi-VN" sz="2400" dirty="0" smtClean="0"/>
              <a:t>hủ </a:t>
            </a:r>
            <a:r>
              <a:rPr lang="vi-VN" sz="2400" dirty="0"/>
              <a:t>yếu là cân bằng nước điện giải. Cần </a:t>
            </a:r>
            <a:r>
              <a:rPr lang="vi-VN" sz="2400" dirty="0" smtClean="0"/>
              <a:t>đo</a:t>
            </a:r>
            <a:r>
              <a:rPr lang="en-US" sz="2400" dirty="0" smtClean="0"/>
              <a:t> </a:t>
            </a:r>
            <a:r>
              <a:rPr lang="vi-VN" sz="2400" dirty="0" smtClean="0"/>
              <a:t>chính </a:t>
            </a:r>
            <a:r>
              <a:rPr lang="vi-VN" sz="2400" dirty="0"/>
              <a:t>xác lượng nước tiểu 24h và theo </a:t>
            </a:r>
            <a:r>
              <a:rPr lang="vi-VN" sz="2400" dirty="0" smtClean="0"/>
              <a:t>dõi</a:t>
            </a:r>
            <a:r>
              <a:rPr lang="en-US" sz="2400" dirty="0" smtClean="0"/>
              <a:t>  </a:t>
            </a:r>
            <a:r>
              <a:rPr lang="vi-VN" sz="2400" dirty="0" smtClean="0"/>
              <a:t>sát </a:t>
            </a:r>
            <a:r>
              <a:rPr lang="vi-VN" sz="2400" dirty="0"/>
              <a:t>điện giải máu để kịp thời điều chỉnh.</a:t>
            </a:r>
          </a:p>
          <a:p>
            <a:pPr>
              <a:buFont typeface="Wingdings" pitchFamily="2" charset="2"/>
              <a:buChar char="ü"/>
            </a:pPr>
            <a:r>
              <a:rPr lang="vi-VN" sz="2400" dirty="0" smtClean="0"/>
              <a:t>Khi </a:t>
            </a:r>
            <a:r>
              <a:rPr lang="vi-VN" sz="2400" dirty="0"/>
              <a:t>tiểu &gt; 3 lít/24h nên bù dịch </a:t>
            </a:r>
            <a:r>
              <a:rPr lang="vi-VN" sz="2400" dirty="0" smtClean="0"/>
              <a:t>bằng</a:t>
            </a:r>
            <a:r>
              <a:rPr lang="en-US" sz="2400" dirty="0" smtClean="0"/>
              <a:t> </a:t>
            </a:r>
            <a:r>
              <a:rPr lang="vi-VN" sz="2400" dirty="0" smtClean="0"/>
              <a:t>đường </a:t>
            </a:r>
            <a:r>
              <a:rPr lang="vi-VN" sz="2400" dirty="0"/>
              <a:t>truyền tĩnh mạch, lượng dịch bù </a:t>
            </a:r>
            <a:r>
              <a:rPr lang="vi-VN" sz="2400" dirty="0" smtClean="0"/>
              <a:t>tu</a:t>
            </a:r>
            <a:r>
              <a:rPr lang="en-US" sz="2400" dirty="0" smtClean="0"/>
              <a:t>ỳ </a:t>
            </a:r>
            <a:r>
              <a:rPr lang="vi-VN" sz="2400" dirty="0" smtClean="0"/>
              <a:t>thuộc </a:t>
            </a:r>
            <a:r>
              <a:rPr lang="vi-VN" sz="2400" dirty="0"/>
              <a:t>vào lượng nước tiểu. chú </a:t>
            </a:r>
            <a:r>
              <a:rPr lang="en-US" sz="2400" dirty="0" smtClean="0"/>
              <a:t>ý</a:t>
            </a:r>
            <a:r>
              <a:rPr lang="vi-VN" sz="2400" dirty="0" smtClean="0"/>
              <a:t> </a:t>
            </a:r>
            <a:r>
              <a:rPr lang="vi-VN" sz="2400" dirty="0"/>
              <a:t>bù đủ </a:t>
            </a:r>
            <a:r>
              <a:rPr lang="vi-VN" sz="2400" dirty="0" smtClean="0"/>
              <a:t>cả</a:t>
            </a:r>
            <a:r>
              <a:rPr lang="en-US" sz="2400" dirty="0" smtClean="0"/>
              <a:t> </a:t>
            </a:r>
            <a:r>
              <a:rPr lang="vi-VN" sz="2400" dirty="0" smtClean="0"/>
              <a:t>điện </a:t>
            </a:r>
            <a:r>
              <a:rPr lang="vi-VN" sz="2400" dirty="0"/>
              <a:t>giải.</a:t>
            </a:r>
          </a:p>
          <a:p>
            <a:pPr>
              <a:buFont typeface="Wingdings" pitchFamily="2" charset="2"/>
              <a:buChar char="ü"/>
            </a:pPr>
            <a:r>
              <a:rPr lang="vi-VN" sz="2400" dirty="0" smtClean="0"/>
              <a:t>Khi </a:t>
            </a:r>
            <a:r>
              <a:rPr lang="vi-VN" sz="2400" dirty="0"/>
              <a:t>tiểu &lt; 3 lít/24h, không có rối loạn </a:t>
            </a:r>
            <a:r>
              <a:rPr lang="vi-VN" sz="2400" dirty="0" smtClean="0"/>
              <a:t>điện</a:t>
            </a:r>
            <a:r>
              <a:rPr lang="en-US" sz="2400" dirty="0" smtClean="0"/>
              <a:t> </a:t>
            </a:r>
            <a:r>
              <a:rPr lang="vi-VN" sz="2400" dirty="0" smtClean="0"/>
              <a:t>giải </a:t>
            </a:r>
            <a:r>
              <a:rPr lang="vi-VN" sz="2400" dirty="0"/>
              <a:t>nặng: cho uống Orezol.</a:t>
            </a:r>
          </a:p>
          <a:p>
            <a:pPr>
              <a:buFont typeface="Wingdings" pitchFamily="2" charset="2"/>
              <a:buChar char="ü"/>
            </a:pPr>
            <a:r>
              <a:rPr lang="vi-VN" sz="2400" dirty="0" smtClean="0"/>
              <a:t>Sau </a:t>
            </a:r>
            <a:r>
              <a:rPr lang="vi-VN" sz="2400" dirty="0"/>
              <a:t>khoảng 5 ngày nếu người bệnh </a:t>
            </a:r>
            <a:r>
              <a:rPr lang="vi-VN" sz="2400" dirty="0" smtClean="0"/>
              <a:t>vẫn</a:t>
            </a:r>
            <a:r>
              <a:rPr lang="en-US" sz="2400" dirty="0" smtClean="0"/>
              <a:t> </a:t>
            </a:r>
            <a:r>
              <a:rPr lang="vi-VN" sz="2400" dirty="0" smtClean="0"/>
              <a:t>tiểu </a:t>
            </a:r>
            <a:r>
              <a:rPr lang="vi-VN" sz="2400" dirty="0"/>
              <a:t>nhiều cũng hạn chế lượng dịch </a:t>
            </a:r>
            <a:r>
              <a:rPr lang="vi-VN" sz="2400" dirty="0" smtClean="0"/>
              <a:t>truyền</a:t>
            </a:r>
            <a:r>
              <a:rPr lang="en-US" sz="2400" dirty="0" smtClean="0"/>
              <a:t> </a:t>
            </a:r>
            <a:r>
              <a:rPr lang="vi-VN" sz="2400" dirty="0" smtClean="0"/>
              <a:t>và </a:t>
            </a:r>
            <a:r>
              <a:rPr lang="vi-VN" sz="2400" dirty="0"/>
              <a:t>uống vì thận đã bắt đầu phục hồi </a:t>
            </a:r>
            <a:r>
              <a:rPr lang="vi-VN" sz="2400" dirty="0" smtClean="0"/>
              <a:t>chức</a:t>
            </a:r>
            <a:r>
              <a:rPr lang="en-US" sz="2400" dirty="0" smtClean="0"/>
              <a:t> </a:t>
            </a:r>
            <a:r>
              <a:rPr lang="vi-VN" sz="2400" dirty="0" smtClean="0"/>
              <a:t>năng </a:t>
            </a:r>
            <a:r>
              <a:rPr lang="vi-VN" sz="2400" dirty="0"/>
              <a:t>cô đặc. Theo dõi sát nước tiểu 24h </a:t>
            </a:r>
            <a:r>
              <a:rPr lang="vi-VN" sz="2400" dirty="0" smtClean="0"/>
              <a:t>để</a:t>
            </a:r>
            <a:r>
              <a:rPr lang="en-US" sz="2400" dirty="0" smtClean="0"/>
              <a:t> </a:t>
            </a:r>
            <a:r>
              <a:rPr lang="vi-VN" sz="2400" dirty="0" smtClean="0"/>
              <a:t>có </a:t>
            </a:r>
            <a:r>
              <a:rPr lang="vi-VN" sz="2400" dirty="0"/>
              <a:t>thái độ bù dịch thích hợp</a:t>
            </a:r>
            <a:endParaRPr lang="en-US" sz="2400" dirty="0"/>
          </a:p>
        </p:txBody>
      </p:sp>
      <p:sp>
        <p:nvSpPr>
          <p:cNvPr id="4" name="Rectangle 3"/>
          <p:cNvSpPr/>
          <p:nvPr/>
        </p:nvSpPr>
        <p:spPr>
          <a:xfrm>
            <a:off x="6400800" y="4724400"/>
            <a:ext cx="2514600" cy="6858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Oresol</a:t>
            </a:r>
            <a:endParaRPr lang="en-US" dirty="0" smtClean="0"/>
          </a:p>
          <a:p>
            <a:pPr algn="ctr"/>
            <a:r>
              <a:rPr lang="en-US" dirty="0" err="1" smtClean="0"/>
              <a:t>Giá</a:t>
            </a:r>
            <a:r>
              <a:rPr lang="en-US" dirty="0" smtClean="0"/>
              <a:t> : 40.000 </a:t>
            </a:r>
            <a:r>
              <a:rPr lang="en-US" dirty="0" err="1" smtClean="0"/>
              <a:t>vnđ</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143000"/>
            <a:ext cx="2999508" cy="3429000"/>
          </a:xfrm>
          <a:prstGeom prst="rect">
            <a:avLst/>
          </a:prstGeom>
        </p:spPr>
      </p:pic>
    </p:spTree>
    <p:extLst>
      <p:ext uri="{BB962C8B-B14F-4D97-AF65-F5344CB8AC3E}">
        <p14:creationId xmlns:p14="http://schemas.microsoft.com/office/powerpoint/2010/main" val="1064509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782"/>
            <a:ext cx="3464511" cy="1143000"/>
          </a:xfrm>
        </p:spPr>
        <p:txBody>
          <a:bodyPr/>
          <a:lstStyle/>
          <a:p>
            <a:r>
              <a:rPr lang="en-US" dirty="0"/>
              <a:t>ĐIỀU TRỊ</a:t>
            </a:r>
          </a:p>
        </p:txBody>
      </p:sp>
      <p:sp>
        <p:nvSpPr>
          <p:cNvPr id="3" name="Content Placeholder 2"/>
          <p:cNvSpPr>
            <a:spLocks noGrp="1"/>
          </p:cNvSpPr>
          <p:nvPr>
            <p:ph sz="quarter" idx="13"/>
          </p:nvPr>
        </p:nvSpPr>
        <p:spPr>
          <a:xfrm>
            <a:off x="152400" y="1066800"/>
            <a:ext cx="8991600" cy="5486400"/>
          </a:xfrm>
        </p:spPr>
        <p:txBody>
          <a:bodyPr/>
          <a:lstStyle/>
          <a:p>
            <a:pPr marL="45720" indent="0">
              <a:buNone/>
            </a:pPr>
            <a:r>
              <a:rPr lang="vi-VN" sz="2400" b="1" u="sng" dirty="0">
                <a:effectLst>
                  <a:outerShdw blurRad="38100" dist="38100" dir="2700000" algn="tl">
                    <a:srgbClr val="000000">
                      <a:alpha val="43137"/>
                    </a:srgbClr>
                  </a:outerShdw>
                </a:effectLst>
              </a:rPr>
              <a:t>Điều trị cụ thể - Điều trị theo giai đoạn bệnh</a:t>
            </a:r>
          </a:p>
          <a:p>
            <a:r>
              <a:rPr lang="vi-VN" sz="2400" u="sng" dirty="0"/>
              <a:t>Giai đoạn thiểu niệu, vô niệu</a:t>
            </a:r>
            <a:r>
              <a:rPr lang="vi-VN" sz="2400" u="sng" dirty="0" smtClean="0"/>
              <a:t>.</a:t>
            </a:r>
            <a:endParaRPr lang="en-US" sz="2400" u="sng" dirty="0" smtClean="0"/>
          </a:p>
          <a:p>
            <a:r>
              <a:rPr lang="en-US" sz="2400" u="sng" dirty="0" smtClean="0"/>
              <a:t>1 </a:t>
            </a:r>
            <a:r>
              <a:rPr lang="en-US" sz="2400" u="sng" dirty="0" err="1" smtClean="0"/>
              <a:t>số</a:t>
            </a:r>
            <a:r>
              <a:rPr lang="en-US" sz="2400" u="sng" dirty="0" smtClean="0"/>
              <a:t> </a:t>
            </a:r>
            <a:r>
              <a:rPr lang="en-US" sz="2400" u="sng" dirty="0" err="1" smtClean="0"/>
              <a:t>thuốc</a:t>
            </a:r>
            <a:r>
              <a:rPr lang="en-US" sz="2400" u="sng" dirty="0" smtClean="0"/>
              <a:t> </a:t>
            </a:r>
            <a:r>
              <a:rPr lang="en-US" sz="2400" u="sng" dirty="0" err="1" smtClean="0"/>
              <a:t>điều</a:t>
            </a:r>
            <a:r>
              <a:rPr lang="en-US" sz="2400" u="sng" dirty="0" smtClean="0"/>
              <a:t> </a:t>
            </a:r>
            <a:r>
              <a:rPr lang="en-US" sz="2400" u="sng" dirty="0" err="1" smtClean="0"/>
              <a:t>trị</a:t>
            </a:r>
            <a:r>
              <a:rPr lang="en-US" sz="2400" u="sng" dirty="0" smtClean="0"/>
              <a:t> </a:t>
            </a:r>
            <a:r>
              <a:rPr lang="en-US" sz="2400" u="sng" dirty="0" err="1" smtClean="0"/>
              <a:t>trong</a:t>
            </a:r>
            <a:r>
              <a:rPr lang="en-US" sz="2400" u="sng" dirty="0" smtClean="0"/>
              <a:t> </a:t>
            </a:r>
            <a:r>
              <a:rPr lang="en-US" sz="2400" u="sng" dirty="0" err="1" smtClean="0"/>
              <a:t>giai</a:t>
            </a:r>
            <a:r>
              <a:rPr lang="en-US" sz="2400" u="sng" dirty="0" smtClean="0"/>
              <a:t> </a:t>
            </a:r>
            <a:r>
              <a:rPr lang="en-US" sz="2400" u="sng" dirty="0" err="1" smtClean="0"/>
              <a:t>đoạn</a:t>
            </a:r>
            <a:r>
              <a:rPr lang="en-US" sz="2400" u="sng" dirty="0" smtClean="0"/>
              <a:t> </a:t>
            </a:r>
            <a:r>
              <a:rPr lang="en-US" sz="2400" u="sng" dirty="0" err="1" smtClean="0"/>
              <a:t>này</a:t>
            </a:r>
            <a:r>
              <a:rPr lang="en-US" sz="2400" u="sng" dirty="0" smtClean="0"/>
              <a:t>.</a:t>
            </a:r>
          </a:p>
          <a:p>
            <a:pPr marL="45720" indent="0">
              <a:buNone/>
            </a:pPr>
            <a:endParaRPr lang="vi-VN" u="sng"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14599"/>
            <a:ext cx="3505200" cy="304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791200"/>
            <a:ext cx="3505200" cy="6858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Furosemide STADA 400mg</a:t>
            </a:r>
          </a:p>
          <a:p>
            <a:pPr algn="ctr"/>
            <a:r>
              <a:rPr lang="en-US" dirty="0" err="1" smtClean="0"/>
              <a:t>Giá</a:t>
            </a:r>
            <a:r>
              <a:rPr lang="en-US" dirty="0" smtClean="0"/>
              <a:t> :  18.000 </a:t>
            </a:r>
            <a:r>
              <a:rPr lang="en-US" dirty="0" err="1" smtClean="0"/>
              <a:t>vnđ</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455" y="2618315"/>
            <a:ext cx="2743200" cy="2840567"/>
          </a:xfrm>
          <a:prstGeom prst="rect">
            <a:avLst/>
          </a:prstGeom>
        </p:spPr>
      </p:pic>
      <p:sp>
        <p:nvSpPr>
          <p:cNvPr id="6" name="Rectangle 5"/>
          <p:cNvSpPr/>
          <p:nvPr/>
        </p:nvSpPr>
        <p:spPr>
          <a:xfrm>
            <a:off x="5576455" y="5614555"/>
            <a:ext cx="3124200" cy="6858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Practi</a:t>
            </a:r>
            <a:r>
              <a:rPr lang="en-US" dirty="0" smtClean="0"/>
              <a:t>-Calcium </a:t>
            </a:r>
            <a:r>
              <a:rPr lang="en-US" dirty="0" err="1" smtClean="0"/>
              <a:t>Gluconate</a:t>
            </a:r>
            <a:endParaRPr lang="en-US" dirty="0"/>
          </a:p>
          <a:p>
            <a:pPr algn="ctr"/>
            <a:r>
              <a:rPr lang="en-US" dirty="0" err="1" smtClean="0"/>
              <a:t>Giá</a:t>
            </a:r>
            <a:r>
              <a:rPr lang="en-US" dirty="0" smtClean="0"/>
              <a:t> : $59.95</a:t>
            </a:r>
            <a:endParaRPr lang="en-US" dirty="0"/>
          </a:p>
        </p:txBody>
      </p:sp>
    </p:spTree>
    <p:extLst>
      <p:ext uri="{BB962C8B-B14F-4D97-AF65-F5344CB8AC3E}">
        <p14:creationId xmlns:p14="http://schemas.microsoft.com/office/powerpoint/2010/main" val="1434877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733800" cy="1143000"/>
          </a:xfrm>
        </p:spPr>
        <p:txBody>
          <a:bodyPr/>
          <a:lstStyle/>
          <a:p>
            <a:r>
              <a:rPr lang="en-US" dirty="0" smtClean="0"/>
              <a:t>ĐIỀU TRỊ</a:t>
            </a:r>
            <a:endParaRPr lang="en-US" dirty="0"/>
          </a:p>
        </p:txBody>
      </p:sp>
      <p:sp>
        <p:nvSpPr>
          <p:cNvPr id="3" name="Content Placeholder 2"/>
          <p:cNvSpPr>
            <a:spLocks noGrp="1"/>
          </p:cNvSpPr>
          <p:nvPr>
            <p:ph sz="quarter" idx="13"/>
          </p:nvPr>
        </p:nvSpPr>
        <p:spPr>
          <a:xfrm>
            <a:off x="228600" y="1143000"/>
            <a:ext cx="8686800" cy="5181600"/>
          </a:xfrm>
        </p:spPr>
        <p:txBody>
          <a:bodyPr/>
          <a:lstStyle/>
          <a:p>
            <a:r>
              <a:rPr lang="vi-VN" sz="2400" u="sng" dirty="0"/>
              <a:t>Giai đoạn phục hồi chức </a:t>
            </a:r>
            <a:r>
              <a:rPr lang="vi-VN" sz="2400" u="sng" dirty="0" smtClean="0"/>
              <a:t>năng</a:t>
            </a:r>
            <a:endParaRPr lang="en-US" sz="2400" u="sng" dirty="0" smtClean="0"/>
          </a:p>
          <a:p>
            <a:pPr>
              <a:buFont typeface="Wingdings" pitchFamily="2" charset="2"/>
              <a:buChar char="ü"/>
            </a:pPr>
            <a:r>
              <a:rPr lang="vi-VN" sz="2400" dirty="0"/>
              <a:t>Vẫn cần chú ý công tác điều dưỡng: chế độ ăn cần tăng đạm khi ure máu đã về mức bình thường. </a:t>
            </a:r>
          </a:p>
          <a:p>
            <a:pPr>
              <a:buFont typeface="Wingdings" pitchFamily="2" charset="2"/>
              <a:buChar char="ü"/>
            </a:pPr>
            <a:r>
              <a:rPr lang="vi-VN" sz="2400" dirty="0" smtClean="0"/>
              <a:t> </a:t>
            </a:r>
            <a:r>
              <a:rPr lang="vi-VN" sz="2400" dirty="0"/>
              <a:t>Theo dõi định kỳ theo chỉ dẫn thầy thuốc. </a:t>
            </a:r>
          </a:p>
          <a:p>
            <a:pPr>
              <a:buFont typeface="Wingdings" pitchFamily="2" charset="2"/>
              <a:buChar char="ü"/>
            </a:pPr>
            <a:r>
              <a:rPr lang="vi-VN" sz="2400" dirty="0" smtClean="0"/>
              <a:t> </a:t>
            </a:r>
            <a:r>
              <a:rPr lang="vi-VN" sz="2400" dirty="0"/>
              <a:t>Tiếp tục điều trị nguyên nhân nếu có. Chú ý các nguyên nhân có thể dẫn đến suy thận mạn tính ( bệnh lý cầu thận, bệnh lý kẽ </a:t>
            </a:r>
            <a:r>
              <a:rPr lang="vi-VN" sz="2400" dirty="0" smtClean="0"/>
              <a:t>thận</a:t>
            </a:r>
            <a:r>
              <a:rPr lang="en-US" sz="2400" dirty="0" smtClean="0"/>
              <a:t>,…)</a:t>
            </a:r>
            <a:endParaRPr lang="vi-VN" sz="2400" dirty="0"/>
          </a:p>
          <a:p>
            <a:pPr>
              <a:buFont typeface="Wingdings" pitchFamily="2" charset="2"/>
              <a:buChar char="ü"/>
            </a:pPr>
            <a:endParaRPr lang="en-US" dirty="0"/>
          </a:p>
        </p:txBody>
      </p:sp>
    </p:spTree>
    <p:extLst>
      <p:ext uri="{BB962C8B-B14F-4D97-AF65-F5344CB8AC3E}">
        <p14:creationId xmlns:p14="http://schemas.microsoft.com/office/powerpoint/2010/main" val="1894742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00600" cy="1143000"/>
          </a:xfrm>
        </p:spPr>
        <p:txBody>
          <a:bodyPr/>
          <a:lstStyle/>
          <a:p>
            <a:r>
              <a:rPr lang="en-US" dirty="0" smtClean="0"/>
              <a:t>NỘI DUNG</a:t>
            </a:r>
            <a:endParaRPr lang="en-US" dirty="0"/>
          </a:p>
        </p:txBody>
      </p:sp>
      <p:sp>
        <p:nvSpPr>
          <p:cNvPr id="3" name="Content Placeholder 2"/>
          <p:cNvSpPr>
            <a:spLocks noGrp="1"/>
          </p:cNvSpPr>
          <p:nvPr>
            <p:ph sz="quarter" idx="13"/>
          </p:nvPr>
        </p:nvSpPr>
        <p:spPr>
          <a:xfrm>
            <a:off x="990600" y="1371600"/>
            <a:ext cx="6400800" cy="3703320"/>
          </a:xfrm>
        </p:spPr>
        <p:txBody>
          <a:bodyPr/>
          <a:lstStyle/>
          <a:p>
            <a:r>
              <a:rPr lang="en-US" sz="2400" dirty="0" smtClean="0"/>
              <a:t> </a:t>
            </a:r>
            <a:r>
              <a:rPr lang="en-US" sz="3600" dirty="0" smtClean="0"/>
              <a:t>ĐỊNH NGHĨA</a:t>
            </a:r>
          </a:p>
          <a:p>
            <a:r>
              <a:rPr lang="en-US" sz="3600" dirty="0" smtClean="0"/>
              <a:t>NGUYÊN NHÂN, PHÂN LOẠI.</a:t>
            </a:r>
          </a:p>
          <a:p>
            <a:r>
              <a:rPr lang="en-US" sz="3600" dirty="0" smtClean="0"/>
              <a:t>TRIỆU CHỨNG.</a:t>
            </a:r>
          </a:p>
          <a:p>
            <a:r>
              <a:rPr lang="en-US" sz="3600" dirty="0" smtClean="0"/>
              <a:t>ĐIỀU TRỊ</a:t>
            </a:r>
          </a:p>
          <a:p>
            <a:endParaRPr lang="en-US" dirty="0" smtClean="0"/>
          </a:p>
        </p:txBody>
      </p:sp>
    </p:spTree>
    <p:extLst>
      <p:ext uri="{BB962C8B-B14F-4D97-AF65-F5344CB8AC3E}">
        <p14:creationId xmlns:p14="http://schemas.microsoft.com/office/powerpoint/2010/main" val="1182873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0"/>
            <a:ext cx="6512511" cy="1143000"/>
          </a:xfrm>
        </p:spPr>
        <p:txBody>
          <a:bodyPr/>
          <a:lstStyle/>
          <a:p>
            <a:r>
              <a:rPr lang="en-US" dirty="0" smtClean="0"/>
              <a:t>ĐỊNH NGHĨA</a:t>
            </a:r>
            <a:endParaRPr lang="en-US" dirty="0"/>
          </a:p>
        </p:txBody>
      </p:sp>
      <p:sp>
        <p:nvSpPr>
          <p:cNvPr id="2" name="Content Placeholder 1"/>
          <p:cNvSpPr>
            <a:spLocks noGrp="1"/>
          </p:cNvSpPr>
          <p:nvPr>
            <p:ph sz="quarter" idx="13"/>
          </p:nvPr>
        </p:nvSpPr>
        <p:spPr>
          <a:xfrm>
            <a:off x="762000" y="1066800"/>
            <a:ext cx="7543800" cy="5638800"/>
          </a:xfrm>
        </p:spPr>
        <p:txBody>
          <a:bodyPr>
            <a:normAutofit/>
          </a:bodyPr>
          <a:lstStyle/>
          <a:p>
            <a:r>
              <a:rPr lang="vi-VN" sz="2400" dirty="0"/>
              <a:t>Là hội chứng gây ra bởi nhiều nguyên nhân, có thể là nguyên nhân ngoài thận hoặc tại thận, làm suy sụp và mất chức năng tạm thời, cấp tính của cả hai thận, do ngừng hoặc suy giảm nhanh chóng mức lọc cầu thận.</a:t>
            </a:r>
          </a:p>
          <a:p>
            <a:r>
              <a:rPr lang="vi-VN" sz="2400" dirty="0"/>
              <a:t>Biểu hiện lâm sàng là thiểu niệu hoặc vô niệu xảy ra cấp tính, tiếp theo là tăng nitơ phiprotein trong máu, rối loạn cân bằng nước điện giải, rối loạn cân bằng kiềm toan, phù và tăng huyết áp.</a:t>
            </a:r>
          </a:p>
          <a:p>
            <a:r>
              <a:rPr lang="vi-VN" sz="2400" dirty="0"/>
              <a:t> Suy thận cấp có tỉ lệ từ vong cao, nhưng nếu được chẩn đoán và điều trị kịp thời thì chức năng thận có thể hồi phục hoàn toàn hoặc gần hoàn toàn.</a:t>
            </a:r>
          </a:p>
          <a:p>
            <a:endParaRPr lang="en-US" dirty="0"/>
          </a:p>
        </p:txBody>
      </p:sp>
    </p:spTree>
    <p:extLst>
      <p:ext uri="{BB962C8B-B14F-4D97-AF65-F5344CB8AC3E}">
        <p14:creationId xmlns:p14="http://schemas.microsoft.com/office/powerpoint/2010/main" val="3113524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0"/>
            <a:ext cx="7086599" cy="1676400"/>
          </a:xfrm>
        </p:spPr>
        <p:txBody>
          <a:bodyPr/>
          <a:lstStyle/>
          <a:p>
            <a:r>
              <a:rPr lang="en-US" dirty="0" smtClean="0"/>
              <a:t>NGUYÊN NHÂN VÀ SINH LÝ BỆNH</a:t>
            </a:r>
            <a:endParaRPr lang="en-US" dirty="0"/>
          </a:p>
        </p:txBody>
      </p:sp>
      <p:sp>
        <p:nvSpPr>
          <p:cNvPr id="6" name="Content Placeholder 5"/>
          <p:cNvSpPr>
            <a:spLocks noGrp="1"/>
          </p:cNvSpPr>
          <p:nvPr>
            <p:ph sz="quarter" idx="13"/>
          </p:nvPr>
        </p:nvSpPr>
        <p:spPr>
          <a:xfrm>
            <a:off x="152401" y="1600200"/>
            <a:ext cx="8686800" cy="5257799"/>
          </a:xfrm>
        </p:spPr>
        <p:txBody>
          <a:bodyPr>
            <a:normAutofit fontScale="70000" lnSpcReduction="20000"/>
          </a:bodyPr>
          <a:lstStyle/>
          <a:p>
            <a:r>
              <a:rPr lang="vi-VN" sz="3400" u="sng" dirty="0"/>
              <a:t>2.1 Nguyên nhân trước thận</a:t>
            </a:r>
            <a:r>
              <a:rPr lang="vi-VN" sz="3400" dirty="0"/>
              <a:t>:</a:t>
            </a:r>
          </a:p>
          <a:p>
            <a:pPr marL="0" indent="0">
              <a:buNone/>
            </a:pPr>
            <a:r>
              <a:rPr lang="en-US" sz="3400" dirty="0" smtClean="0"/>
              <a:t>    </a:t>
            </a:r>
            <a:r>
              <a:rPr lang="vi-VN" sz="3400" dirty="0" smtClean="0"/>
              <a:t> </a:t>
            </a:r>
            <a:r>
              <a:rPr lang="vi-VN" sz="3400" dirty="0"/>
              <a:t>Nguyên nhân trước thận bao gồm mọi nguyên nhân gây giảm dòng máu hiệu dụng tới thận, dẫn tới giảm áp lực lọc cầu thận và gây ra thiểu niệu hoặc vô niệu; các nguyên nhân gây sốc; Các nguyên nhân gây giảm khối lượng tuần hoàn khác: giảm áp lực keo trong hội chứng thận hư, xơ gan mất bù, thiểu dưỡng.</a:t>
            </a:r>
          </a:p>
          <a:p>
            <a:r>
              <a:rPr lang="vi-VN" sz="3400" u="sng" dirty="0"/>
              <a:t>2.2 Nguyên nhân tại thận:</a:t>
            </a:r>
          </a:p>
          <a:p>
            <a:pPr marL="0" indent="0">
              <a:buNone/>
            </a:pPr>
            <a:r>
              <a:rPr lang="en-US" sz="3400" dirty="0" smtClean="0"/>
              <a:t>    - </a:t>
            </a:r>
            <a:r>
              <a:rPr lang="vi-VN" sz="3400" dirty="0" smtClean="0"/>
              <a:t> </a:t>
            </a:r>
            <a:r>
              <a:rPr lang="vi-VN" sz="3400" dirty="0"/>
              <a:t>Bệnh cầu thận và bệnh của các mạch máu nhỏ trong </a:t>
            </a:r>
            <a:r>
              <a:rPr lang="vi-VN" sz="3400" dirty="0" smtClean="0"/>
              <a:t>thận</a:t>
            </a:r>
            <a:endParaRPr lang="vi-VN" sz="3400" dirty="0"/>
          </a:p>
          <a:p>
            <a:pPr marL="0" indent="0">
              <a:buNone/>
            </a:pPr>
            <a:r>
              <a:rPr lang="en-US" sz="3400" dirty="0" smtClean="0"/>
              <a:t>    - </a:t>
            </a:r>
            <a:r>
              <a:rPr lang="vi-VN" sz="3400" dirty="0" smtClean="0"/>
              <a:t>Bệnh </a:t>
            </a:r>
            <a:r>
              <a:rPr lang="vi-VN" sz="3400" dirty="0"/>
              <a:t>mô kẽ thận</a:t>
            </a:r>
          </a:p>
          <a:p>
            <a:pPr marL="0" indent="0">
              <a:buNone/>
            </a:pPr>
            <a:r>
              <a:rPr lang="en-US" sz="3400" dirty="0" smtClean="0"/>
              <a:t>    - </a:t>
            </a:r>
            <a:r>
              <a:rPr lang="vi-VN" sz="3400" dirty="0" smtClean="0"/>
              <a:t>Bệnh </a:t>
            </a:r>
            <a:r>
              <a:rPr lang="vi-VN" sz="3400" dirty="0"/>
              <a:t>ống thận</a:t>
            </a:r>
          </a:p>
          <a:p>
            <a:r>
              <a:rPr lang="vi-VN" sz="3400" u="sng" dirty="0"/>
              <a:t>2.3 Nguyên nhân sau thận</a:t>
            </a:r>
            <a:r>
              <a:rPr lang="vi-VN" sz="3400" i="1" u="sng" dirty="0"/>
              <a:t>:</a:t>
            </a:r>
          </a:p>
          <a:p>
            <a:pPr marL="0" indent="0">
              <a:buNone/>
            </a:pPr>
            <a:r>
              <a:rPr lang="en-US" sz="3400" dirty="0" smtClean="0"/>
              <a:t>    </a:t>
            </a:r>
            <a:r>
              <a:rPr lang="vi-VN" sz="3400" dirty="0" smtClean="0"/>
              <a:t>Các </a:t>
            </a:r>
            <a:r>
              <a:rPr lang="vi-VN" sz="3400" dirty="0"/>
              <a:t>nguyên nhân gây tắc đường dẫn nước tiểu của thận, bao gồm: Tắc đường tiết niệu cao; Tắc đường tiết niệu thấp</a:t>
            </a:r>
          </a:p>
          <a:p>
            <a:endParaRPr lang="en-US" dirty="0"/>
          </a:p>
        </p:txBody>
      </p:sp>
      <p:sp>
        <p:nvSpPr>
          <p:cNvPr id="5" name="Rectangle 4"/>
          <p:cNvSpPr/>
          <p:nvPr/>
        </p:nvSpPr>
        <p:spPr>
          <a:xfrm>
            <a:off x="0" y="1981200"/>
            <a:ext cx="5029200" cy="472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400" dirty="0">
              <a:cs typeface="Times New Roman" pitchFamily="18" charset="0"/>
            </a:endParaRPr>
          </a:p>
        </p:txBody>
      </p:sp>
    </p:spTree>
    <p:extLst>
      <p:ext uri="{BB962C8B-B14F-4D97-AF65-F5344CB8AC3E}">
        <p14:creationId xmlns:p14="http://schemas.microsoft.com/office/powerpoint/2010/main" val="2324845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6785" y="173182"/>
            <a:ext cx="7756263" cy="914400"/>
          </a:xfrm>
        </p:spPr>
        <p:txBody>
          <a:bodyPr/>
          <a:lstStyle/>
          <a:p>
            <a:r>
              <a:rPr lang="en-US" dirty="0" err="1" smtClean="0"/>
              <a:t>Cơ</a:t>
            </a:r>
            <a:r>
              <a:rPr lang="en-US" dirty="0" smtClean="0"/>
              <a:t> </a:t>
            </a:r>
            <a:r>
              <a:rPr lang="en-US" dirty="0" err="1" smtClean="0"/>
              <a:t>chế</a:t>
            </a:r>
            <a:r>
              <a:rPr lang="en-US" dirty="0" smtClean="0"/>
              <a:t> </a:t>
            </a:r>
            <a:r>
              <a:rPr lang="en-US" dirty="0" err="1" smtClean="0"/>
              <a:t>bệnh</a:t>
            </a:r>
            <a:r>
              <a:rPr lang="en-US" dirty="0" smtClean="0"/>
              <a:t> </a:t>
            </a:r>
            <a:r>
              <a:rPr lang="en-US" dirty="0" err="1" smtClean="0"/>
              <a:t>sinh</a:t>
            </a:r>
            <a:endParaRPr lang="en-US" dirty="0"/>
          </a:p>
        </p:txBody>
      </p:sp>
      <p:sp>
        <p:nvSpPr>
          <p:cNvPr id="9" name="Rounded Rectangle 8"/>
          <p:cNvSpPr/>
          <p:nvPr/>
        </p:nvSpPr>
        <p:spPr>
          <a:xfrm>
            <a:off x="3577936" y="3120736"/>
            <a:ext cx="1828800" cy="9906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t>Suy</a:t>
            </a:r>
            <a:r>
              <a:rPr lang="en-US" sz="2400" dirty="0" smtClean="0"/>
              <a:t> </a:t>
            </a:r>
            <a:r>
              <a:rPr lang="en-US" sz="2400" dirty="0" err="1" smtClean="0"/>
              <a:t>thận</a:t>
            </a:r>
            <a:r>
              <a:rPr lang="en-US" sz="2400" dirty="0" smtClean="0"/>
              <a:t> </a:t>
            </a:r>
            <a:r>
              <a:rPr lang="en-US" sz="2400" dirty="0" err="1" smtClean="0"/>
              <a:t>cấp</a:t>
            </a:r>
            <a:endParaRPr lang="en-US" sz="2400" dirty="0"/>
          </a:p>
        </p:txBody>
      </p:sp>
      <p:sp>
        <p:nvSpPr>
          <p:cNvPr id="10" name="Rounded Rectangle 9"/>
          <p:cNvSpPr/>
          <p:nvPr/>
        </p:nvSpPr>
        <p:spPr>
          <a:xfrm>
            <a:off x="5943600" y="4939145"/>
            <a:ext cx="3394363" cy="121920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vi-VN" sz="2400" dirty="0" smtClean="0"/>
              <a:t>Giảm lượng máu đến cầu thận làm giảm</a:t>
            </a:r>
            <a:r>
              <a:rPr lang="en-US" sz="2400" dirty="0" smtClean="0"/>
              <a:t> </a:t>
            </a:r>
            <a:r>
              <a:rPr lang="vi-VN" sz="2400" dirty="0" smtClean="0"/>
              <a:t>mức lọc cầu thận cấp tính </a:t>
            </a:r>
            <a:endParaRPr lang="en-US" sz="2400" dirty="0"/>
          </a:p>
        </p:txBody>
      </p:sp>
      <p:sp>
        <p:nvSpPr>
          <p:cNvPr id="13" name="Rectangle 12"/>
          <p:cNvSpPr/>
          <p:nvPr/>
        </p:nvSpPr>
        <p:spPr>
          <a:xfrm>
            <a:off x="27709" y="4939145"/>
            <a:ext cx="2514600" cy="151707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vi-VN" sz="2400" dirty="0" smtClean="0"/>
              <a:t>Giám tính thấm màng đáy mao mạch cầu thận</a:t>
            </a:r>
            <a:endParaRPr lang="en-US" sz="2400" dirty="0"/>
          </a:p>
        </p:txBody>
      </p:sp>
      <p:sp>
        <p:nvSpPr>
          <p:cNvPr id="16" name="Rectangle 15"/>
          <p:cNvSpPr/>
          <p:nvPr/>
        </p:nvSpPr>
        <p:spPr>
          <a:xfrm>
            <a:off x="41564" y="966354"/>
            <a:ext cx="4024746" cy="157941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vi-VN" sz="2400" dirty="0" smtClean="0"/>
              <a:t>Màng tế bào ống thận bị</a:t>
            </a:r>
          </a:p>
          <a:p>
            <a:r>
              <a:rPr lang="vi-VN" sz="2400" dirty="0" smtClean="0"/>
              <a:t>hủy hoại làm khuy</a:t>
            </a:r>
            <a:r>
              <a:rPr lang="en-US" sz="2400" dirty="0" err="1" smtClean="0"/>
              <a:t>ếch</a:t>
            </a:r>
            <a:r>
              <a:rPr lang="vi-VN" sz="2400" dirty="0" smtClean="0"/>
              <a:t> tán</a:t>
            </a:r>
          </a:p>
          <a:p>
            <a:r>
              <a:rPr lang="vi-VN" sz="2400" dirty="0" smtClean="0"/>
              <a:t>trở lại của dịch lọc cầu thận khi</a:t>
            </a:r>
            <a:r>
              <a:rPr lang="en-US" sz="2400" dirty="0" smtClean="0"/>
              <a:t> </a:t>
            </a:r>
            <a:r>
              <a:rPr lang="vi-VN" sz="2400" dirty="0" smtClean="0"/>
              <a:t>đi qua ống thận</a:t>
            </a:r>
            <a:endParaRPr lang="vi-VN" sz="2400" dirty="0"/>
          </a:p>
        </p:txBody>
      </p:sp>
      <p:sp>
        <p:nvSpPr>
          <p:cNvPr id="24" name="Rectangle 23"/>
          <p:cNvSpPr/>
          <p:nvPr/>
        </p:nvSpPr>
        <p:spPr>
          <a:xfrm>
            <a:off x="5049982" y="1087582"/>
            <a:ext cx="4114800" cy="133696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dirty="0" err="1" smtClean="0"/>
              <a:t>Tắc</a:t>
            </a:r>
            <a:r>
              <a:rPr lang="en-US" sz="2400" dirty="0" smtClean="0"/>
              <a:t> </a:t>
            </a:r>
            <a:r>
              <a:rPr lang="en-US" sz="2400" dirty="0" err="1" smtClean="0"/>
              <a:t>ống</a:t>
            </a:r>
            <a:r>
              <a:rPr lang="en-US" sz="2400" dirty="0" smtClean="0"/>
              <a:t> </a:t>
            </a:r>
            <a:r>
              <a:rPr lang="en-US" sz="2400" dirty="0" err="1" smtClean="0"/>
              <a:t>thận</a:t>
            </a:r>
            <a:r>
              <a:rPr lang="en-US" sz="2400" dirty="0" smtClean="0"/>
              <a:t> do </a:t>
            </a:r>
            <a:r>
              <a:rPr lang="en-US" sz="2400" dirty="0" err="1" smtClean="0"/>
              <a:t>xác</a:t>
            </a:r>
            <a:r>
              <a:rPr lang="en-US" sz="2400" dirty="0" smtClean="0"/>
              <a:t> </a:t>
            </a:r>
            <a:r>
              <a:rPr lang="en-US" sz="2400" dirty="0" err="1" smtClean="0"/>
              <a:t>tế</a:t>
            </a:r>
            <a:r>
              <a:rPr lang="en-US" sz="2400" dirty="0" smtClean="0"/>
              <a:t>  </a:t>
            </a:r>
            <a:r>
              <a:rPr lang="en-US" sz="2400" dirty="0" err="1" smtClean="0"/>
              <a:t>bào</a:t>
            </a:r>
            <a:r>
              <a:rPr lang="en-US" sz="2400" dirty="0" smtClean="0"/>
              <a:t>, do </a:t>
            </a:r>
            <a:r>
              <a:rPr lang="en-US" sz="2400" dirty="0" err="1" smtClean="0"/>
              <a:t>sắc</a:t>
            </a:r>
            <a:r>
              <a:rPr lang="en-US" sz="2400" dirty="0" smtClean="0"/>
              <a:t> </a:t>
            </a:r>
            <a:r>
              <a:rPr lang="en-US" sz="2400" dirty="0" err="1" smtClean="0"/>
              <a:t>tố</a:t>
            </a:r>
            <a:r>
              <a:rPr lang="en-US" sz="2400" dirty="0" smtClean="0"/>
              <a:t>, </a:t>
            </a:r>
            <a:r>
              <a:rPr lang="en-US" sz="2400" dirty="0" err="1" smtClean="0"/>
              <a:t>hoặc</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của</a:t>
            </a:r>
            <a:r>
              <a:rPr lang="en-US" sz="2400" dirty="0" smtClean="0"/>
              <a:t> protein</a:t>
            </a:r>
            <a:endParaRPr lang="en-US" sz="2400" dirty="0"/>
          </a:p>
        </p:txBody>
      </p:sp>
      <p:sp>
        <p:nvSpPr>
          <p:cNvPr id="25" name="Rectangle 24"/>
          <p:cNvSpPr/>
          <p:nvPr/>
        </p:nvSpPr>
        <p:spPr>
          <a:xfrm>
            <a:off x="3276600" y="5088081"/>
            <a:ext cx="2431472" cy="1219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vi-VN" sz="2400" dirty="0" smtClean="0"/>
              <a:t>Tăng áp lực tổ chức kẽ do</a:t>
            </a:r>
            <a:r>
              <a:rPr lang="en-US" sz="2400" dirty="0" smtClean="0"/>
              <a:t> </a:t>
            </a:r>
            <a:r>
              <a:rPr lang="vi-VN" sz="2400" dirty="0" smtClean="0"/>
              <a:t>phù nề</a:t>
            </a:r>
            <a:endParaRPr lang="en-US" sz="2400" dirty="0"/>
          </a:p>
        </p:txBody>
      </p:sp>
      <p:cxnSp>
        <p:nvCxnSpPr>
          <p:cNvPr id="27" name="Straight Arrow Connector 26"/>
          <p:cNvCxnSpPr/>
          <p:nvPr/>
        </p:nvCxnSpPr>
        <p:spPr>
          <a:xfrm>
            <a:off x="2933700" y="2424545"/>
            <a:ext cx="6858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5379027" y="2424545"/>
            <a:ext cx="5334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flipV="1">
            <a:off x="5514109" y="4170218"/>
            <a:ext cx="914399"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2272147" y="4111336"/>
            <a:ext cx="1219200" cy="7689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V="1">
            <a:off x="4492336" y="4177143"/>
            <a:ext cx="0" cy="7689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4744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5333999" cy="990600"/>
          </a:xfrm>
        </p:spPr>
        <p:txBody>
          <a:bodyPr/>
          <a:lstStyle/>
          <a:p>
            <a:r>
              <a:rPr lang="en-US" dirty="0" smtClean="0"/>
              <a:t>TRIỆU CHỨNG</a:t>
            </a:r>
            <a:endParaRPr lang="en-US"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0772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25965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458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412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4114801" cy="1054250"/>
          </a:xfrm>
        </p:spPr>
        <p:txBody>
          <a:bodyPr/>
          <a:lstStyle/>
          <a:p>
            <a:r>
              <a:rPr lang="en-US" dirty="0" smtClean="0"/>
              <a:t>ĐIỀU TRỊ</a:t>
            </a:r>
            <a:endParaRPr lang="en-US" dirty="0"/>
          </a:p>
        </p:txBody>
      </p:sp>
      <p:sp>
        <p:nvSpPr>
          <p:cNvPr id="2" name="Content Placeholder 1"/>
          <p:cNvSpPr>
            <a:spLocks noGrp="1"/>
          </p:cNvSpPr>
          <p:nvPr>
            <p:ph sz="quarter" idx="13"/>
          </p:nvPr>
        </p:nvSpPr>
        <p:spPr>
          <a:xfrm>
            <a:off x="699247" y="1066800"/>
            <a:ext cx="7745505" cy="5410200"/>
          </a:xfrm>
        </p:spPr>
        <p:txBody>
          <a:bodyPr>
            <a:normAutofit lnSpcReduction="10000"/>
          </a:bodyPr>
          <a:lstStyle/>
          <a:p>
            <a:pPr marL="0" indent="0">
              <a:buNone/>
            </a:pPr>
            <a:r>
              <a:rPr lang="vi-VN" sz="2400" b="1" u="sng" dirty="0" smtClean="0">
                <a:effectLst>
                  <a:outerShdw blurRad="38100" dist="38100" dir="2700000" algn="tl">
                    <a:srgbClr val="000000">
                      <a:alpha val="43137"/>
                    </a:srgbClr>
                  </a:outerShdw>
                </a:effectLst>
              </a:rPr>
              <a:t> </a:t>
            </a:r>
            <a:r>
              <a:rPr lang="vi-VN" sz="2400" b="1" u="sng" dirty="0">
                <a:effectLst>
                  <a:outerShdw blurRad="38100" dist="38100" dir="2700000" algn="tl">
                    <a:srgbClr val="000000">
                      <a:alpha val="43137"/>
                    </a:srgbClr>
                  </a:outerShdw>
                </a:effectLst>
              </a:rPr>
              <a:t>Mục tiêu điều trị - nguyên tắc chung: </a:t>
            </a:r>
          </a:p>
          <a:p>
            <a:pPr>
              <a:buFont typeface="Wingdings" pitchFamily="2" charset="2"/>
              <a:buChar char="ü"/>
            </a:pPr>
            <a:r>
              <a:rPr lang="vi-VN" sz="2400" dirty="0" smtClean="0"/>
              <a:t> </a:t>
            </a:r>
            <a:r>
              <a:rPr lang="vi-VN" sz="2400" dirty="0"/>
              <a:t>Nhanh chóng loại bỏ nguyên nhân gây suy thận cấp </a:t>
            </a:r>
            <a:endParaRPr lang="en-US" sz="2400" dirty="0" smtClean="0"/>
          </a:p>
          <a:p>
            <a:pPr>
              <a:buFont typeface="Wingdings" pitchFamily="2" charset="2"/>
              <a:buChar char="ü"/>
            </a:pPr>
            <a:r>
              <a:rPr lang="vi-VN" sz="2400" dirty="0" smtClean="0"/>
              <a:t> </a:t>
            </a:r>
            <a:r>
              <a:rPr lang="vi-VN" sz="2400" dirty="0"/>
              <a:t>Điều chỉnh các rối loạn tuần hoàn, trong đó quan trọng là phục hồi lại lượng máu và dịch, duy trì huyết áp tâm thu 100-120 mmHg</a:t>
            </a:r>
            <a:r>
              <a:rPr lang="vi-VN" sz="2400" dirty="0" smtClean="0"/>
              <a:t>.</a:t>
            </a:r>
            <a:endParaRPr lang="en-US" sz="2400" dirty="0" smtClean="0"/>
          </a:p>
          <a:p>
            <a:pPr>
              <a:buFont typeface="Wingdings" pitchFamily="2" charset="2"/>
              <a:buChar char="ü"/>
            </a:pPr>
            <a:r>
              <a:rPr lang="vi-VN" sz="2400" dirty="0" smtClean="0"/>
              <a:t> Phục </a:t>
            </a:r>
            <a:r>
              <a:rPr lang="vi-VN" sz="2400" dirty="0"/>
              <a:t>hồi lại dòng nước tiểu </a:t>
            </a:r>
            <a:endParaRPr lang="en-US" sz="2400" dirty="0" smtClean="0"/>
          </a:p>
          <a:p>
            <a:pPr>
              <a:buFont typeface="Wingdings" pitchFamily="2" charset="2"/>
              <a:buChar char="ü"/>
            </a:pPr>
            <a:r>
              <a:rPr lang="vi-VN" sz="2400" dirty="0" smtClean="0"/>
              <a:t> </a:t>
            </a:r>
            <a:r>
              <a:rPr lang="vi-VN" sz="2400" dirty="0"/>
              <a:t>Điều chỉnh các rối loạn nội môi do suy thận cấp gây ra </a:t>
            </a:r>
            <a:endParaRPr lang="en-US" sz="2400" dirty="0" smtClean="0"/>
          </a:p>
          <a:p>
            <a:pPr>
              <a:buFont typeface="Wingdings" pitchFamily="2" charset="2"/>
              <a:buChar char="ü"/>
            </a:pPr>
            <a:r>
              <a:rPr lang="vi-VN" sz="2400" dirty="0" smtClean="0"/>
              <a:t> Điều </a:t>
            </a:r>
            <a:r>
              <a:rPr lang="vi-VN" sz="2400" dirty="0"/>
              <a:t>trị triệu chứng phù hợp với từng giai đoạn của bệnh. </a:t>
            </a:r>
            <a:endParaRPr lang="en-US" sz="2400" dirty="0" smtClean="0"/>
          </a:p>
          <a:p>
            <a:pPr>
              <a:buFont typeface="Wingdings" pitchFamily="2" charset="2"/>
              <a:buChar char="ü"/>
            </a:pPr>
            <a:r>
              <a:rPr lang="vi-VN" sz="2400" dirty="0" smtClean="0"/>
              <a:t> </a:t>
            </a:r>
            <a:r>
              <a:rPr lang="vi-VN" sz="2400" dirty="0"/>
              <a:t>Chỉ định lọc máu ngoài thận khi cần thiết. </a:t>
            </a:r>
            <a:endParaRPr lang="en-US" sz="2400" dirty="0" smtClean="0"/>
          </a:p>
          <a:p>
            <a:pPr>
              <a:buFont typeface="Wingdings" pitchFamily="2" charset="2"/>
              <a:buChar char="ü"/>
            </a:pPr>
            <a:r>
              <a:rPr lang="vi-VN" sz="2400" dirty="0" smtClean="0"/>
              <a:t> Chú </a:t>
            </a:r>
            <a:r>
              <a:rPr lang="vi-VN" sz="2400" dirty="0"/>
              <a:t>ý chế độ dinh dưỡng, cân bằng nước điện giải phù hợp với từng giai đoạn của bệnh.</a:t>
            </a:r>
          </a:p>
          <a:p>
            <a:endParaRPr lang="en-US" dirty="0"/>
          </a:p>
        </p:txBody>
      </p:sp>
    </p:spTree>
    <p:extLst>
      <p:ext uri="{BB962C8B-B14F-4D97-AF65-F5344CB8AC3E}">
        <p14:creationId xmlns:p14="http://schemas.microsoft.com/office/powerpoint/2010/main" val="97321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3352799" cy="1143000"/>
          </a:xfrm>
        </p:spPr>
        <p:txBody>
          <a:bodyPr/>
          <a:lstStyle/>
          <a:p>
            <a:r>
              <a:rPr lang="en-US" dirty="0" smtClean="0"/>
              <a:t>ĐIỀU TRỊ</a:t>
            </a:r>
            <a:endParaRPr lang="en-US" dirty="0"/>
          </a:p>
        </p:txBody>
      </p:sp>
      <p:sp>
        <p:nvSpPr>
          <p:cNvPr id="3" name="Content Placeholder 2"/>
          <p:cNvSpPr>
            <a:spLocks noGrp="1"/>
          </p:cNvSpPr>
          <p:nvPr>
            <p:ph sz="quarter" idx="13"/>
          </p:nvPr>
        </p:nvSpPr>
        <p:spPr>
          <a:xfrm>
            <a:off x="304800" y="838200"/>
            <a:ext cx="8686800" cy="5791200"/>
          </a:xfrm>
        </p:spPr>
        <p:txBody>
          <a:bodyPr>
            <a:normAutofit/>
          </a:bodyPr>
          <a:lstStyle/>
          <a:p>
            <a:pPr marL="45720" indent="0">
              <a:buNone/>
            </a:pPr>
            <a:r>
              <a:rPr lang="vi-VN" sz="2400" b="1" u="sng" dirty="0">
                <a:effectLst>
                  <a:outerShdw blurRad="38100" dist="38100" dir="2700000" algn="tl">
                    <a:srgbClr val="000000">
                      <a:alpha val="43137"/>
                    </a:srgbClr>
                  </a:outerShdw>
                </a:effectLst>
              </a:rPr>
              <a:t>Điều trị cụ thể - Điều trị theo giai đoạn </a:t>
            </a:r>
            <a:r>
              <a:rPr lang="vi-VN" sz="2400" b="1" u="sng" dirty="0" smtClean="0">
                <a:effectLst>
                  <a:outerShdw blurRad="38100" dist="38100" dir="2700000" algn="tl">
                    <a:srgbClr val="000000">
                      <a:alpha val="43137"/>
                    </a:srgbClr>
                  </a:outerShdw>
                </a:effectLst>
              </a:rPr>
              <a:t>bệnh</a:t>
            </a:r>
            <a:endParaRPr lang="en-US" sz="2400" b="1" u="sng" dirty="0" smtClean="0">
              <a:effectLst>
                <a:outerShdw blurRad="38100" dist="38100" dir="2700000" algn="tl">
                  <a:srgbClr val="000000">
                    <a:alpha val="43137"/>
                  </a:srgbClr>
                </a:outerShdw>
              </a:effectLst>
            </a:endParaRPr>
          </a:p>
          <a:p>
            <a:r>
              <a:rPr lang="vi-VN" sz="2400" b="1" u="sng" dirty="0">
                <a:effectLst>
                  <a:outerShdw blurRad="38100" dist="38100" dir="2700000" algn="tl">
                    <a:srgbClr val="000000">
                      <a:alpha val="43137"/>
                    </a:srgbClr>
                  </a:outerShdw>
                </a:effectLst>
              </a:rPr>
              <a:t> </a:t>
            </a:r>
            <a:r>
              <a:rPr lang="vi-VN" sz="2400" u="sng" dirty="0"/>
              <a:t>Giai đoạn tấn công của tác nhân gây bệnh</a:t>
            </a:r>
          </a:p>
          <a:p>
            <a:pPr>
              <a:buFont typeface="Wingdings" pitchFamily="2" charset="2"/>
              <a:buChar char="ü"/>
            </a:pPr>
            <a:r>
              <a:rPr lang="vi-VN" sz="2400" dirty="0"/>
              <a:t>Cố gắng điều trị loại bỏ nguyên nhân gây </a:t>
            </a:r>
            <a:r>
              <a:rPr lang="vi-VN" sz="2400" dirty="0" smtClean="0"/>
              <a:t>bệnh</a:t>
            </a:r>
            <a:endParaRPr lang="en-US" sz="2400" dirty="0" smtClean="0"/>
          </a:p>
          <a:p>
            <a:pPr>
              <a:buFont typeface="Wingdings" pitchFamily="2" charset="2"/>
              <a:buChar char="ü"/>
            </a:pPr>
            <a:r>
              <a:rPr lang="vi-VN" sz="2400" dirty="0" smtClean="0"/>
              <a:t>Theo </a:t>
            </a:r>
            <a:r>
              <a:rPr lang="vi-VN" sz="2400" dirty="0"/>
              <a:t>dõi sát tình trạng thiểu niệu, vô niệu để có chẩn đoán suy thận cấp </a:t>
            </a:r>
            <a:r>
              <a:rPr lang="vi-VN" sz="2400" dirty="0" smtClean="0"/>
              <a:t>sớm</a:t>
            </a:r>
            <a:r>
              <a:rPr lang="en-US" sz="2400" dirty="0" smtClean="0"/>
              <a:t>.</a:t>
            </a:r>
            <a:endParaRPr lang="en-US" sz="2400" dirty="0"/>
          </a:p>
        </p:txBody>
      </p:sp>
    </p:spTree>
    <p:extLst>
      <p:ext uri="{BB962C8B-B14F-4D97-AF65-F5344CB8AC3E}">
        <p14:creationId xmlns:p14="http://schemas.microsoft.com/office/powerpoint/2010/main" val="33755253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Bài 4: SUY THẬN CẤP&amp;quot;&quot;/&gt;&lt;property id=&quot;20307&quot; value=&quot;256&quot;/&gt;&lt;/object&gt;&lt;object type=&quot;3&quot; unique_id=&quot;10004&quot;&gt;&lt;property id=&quot;20148&quot; value=&quot;5&quot;/&gt;&lt;property id=&quot;20300&quot; value=&quot;Slide 2 - &amp;quot;NỘI DUNG&amp;quot;&quot;/&gt;&lt;property id=&quot;20307&quot; value=&quot;270&quot;/&gt;&lt;/object&gt;&lt;object type=&quot;3&quot; unique_id=&quot;10005&quot;&gt;&lt;property id=&quot;20148&quot; value=&quot;5&quot;/&gt;&lt;property id=&quot;20300&quot; value=&quot;Slide 3 - &amp;quot;ĐỊNH NGHĨA&amp;quot;&quot;/&gt;&lt;property id=&quot;20307&quot; value=&quot;259&quot;/&gt;&lt;/object&gt;&lt;object type=&quot;3&quot; unique_id=&quot;10006&quot;&gt;&lt;property id=&quot;20148&quot; value=&quot;5&quot;/&gt;&lt;property id=&quot;20300&quot; value=&quot;Slide 4 - &amp;quot;NGUYÊN NHÂN VÀ SINH LÝ BỆNH&amp;quot;&quot;/&gt;&lt;property id=&quot;20307&quot; value=&quot;258&quot;/&gt;&lt;/object&gt;&lt;object type=&quot;3&quot; unique_id=&quot;10007&quot;&gt;&lt;property id=&quot;20148&quot; value=&quot;5&quot;/&gt;&lt;property id=&quot;20300&quot; value=&quot;Slide 5 - &amp;quot;Cơ chế bệnh sinh&amp;quot;&quot;/&gt;&lt;property id=&quot;20307&quot; value=&quot;260&quot;/&gt;&lt;/object&gt;&lt;object type=&quot;3&quot; unique_id=&quot;10008&quot;&gt;&lt;property id=&quot;20148&quot; value=&quot;5&quot;/&gt;&lt;property id=&quot;20300&quot; value=&quot;Slide 6 - &amp;quot;TRIỆU CHỨNG&amp;quot;&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 - &amp;quot;ĐIỀU TRỊ&amp;quot;&quot;/&gt;&lt;property id=&quot;20307&quot; value=&quot;263&quot;/&gt;&lt;/object&gt;&lt;object type=&quot;3&quot; unique_id=&quot;10011&quot;&gt;&lt;property id=&quot;20148&quot; value=&quot;5&quot;/&gt;&lt;property id=&quot;20300&quot; value=&quot;Slide 9 - &amp;quot;ĐIỀU TRỊ&amp;quot;&quot;/&gt;&lt;property id=&quot;20307&quot; value=&quot;264&quot;/&gt;&lt;/object&gt;&lt;object type=&quot;3&quot; unique_id=&quot;10012&quot;&gt;&lt;property id=&quot;20148&quot; value=&quot;5&quot;/&gt;&lt;property id=&quot;20300&quot; value=&quot;Slide 10 - &amp;quot;ĐIỀU TRỊ&amp;quot;&quot;/&gt;&lt;property id=&quot;20307&quot; value=&quot;265&quot;/&gt;&lt;/object&gt;&lt;object type=&quot;3&quot; unique_id=&quot;10013&quot;&gt;&lt;property id=&quot;20148&quot; value=&quot;5&quot;/&gt;&lt;property id=&quot;20300&quot; value=&quot;Slide 11 - &amp;quot;ĐIỀU TRỊ &amp;quot;&quot;/&gt;&lt;property id=&quot;20307&quot; value=&quot;268&quot;/&gt;&lt;/object&gt;&lt;object type=&quot;3&quot; unique_id=&quot;10014&quot;&gt;&lt;property id=&quot;20148&quot; value=&quot;5&quot;/&gt;&lt;property id=&quot;20300&quot; value=&quot;Slide 12 - &amp;quot;ĐIỀU TRỊ&amp;quot;&quot;/&gt;&lt;property id=&quot;20307&quot; value=&quot;267&quot;/&gt;&lt;/object&gt;&lt;object type=&quot;3&quot; unique_id=&quot;10015&quot;&gt;&lt;property id=&quot;20148&quot; value=&quot;5&quot;/&gt;&lt;property id=&quot;20300&quot; value=&quot;Slide 13 - &amp;quot;ĐIỀU TRỊ&amp;quot;&quot;/&gt;&lt;property id=&quot;20307&quot; value=&quot;269&quot;/&gt;&lt;/object&gt;&lt;/object&gt;&lt;object type=&quot;8&quot; unique_id=&quot;10030&quot;&gt;&lt;/object&gt;&lt;/object&gt;&lt;/database&gt;"/>
  <p:tag name="MMPROD_NEXTUNIQUEID" val="10009"/>
  <p:tag name="SECTOMILLISECCONVERTED" val="1"/>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893</TotalTime>
  <Words>963</Words>
  <Application>Microsoft Office PowerPoint</Application>
  <PresentationFormat>On-screen Show (4:3)</PresentationFormat>
  <Paragraphs>85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Slipstream</vt:lpstr>
      <vt:lpstr>Bài 4: SUY THẬN CẤP</vt:lpstr>
      <vt:lpstr>NỘI DUNG</vt:lpstr>
      <vt:lpstr>ĐỊNH NGHĨA</vt:lpstr>
      <vt:lpstr>NGUYÊN NHÂN VÀ SINH LÝ BỆNH</vt:lpstr>
      <vt:lpstr>Cơ chế bệnh sinh</vt:lpstr>
      <vt:lpstr>TRIỆU CHỨNG</vt:lpstr>
      <vt:lpstr>PowerPoint Presentation</vt:lpstr>
      <vt:lpstr>ĐIỀU TRỊ</vt:lpstr>
      <vt:lpstr>ĐIỀU TRỊ</vt:lpstr>
      <vt:lpstr>ĐIỀU TRỊ</vt:lpstr>
      <vt:lpstr>ĐIỀU TRỊ </vt:lpstr>
      <vt:lpstr>ĐIỀU TRỊ</vt:lpstr>
      <vt:lpstr>ĐIỀU TRỊ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AutoBVT</cp:lastModifiedBy>
  <cp:revision>29</cp:revision>
  <dcterms:created xsi:type="dcterms:W3CDTF">2018-05-02T00:43:59Z</dcterms:created>
  <dcterms:modified xsi:type="dcterms:W3CDTF">2018-05-11T08:36:55Z</dcterms:modified>
</cp:coreProperties>
</file>