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2" r:id="rId4"/>
    <p:sldId id="257" r:id="rId5"/>
    <p:sldId id="263" r:id="rId6"/>
    <p:sldId id="264" r:id="rId7"/>
    <p:sldId id="273" r:id="rId8"/>
    <p:sldId id="275" r:id="rId9"/>
    <p:sldId id="276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39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299E-4C61-4738-BEE2-2B3BC41683C9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6B0B-401D-4AA5-A99F-637BC69F5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3820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ĐẠI CƯƠNG BỆNH SINH CÁC</a:t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 NHIỄM TRÙNG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124200"/>
            <a:ext cx="4114800" cy="1752600"/>
          </a:xfrm>
        </p:spPr>
        <p:txBody>
          <a:bodyPr>
            <a:no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</a:rPr>
              <a:t>Nhóm</a:t>
            </a:r>
            <a:r>
              <a:rPr lang="en-US" sz="2400" b="1" i="1" dirty="0" smtClean="0">
                <a:solidFill>
                  <a:srgbClr val="FF0000"/>
                </a:solidFill>
              </a:rPr>
              <a:t> 5 (</a:t>
            </a:r>
            <a:r>
              <a:rPr lang="en-US" sz="2400" b="1" i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i="1" dirty="0" smtClean="0">
                <a:solidFill>
                  <a:srgbClr val="FF0000"/>
                </a:solidFill>
              </a:rPr>
              <a:t> 8.1</a:t>
            </a:r>
            <a:r>
              <a:rPr lang="en-US" sz="2400" b="1" i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Trần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Hữu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Tiến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>
                <a:solidFill>
                  <a:srgbClr val="FF0000"/>
                </a:solidFill>
              </a:rPr>
              <a:t>Dương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Nguyệt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Diệu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Sinh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Phan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Tạo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</a:p>
          <a:p>
            <a:r>
              <a:rPr lang="en-US" sz="2400" dirty="0" err="1">
                <a:solidFill>
                  <a:srgbClr val="FF0000"/>
                </a:solidFill>
              </a:rPr>
              <a:t>Ngô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Tuấn</a:t>
            </a:r>
            <a:endParaRPr lang="en-US" sz="2400" dirty="0">
              <a:solidFill>
                <a:srgbClr val="FF0000"/>
              </a:solidFill>
            </a:endParaRPr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07950"/>
            <a:ext cx="9144000" cy="1403350"/>
          </a:xfrm>
        </p:spPr>
        <p:txBody>
          <a:bodyPr>
            <a:noAutofit/>
          </a:bodyPr>
          <a:lstStyle/>
          <a:p>
            <a:pPr lvl="0" algn="ctr"/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295400"/>
            <a:ext cx="9144000" cy="52578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truyền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419600" y="1981200"/>
            <a:ext cx="472440" cy="15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4419600" y="2880360"/>
            <a:ext cx="472440" cy="15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4419600" y="3810001"/>
            <a:ext cx="472440" cy="15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419600" y="4724401"/>
            <a:ext cx="472440" cy="15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419600" y="5623560"/>
            <a:ext cx="472440" cy="15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762000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ua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vectơ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lây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muỗi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nhầy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vẹn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chấn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phẫu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nhập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ua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lỗ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rực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niêm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bề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truyền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khuếch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lần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xâm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nhập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uần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phế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hô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hiễm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phế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phế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phổi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Tổn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ắc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nghẽn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học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hản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phát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ộc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chết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ội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Gram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581400" cy="68579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ấp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tính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 </a:t>
            </a:r>
            <a:r>
              <a:rPr lang="en-US" sz="2000" dirty="0" err="1" smtClean="0"/>
              <a:t>viêm</a:t>
            </a:r>
            <a:r>
              <a:rPr lang="en-US" sz="2000" dirty="0" smtClean="0"/>
              <a:t> </a:t>
            </a:r>
            <a:r>
              <a:rPr lang="en-US" sz="2000" dirty="0" err="1" smtClean="0"/>
              <a:t>họng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43400" y="3886200"/>
            <a:ext cx="4800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Viêm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0" y="914400"/>
            <a:ext cx="5334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0" dirty="0" err="1" smtClean="0">
                <a:solidFill>
                  <a:srgbClr val="FF0000"/>
                </a:solidFill>
              </a:rPr>
              <a:t>B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cấp</a:t>
            </a:r>
            <a:r>
              <a:rPr lang="en-US" sz="8000" dirty="0" smtClean="0">
                <a:solidFill>
                  <a:srgbClr val="FF0000"/>
                </a:solidFill>
              </a:rPr>
              <a:t>  </a:t>
            </a:r>
            <a:r>
              <a:rPr lang="en-US" sz="4000" dirty="0" smtClean="0"/>
              <a:t>(</a:t>
            </a:r>
            <a:r>
              <a:rPr lang="en-US" sz="4000" dirty="0" err="1" smtClean="0"/>
              <a:t>viêm</a:t>
            </a:r>
            <a:r>
              <a:rPr lang="en-US" sz="4000" dirty="0" smtClean="0"/>
              <a:t> </a:t>
            </a:r>
            <a:r>
              <a:rPr lang="en-US" sz="4000" dirty="0" err="1" smtClean="0"/>
              <a:t>tuyến</a:t>
            </a:r>
            <a:r>
              <a:rPr lang="en-US" sz="4000" dirty="0" smtClean="0"/>
              <a:t> </a:t>
            </a:r>
            <a:r>
              <a:rPr lang="en-US" sz="4000" dirty="0" err="1" smtClean="0"/>
              <a:t>giáp</a:t>
            </a:r>
            <a:r>
              <a:rPr lang="en-US" sz="4000" dirty="0" smtClean="0"/>
              <a:t> </a:t>
            </a:r>
            <a:r>
              <a:rPr lang="en-US" sz="4000" dirty="0" err="1" smtClean="0"/>
              <a:t>bán</a:t>
            </a:r>
            <a:r>
              <a:rPr lang="en-US" sz="4000" dirty="0" smtClean="0"/>
              <a:t> </a:t>
            </a:r>
            <a:r>
              <a:rPr lang="en-US" sz="4000" dirty="0" err="1" smtClean="0"/>
              <a:t>cấp</a:t>
            </a:r>
            <a:r>
              <a:rPr lang="en-US" sz="4000" dirty="0" smtClean="0"/>
              <a:t> de </a:t>
            </a:r>
            <a:r>
              <a:rPr lang="en-US" sz="4000" dirty="0" err="1" smtClean="0"/>
              <a:t>quervain</a:t>
            </a:r>
            <a:r>
              <a:rPr lang="en-US" sz="4000" dirty="0" smtClean="0"/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Kết quả hình ảnh cho viêm họng cấ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3581400" cy="2385764"/>
          </a:xfrm>
          <a:prstGeom prst="rect">
            <a:avLst/>
          </a:prstGeom>
          <a:noFill/>
        </p:spPr>
      </p:pic>
      <p:pic>
        <p:nvPicPr>
          <p:cNvPr id="2052" name="Picture 4" descr="Kết quả hình ảnh cho viêm tuyến giáp bán cấp de querv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3429000" cy="2537461"/>
          </a:xfrm>
          <a:prstGeom prst="rect">
            <a:avLst/>
          </a:prstGeom>
          <a:noFill/>
        </p:spPr>
      </p:pic>
      <p:pic>
        <p:nvPicPr>
          <p:cNvPr id="2054" name="Picture 6" descr="Kết quả hình ảnh cho viêm gan 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4495800"/>
            <a:ext cx="47244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505200" cy="7620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phục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hồi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4114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Kết quả hình ảnh cho tử v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467225"/>
            <a:ext cx="4250265" cy="2390775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3505200"/>
            <a:ext cx="3962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nhiễm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ùn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mãn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57400" y="57150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Kết quả hình ảnh cho vui khỏ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133600"/>
            <a:ext cx="4038600" cy="3111282"/>
          </a:xfrm>
          <a:prstGeom prst="rect">
            <a:avLst/>
          </a:prstGeom>
          <a:noFill/>
        </p:spPr>
      </p:pic>
      <p:pic>
        <p:nvPicPr>
          <p:cNvPr id="4" name="Picture 2" descr="Kết quả hình ảnh cho khoa hồi sức tich cự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990600"/>
            <a:ext cx="38100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đấu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DÀN BÀI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51037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116205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so do 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6199" y="1524000"/>
            <a:ext cx="4800601" cy="42672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1435100"/>
            <a:ext cx="3581400" cy="46910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học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ật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virus, vi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nấm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ộng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hòa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ị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trộn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thái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cư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găn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chặn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cư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(1)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học, (2)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(3)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chiếm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dinh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khuẩn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4648200" cy="1479550"/>
          </a:xfrm>
        </p:spPr>
        <p:txBody>
          <a:bodyPr>
            <a:norm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62600" y="685800"/>
            <a:ext cx="3352800" cy="54102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khuẩn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Chlamydiae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Rickettsia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Mycoplasma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Nấm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Ký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4495800" cy="2895600"/>
          </a:xfrm>
        </p:spPr>
        <p:txBody>
          <a:bodyPr>
            <a:noAutofit/>
          </a:bodyPr>
          <a:lstStyle/>
          <a:p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học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trùng</a:t>
            </a:r>
            <a:endParaRPr lang="en-US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vẩy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3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màng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nhầy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cản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3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viêm</a:t>
            </a:r>
            <a:endParaRPr lang="en-US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bổ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endParaRPr lang="en-US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endParaRPr lang="en-US" sz="2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410200"/>
            <a:ext cx="4038600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Phòng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thủ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cảm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ứng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cơ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thể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b="1" baseline="0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Đáp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ứng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đặc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hiệu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học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58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Đáp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ứng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viêm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42" name="Picture 2" descr="Kết quả hình ảnh cho lớp biểu mô 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71600"/>
            <a:ext cx="3428999" cy="2445418"/>
          </a:xfrm>
          <a:prstGeom prst="rect">
            <a:avLst/>
          </a:prstGeom>
          <a:noFill/>
        </p:spPr>
      </p:pic>
      <p:pic>
        <p:nvPicPr>
          <p:cNvPr id="10244" name="Picture 4" descr="Kết quả hình ảnh cho lớp màng nhà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19200"/>
            <a:ext cx="3429000" cy="2606386"/>
          </a:xfrm>
          <a:prstGeom prst="rect">
            <a:avLst/>
          </a:prstGeom>
          <a:noFill/>
        </p:spPr>
      </p:pic>
      <p:pic>
        <p:nvPicPr>
          <p:cNvPr id="9218" name="Picture 2" descr="Kết quả hình ảnh cho phản ứng viê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648200"/>
            <a:ext cx="426720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bổ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https://voer.edu.vn/file/2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https://voer.edu.vn/file/2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ttps://voer.edu.vn/file/2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ttps://voer.edu.vn/file/2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https://voer.edu.vn/file/25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 descr="Kết quả hình ảnh cho hệ thống bổ th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89866"/>
            <a:ext cx="4953000" cy="5087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/>
          <a:srcRect b="4447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bào</a:t>
            </a: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Kết quả hình ảnh cho thực bà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13" y="2286000"/>
            <a:ext cx="3217587" cy="2971800"/>
          </a:xfrm>
          <a:prstGeom prst="rect">
            <a:avLst/>
          </a:prstGeom>
          <a:noFill/>
        </p:spPr>
      </p:pic>
      <p:pic>
        <p:nvPicPr>
          <p:cNvPr id="7172" name="Picture 4" descr="Kết quả hình ảnh cho thực bà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057400"/>
            <a:ext cx="54102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602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ĐẠI CƯƠNG BỆNH SINH CÁC BỆNH NHIỄM TRÙNG</vt:lpstr>
      <vt:lpstr>Slide 2</vt:lpstr>
      <vt:lpstr>DÀN BÀI</vt:lpstr>
      <vt:lpstr> Các thành tố chính trong bệnh sinh bệnh nhiễm trùng</vt:lpstr>
      <vt:lpstr>Hệ sinh thái vi sinh bình thường </vt:lpstr>
      <vt:lpstr>Phòng thủ tự nhiên của cơ thể</vt:lpstr>
      <vt:lpstr>Hàng rào vật lý và hóa học</vt:lpstr>
      <vt:lpstr>Hệ thống bổ thể</vt:lpstr>
      <vt:lpstr>Thực bào</vt:lpstr>
      <vt:lpstr>Các quá trình của bệnh  nhiễm trùng </vt:lpstr>
      <vt:lpstr>Tiếp xúc và vượt qua hàng rào bảo vệ vật chủ </vt:lpstr>
      <vt:lpstr>Nhân lên và lan truyền</vt:lpstr>
      <vt:lpstr>Tổn thương mô  </vt:lpstr>
      <vt:lpstr>Thời gian nhiễm trùng </vt:lpstr>
      <vt:lpstr>Hậu quả của nhiễm trùng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ĐẠI CƯƠNG BỆNH SINH HỌC BỆNH NHIỄM TRÙNG</dc:title>
  <dc:creator>Admin</dc:creator>
  <cp:lastModifiedBy>Windows User</cp:lastModifiedBy>
  <cp:revision>59</cp:revision>
  <dcterms:created xsi:type="dcterms:W3CDTF">2016-11-13T13:57:04Z</dcterms:created>
  <dcterms:modified xsi:type="dcterms:W3CDTF">2016-11-17T09:28:03Z</dcterms:modified>
</cp:coreProperties>
</file>