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3" r:id="rId2"/>
    <p:sldId id="256" r:id="rId3"/>
    <p:sldId id="257" r:id="rId4"/>
    <p:sldId id="259" r:id="rId5"/>
    <p:sldId id="260" r:id="rId6"/>
    <p:sldId id="261" r:id="rId7"/>
    <p:sldId id="262" r:id="rId8"/>
    <p:sldId id="263" r:id="rId9"/>
    <p:sldId id="264" r:id="rId10"/>
    <p:sldId id="265" r:id="rId11"/>
    <p:sldId id="266" r:id="rId12"/>
    <p:sldId id="271" r:id="rId13"/>
    <p:sldId id="272" r:id="rId14"/>
    <p:sldId id="273" r:id="rId15"/>
    <p:sldId id="274" r:id="rId16"/>
    <p:sldId id="292"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custDataLst>
    <p:tags r:id="rId3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84369" autoAdjust="0"/>
  </p:normalViewPr>
  <p:slideViewPr>
    <p:cSldViewPr>
      <p:cViewPr>
        <p:scale>
          <a:sx n="50" d="100"/>
          <a:sy n="50" d="100"/>
        </p:scale>
        <p:origin x="-162" y="-6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53E41-9F7A-45F6-9F9F-85D05D4BEA6B}"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vi-VN"/>
        </a:p>
      </dgm:t>
    </dgm:pt>
    <dgm:pt modelId="{11C0010A-80F9-4BA6-A199-7C6AAA9C7277}">
      <dgm:prSet phldrT="[Text]"/>
      <dgm:spPr/>
      <dgm:t>
        <a:bodyPr/>
        <a:lstStyle/>
        <a:p>
          <a:r>
            <a:rPr lang="en-US" dirty="0" smtClean="0"/>
            <a:t>ĐIỀU TRỊ VÀ DỰ PHÒNG CỤ THỂ         </a:t>
          </a:r>
          <a:endParaRPr lang="vi-VN" dirty="0"/>
        </a:p>
      </dgm:t>
    </dgm:pt>
    <dgm:pt modelId="{77EA9F7E-E406-4678-AA26-981702EB4F7E}">
      <dgm:prSet phldrT="[Text]"/>
      <dgm:spPr/>
      <dgm:t>
        <a:bodyPr/>
        <a:lstStyle/>
        <a:p>
          <a:r>
            <a:rPr lang="en-US" dirty="0" smtClean="0"/>
            <a:t>NGUYÊN TẮC CHUNG  </a:t>
          </a:r>
          <a:endParaRPr lang="vi-VN" dirty="0"/>
        </a:p>
      </dgm:t>
    </dgm:pt>
    <dgm:pt modelId="{826622D4-5FAE-4126-AF1A-0AC908F9F6D8}">
      <dgm:prSet phldrT="[Text]"/>
      <dgm:spPr/>
      <dgm:t>
        <a:bodyPr/>
        <a:lstStyle/>
        <a:p>
          <a:r>
            <a:rPr lang="en-US" dirty="0" smtClean="0"/>
            <a:t>ĐIỀU TRỊ VÀ DỰ PHÒNG </a:t>
          </a:r>
          <a:endParaRPr lang="vi-VN" dirty="0"/>
        </a:p>
      </dgm:t>
    </dgm:pt>
    <dgm:pt modelId="{A3D4ECED-2EDC-487E-B32A-AE1BE22133DF}" type="sibTrans" cxnId="{51443CEC-A97C-4B23-8571-DC5765C8226F}">
      <dgm:prSet/>
      <dgm:spPr/>
      <dgm:t>
        <a:bodyPr/>
        <a:lstStyle/>
        <a:p>
          <a:endParaRPr lang="vi-VN"/>
        </a:p>
      </dgm:t>
    </dgm:pt>
    <dgm:pt modelId="{EA07D786-2A29-4CE0-90D6-9C5631A4BAAF}" type="parTrans" cxnId="{51443CEC-A97C-4B23-8571-DC5765C8226F}">
      <dgm:prSet/>
      <dgm:spPr/>
      <dgm:t>
        <a:bodyPr/>
        <a:lstStyle/>
        <a:p>
          <a:endParaRPr lang="vi-VN"/>
        </a:p>
      </dgm:t>
    </dgm:pt>
    <dgm:pt modelId="{51D80C48-64DF-457F-A107-E6767885E6B3}" type="sibTrans" cxnId="{F40FFBA8-8C88-41FE-A482-5C2904FEEC22}">
      <dgm:prSet/>
      <dgm:spPr/>
      <dgm:t>
        <a:bodyPr/>
        <a:lstStyle/>
        <a:p>
          <a:endParaRPr lang="vi-VN"/>
        </a:p>
      </dgm:t>
    </dgm:pt>
    <dgm:pt modelId="{3B9587F3-EAD3-4119-9253-C3467BEF4908}" type="parTrans" cxnId="{F40FFBA8-8C88-41FE-A482-5C2904FEEC22}">
      <dgm:prSet/>
      <dgm:spPr/>
      <dgm:t>
        <a:bodyPr/>
        <a:lstStyle/>
        <a:p>
          <a:endParaRPr lang="vi-VN"/>
        </a:p>
      </dgm:t>
    </dgm:pt>
    <dgm:pt modelId="{2289AFE1-692E-41C0-BEEF-69BE814651A0}" type="sibTrans" cxnId="{E5036BB4-3B5C-4A8C-A0EA-AEC1D7C922C7}">
      <dgm:prSet/>
      <dgm:spPr/>
      <dgm:t>
        <a:bodyPr/>
        <a:lstStyle/>
        <a:p>
          <a:endParaRPr lang="vi-VN"/>
        </a:p>
      </dgm:t>
    </dgm:pt>
    <dgm:pt modelId="{C0BD556D-EA40-4067-AA7C-DCB12446B826}" type="parTrans" cxnId="{E5036BB4-3B5C-4A8C-A0EA-AEC1D7C922C7}">
      <dgm:prSet/>
      <dgm:spPr/>
      <dgm:t>
        <a:bodyPr/>
        <a:lstStyle/>
        <a:p>
          <a:endParaRPr lang="vi-VN"/>
        </a:p>
      </dgm:t>
    </dgm:pt>
    <dgm:pt modelId="{A85CA604-7527-4933-BDCB-F03F23686140}">
      <dgm:prSet phldrT="[Text]"/>
      <dgm:spPr/>
      <dgm:t>
        <a:bodyPr/>
        <a:lstStyle/>
        <a:p>
          <a:r>
            <a:rPr lang="en-US" smtClean="0"/>
            <a:t>CẬN LÂM SÀNG</a:t>
          </a:r>
          <a:endParaRPr lang="vi-VN"/>
        </a:p>
      </dgm:t>
    </dgm:pt>
    <dgm:pt modelId="{E6672658-F754-4CA9-AF75-EE227699915D}">
      <dgm:prSet phldrT="[Text]"/>
      <dgm:spPr/>
      <dgm:t>
        <a:bodyPr/>
        <a:lstStyle/>
        <a:p>
          <a:r>
            <a:rPr lang="en-US" smtClean="0"/>
            <a:t>LÂM SÀNG</a:t>
          </a:r>
          <a:endParaRPr lang="vi-VN"/>
        </a:p>
      </dgm:t>
    </dgm:pt>
    <dgm:pt modelId="{1769391C-805C-4A09-B57B-CE1B345DECFD}">
      <dgm:prSet phldrT="[Text]"/>
      <dgm:spPr/>
      <dgm:t>
        <a:bodyPr/>
        <a:lstStyle/>
        <a:p>
          <a:r>
            <a:rPr lang="en-US" dirty="0" smtClean="0"/>
            <a:t>TRIỆU CHỨNG </a:t>
          </a:r>
          <a:endParaRPr lang="vi-VN" dirty="0"/>
        </a:p>
      </dgm:t>
    </dgm:pt>
    <dgm:pt modelId="{9944A02A-0128-41F5-ADB7-57B36843C58D}" type="sibTrans" cxnId="{974D5987-3781-4171-B225-3DDF826BB155}">
      <dgm:prSet/>
      <dgm:spPr/>
      <dgm:t>
        <a:bodyPr/>
        <a:lstStyle/>
        <a:p>
          <a:endParaRPr lang="vi-VN"/>
        </a:p>
      </dgm:t>
    </dgm:pt>
    <dgm:pt modelId="{5ACF4465-8D44-4368-8469-E18535E5413C}" type="parTrans" cxnId="{974D5987-3781-4171-B225-3DDF826BB155}">
      <dgm:prSet/>
      <dgm:spPr/>
      <dgm:t>
        <a:bodyPr/>
        <a:lstStyle/>
        <a:p>
          <a:endParaRPr lang="vi-VN"/>
        </a:p>
      </dgm:t>
    </dgm:pt>
    <dgm:pt modelId="{FB381799-B1E6-4426-A714-6ECA911ECBE6}" type="sibTrans" cxnId="{264C2649-C2D5-4CB8-B2B8-BFB6BF86AAAB}">
      <dgm:prSet/>
      <dgm:spPr/>
      <dgm:t>
        <a:bodyPr/>
        <a:lstStyle/>
        <a:p>
          <a:endParaRPr lang="vi-VN"/>
        </a:p>
      </dgm:t>
    </dgm:pt>
    <dgm:pt modelId="{B594F56D-E2CC-4104-A195-E863C06249BD}" type="parTrans" cxnId="{264C2649-C2D5-4CB8-B2B8-BFB6BF86AAAB}">
      <dgm:prSet/>
      <dgm:spPr/>
      <dgm:t>
        <a:bodyPr/>
        <a:lstStyle/>
        <a:p>
          <a:endParaRPr lang="vi-VN"/>
        </a:p>
      </dgm:t>
    </dgm:pt>
    <dgm:pt modelId="{FDD91F15-44E0-4189-A5DF-CCA0D8AF9EE7}" type="sibTrans" cxnId="{F2B4B9DA-0CF9-468B-8B58-671D2F23AEFC}">
      <dgm:prSet/>
      <dgm:spPr/>
      <dgm:t>
        <a:bodyPr/>
        <a:lstStyle/>
        <a:p>
          <a:endParaRPr lang="vi-VN"/>
        </a:p>
      </dgm:t>
    </dgm:pt>
    <dgm:pt modelId="{06360175-A583-4776-A5B1-608A7C507FD4}" type="parTrans" cxnId="{F2B4B9DA-0CF9-468B-8B58-671D2F23AEFC}">
      <dgm:prSet/>
      <dgm:spPr/>
      <dgm:t>
        <a:bodyPr/>
        <a:lstStyle/>
        <a:p>
          <a:endParaRPr lang="vi-VN"/>
        </a:p>
      </dgm:t>
    </dgm:pt>
    <dgm:pt modelId="{43B5A246-D3DC-4E0E-91D5-68584F77622C}">
      <dgm:prSet phldrT="[Text]"/>
      <dgm:spPr/>
      <dgm:t>
        <a:bodyPr/>
        <a:lstStyle/>
        <a:p>
          <a:r>
            <a:rPr lang="en-US" dirty="0" smtClean="0"/>
            <a:t> CƠ CHẾ BỆNH SINH</a:t>
          </a:r>
          <a:endParaRPr lang="vi-VN" dirty="0"/>
        </a:p>
      </dgm:t>
    </dgm:pt>
    <dgm:pt modelId="{355A2BA0-5FD0-4850-94B5-01E59CBB4525}">
      <dgm:prSet phldrT="[Text]"/>
      <dgm:spPr/>
      <dgm:t>
        <a:bodyPr/>
        <a:lstStyle/>
        <a:p>
          <a:r>
            <a:rPr lang="en-US" dirty="0" smtClean="0"/>
            <a:t>NGUYÊN NHÂN</a:t>
          </a:r>
          <a:endParaRPr lang="vi-VN" dirty="0"/>
        </a:p>
      </dgm:t>
    </dgm:pt>
    <dgm:pt modelId="{8AE9D29C-FD9A-4EC6-939B-259F297A6774}">
      <dgm:prSet phldrT="[Text]"/>
      <dgm:spPr/>
      <dgm:t>
        <a:bodyPr/>
        <a:lstStyle/>
        <a:p>
          <a:r>
            <a:rPr lang="en-US" dirty="0" smtClean="0"/>
            <a:t>ĐỊNH NGHĨA </a:t>
          </a:r>
          <a:endParaRPr lang="vi-VN" dirty="0"/>
        </a:p>
      </dgm:t>
    </dgm:pt>
    <dgm:pt modelId="{1737C067-B484-45ED-8F73-84867C8A0992}">
      <dgm:prSet phldrT="[Text]"/>
      <dgm:spPr/>
      <dgm:t>
        <a:bodyPr/>
        <a:lstStyle/>
        <a:p>
          <a:r>
            <a:rPr lang="en-US" dirty="0" smtClean="0"/>
            <a:t>ĐẠI CƯƠNG</a:t>
          </a:r>
          <a:endParaRPr lang="vi-VN" dirty="0"/>
        </a:p>
      </dgm:t>
    </dgm:pt>
    <dgm:pt modelId="{FEC4E19C-8ED2-47C2-9C73-3A21821130B2}" type="sibTrans" cxnId="{3FDE2998-6214-4D0E-8D1B-B3B148935D39}">
      <dgm:prSet/>
      <dgm:spPr/>
      <dgm:t>
        <a:bodyPr/>
        <a:lstStyle/>
        <a:p>
          <a:endParaRPr lang="vi-VN"/>
        </a:p>
      </dgm:t>
    </dgm:pt>
    <dgm:pt modelId="{054D4718-CA14-4335-9A1A-C55FE38F3426}" type="parTrans" cxnId="{3FDE2998-6214-4D0E-8D1B-B3B148935D39}">
      <dgm:prSet/>
      <dgm:spPr/>
      <dgm:t>
        <a:bodyPr/>
        <a:lstStyle/>
        <a:p>
          <a:endParaRPr lang="vi-VN"/>
        </a:p>
      </dgm:t>
    </dgm:pt>
    <dgm:pt modelId="{040F1473-E867-49FF-AA2D-43BB6E866841}" type="sibTrans" cxnId="{01521C59-A379-425F-9881-FC7B089E3C63}">
      <dgm:prSet/>
      <dgm:spPr/>
      <dgm:t>
        <a:bodyPr/>
        <a:lstStyle/>
        <a:p>
          <a:endParaRPr lang="vi-VN"/>
        </a:p>
      </dgm:t>
    </dgm:pt>
    <dgm:pt modelId="{2B463F96-D0CB-4CAE-8D98-03FB62398193}" type="parTrans" cxnId="{01521C59-A379-425F-9881-FC7B089E3C63}">
      <dgm:prSet/>
      <dgm:spPr/>
      <dgm:t>
        <a:bodyPr/>
        <a:lstStyle/>
        <a:p>
          <a:endParaRPr lang="vi-VN"/>
        </a:p>
      </dgm:t>
    </dgm:pt>
    <dgm:pt modelId="{40768983-9F29-453C-87C4-C46661DA159F}" type="sibTrans" cxnId="{C96B6A68-3320-4B77-9842-8405D0E80099}">
      <dgm:prSet/>
      <dgm:spPr/>
      <dgm:t>
        <a:bodyPr/>
        <a:lstStyle/>
        <a:p>
          <a:endParaRPr lang="vi-VN"/>
        </a:p>
      </dgm:t>
    </dgm:pt>
    <dgm:pt modelId="{0CAFB97C-D84A-464E-9A57-7EA86F84B828}" type="parTrans" cxnId="{C96B6A68-3320-4B77-9842-8405D0E80099}">
      <dgm:prSet/>
      <dgm:spPr/>
      <dgm:t>
        <a:bodyPr/>
        <a:lstStyle/>
        <a:p>
          <a:endParaRPr lang="vi-VN"/>
        </a:p>
      </dgm:t>
    </dgm:pt>
    <dgm:pt modelId="{150BB1B6-1FE4-448C-98E5-1876DAD01F6B}" type="sibTrans" cxnId="{DC0C7943-A22C-4C40-875D-E35BF303472F}">
      <dgm:prSet/>
      <dgm:spPr/>
      <dgm:t>
        <a:bodyPr/>
        <a:lstStyle/>
        <a:p>
          <a:endParaRPr lang="vi-VN"/>
        </a:p>
      </dgm:t>
    </dgm:pt>
    <dgm:pt modelId="{8E803100-D930-4458-99F2-2049E9FC369A}" type="parTrans" cxnId="{DC0C7943-A22C-4C40-875D-E35BF303472F}">
      <dgm:prSet/>
      <dgm:spPr/>
      <dgm:t>
        <a:bodyPr/>
        <a:lstStyle/>
        <a:p>
          <a:endParaRPr lang="vi-VN"/>
        </a:p>
      </dgm:t>
    </dgm:pt>
    <dgm:pt modelId="{D54B3536-E20F-417E-8744-38242C7B8DC8}" type="pres">
      <dgm:prSet presAssocID="{8E553E41-9F7A-45F6-9F9F-85D05D4BEA6B}" presName="linearFlow" presStyleCnt="0">
        <dgm:presLayoutVars>
          <dgm:dir/>
          <dgm:animLvl val="lvl"/>
          <dgm:resizeHandles val="exact"/>
        </dgm:presLayoutVars>
      </dgm:prSet>
      <dgm:spPr/>
      <dgm:t>
        <a:bodyPr/>
        <a:lstStyle/>
        <a:p>
          <a:endParaRPr lang="vi-VN"/>
        </a:p>
      </dgm:t>
    </dgm:pt>
    <dgm:pt modelId="{4C043439-B76F-4C47-B552-2E65D0E88C79}" type="pres">
      <dgm:prSet presAssocID="{1737C067-B484-45ED-8F73-84867C8A0992}" presName="composite" presStyleCnt="0"/>
      <dgm:spPr/>
    </dgm:pt>
    <dgm:pt modelId="{04DFF911-2EEB-435B-BA08-5402666C9C23}" type="pres">
      <dgm:prSet presAssocID="{1737C067-B484-45ED-8F73-84867C8A0992}" presName="parentText" presStyleLbl="alignNode1" presStyleIdx="0" presStyleCnt="3">
        <dgm:presLayoutVars>
          <dgm:chMax val="1"/>
          <dgm:bulletEnabled val="1"/>
        </dgm:presLayoutVars>
      </dgm:prSet>
      <dgm:spPr/>
      <dgm:t>
        <a:bodyPr/>
        <a:lstStyle/>
        <a:p>
          <a:endParaRPr lang="vi-VN"/>
        </a:p>
      </dgm:t>
    </dgm:pt>
    <dgm:pt modelId="{25957BEB-655B-47E1-BBA1-7A19DAD60650}" type="pres">
      <dgm:prSet presAssocID="{1737C067-B484-45ED-8F73-84867C8A0992}" presName="descendantText" presStyleLbl="alignAcc1" presStyleIdx="0" presStyleCnt="3">
        <dgm:presLayoutVars>
          <dgm:bulletEnabled val="1"/>
        </dgm:presLayoutVars>
      </dgm:prSet>
      <dgm:spPr/>
      <dgm:t>
        <a:bodyPr/>
        <a:lstStyle/>
        <a:p>
          <a:endParaRPr lang="vi-VN"/>
        </a:p>
      </dgm:t>
    </dgm:pt>
    <dgm:pt modelId="{5D9F310E-EDC2-4B16-AC23-8C8E68C9083E}" type="pres">
      <dgm:prSet presAssocID="{FEC4E19C-8ED2-47C2-9C73-3A21821130B2}" presName="sp" presStyleCnt="0"/>
      <dgm:spPr/>
    </dgm:pt>
    <dgm:pt modelId="{E4B89B09-6097-42BF-A086-D7229F71755E}" type="pres">
      <dgm:prSet presAssocID="{1769391C-805C-4A09-B57B-CE1B345DECFD}" presName="composite" presStyleCnt="0"/>
      <dgm:spPr/>
    </dgm:pt>
    <dgm:pt modelId="{62CD591E-17FE-4573-B093-3B8BB949B7EE}" type="pres">
      <dgm:prSet presAssocID="{1769391C-805C-4A09-B57B-CE1B345DECFD}" presName="parentText" presStyleLbl="alignNode1" presStyleIdx="1" presStyleCnt="3">
        <dgm:presLayoutVars>
          <dgm:chMax val="1"/>
          <dgm:bulletEnabled val="1"/>
        </dgm:presLayoutVars>
      </dgm:prSet>
      <dgm:spPr/>
      <dgm:t>
        <a:bodyPr/>
        <a:lstStyle/>
        <a:p>
          <a:endParaRPr lang="vi-VN"/>
        </a:p>
      </dgm:t>
    </dgm:pt>
    <dgm:pt modelId="{FCBF6A42-74C0-40A0-AB75-0A9B8CDD1DF8}" type="pres">
      <dgm:prSet presAssocID="{1769391C-805C-4A09-B57B-CE1B345DECFD}" presName="descendantText" presStyleLbl="alignAcc1" presStyleIdx="1" presStyleCnt="3">
        <dgm:presLayoutVars>
          <dgm:bulletEnabled val="1"/>
        </dgm:presLayoutVars>
      </dgm:prSet>
      <dgm:spPr/>
      <dgm:t>
        <a:bodyPr/>
        <a:lstStyle/>
        <a:p>
          <a:endParaRPr lang="vi-VN"/>
        </a:p>
      </dgm:t>
    </dgm:pt>
    <dgm:pt modelId="{159B8B55-9FE4-486E-A14D-2A5CA4918EB5}" type="pres">
      <dgm:prSet presAssocID="{9944A02A-0128-41F5-ADB7-57B36843C58D}" presName="sp" presStyleCnt="0"/>
      <dgm:spPr/>
    </dgm:pt>
    <dgm:pt modelId="{C18B742B-9169-4C3B-83B1-B5635EA4A10B}" type="pres">
      <dgm:prSet presAssocID="{826622D4-5FAE-4126-AF1A-0AC908F9F6D8}" presName="composite" presStyleCnt="0"/>
      <dgm:spPr/>
    </dgm:pt>
    <dgm:pt modelId="{2C3B9CEA-DEDB-4EB5-8908-01D6EDBDDFE7}" type="pres">
      <dgm:prSet presAssocID="{826622D4-5FAE-4126-AF1A-0AC908F9F6D8}" presName="parentText" presStyleLbl="alignNode1" presStyleIdx="2" presStyleCnt="3">
        <dgm:presLayoutVars>
          <dgm:chMax val="1"/>
          <dgm:bulletEnabled val="1"/>
        </dgm:presLayoutVars>
      </dgm:prSet>
      <dgm:spPr/>
      <dgm:t>
        <a:bodyPr/>
        <a:lstStyle/>
        <a:p>
          <a:endParaRPr lang="vi-VN"/>
        </a:p>
      </dgm:t>
    </dgm:pt>
    <dgm:pt modelId="{32F28827-1FAA-4565-ACFE-889354A89768}" type="pres">
      <dgm:prSet presAssocID="{826622D4-5FAE-4126-AF1A-0AC908F9F6D8}" presName="descendantText" presStyleLbl="alignAcc1" presStyleIdx="2" presStyleCnt="3">
        <dgm:presLayoutVars>
          <dgm:bulletEnabled val="1"/>
        </dgm:presLayoutVars>
      </dgm:prSet>
      <dgm:spPr/>
      <dgm:t>
        <a:bodyPr/>
        <a:lstStyle/>
        <a:p>
          <a:endParaRPr lang="vi-VN"/>
        </a:p>
      </dgm:t>
    </dgm:pt>
  </dgm:ptLst>
  <dgm:cxnLst>
    <dgm:cxn modelId="{110B667D-8FC5-41B0-9349-4DE44FB2AF69}" type="presOf" srcId="{43B5A246-D3DC-4E0E-91D5-68584F77622C}" destId="{25957BEB-655B-47E1-BBA1-7A19DAD60650}" srcOrd="0" destOrd="2" presId="urn:microsoft.com/office/officeart/2005/8/layout/chevron2"/>
    <dgm:cxn modelId="{6004B37B-532D-46A8-966D-452B01AB7334}" type="presOf" srcId="{8E553E41-9F7A-45F6-9F9F-85D05D4BEA6B}" destId="{D54B3536-E20F-417E-8744-38242C7B8DC8}" srcOrd="0" destOrd="0" presId="urn:microsoft.com/office/officeart/2005/8/layout/chevron2"/>
    <dgm:cxn modelId="{C96B6A68-3320-4B77-9842-8405D0E80099}" srcId="{1737C067-B484-45ED-8F73-84867C8A0992}" destId="{355A2BA0-5FD0-4850-94B5-01E59CBB4525}" srcOrd="1" destOrd="0" parTransId="{0CAFB97C-D84A-464E-9A57-7EA86F84B828}" sibTransId="{40768983-9F29-453C-87C4-C46661DA159F}"/>
    <dgm:cxn modelId="{4BB758B0-0F8C-4A8C-A5D2-8C1AC1CFCB22}" type="presOf" srcId="{1769391C-805C-4A09-B57B-CE1B345DECFD}" destId="{62CD591E-17FE-4573-B093-3B8BB949B7EE}" srcOrd="0" destOrd="0" presId="urn:microsoft.com/office/officeart/2005/8/layout/chevron2"/>
    <dgm:cxn modelId="{974D5987-3781-4171-B225-3DDF826BB155}" srcId="{8E553E41-9F7A-45F6-9F9F-85D05D4BEA6B}" destId="{1769391C-805C-4A09-B57B-CE1B345DECFD}" srcOrd="1" destOrd="0" parTransId="{5ACF4465-8D44-4368-8469-E18535E5413C}" sibTransId="{9944A02A-0128-41F5-ADB7-57B36843C58D}"/>
    <dgm:cxn modelId="{2A5328AE-A9A1-43C7-B0FB-377DF312C608}" type="presOf" srcId="{826622D4-5FAE-4126-AF1A-0AC908F9F6D8}" destId="{2C3B9CEA-DEDB-4EB5-8908-01D6EDBDDFE7}" srcOrd="0" destOrd="0" presId="urn:microsoft.com/office/officeart/2005/8/layout/chevron2"/>
    <dgm:cxn modelId="{DC0C7943-A22C-4C40-875D-E35BF303472F}" srcId="{1737C067-B484-45ED-8F73-84867C8A0992}" destId="{8AE9D29C-FD9A-4EC6-939B-259F297A6774}" srcOrd="0" destOrd="0" parTransId="{8E803100-D930-4458-99F2-2049E9FC369A}" sibTransId="{150BB1B6-1FE4-448C-98E5-1876DAD01F6B}"/>
    <dgm:cxn modelId="{F2B4B9DA-0CF9-468B-8B58-671D2F23AEFC}" srcId="{1769391C-805C-4A09-B57B-CE1B345DECFD}" destId="{E6672658-F754-4CA9-AF75-EE227699915D}" srcOrd="0" destOrd="0" parTransId="{06360175-A583-4776-A5B1-608A7C507FD4}" sibTransId="{FDD91F15-44E0-4189-A5DF-CCA0D8AF9EE7}"/>
    <dgm:cxn modelId="{01521C59-A379-425F-9881-FC7B089E3C63}" srcId="{1737C067-B484-45ED-8F73-84867C8A0992}" destId="{43B5A246-D3DC-4E0E-91D5-68584F77622C}" srcOrd="2" destOrd="0" parTransId="{2B463F96-D0CB-4CAE-8D98-03FB62398193}" sibTransId="{040F1473-E867-49FF-AA2D-43BB6E866841}"/>
    <dgm:cxn modelId="{C7A6CF13-AB47-4D5A-B8A4-8DE6739AE2B1}" type="presOf" srcId="{355A2BA0-5FD0-4850-94B5-01E59CBB4525}" destId="{25957BEB-655B-47E1-BBA1-7A19DAD60650}" srcOrd="0" destOrd="1" presId="urn:microsoft.com/office/officeart/2005/8/layout/chevron2"/>
    <dgm:cxn modelId="{F40FFBA8-8C88-41FE-A482-5C2904FEEC22}" srcId="{826622D4-5FAE-4126-AF1A-0AC908F9F6D8}" destId="{11C0010A-80F9-4BA6-A199-7C6AAA9C7277}" srcOrd="1" destOrd="0" parTransId="{3B9587F3-EAD3-4119-9253-C3467BEF4908}" sibTransId="{51D80C48-64DF-457F-A107-E6767885E6B3}"/>
    <dgm:cxn modelId="{5665D39D-0BCC-4AA0-81DD-C510D8203F0E}" type="presOf" srcId="{1737C067-B484-45ED-8F73-84867C8A0992}" destId="{04DFF911-2EEB-435B-BA08-5402666C9C23}" srcOrd="0" destOrd="0" presId="urn:microsoft.com/office/officeart/2005/8/layout/chevron2"/>
    <dgm:cxn modelId="{F3C9B4E4-970A-4A24-8B5C-80CE371E246A}" type="presOf" srcId="{E6672658-F754-4CA9-AF75-EE227699915D}" destId="{FCBF6A42-74C0-40A0-AB75-0A9B8CDD1DF8}" srcOrd="0" destOrd="0" presId="urn:microsoft.com/office/officeart/2005/8/layout/chevron2"/>
    <dgm:cxn modelId="{3FDE2998-6214-4D0E-8D1B-B3B148935D39}" srcId="{8E553E41-9F7A-45F6-9F9F-85D05D4BEA6B}" destId="{1737C067-B484-45ED-8F73-84867C8A0992}" srcOrd="0" destOrd="0" parTransId="{054D4718-CA14-4335-9A1A-C55FE38F3426}" sibTransId="{FEC4E19C-8ED2-47C2-9C73-3A21821130B2}"/>
    <dgm:cxn modelId="{15DDA7A2-323A-435E-8798-8A33DA16E323}" type="presOf" srcId="{8AE9D29C-FD9A-4EC6-939B-259F297A6774}" destId="{25957BEB-655B-47E1-BBA1-7A19DAD60650}" srcOrd="0" destOrd="0" presId="urn:microsoft.com/office/officeart/2005/8/layout/chevron2"/>
    <dgm:cxn modelId="{C11009C3-0809-49D7-BC2A-84AB8E2D5F9C}" type="presOf" srcId="{11C0010A-80F9-4BA6-A199-7C6AAA9C7277}" destId="{32F28827-1FAA-4565-ACFE-889354A89768}" srcOrd="0" destOrd="1" presId="urn:microsoft.com/office/officeart/2005/8/layout/chevron2"/>
    <dgm:cxn modelId="{E5036BB4-3B5C-4A8C-A0EA-AEC1D7C922C7}" srcId="{826622D4-5FAE-4126-AF1A-0AC908F9F6D8}" destId="{77EA9F7E-E406-4678-AA26-981702EB4F7E}" srcOrd="0" destOrd="0" parTransId="{C0BD556D-EA40-4067-AA7C-DCB12446B826}" sibTransId="{2289AFE1-692E-41C0-BEEF-69BE814651A0}"/>
    <dgm:cxn modelId="{E31DE7B3-6145-4123-A95A-BA4F97CD81A5}" type="presOf" srcId="{A85CA604-7527-4933-BDCB-F03F23686140}" destId="{FCBF6A42-74C0-40A0-AB75-0A9B8CDD1DF8}" srcOrd="0" destOrd="1" presId="urn:microsoft.com/office/officeart/2005/8/layout/chevron2"/>
    <dgm:cxn modelId="{264C2649-C2D5-4CB8-B2B8-BFB6BF86AAAB}" srcId="{1769391C-805C-4A09-B57B-CE1B345DECFD}" destId="{A85CA604-7527-4933-BDCB-F03F23686140}" srcOrd="1" destOrd="0" parTransId="{B594F56D-E2CC-4104-A195-E863C06249BD}" sibTransId="{FB381799-B1E6-4426-A714-6ECA911ECBE6}"/>
    <dgm:cxn modelId="{51443CEC-A97C-4B23-8571-DC5765C8226F}" srcId="{8E553E41-9F7A-45F6-9F9F-85D05D4BEA6B}" destId="{826622D4-5FAE-4126-AF1A-0AC908F9F6D8}" srcOrd="2" destOrd="0" parTransId="{EA07D786-2A29-4CE0-90D6-9C5631A4BAAF}" sibTransId="{A3D4ECED-2EDC-487E-B32A-AE1BE22133DF}"/>
    <dgm:cxn modelId="{58F8FBAA-F5F3-4292-8EDF-3356864A07D1}" type="presOf" srcId="{77EA9F7E-E406-4678-AA26-981702EB4F7E}" destId="{32F28827-1FAA-4565-ACFE-889354A89768}" srcOrd="0" destOrd="0" presId="urn:microsoft.com/office/officeart/2005/8/layout/chevron2"/>
    <dgm:cxn modelId="{2C4F723B-4281-48F2-B7E3-6177736FFACD}" type="presParOf" srcId="{D54B3536-E20F-417E-8744-38242C7B8DC8}" destId="{4C043439-B76F-4C47-B552-2E65D0E88C79}" srcOrd="0" destOrd="0" presId="urn:microsoft.com/office/officeart/2005/8/layout/chevron2"/>
    <dgm:cxn modelId="{37579AB5-430B-428F-A100-70A592497FF7}" type="presParOf" srcId="{4C043439-B76F-4C47-B552-2E65D0E88C79}" destId="{04DFF911-2EEB-435B-BA08-5402666C9C23}" srcOrd="0" destOrd="0" presId="urn:microsoft.com/office/officeart/2005/8/layout/chevron2"/>
    <dgm:cxn modelId="{32D06913-4911-4AB9-8AE5-7AA07D5038ED}" type="presParOf" srcId="{4C043439-B76F-4C47-B552-2E65D0E88C79}" destId="{25957BEB-655B-47E1-BBA1-7A19DAD60650}" srcOrd="1" destOrd="0" presId="urn:microsoft.com/office/officeart/2005/8/layout/chevron2"/>
    <dgm:cxn modelId="{36919156-4015-4215-BA99-649FAFA1460C}" type="presParOf" srcId="{D54B3536-E20F-417E-8744-38242C7B8DC8}" destId="{5D9F310E-EDC2-4B16-AC23-8C8E68C9083E}" srcOrd="1" destOrd="0" presId="urn:microsoft.com/office/officeart/2005/8/layout/chevron2"/>
    <dgm:cxn modelId="{5286634A-5D02-4793-B110-7FE854FE48F3}" type="presParOf" srcId="{D54B3536-E20F-417E-8744-38242C7B8DC8}" destId="{E4B89B09-6097-42BF-A086-D7229F71755E}" srcOrd="2" destOrd="0" presId="urn:microsoft.com/office/officeart/2005/8/layout/chevron2"/>
    <dgm:cxn modelId="{EEE6A7B8-12E4-4F03-8B9D-9C1856DF30D2}" type="presParOf" srcId="{E4B89B09-6097-42BF-A086-D7229F71755E}" destId="{62CD591E-17FE-4573-B093-3B8BB949B7EE}" srcOrd="0" destOrd="0" presId="urn:microsoft.com/office/officeart/2005/8/layout/chevron2"/>
    <dgm:cxn modelId="{B4C20247-65A5-491E-B1D6-E097D5A3BA94}" type="presParOf" srcId="{E4B89B09-6097-42BF-A086-D7229F71755E}" destId="{FCBF6A42-74C0-40A0-AB75-0A9B8CDD1DF8}" srcOrd="1" destOrd="0" presId="urn:microsoft.com/office/officeart/2005/8/layout/chevron2"/>
    <dgm:cxn modelId="{4AD88E04-F110-47E0-A260-9F8AE6FEACAE}" type="presParOf" srcId="{D54B3536-E20F-417E-8744-38242C7B8DC8}" destId="{159B8B55-9FE4-486E-A14D-2A5CA4918EB5}" srcOrd="3" destOrd="0" presId="urn:microsoft.com/office/officeart/2005/8/layout/chevron2"/>
    <dgm:cxn modelId="{5DE96CB7-F993-4A6E-9240-CB3C5CA71A94}" type="presParOf" srcId="{D54B3536-E20F-417E-8744-38242C7B8DC8}" destId="{C18B742B-9169-4C3B-83B1-B5635EA4A10B}" srcOrd="4" destOrd="0" presId="urn:microsoft.com/office/officeart/2005/8/layout/chevron2"/>
    <dgm:cxn modelId="{88C69A1B-E34D-4BA1-9633-E49D1F20731B}" type="presParOf" srcId="{C18B742B-9169-4C3B-83B1-B5635EA4A10B}" destId="{2C3B9CEA-DEDB-4EB5-8908-01D6EDBDDFE7}" srcOrd="0" destOrd="0" presId="urn:microsoft.com/office/officeart/2005/8/layout/chevron2"/>
    <dgm:cxn modelId="{34E227B2-48D3-4258-9968-3C4305A08795}" type="presParOf" srcId="{C18B742B-9169-4C3B-83B1-B5635EA4A10B}" destId="{32F28827-1FAA-4565-ACFE-889354A897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38DC5-A2E0-4C9F-8442-984056C79E04}" type="doc">
      <dgm:prSet loTypeId="urn:microsoft.com/office/officeart/2005/8/layout/equation1" loCatId="process" qsTypeId="urn:microsoft.com/office/officeart/2005/8/quickstyle/simple1" qsCatId="simple" csTypeId="urn:microsoft.com/office/officeart/2005/8/colors/colorful1" csCatId="colorful" phldr="1"/>
      <dgm:spPr/>
    </dgm:pt>
    <dgm:pt modelId="{D14D3AE0-DC4C-4120-8E2C-7140BF77252F}">
      <dgm:prSet phldrT="[Text]"/>
      <dgm:spPr/>
      <dgm:t>
        <a:bodyPr/>
        <a:lstStyle/>
        <a:p>
          <a:r>
            <a:rPr lang="en-US" dirty="0" smtClean="0"/>
            <a:t>CALXI</a:t>
          </a:r>
          <a:endParaRPr lang="vi-VN" dirty="0"/>
        </a:p>
      </dgm:t>
    </dgm:pt>
    <dgm:pt modelId="{0E80FFD6-7F16-4EE6-A7AB-B26D7E3E3F47}" type="parTrans" cxnId="{39F4F0C8-07CF-4620-8868-6EAA788B212C}">
      <dgm:prSet/>
      <dgm:spPr/>
      <dgm:t>
        <a:bodyPr/>
        <a:lstStyle/>
        <a:p>
          <a:endParaRPr lang="vi-VN"/>
        </a:p>
      </dgm:t>
    </dgm:pt>
    <dgm:pt modelId="{51F10877-02BF-46B9-B50A-FB78AE216E94}" type="sibTrans" cxnId="{39F4F0C8-07CF-4620-8868-6EAA788B212C}">
      <dgm:prSet/>
      <dgm:spPr/>
      <dgm:t>
        <a:bodyPr/>
        <a:lstStyle/>
        <a:p>
          <a:endParaRPr lang="vi-VN"/>
        </a:p>
      </dgm:t>
    </dgm:pt>
    <dgm:pt modelId="{E89BFC14-B62D-4217-9588-58A000380ABB}">
      <dgm:prSet phldrT="[Text]"/>
      <dgm:spPr/>
      <dgm:t>
        <a:bodyPr/>
        <a:lstStyle/>
        <a:p>
          <a:r>
            <a:rPr lang="en-US" dirty="0" smtClean="0"/>
            <a:t>OXALAT </a:t>
          </a:r>
          <a:endParaRPr lang="vi-VN" dirty="0"/>
        </a:p>
      </dgm:t>
    </dgm:pt>
    <dgm:pt modelId="{D147286A-06F1-445D-9B73-3FD9DA6B6DF3}" type="parTrans" cxnId="{7002669D-EFA2-43B5-B50D-B4A20D2A2879}">
      <dgm:prSet/>
      <dgm:spPr/>
      <dgm:t>
        <a:bodyPr/>
        <a:lstStyle/>
        <a:p>
          <a:endParaRPr lang="vi-VN"/>
        </a:p>
      </dgm:t>
    </dgm:pt>
    <dgm:pt modelId="{9F558981-1900-40FB-8C0C-DA5D262066D2}" type="sibTrans" cxnId="{7002669D-EFA2-43B5-B50D-B4A20D2A2879}">
      <dgm:prSet/>
      <dgm:spPr/>
      <dgm:t>
        <a:bodyPr/>
        <a:lstStyle/>
        <a:p>
          <a:endParaRPr lang="vi-VN"/>
        </a:p>
      </dgm:t>
    </dgm:pt>
    <dgm:pt modelId="{E4B6547E-9FE9-44A4-B64E-4759AEAA0A27}">
      <dgm:prSet phldrT="[Text]"/>
      <dgm:spPr/>
      <dgm:t>
        <a:bodyPr/>
        <a:lstStyle/>
        <a:p>
          <a:r>
            <a:rPr lang="en-US" dirty="0" err="1" smtClean="0"/>
            <a:t>Calxi</a:t>
          </a:r>
          <a:r>
            <a:rPr lang="en-US" dirty="0" smtClean="0"/>
            <a:t> </a:t>
          </a:r>
          <a:r>
            <a:rPr lang="en-US" dirty="0" err="1" smtClean="0"/>
            <a:t>oxalat</a:t>
          </a:r>
          <a:endParaRPr lang="vi-VN" dirty="0"/>
        </a:p>
      </dgm:t>
    </dgm:pt>
    <dgm:pt modelId="{51EA64BF-6BB3-487C-8B39-9BB1E1835FE7}" type="parTrans" cxnId="{E41A0EC9-A68F-4C48-8F10-4982CF08DA92}">
      <dgm:prSet/>
      <dgm:spPr/>
      <dgm:t>
        <a:bodyPr/>
        <a:lstStyle/>
        <a:p>
          <a:endParaRPr lang="vi-VN"/>
        </a:p>
      </dgm:t>
    </dgm:pt>
    <dgm:pt modelId="{49CDFE77-5EC8-49B5-ACF9-8159667DD8C1}" type="sibTrans" cxnId="{E41A0EC9-A68F-4C48-8F10-4982CF08DA92}">
      <dgm:prSet/>
      <dgm:spPr/>
      <dgm:t>
        <a:bodyPr/>
        <a:lstStyle/>
        <a:p>
          <a:endParaRPr lang="vi-VN"/>
        </a:p>
      </dgm:t>
    </dgm:pt>
    <dgm:pt modelId="{6E70A5AE-AE7D-4EC3-A266-9D5D96B22015}" type="pres">
      <dgm:prSet presAssocID="{FCD38DC5-A2E0-4C9F-8442-984056C79E04}" presName="linearFlow" presStyleCnt="0">
        <dgm:presLayoutVars>
          <dgm:dir/>
          <dgm:resizeHandles val="exact"/>
        </dgm:presLayoutVars>
      </dgm:prSet>
      <dgm:spPr/>
    </dgm:pt>
    <dgm:pt modelId="{0F51934B-107E-4E89-A714-DDFD5CCF594F}" type="pres">
      <dgm:prSet presAssocID="{D14D3AE0-DC4C-4120-8E2C-7140BF77252F}" presName="node" presStyleLbl="node1" presStyleIdx="0" presStyleCnt="3" custLinFactNeighborX="68134" custLinFactNeighborY="-471">
        <dgm:presLayoutVars>
          <dgm:bulletEnabled val="1"/>
        </dgm:presLayoutVars>
      </dgm:prSet>
      <dgm:spPr/>
      <dgm:t>
        <a:bodyPr/>
        <a:lstStyle/>
        <a:p>
          <a:endParaRPr lang="vi-VN"/>
        </a:p>
      </dgm:t>
    </dgm:pt>
    <dgm:pt modelId="{3B2F9FC4-2A65-4DD5-92A8-619D2B0066B1}" type="pres">
      <dgm:prSet presAssocID="{51F10877-02BF-46B9-B50A-FB78AE216E94}" presName="spacerL" presStyleCnt="0"/>
      <dgm:spPr/>
    </dgm:pt>
    <dgm:pt modelId="{26D3B474-C2D3-425C-B781-CCB1194A810B}" type="pres">
      <dgm:prSet presAssocID="{51F10877-02BF-46B9-B50A-FB78AE216E94}" presName="sibTrans" presStyleLbl="sibTrans2D1" presStyleIdx="0" presStyleCnt="2"/>
      <dgm:spPr/>
      <dgm:t>
        <a:bodyPr/>
        <a:lstStyle/>
        <a:p>
          <a:endParaRPr lang="vi-VN"/>
        </a:p>
      </dgm:t>
    </dgm:pt>
    <dgm:pt modelId="{2623A196-941A-4ECD-A1BA-6834C11FA3D5}" type="pres">
      <dgm:prSet presAssocID="{51F10877-02BF-46B9-B50A-FB78AE216E94}" presName="spacerR" presStyleCnt="0"/>
      <dgm:spPr/>
    </dgm:pt>
    <dgm:pt modelId="{BB5E5C17-958F-4CF1-BAB9-D94E7459A6C8}" type="pres">
      <dgm:prSet presAssocID="{E89BFC14-B62D-4217-9588-58A000380ABB}" presName="node" presStyleLbl="node1" presStyleIdx="1" presStyleCnt="3" custLinFactNeighborX="-38513" custLinFactNeighborY="-3127">
        <dgm:presLayoutVars>
          <dgm:bulletEnabled val="1"/>
        </dgm:presLayoutVars>
      </dgm:prSet>
      <dgm:spPr/>
      <dgm:t>
        <a:bodyPr/>
        <a:lstStyle/>
        <a:p>
          <a:endParaRPr lang="vi-VN"/>
        </a:p>
      </dgm:t>
    </dgm:pt>
    <dgm:pt modelId="{E5EF9C49-3911-4610-8BDA-F742EE4F3CE4}" type="pres">
      <dgm:prSet presAssocID="{9F558981-1900-40FB-8C0C-DA5D262066D2}" presName="spacerL" presStyleCnt="0"/>
      <dgm:spPr/>
    </dgm:pt>
    <dgm:pt modelId="{DAC2740E-4DAF-4E94-A31B-48E39C1D5570}" type="pres">
      <dgm:prSet presAssocID="{9F558981-1900-40FB-8C0C-DA5D262066D2}" presName="sibTrans" presStyleLbl="sibTrans2D1" presStyleIdx="1" presStyleCnt="2"/>
      <dgm:spPr/>
      <dgm:t>
        <a:bodyPr/>
        <a:lstStyle/>
        <a:p>
          <a:endParaRPr lang="vi-VN"/>
        </a:p>
      </dgm:t>
    </dgm:pt>
    <dgm:pt modelId="{27ADE3DE-D9C7-4445-BD82-F4B6982738D4}" type="pres">
      <dgm:prSet presAssocID="{9F558981-1900-40FB-8C0C-DA5D262066D2}" presName="spacerR" presStyleCnt="0"/>
      <dgm:spPr/>
    </dgm:pt>
    <dgm:pt modelId="{BE3E9CD6-7168-4E67-BE95-98C9F0D04A3D}" type="pres">
      <dgm:prSet presAssocID="{E4B6547E-9FE9-44A4-B64E-4759AEAA0A27}" presName="node" presStyleLbl="node1" presStyleIdx="2" presStyleCnt="3">
        <dgm:presLayoutVars>
          <dgm:bulletEnabled val="1"/>
        </dgm:presLayoutVars>
      </dgm:prSet>
      <dgm:spPr/>
      <dgm:t>
        <a:bodyPr/>
        <a:lstStyle/>
        <a:p>
          <a:endParaRPr lang="vi-VN"/>
        </a:p>
      </dgm:t>
    </dgm:pt>
  </dgm:ptLst>
  <dgm:cxnLst>
    <dgm:cxn modelId="{E41A0EC9-A68F-4C48-8F10-4982CF08DA92}" srcId="{FCD38DC5-A2E0-4C9F-8442-984056C79E04}" destId="{E4B6547E-9FE9-44A4-B64E-4759AEAA0A27}" srcOrd="2" destOrd="0" parTransId="{51EA64BF-6BB3-487C-8B39-9BB1E1835FE7}" sibTransId="{49CDFE77-5EC8-49B5-ACF9-8159667DD8C1}"/>
    <dgm:cxn modelId="{8E806362-56CB-412C-9D20-0D8168133F66}" type="presOf" srcId="{E89BFC14-B62D-4217-9588-58A000380ABB}" destId="{BB5E5C17-958F-4CF1-BAB9-D94E7459A6C8}" srcOrd="0" destOrd="0" presId="urn:microsoft.com/office/officeart/2005/8/layout/equation1"/>
    <dgm:cxn modelId="{AF1D9786-3E0E-4150-868E-BC6FC463BDBC}" type="presOf" srcId="{FCD38DC5-A2E0-4C9F-8442-984056C79E04}" destId="{6E70A5AE-AE7D-4EC3-A266-9D5D96B22015}" srcOrd="0" destOrd="0" presId="urn:microsoft.com/office/officeart/2005/8/layout/equation1"/>
    <dgm:cxn modelId="{7002669D-EFA2-43B5-B50D-B4A20D2A2879}" srcId="{FCD38DC5-A2E0-4C9F-8442-984056C79E04}" destId="{E89BFC14-B62D-4217-9588-58A000380ABB}" srcOrd="1" destOrd="0" parTransId="{D147286A-06F1-445D-9B73-3FD9DA6B6DF3}" sibTransId="{9F558981-1900-40FB-8C0C-DA5D262066D2}"/>
    <dgm:cxn modelId="{9A16F6F1-706D-4EB0-92BC-D5192359F6BB}" type="presOf" srcId="{9F558981-1900-40FB-8C0C-DA5D262066D2}" destId="{DAC2740E-4DAF-4E94-A31B-48E39C1D5570}" srcOrd="0" destOrd="0" presId="urn:microsoft.com/office/officeart/2005/8/layout/equation1"/>
    <dgm:cxn modelId="{39F4F0C8-07CF-4620-8868-6EAA788B212C}" srcId="{FCD38DC5-A2E0-4C9F-8442-984056C79E04}" destId="{D14D3AE0-DC4C-4120-8E2C-7140BF77252F}" srcOrd="0" destOrd="0" parTransId="{0E80FFD6-7F16-4EE6-A7AB-B26D7E3E3F47}" sibTransId="{51F10877-02BF-46B9-B50A-FB78AE216E94}"/>
    <dgm:cxn modelId="{1287823D-F01D-4BD4-8A2B-F299C5EB742C}" type="presOf" srcId="{D14D3AE0-DC4C-4120-8E2C-7140BF77252F}" destId="{0F51934B-107E-4E89-A714-DDFD5CCF594F}" srcOrd="0" destOrd="0" presId="urn:microsoft.com/office/officeart/2005/8/layout/equation1"/>
    <dgm:cxn modelId="{73B261B0-08C2-4F38-9273-4CA5F8D16375}" type="presOf" srcId="{E4B6547E-9FE9-44A4-B64E-4759AEAA0A27}" destId="{BE3E9CD6-7168-4E67-BE95-98C9F0D04A3D}" srcOrd="0" destOrd="0" presId="urn:microsoft.com/office/officeart/2005/8/layout/equation1"/>
    <dgm:cxn modelId="{4945CEC7-9CE9-443B-BA9E-37954613754C}" type="presOf" srcId="{51F10877-02BF-46B9-B50A-FB78AE216E94}" destId="{26D3B474-C2D3-425C-B781-CCB1194A810B}" srcOrd="0" destOrd="0" presId="urn:microsoft.com/office/officeart/2005/8/layout/equation1"/>
    <dgm:cxn modelId="{06770120-36E1-489E-AB7A-B14BC1AF6AE5}" type="presParOf" srcId="{6E70A5AE-AE7D-4EC3-A266-9D5D96B22015}" destId="{0F51934B-107E-4E89-A714-DDFD5CCF594F}" srcOrd="0" destOrd="0" presId="urn:microsoft.com/office/officeart/2005/8/layout/equation1"/>
    <dgm:cxn modelId="{EA910CE8-BCEF-4E11-B148-AC6AFC71CA6D}" type="presParOf" srcId="{6E70A5AE-AE7D-4EC3-A266-9D5D96B22015}" destId="{3B2F9FC4-2A65-4DD5-92A8-619D2B0066B1}" srcOrd="1" destOrd="0" presId="urn:microsoft.com/office/officeart/2005/8/layout/equation1"/>
    <dgm:cxn modelId="{308A0035-EA8B-4552-9B1B-8F3EFB4A3E6F}" type="presParOf" srcId="{6E70A5AE-AE7D-4EC3-A266-9D5D96B22015}" destId="{26D3B474-C2D3-425C-B781-CCB1194A810B}" srcOrd="2" destOrd="0" presId="urn:microsoft.com/office/officeart/2005/8/layout/equation1"/>
    <dgm:cxn modelId="{1DCA9A40-6971-4FCA-BE8A-BFAF82E70397}" type="presParOf" srcId="{6E70A5AE-AE7D-4EC3-A266-9D5D96B22015}" destId="{2623A196-941A-4ECD-A1BA-6834C11FA3D5}" srcOrd="3" destOrd="0" presId="urn:microsoft.com/office/officeart/2005/8/layout/equation1"/>
    <dgm:cxn modelId="{C667E55E-06D1-4476-9C04-71C2BB96AE90}" type="presParOf" srcId="{6E70A5AE-AE7D-4EC3-A266-9D5D96B22015}" destId="{BB5E5C17-958F-4CF1-BAB9-D94E7459A6C8}" srcOrd="4" destOrd="0" presId="urn:microsoft.com/office/officeart/2005/8/layout/equation1"/>
    <dgm:cxn modelId="{A3242B09-F4BC-41F2-8760-4B9E93ABB649}" type="presParOf" srcId="{6E70A5AE-AE7D-4EC3-A266-9D5D96B22015}" destId="{E5EF9C49-3911-4610-8BDA-F742EE4F3CE4}" srcOrd="5" destOrd="0" presId="urn:microsoft.com/office/officeart/2005/8/layout/equation1"/>
    <dgm:cxn modelId="{3A433B01-FEA7-4CDA-8FE7-D94E3F3162B6}" type="presParOf" srcId="{6E70A5AE-AE7D-4EC3-A266-9D5D96B22015}" destId="{DAC2740E-4DAF-4E94-A31B-48E39C1D5570}" srcOrd="6" destOrd="0" presId="urn:microsoft.com/office/officeart/2005/8/layout/equation1"/>
    <dgm:cxn modelId="{33D10B23-73ED-4EF3-9A61-DF72A11CA549}" type="presParOf" srcId="{6E70A5AE-AE7D-4EC3-A266-9D5D96B22015}" destId="{27ADE3DE-D9C7-4445-BD82-F4B6982738D4}" srcOrd="7" destOrd="0" presId="urn:microsoft.com/office/officeart/2005/8/layout/equation1"/>
    <dgm:cxn modelId="{A851D85C-46F8-4A81-9C23-DD84575464C7}" type="presParOf" srcId="{6E70A5AE-AE7D-4EC3-A266-9D5D96B22015}" destId="{BE3E9CD6-7168-4E67-BE95-98C9F0D04A3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26B29-9A01-4EC9-9B02-008FFCA963D2}"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vi-VN"/>
        </a:p>
      </dgm:t>
    </dgm:pt>
    <dgm:pt modelId="{6F99ED97-DA42-47B4-8F9F-630F3CEF882B}">
      <dgm:prSet phldrT="[Text]"/>
      <dgm:spPr/>
      <dgm:t>
        <a:bodyPr/>
        <a:lstStyle/>
        <a:p>
          <a:r>
            <a:rPr lang="en-US" dirty="0" err="1" smtClean="0"/>
            <a:t>Tăng</a:t>
          </a:r>
          <a:r>
            <a:rPr lang="en-US" dirty="0" smtClean="0"/>
            <a:t> </a:t>
          </a:r>
          <a:r>
            <a:rPr lang="en-US" dirty="0" err="1" smtClean="0"/>
            <a:t>chuyển</a:t>
          </a:r>
          <a:r>
            <a:rPr lang="en-US" dirty="0" smtClean="0"/>
            <a:t> </a:t>
          </a:r>
          <a:r>
            <a:rPr lang="en-US" dirty="0" err="1" smtClean="0"/>
            <a:t>hóa</a:t>
          </a:r>
          <a:r>
            <a:rPr lang="en-US" dirty="0" smtClean="0"/>
            <a:t> purine</a:t>
          </a:r>
          <a:endParaRPr lang="vi-VN" dirty="0"/>
        </a:p>
      </dgm:t>
    </dgm:pt>
    <dgm:pt modelId="{A6A172AA-CF41-46BD-B939-E184B154F4AF}" type="parTrans" cxnId="{BDCF1354-E6F4-4CD4-A407-7DD8901AC0ED}">
      <dgm:prSet/>
      <dgm:spPr/>
      <dgm:t>
        <a:bodyPr/>
        <a:lstStyle/>
        <a:p>
          <a:endParaRPr lang="vi-VN"/>
        </a:p>
      </dgm:t>
    </dgm:pt>
    <dgm:pt modelId="{22F9D2F4-3C07-407E-AAE2-FDF2474F4A70}" type="sibTrans" cxnId="{BDCF1354-E6F4-4CD4-A407-7DD8901AC0ED}">
      <dgm:prSet/>
      <dgm:spPr/>
      <dgm:t>
        <a:bodyPr/>
        <a:lstStyle/>
        <a:p>
          <a:endParaRPr lang="vi-VN"/>
        </a:p>
      </dgm:t>
    </dgm:pt>
    <dgm:pt modelId="{84D56F09-C2CE-4A2E-B1C3-3146141B499F}">
      <dgm:prSet phldrT="[Text]"/>
      <dgm:spPr/>
      <dgm:t>
        <a:bodyPr/>
        <a:lstStyle/>
        <a:p>
          <a:r>
            <a:rPr lang="en-US" dirty="0" err="1" smtClean="0"/>
            <a:t>Sử</a:t>
          </a:r>
          <a:r>
            <a:rPr lang="en-US" dirty="0" smtClean="0"/>
            <a:t> </a:t>
          </a:r>
          <a:r>
            <a:rPr lang="en-US" dirty="0" err="1" smtClean="0"/>
            <a:t>dụng</a:t>
          </a:r>
          <a:r>
            <a:rPr lang="en-US" dirty="0" smtClean="0"/>
            <a:t> </a:t>
          </a:r>
          <a:r>
            <a:rPr lang="en-US" dirty="0" err="1" smtClean="0"/>
            <a:t>quá</a:t>
          </a:r>
          <a:r>
            <a:rPr lang="en-US" dirty="0" smtClean="0"/>
            <a:t> </a:t>
          </a:r>
          <a:r>
            <a:rPr lang="en-US" dirty="0" err="1" smtClean="0"/>
            <a:t>nhiều</a:t>
          </a:r>
          <a:r>
            <a:rPr lang="en-US" dirty="0" smtClean="0"/>
            <a:t> </a:t>
          </a:r>
          <a:r>
            <a:rPr lang="en-US" dirty="0" err="1" smtClean="0"/>
            <a:t>thức</a:t>
          </a:r>
          <a:r>
            <a:rPr lang="en-US" dirty="0" smtClean="0"/>
            <a:t> </a:t>
          </a:r>
          <a:r>
            <a:rPr lang="en-US" dirty="0" err="1" smtClean="0"/>
            <a:t>ăn</a:t>
          </a:r>
          <a:r>
            <a:rPr lang="en-US" dirty="0" smtClean="0"/>
            <a:t> </a:t>
          </a:r>
          <a:r>
            <a:rPr lang="en-US" dirty="0" err="1" smtClean="0"/>
            <a:t>chứa</a:t>
          </a:r>
          <a:r>
            <a:rPr lang="en-US" dirty="0" smtClean="0"/>
            <a:t> purine </a:t>
          </a:r>
          <a:r>
            <a:rPr lang="en-US" dirty="0" err="1" smtClean="0"/>
            <a:t>như</a:t>
          </a:r>
          <a:r>
            <a:rPr lang="en-US" dirty="0" smtClean="0"/>
            <a:t> </a:t>
          </a:r>
          <a:r>
            <a:rPr lang="en-US" dirty="0" err="1" smtClean="0"/>
            <a:t>lòng</a:t>
          </a:r>
          <a:r>
            <a:rPr lang="en-US" dirty="0" smtClean="0"/>
            <a:t> </a:t>
          </a:r>
          <a:r>
            <a:rPr lang="en-US" dirty="0" err="1" smtClean="0"/>
            <a:t>heo</a:t>
          </a:r>
          <a:r>
            <a:rPr lang="en-US" dirty="0" smtClean="0"/>
            <a:t>, </a:t>
          </a:r>
          <a:r>
            <a:rPr lang="en-US" dirty="0" err="1" smtClean="0"/>
            <a:t>lòng</a:t>
          </a:r>
          <a:r>
            <a:rPr lang="en-US" dirty="0" smtClean="0"/>
            <a:t> </a:t>
          </a:r>
          <a:r>
            <a:rPr lang="en-US" dirty="0" err="1" smtClean="0"/>
            <a:t>bò</a:t>
          </a:r>
          <a:r>
            <a:rPr lang="en-US" dirty="0" smtClean="0"/>
            <a:t>, </a:t>
          </a:r>
          <a:r>
            <a:rPr lang="en-US" dirty="0" err="1" smtClean="0"/>
            <a:t>thịt</a:t>
          </a:r>
          <a:r>
            <a:rPr lang="en-US" dirty="0" smtClean="0"/>
            <a:t> </a:t>
          </a:r>
          <a:r>
            <a:rPr lang="en-US" dirty="0" err="1" smtClean="0"/>
            <a:t>cá</a:t>
          </a:r>
          <a:r>
            <a:rPr lang="en-US" dirty="0" smtClean="0"/>
            <a:t> </a:t>
          </a:r>
          <a:r>
            <a:rPr lang="en-US" dirty="0" err="1" smtClean="0"/>
            <a:t>khô,nấm</a:t>
          </a:r>
          <a:r>
            <a:rPr lang="en-US" dirty="0" smtClean="0"/>
            <a:t> </a:t>
          </a:r>
          <a:endParaRPr lang="vi-VN" dirty="0"/>
        </a:p>
      </dgm:t>
    </dgm:pt>
    <dgm:pt modelId="{06B156F5-2C0D-4E0C-9DFB-244C02C3C58E}" type="parTrans" cxnId="{1011B633-3F32-4FB3-B167-05F269478883}">
      <dgm:prSet/>
      <dgm:spPr/>
      <dgm:t>
        <a:bodyPr/>
        <a:lstStyle/>
        <a:p>
          <a:endParaRPr lang="vi-VN"/>
        </a:p>
      </dgm:t>
    </dgm:pt>
    <dgm:pt modelId="{CB1DAADC-EC4A-4067-87CA-3A480E83BBB9}" type="sibTrans" cxnId="{1011B633-3F32-4FB3-B167-05F269478883}">
      <dgm:prSet/>
      <dgm:spPr/>
      <dgm:t>
        <a:bodyPr/>
        <a:lstStyle/>
        <a:p>
          <a:endParaRPr lang="vi-VN"/>
        </a:p>
      </dgm:t>
    </dgm:pt>
    <dgm:pt modelId="{2508DC00-1A4D-40A3-85FB-C7C3AD9F9B22}">
      <dgm:prSet phldrT="[Text]"/>
      <dgm:spPr/>
      <dgm:t>
        <a:bodyPr/>
        <a:lstStyle/>
        <a:p>
          <a:r>
            <a:rPr lang="en-US" dirty="0" err="1" smtClean="0"/>
            <a:t>Bênh</a:t>
          </a:r>
          <a:r>
            <a:rPr lang="en-US" dirty="0" smtClean="0"/>
            <a:t> </a:t>
          </a:r>
          <a:r>
            <a:rPr lang="en-US" dirty="0" err="1" smtClean="0"/>
            <a:t>Goutte</a:t>
          </a:r>
          <a:endParaRPr lang="vi-VN" dirty="0"/>
        </a:p>
      </dgm:t>
    </dgm:pt>
    <dgm:pt modelId="{E0CC05E0-287F-4964-973A-D30CA7BAA4BD}" type="parTrans" cxnId="{97A5F412-7789-4C4E-81B8-78706AB85454}">
      <dgm:prSet/>
      <dgm:spPr/>
      <dgm:t>
        <a:bodyPr/>
        <a:lstStyle/>
        <a:p>
          <a:endParaRPr lang="vi-VN"/>
        </a:p>
      </dgm:t>
    </dgm:pt>
    <dgm:pt modelId="{329FB9F5-41F7-4851-9500-7F9996D33B25}" type="sibTrans" cxnId="{97A5F412-7789-4C4E-81B8-78706AB85454}">
      <dgm:prSet/>
      <dgm:spPr/>
      <dgm:t>
        <a:bodyPr/>
        <a:lstStyle/>
        <a:p>
          <a:endParaRPr lang="vi-VN"/>
        </a:p>
      </dgm:t>
    </dgm:pt>
    <dgm:pt modelId="{3EA8CA8B-0F12-45D3-88F7-74E2D9596D82}">
      <dgm:prSet phldrT="[Text]"/>
      <dgm:spPr/>
      <dgm:t>
        <a:bodyPr/>
        <a:lstStyle/>
        <a:p>
          <a:r>
            <a:rPr lang="en-US" dirty="0" err="1" smtClean="0"/>
            <a:t>Phân</a:t>
          </a:r>
          <a:r>
            <a:rPr lang="en-US" dirty="0" smtClean="0"/>
            <a:t> </a:t>
          </a:r>
          <a:r>
            <a:rPr lang="en-US" dirty="0" err="1" smtClean="0"/>
            <a:t>hủy</a:t>
          </a:r>
          <a:r>
            <a:rPr lang="en-US" dirty="0" smtClean="0"/>
            <a:t> </a:t>
          </a:r>
          <a:r>
            <a:rPr lang="en-US" dirty="0" err="1" smtClean="0"/>
            <a:t>các</a:t>
          </a:r>
          <a:r>
            <a:rPr lang="en-US" dirty="0" smtClean="0"/>
            <a:t> </a:t>
          </a:r>
          <a:r>
            <a:rPr lang="en-US" dirty="0" err="1" smtClean="0"/>
            <a:t>khối</a:t>
          </a:r>
          <a:r>
            <a:rPr lang="en-US" dirty="0" smtClean="0"/>
            <a:t> u </a:t>
          </a:r>
          <a:r>
            <a:rPr lang="en-US" dirty="0" err="1" smtClean="0"/>
            <a:t>khi</a:t>
          </a:r>
          <a:r>
            <a:rPr lang="en-US" dirty="0" smtClean="0"/>
            <a:t> </a:t>
          </a:r>
          <a:r>
            <a:rPr lang="en-US" dirty="0" err="1" smtClean="0"/>
            <a:t>dùng</a:t>
          </a:r>
          <a:r>
            <a:rPr lang="en-US" dirty="0" smtClean="0"/>
            <a:t> </a:t>
          </a:r>
          <a:r>
            <a:rPr lang="en-US" dirty="0" err="1" smtClean="0"/>
            <a:t>hóa</a:t>
          </a:r>
          <a:r>
            <a:rPr lang="en-US" dirty="0" smtClean="0"/>
            <a:t> </a:t>
          </a:r>
          <a:r>
            <a:rPr lang="en-US" dirty="0" err="1" smtClean="0"/>
            <a:t>trị</a:t>
          </a:r>
          <a:r>
            <a:rPr lang="en-US" dirty="0" smtClean="0"/>
            <a:t> </a:t>
          </a:r>
          <a:r>
            <a:rPr lang="en-US" dirty="0" err="1" smtClean="0"/>
            <a:t>liệu</a:t>
          </a:r>
          <a:r>
            <a:rPr lang="en-US" dirty="0" smtClean="0"/>
            <a:t> </a:t>
          </a:r>
          <a:endParaRPr lang="vi-VN" dirty="0"/>
        </a:p>
      </dgm:t>
    </dgm:pt>
    <dgm:pt modelId="{33263A3B-4D8A-44CA-BCC2-71A8040F157F}" type="parTrans" cxnId="{D271B276-177A-4D96-87BA-1761AD7B3D56}">
      <dgm:prSet/>
      <dgm:spPr/>
      <dgm:t>
        <a:bodyPr/>
        <a:lstStyle/>
        <a:p>
          <a:endParaRPr lang="vi-VN"/>
        </a:p>
      </dgm:t>
    </dgm:pt>
    <dgm:pt modelId="{9BB972DB-9CC8-4386-B53B-58DF50CA3C9F}" type="sibTrans" cxnId="{D271B276-177A-4D96-87BA-1761AD7B3D56}">
      <dgm:prSet/>
      <dgm:spPr/>
      <dgm:t>
        <a:bodyPr/>
        <a:lstStyle/>
        <a:p>
          <a:endParaRPr lang="vi-VN"/>
        </a:p>
      </dgm:t>
    </dgm:pt>
    <dgm:pt modelId="{2B2C7030-20BD-4B03-BA3D-CACBF6766359}" type="pres">
      <dgm:prSet presAssocID="{4A526B29-9A01-4EC9-9B02-008FFCA963D2}" presName="cycle" presStyleCnt="0">
        <dgm:presLayoutVars>
          <dgm:chMax val="1"/>
          <dgm:dir/>
          <dgm:animLvl val="ctr"/>
          <dgm:resizeHandles val="exact"/>
        </dgm:presLayoutVars>
      </dgm:prSet>
      <dgm:spPr/>
      <dgm:t>
        <a:bodyPr/>
        <a:lstStyle/>
        <a:p>
          <a:endParaRPr lang="vi-VN"/>
        </a:p>
      </dgm:t>
    </dgm:pt>
    <dgm:pt modelId="{D21FD6FE-3B49-4A3B-A097-6C7AA184181E}" type="pres">
      <dgm:prSet presAssocID="{6F99ED97-DA42-47B4-8F9F-630F3CEF882B}" presName="centerShape" presStyleLbl="node0" presStyleIdx="0" presStyleCnt="1" custScaleX="95327" custScaleY="94227" custLinFactNeighborX="3414" custLinFactNeighborY="5655"/>
      <dgm:spPr/>
      <dgm:t>
        <a:bodyPr/>
        <a:lstStyle/>
        <a:p>
          <a:endParaRPr lang="vi-VN"/>
        </a:p>
      </dgm:t>
    </dgm:pt>
    <dgm:pt modelId="{4E1656F5-DE6C-4C6C-ADEA-C8287570CC65}" type="pres">
      <dgm:prSet presAssocID="{06B156F5-2C0D-4E0C-9DFB-244C02C3C58E}" presName="parTrans" presStyleLbl="bgSibTrans2D1" presStyleIdx="0" presStyleCnt="3" custLinFactY="100000" custLinFactNeighborX="8238" custLinFactNeighborY="106390"/>
      <dgm:spPr/>
      <dgm:t>
        <a:bodyPr/>
        <a:lstStyle/>
        <a:p>
          <a:endParaRPr lang="vi-VN"/>
        </a:p>
      </dgm:t>
    </dgm:pt>
    <dgm:pt modelId="{1AAF39CC-2A46-45F5-B2E7-C0F8D79102AD}" type="pres">
      <dgm:prSet presAssocID="{84D56F09-C2CE-4A2E-B1C3-3146141B499F}" presName="node" presStyleLbl="node1" presStyleIdx="0" presStyleCnt="3" custScaleY="252153">
        <dgm:presLayoutVars>
          <dgm:bulletEnabled val="1"/>
        </dgm:presLayoutVars>
      </dgm:prSet>
      <dgm:spPr/>
      <dgm:t>
        <a:bodyPr/>
        <a:lstStyle/>
        <a:p>
          <a:endParaRPr lang="vi-VN"/>
        </a:p>
      </dgm:t>
    </dgm:pt>
    <dgm:pt modelId="{420A6646-313E-43F9-AFCE-24FB089DF7E0}" type="pres">
      <dgm:prSet presAssocID="{E0CC05E0-287F-4964-973A-D30CA7BAA4BD}" presName="parTrans" presStyleLbl="bgSibTrans2D1" presStyleIdx="1" presStyleCnt="3"/>
      <dgm:spPr/>
      <dgm:t>
        <a:bodyPr/>
        <a:lstStyle/>
        <a:p>
          <a:endParaRPr lang="vi-VN"/>
        </a:p>
      </dgm:t>
    </dgm:pt>
    <dgm:pt modelId="{10D4C49C-E821-4CF5-871C-C124D4B5BD78}" type="pres">
      <dgm:prSet presAssocID="{2508DC00-1A4D-40A3-85FB-C7C3AD9F9B22}" presName="node" presStyleLbl="node1" presStyleIdx="1" presStyleCnt="3">
        <dgm:presLayoutVars>
          <dgm:bulletEnabled val="1"/>
        </dgm:presLayoutVars>
      </dgm:prSet>
      <dgm:spPr/>
      <dgm:t>
        <a:bodyPr/>
        <a:lstStyle/>
        <a:p>
          <a:endParaRPr lang="vi-VN"/>
        </a:p>
      </dgm:t>
    </dgm:pt>
    <dgm:pt modelId="{ED8ABC4D-8AAE-46A5-BAD5-81F24108C033}" type="pres">
      <dgm:prSet presAssocID="{33263A3B-4D8A-44CA-BCC2-71A8040F157F}" presName="parTrans" presStyleLbl="bgSibTrans2D1" presStyleIdx="2" presStyleCnt="3"/>
      <dgm:spPr/>
      <dgm:t>
        <a:bodyPr/>
        <a:lstStyle/>
        <a:p>
          <a:endParaRPr lang="vi-VN"/>
        </a:p>
      </dgm:t>
    </dgm:pt>
    <dgm:pt modelId="{5C77C412-28D8-4131-AC4A-8F43E1851CE5}" type="pres">
      <dgm:prSet presAssocID="{3EA8CA8B-0F12-45D3-88F7-74E2D9596D82}" presName="node" presStyleLbl="node1" presStyleIdx="2" presStyleCnt="3">
        <dgm:presLayoutVars>
          <dgm:bulletEnabled val="1"/>
        </dgm:presLayoutVars>
      </dgm:prSet>
      <dgm:spPr/>
      <dgm:t>
        <a:bodyPr/>
        <a:lstStyle/>
        <a:p>
          <a:endParaRPr lang="vi-VN"/>
        </a:p>
      </dgm:t>
    </dgm:pt>
  </dgm:ptLst>
  <dgm:cxnLst>
    <dgm:cxn modelId="{CEC9587B-7625-4327-9C7B-69CA8B388B20}" type="presOf" srcId="{4A526B29-9A01-4EC9-9B02-008FFCA963D2}" destId="{2B2C7030-20BD-4B03-BA3D-CACBF6766359}" srcOrd="0" destOrd="0" presId="urn:microsoft.com/office/officeart/2005/8/layout/radial4"/>
    <dgm:cxn modelId="{BDCF1354-E6F4-4CD4-A407-7DD8901AC0ED}" srcId="{4A526B29-9A01-4EC9-9B02-008FFCA963D2}" destId="{6F99ED97-DA42-47B4-8F9F-630F3CEF882B}" srcOrd="0" destOrd="0" parTransId="{A6A172AA-CF41-46BD-B939-E184B154F4AF}" sibTransId="{22F9D2F4-3C07-407E-AAE2-FDF2474F4A70}"/>
    <dgm:cxn modelId="{626610F5-54E1-4C72-8DAA-24E3AE0CFA28}" type="presOf" srcId="{E0CC05E0-287F-4964-973A-D30CA7BAA4BD}" destId="{420A6646-313E-43F9-AFCE-24FB089DF7E0}" srcOrd="0" destOrd="0" presId="urn:microsoft.com/office/officeart/2005/8/layout/radial4"/>
    <dgm:cxn modelId="{1011B633-3F32-4FB3-B167-05F269478883}" srcId="{6F99ED97-DA42-47B4-8F9F-630F3CEF882B}" destId="{84D56F09-C2CE-4A2E-B1C3-3146141B499F}" srcOrd="0" destOrd="0" parTransId="{06B156F5-2C0D-4E0C-9DFB-244C02C3C58E}" sibTransId="{CB1DAADC-EC4A-4067-87CA-3A480E83BBB9}"/>
    <dgm:cxn modelId="{97A5F412-7789-4C4E-81B8-78706AB85454}" srcId="{6F99ED97-DA42-47B4-8F9F-630F3CEF882B}" destId="{2508DC00-1A4D-40A3-85FB-C7C3AD9F9B22}" srcOrd="1" destOrd="0" parTransId="{E0CC05E0-287F-4964-973A-D30CA7BAA4BD}" sibTransId="{329FB9F5-41F7-4851-9500-7F9996D33B25}"/>
    <dgm:cxn modelId="{8CB6CB03-A847-4863-82A7-7822CDC485F6}" type="presOf" srcId="{06B156F5-2C0D-4E0C-9DFB-244C02C3C58E}" destId="{4E1656F5-DE6C-4C6C-ADEA-C8287570CC65}" srcOrd="0" destOrd="0" presId="urn:microsoft.com/office/officeart/2005/8/layout/radial4"/>
    <dgm:cxn modelId="{F405AFC7-B7DF-44E0-9439-84CDE9C445D8}" type="presOf" srcId="{3EA8CA8B-0F12-45D3-88F7-74E2D9596D82}" destId="{5C77C412-28D8-4131-AC4A-8F43E1851CE5}" srcOrd="0" destOrd="0" presId="urn:microsoft.com/office/officeart/2005/8/layout/radial4"/>
    <dgm:cxn modelId="{B3D5BED6-5267-4A59-ACC5-F458ED3FDD0E}" type="presOf" srcId="{6F99ED97-DA42-47B4-8F9F-630F3CEF882B}" destId="{D21FD6FE-3B49-4A3B-A097-6C7AA184181E}" srcOrd="0" destOrd="0" presId="urn:microsoft.com/office/officeart/2005/8/layout/radial4"/>
    <dgm:cxn modelId="{DE5C1B1C-ABBC-4BD0-BBE0-7BF19DF32162}" type="presOf" srcId="{2508DC00-1A4D-40A3-85FB-C7C3AD9F9B22}" destId="{10D4C49C-E821-4CF5-871C-C124D4B5BD78}" srcOrd="0" destOrd="0" presId="urn:microsoft.com/office/officeart/2005/8/layout/radial4"/>
    <dgm:cxn modelId="{113D8BF7-82C3-4D64-B748-7ED91FC817F4}" type="presOf" srcId="{84D56F09-C2CE-4A2E-B1C3-3146141B499F}" destId="{1AAF39CC-2A46-45F5-B2E7-C0F8D79102AD}" srcOrd="0" destOrd="0" presId="urn:microsoft.com/office/officeart/2005/8/layout/radial4"/>
    <dgm:cxn modelId="{0E26BCC9-CE05-4611-A777-4CF408C588B9}" type="presOf" srcId="{33263A3B-4D8A-44CA-BCC2-71A8040F157F}" destId="{ED8ABC4D-8AAE-46A5-BAD5-81F24108C033}" srcOrd="0" destOrd="0" presId="urn:microsoft.com/office/officeart/2005/8/layout/radial4"/>
    <dgm:cxn modelId="{D271B276-177A-4D96-87BA-1761AD7B3D56}" srcId="{6F99ED97-DA42-47B4-8F9F-630F3CEF882B}" destId="{3EA8CA8B-0F12-45D3-88F7-74E2D9596D82}" srcOrd="2" destOrd="0" parTransId="{33263A3B-4D8A-44CA-BCC2-71A8040F157F}" sibTransId="{9BB972DB-9CC8-4386-B53B-58DF50CA3C9F}"/>
    <dgm:cxn modelId="{49395431-1453-4DFE-BF5C-4AC4FBCD17D5}" type="presParOf" srcId="{2B2C7030-20BD-4B03-BA3D-CACBF6766359}" destId="{D21FD6FE-3B49-4A3B-A097-6C7AA184181E}" srcOrd="0" destOrd="0" presId="urn:microsoft.com/office/officeart/2005/8/layout/radial4"/>
    <dgm:cxn modelId="{E9F67F89-B188-445C-85EF-06F5938D3583}" type="presParOf" srcId="{2B2C7030-20BD-4B03-BA3D-CACBF6766359}" destId="{4E1656F5-DE6C-4C6C-ADEA-C8287570CC65}" srcOrd="1" destOrd="0" presId="urn:microsoft.com/office/officeart/2005/8/layout/radial4"/>
    <dgm:cxn modelId="{2015D0BC-E80F-46B5-B8E3-82DB25EC006C}" type="presParOf" srcId="{2B2C7030-20BD-4B03-BA3D-CACBF6766359}" destId="{1AAF39CC-2A46-45F5-B2E7-C0F8D79102AD}" srcOrd="2" destOrd="0" presId="urn:microsoft.com/office/officeart/2005/8/layout/radial4"/>
    <dgm:cxn modelId="{07904ACA-F411-43CE-8AF1-6CE152641F1E}" type="presParOf" srcId="{2B2C7030-20BD-4B03-BA3D-CACBF6766359}" destId="{420A6646-313E-43F9-AFCE-24FB089DF7E0}" srcOrd="3" destOrd="0" presId="urn:microsoft.com/office/officeart/2005/8/layout/radial4"/>
    <dgm:cxn modelId="{750C207A-77C7-4E2C-838A-2875CFCCECCF}" type="presParOf" srcId="{2B2C7030-20BD-4B03-BA3D-CACBF6766359}" destId="{10D4C49C-E821-4CF5-871C-C124D4B5BD78}" srcOrd="4" destOrd="0" presId="urn:microsoft.com/office/officeart/2005/8/layout/radial4"/>
    <dgm:cxn modelId="{F3307A2B-376F-4ECE-992F-13C1D27C87BF}" type="presParOf" srcId="{2B2C7030-20BD-4B03-BA3D-CACBF6766359}" destId="{ED8ABC4D-8AAE-46A5-BAD5-81F24108C033}" srcOrd="5" destOrd="0" presId="urn:microsoft.com/office/officeart/2005/8/layout/radial4"/>
    <dgm:cxn modelId="{BAF3CFA7-6B95-4635-A95D-F7EDC3F2F010}" type="presParOf" srcId="{2B2C7030-20BD-4B03-BA3D-CACBF6766359}" destId="{5C77C412-28D8-4131-AC4A-8F43E1851CE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FF911-2EEB-435B-BA08-5402666C9C23}">
      <dsp:nvSpPr>
        <dsp:cNvPr id="0" name=""/>
        <dsp:cNvSpPr/>
      </dsp:nvSpPr>
      <dsp:spPr>
        <a:xfrm rot="5400000">
          <a:off x="-258313" y="260650"/>
          <a:ext cx="1722087" cy="120546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ĐẠI CƯƠNG</a:t>
          </a:r>
          <a:endParaRPr lang="vi-VN" sz="1700" kern="1200" dirty="0"/>
        </a:p>
      </dsp:txBody>
      <dsp:txXfrm rot="-5400000">
        <a:off x="1" y="605068"/>
        <a:ext cx="1205461" cy="516626"/>
      </dsp:txXfrm>
    </dsp:sp>
    <dsp:sp modelId="{25957BEB-655B-47E1-BBA1-7A19DAD60650}">
      <dsp:nvSpPr>
        <dsp:cNvPr id="0" name=""/>
        <dsp:cNvSpPr/>
      </dsp:nvSpPr>
      <dsp:spPr>
        <a:xfrm rot="5400000">
          <a:off x="4332700" y="-3124901"/>
          <a:ext cx="1119357" cy="737383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ĐỊNH NGHĨA </a:t>
          </a:r>
          <a:endParaRPr lang="vi-VN" sz="2100" kern="1200" dirty="0"/>
        </a:p>
        <a:p>
          <a:pPr marL="228600" lvl="1" indent="-228600" algn="l" defTabSz="933450">
            <a:lnSpc>
              <a:spcPct val="90000"/>
            </a:lnSpc>
            <a:spcBef>
              <a:spcPct val="0"/>
            </a:spcBef>
            <a:spcAft>
              <a:spcPct val="15000"/>
            </a:spcAft>
            <a:buChar char="••"/>
          </a:pPr>
          <a:r>
            <a:rPr lang="en-US" sz="2100" kern="1200" dirty="0" smtClean="0"/>
            <a:t>NGUYÊN NHÂN</a:t>
          </a:r>
          <a:endParaRPr lang="vi-VN" sz="2100" kern="1200" dirty="0"/>
        </a:p>
        <a:p>
          <a:pPr marL="228600" lvl="1" indent="-228600" algn="l" defTabSz="933450">
            <a:lnSpc>
              <a:spcPct val="90000"/>
            </a:lnSpc>
            <a:spcBef>
              <a:spcPct val="0"/>
            </a:spcBef>
            <a:spcAft>
              <a:spcPct val="15000"/>
            </a:spcAft>
            <a:buChar char="••"/>
          </a:pPr>
          <a:r>
            <a:rPr lang="en-US" sz="2100" kern="1200" dirty="0" smtClean="0"/>
            <a:t> CƠ CHẾ BỆNH SINH</a:t>
          </a:r>
          <a:endParaRPr lang="vi-VN" sz="2100" kern="1200" dirty="0"/>
        </a:p>
      </dsp:txBody>
      <dsp:txXfrm rot="-5400000">
        <a:off x="1205462" y="56980"/>
        <a:ext cx="7319191" cy="1010071"/>
      </dsp:txXfrm>
    </dsp:sp>
    <dsp:sp modelId="{62CD591E-17FE-4573-B093-3B8BB949B7EE}">
      <dsp:nvSpPr>
        <dsp:cNvPr id="0" name=""/>
        <dsp:cNvSpPr/>
      </dsp:nvSpPr>
      <dsp:spPr>
        <a:xfrm rot="5400000">
          <a:off x="-258313" y="1789966"/>
          <a:ext cx="1722087" cy="1205461"/>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TRIỆU CHỨNG </a:t>
          </a:r>
          <a:endParaRPr lang="vi-VN" sz="1700" kern="1200" dirty="0"/>
        </a:p>
      </dsp:txBody>
      <dsp:txXfrm rot="-5400000">
        <a:off x="1" y="2134384"/>
        <a:ext cx="1205461" cy="516626"/>
      </dsp:txXfrm>
    </dsp:sp>
    <dsp:sp modelId="{FCBF6A42-74C0-40A0-AB75-0A9B8CDD1DF8}">
      <dsp:nvSpPr>
        <dsp:cNvPr id="0" name=""/>
        <dsp:cNvSpPr/>
      </dsp:nvSpPr>
      <dsp:spPr>
        <a:xfrm rot="5400000">
          <a:off x="4332700" y="-1595585"/>
          <a:ext cx="1119357" cy="7373834"/>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LÂM SÀNG</a:t>
          </a:r>
          <a:endParaRPr lang="vi-VN" sz="2100" kern="1200"/>
        </a:p>
        <a:p>
          <a:pPr marL="228600" lvl="1" indent="-228600" algn="l" defTabSz="933450">
            <a:lnSpc>
              <a:spcPct val="90000"/>
            </a:lnSpc>
            <a:spcBef>
              <a:spcPct val="0"/>
            </a:spcBef>
            <a:spcAft>
              <a:spcPct val="15000"/>
            </a:spcAft>
            <a:buChar char="••"/>
          </a:pPr>
          <a:r>
            <a:rPr lang="en-US" sz="2100" kern="1200" smtClean="0"/>
            <a:t>CẬN LÂM SÀNG</a:t>
          </a:r>
          <a:endParaRPr lang="vi-VN" sz="2100" kern="1200"/>
        </a:p>
      </dsp:txBody>
      <dsp:txXfrm rot="-5400000">
        <a:off x="1205462" y="1586296"/>
        <a:ext cx="7319191" cy="1010071"/>
      </dsp:txXfrm>
    </dsp:sp>
    <dsp:sp modelId="{2C3B9CEA-DEDB-4EB5-8908-01D6EDBDDFE7}">
      <dsp:nvSpPr>
        <dsp:cNvPr id="0" name=""/>
        <dsp:cNvSpPr/>
      </dsp:nvSpPr>
      <dsp:spPr>
        <a:xfrm rot="5400000">
          <a:off x="-258313" y="3319283"/>
          <a:ext cx="1722087" cy="1205461"/>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ĐIỀU TRỊ VÀ DỰ PHÒNG </a:t>
          </a:r>
          <a:endParaRPr lang="vi-VN" sz="1700" kern="1200" dirty="0"/>
        </a:p>
      </dsp:txBody>
      <dsp:txXfrm rot="-5400000">
        <a:off x="1" y="3663701"/>
        <a:ext cx="1205461" cy="516626"/>
      </dsp:txXfrm>
    </dsp:sp>
    <dsp:sp modelId="{32F28827-1FAA-4565-ACFE-889354A89768}">
      <dsp:nvSpPr>
        <dsp:cNvPr id="0" name=""/>
        <dsp:cNvSpPr/>
      </dsp:nvSpPr>
      <dsp:spPr>
        <a:xfrm rot="5400000">
          <a:off x="4332700" y="-66268"/>
          <a:ext cx="1119357" cy="7373834"/>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NGUYÊN TẮC CHUNG  </a:t>
          </a:r>
          <a:endParaRPr lang="vi-VN" sz="2100" kern="1200" dirty="0"/>
        </a:p>
        <a:p>
          <a:pPr marL="228600" lvl="1" indent="-228600" algn="l" defTabSz="933450">
            <a:lnSpc>
              <a:spcPct val="90000"/>
            </a:lnSpc>
            <a:spcBef>
              <a:spcPct val="0"/>
            </a:spcBef>
            <a:spcAft>
              <a:spcPct val="15000"/>
            </a:spcAft>
            <a:buChar char="••"/>
          </a:pPr>
          <a:r>
            <a:rPr lang="en-US" sz="2100" kern="1200" dirty="0" smtClean="0"/>
            <a:t>ĐIỀU TRỊ VÀ DỰ PHÒNG CỤ THỂ         </a:t>
          </a:r>
          <a:endParaRPr lang="vi-VN" sz="2100" kern="1200" dirty="0"/>
        </a:p>
      </dsp:txBody>
      <dsp:txXfrm rot="-5400000">
        <a:off x="1205462" y="3115613"/>
        <a:ext cx="7319191" cy="1010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1934B-107E-4E89-A714-DDFD5CCF594F}">
      <dsp:nvSpPr>
        <dsp:cNvPr id="0" name=""/>
        <dsp:cNvSpPr/>
      </dsp:nvSpPr>
      <dsp:spPr>
        <a:xfrm>
          <a:off x="68408" y="32403"/>
          <a:ext cx="1219846" cy="12198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CALXI</a:t>
          </a:r>
          <a:endParaRPr lang="vi-VN" sz="2000" kern="1200" dirty="0"/>
        </a:p>
      </dsp:txBody>
      <dsp:txXfrm>
        <a:off x="247050" y="211045"/>
        <a:ext cx="862562" cy="862562"/>
      </dsp:txXfrm>
    </dsp:sp>
    <dsp:sp modelId="{26D3B474-C2D3-425C-B781-CCB1194A810B}">
      <dsp:nvSpPr>
        <dsp:cNvPr id="0" name=""/>
        <dsp:cNvSpPr/>
      </dsp:nvSpPr>
      <dsp:spPr>
        <a:xfrm>
          <a:off x="1319818" y="294316"/>
          <a:ext cx="707510" cy="7075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vi-VN" sz="1200" kern="1200"/>
        </a:p>
      </dsp:txBody>
      <dsp:txXfrm>
        <a:off x="1413598" y="564868"/>
        <a:ext cx="519950" cy="166406"/>
      </dsp:txXfrm>
    </dsp:sp>
    <dsp:sp modelId="{BB5E5C17-958F-4CF1-BAB9-D94E7459A6C8}">
      <dsp:nvSpPr>
        <dsp:cNvPr id="0" name=""/>
        <dsp:cNvSpPr/>
      </dsp:nvSpPr>
      <dsp:spPr>
        <a:xfrm>
          <a:off x="2088233" y="4"/>
          <a:ext cx="1219846" cy="12198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OXALAT </a:t>
          </a:r>
          <a:endParaRPr lang="vi-VN" sz="2000" kern="1200" dirty="0"/>
        </a:p>
      </dsp:txBody>
      <dsp:txXfrm>
        <a:off x="2266875" y="178646"/>
        <a:ext cx="862562" cy="862562"/>
      </dsp:txXfrm>
    </dsp:sp>
    <dsp:sp modelId="{DAC2740E-4DAF-4E94-A31B-48E39C1D5570}">
      <dsp:nvSpPr>
        <dsp:cNvPr id="0" name=""/>
        <dsp:cNvSpPr/>
      </dsp:nvSpPr>
      <dsp:spPr>
        <a:xfrm>
          <a:off x="3445278" y="294316"/>
          <a:ext cx="707510" cy="707510"/>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vi-VN" sz="2100" kern="1200"/>
        </a:p>
      </dsp:txBody>
      <dsp:txXfrm>
        <a:off x="3539058" y="440063"/>
        <a:ext cx="519950" cy="416016"/>
      </dsp:txXfrm>
    </dsp:sp>
    <dsp:sp modelId="{BE3E9CD6-7168-4E67-BE95-98C9F0D04A3D}">
      <dsp:nvSpPr>
        <dsp:cNvPr id="0" name=""/>
        <dsp:cNvSpPr/>
      </dsp:nvSpPr>
      <dsp:spPr>
        <a:xfrm>
          <a:off x="4251841" y="38148"/>
          <a:ext cx="1219846" cy="12198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Calxi</a:t>
          </a:r>
          <a:r>
            <a:rPr lang="en-US" sz="2000" kern="1200" dirty="0" smtClean="0"/>
            <a:t> </a:t>
          </a:r>
          <a:r>
            <a:rPr lang="en-US" sz="2000" kern="1200" dirty="0" err="1" smtClean="0"/>
            <a:t>oxalat</a:t>
          </a:r>
          <a:endParaRPr lang="vi-VN" sz="2000" kern="1200" dirty="0"/>
        </a:p>
      </dsp:txBody>
      <dsp:txXfrm>
        <a:off x="4430483" y="216790"/>
        <a:ext cx="862562" cy="862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FD6FE-3B49-4A3B-A097-6C7AA184181E}">
      <dsp:nvSpPr>
        <dsp:cNvPr id="0" name=""/>
        <dsp:cNvSpPr/>
      </dsp:nvSpPr>
      <dsp:spPr>
        <a:xfrm>
          <a:off x="2090311" y="2638373"/>
          <a:ext cx="1660815" cy="16416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Tăng</a:t>
          </a:r>
          <a:r>
            <a:rPr lang="en-US" sz="2000" kern="1200" dirty="0" smtClean="0"/>
            <a:t> </a:t>
          </a:r>
          <a:r>
            <a:rPr lang="en-US" sz="2000" kern="1200" dirty="0" err="1" smtClean="0"/>
            <a:t>chuyển</a:t>
          </a:r>
          <a:r>
            <a:rPr lang="en-US" sz="2000" kern="1200" dirty="0" smtClean="0"/>
            <a:t> </a:t>
          </a:r>
          <a:r>
            <a:rPr lang="en-US" sz="2000" kern="1200" dirty="0" err="1" smtClean="0"/>
            <a:t>hóa</a:t>
          </a:r>
          <a:r>
            <a:rPr lang="en-US" sz="2000" kern="1200" dirty="0" smtClean="0"/>
            <a:t> purine</a:t>
          </a:r>
          <a:endParaRPr lang="vi-VN" sz="2000" kern="1200" dirty="0"/>
        </a:p>
      </dsp:txBody>
      <dsp:txXfrm>
        <a:off x="2333532" y="2878787"/>
        <a:ext cx="1174373" cy="1160822"/>
      </dsp:txXfrm>
    </dsp:sp>
    <dsp:sp modelId="{4E1656F5-DE6C-4C6C-ADEA-C8287570CC65}">
      <dsp:nvSpPr>
        <dsp:cNvPr id="0" name=""/>
        <dsp:cNvSpPr/>
      </dsp:nvSpPr>
      <dsp:spPr>
        <a:xfrm rot="13015501">
          <a:off x="801213" y="3172775"/>
          <a:ext cx="1688302" cy="49653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AF39CC-2A46-45F5-B2E7-C0F8D79102AD}">
      <dsp:nvSpPr>
        <dsp:cNvPr id="0" name=""/>
        <dsp:cNvSpPr/>
      </dsp:nvSpPr>
      <dsp:spPr>
        <a:xfrm>
          <a:off x="3889" y="219731"/>
          <a:ext cx="1655118" cy="33387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err="1" smtClean="0"/>
            <a:t>Sử</a:t>
          </a:r>
          <a:r>
            <a:rPr lang="en-US" sz="1900" kern="1200" dirty="0" smtClean="0"/>
            <a:t> </a:t>
          </a:r>
          <a:r>
            <a:rPr lang="en-US" sz="1900" kern="1200" dirty="0" err="1" smtClean="0"/>
            <a:t>dụng</a:t>
          </a:r>
          <a:r>
            <a:rPr lang="en-US" sz="1900" kern="1200" dirty="0" smtClean="0"/>
            <a:t> </a:t>
          </a:r>
          <a:r>
            <a:rPr lang="en-US" sz="1900" kern="1200" dirty="0" err="1" smtClean="0"/>
            <a:t>quá</a:t>
          </a:r>
          <a:r>
            <a:rPr lang="en-US" sz="1900" kern="1200" dirty="0" smtClean="0"/>
            <a:t> </a:t>
          </a:r>
          <a:r>
            <a:rPr lang="en-US" sz="1900" kern="1200" dirty="0" err="1" smtClean="0"/>
            <a:t>nhiều</a:t>
          </a:r>
          <a:r>
            <a:rPr lang="en-US" sz="1900" kern="1200" dirty="0" smtClean="0"/>
            <a:t> </a:t>
          </a:r>
          <a:r>
            <a:rPr lang="en-US" sz="1900" kern="1200" dirty="0" err="1" smtClean="0"/>
            <a:t>thức</a:t>
          </a:r>
          <a:r>
            <a:rPr lang="en-US" sz="1900" kern="1200" dirty="0" smtClean="0"/>
            <a:t> </a:t>
          </a:r>
          <a:r>
            <a:rPr lang="en-US" sz="1900" kern="1200" dirty="0" err="1" smtClean="0"/>
            <a:t>ăn</a:t>
          </a:r>
          <a:r>
            <a:rPr lang="en-US" sz="1900" kern="1200" dirty="0" smtClean="0"/>
            <a:t> </a:t>
          </a:r>
          <a:r>
            <a:rPr lang="en-US" sz="1900" kern="1200" dirty="0" err="1" smtClean="0"/>
            <a:t>chứa</a:t>
          </a:r>
          <a:r>
            <a:rPr lang="en-US" sz="1900" kern="1200" dirty="0" smtClean="0"/>
            <a:t> purine </a:t>
          </a:r>
          <a:r>
            <a:rPr lang="en-US" sz="1900" kern="1200" dirty="0" err="1" smtClean="0"/>
            <a:t>như</a:t>
          </a:r>
          <a:r>
            <a:rPr lang="en-US" sz="1900" kern="1200" dirty="0" smtClean="0"/>
            <a:t> </a:t>
          </a:r>
          <a:r>
            <a:rPr lang="en-US" sz="1900" kern="1200" dirty="0" err="1" smtClean="0"/>
            <a:t>lòng</a:t>
          </a:r>
          <a:r>
            <a:rPr lang="en-US" sz="1900" kern="1200" dirty="0" smtClean="0"/>
            <a:t> </a:t>
          </a:r>
          <a:r>
            <a:rPr lang="en-US" sz="1900" kern="1200" dirty="0" err="1" smtClean="0"/>
            <a:t>heo</a:t>
          </a:r>
          <a:r>
            <a:rPr lang="en-US" sz="1900" kern="1200" dirty="0" smtClean="0"/>
            <a:t>, </a:t>
          </a:r>
          <a:r>
            <a:rPr lang="en-US" sz="1900" kern="1200" dirty="0" err="1" smtClean="0"/>
            <a:t>lòng</a:t>
          </a:r>
          <a:r>
            <a:rPr lang="en-US" sz="1900" kern="1200" dirty="0" smtClean="0"/>
            <a:t> </a:t>
          </a:r>
          <a:r>
            <a:rPr lang="en-US" sz="1900" kern="1200" dirty="0" err="1" smtClean="0"/>
            <a:t>bò</a:t>
          </a:r>
          <a:r>
            <a:rPr lang="en-US" sz="1900" kern="1200" dirty="0" smtClean="0"/>
            <a:t>, </a:t>
          </a:r>
          <a:r>
            <a:rPr lang="en-US" sz="1900" kern="1200" dirty="0" err="1" smtClean="0"/>
            <a:t>thịt</a:t>
          </a:r>
          <a:r>
            <a:rPr lang="en-US" sz="1900" kern="1200" dirty="0" smtClean="0"/>
            <a:t> </a:t>
          </a:r>
          <a:r>
            <a:rPr lang="en-US" sz="1900" kern="1200" dirty="0" err="1" smtClean="0"/>
            <a:t>cá</a:t>
          </a:r>
          <a:r>
            <a:rPr lang="en-US" sz="1900" kern="1200" dirty="0" smtClean="0"/>
            <a:t> </a:t>
          </a:r>
          <a:r>
            <a:rPr lang="en-US" sz="1900" kern="1200" dirty="0" err="1" smtClean="0"/>
            <a:t>khô,nấm</a:t>
          </a:r>
          <a:r>
            <a:rPr lang="en-US" sz="1900" kern="1200" dirty="0" smtClean="0"/>
            <a:t> </a:t>
          </a:r>
          <a:endParaRPr lang="vi-VN" sz="1900" kern="1200" dirty="0"/>
        </a:p>
      </dsp:txBody>
      <dsp:txXfrm>
        <a:off x="52366" y="268208"/>
        <a:ext cx="1558164" cy="3241790"/>
      </dsp:txXfrm>
    </dsp:sp>
    <dsp:sp modelId="{420A6646-313E-43F9-AFCE-24FB089DF7E0}">
      <dsp:nvSpPr>
        <dsp:cNvPr id="0" name=""/>
        <dsp:cNvSpPr/>
      </dsp:nvSpPr>
      <dsp:spPr>
        <a:xfrm rot="15985587">
          <a:off x="1981011" y="1466032"/>
          <a:ext cx="1661471" cy="496535"/>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D4C49C-E821-4CF5-871C-C124D4B5BD78}">
      <dsp:nvSpPr>
        <dsp:cNvPr id="0" name=""/>
        <dsp:cNvSpPr/>
      </dsp:nvSpPr>
      <dsp:spPr>
        <a:xfrm>
          <a:off x="1932408" y="223132"/>
          <a:ext cx="1655118" cy="1324094"/>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err="1" smtClean="0"/>
            <a:t>Bênh</a:t>
          </a:r>
          <a:r>
            <a:rPr lang="en-US" sz="1900" kern="1200" dirty="0" smtClean="0"/>
            <a:t> </a:t>
          </a:r>
          <a:r>
            <a:rPr lang="en-US" sz="1900" kern="1200" dirty="0" err="1" smtClean="0"/>
            <a:t>Goutte</a:t>
          </a:r>
          <a:endParaRPr lang="vi-VN" sz="1900" kern="1200" dirty="0"/>
        </a:p>
      </dsp:txBody>
      <dsp:txXfrm>
        <a:off x="1971189" y="261913"/>
        <a:ext cx="1577556" cy="1246532"/>
      </dsp:txXfrm>
    </dsp:sp>
    <dsp:sp modelId="{ED8ABC4D-8AAE-46A5-BAD5-81F24108C033}">
      <dsp:nvSpPr>
        <dsp:cNvPr id="0" name=""/>
        <dsp:cNvSpPr/>
      </dsp:nvSpPr>
      <dsp:spPr>
        <a:xfrm rot="19103351">
          <a:off x="3418262" y="2123485"/>
          <a:ext cx="1453618" cy="496535"/>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7C412-28D8-4131-AC4A-8F43E1851CE5}">
      <dsp:nvSpPr>
        <dsp:cNvPr id="0" name=""/>
        <dsp:cNvSpPr/>
      </dsp:nvSpPr>
      <dsp:spPr>
        <a:xfrm>
          <a:off x="3860928" y="1227056"/>
          <a:ext cx="1655118" cy="132409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err="1" smtClean="0"/>
            <a:t>Phân</a:t>
          </a:r>
          <a:r>
            <a:rPr lang="en-US" sz="1900" kern="1200" dirty="0" smtClean="0"/>
            <a:t> </a:t>
          </a:r>
          <a:r>
            <a:rPr lang="en-US" sz="1900" kern="1200" dirty="0" err="1" smtClean="0"/>
            <a:t>hủy</a:t>
          </a:r>
          <a:r>
            <a:rPr lang="en-US" sz="1900" kern="1200" dirty="0" smtClean="0"/>
            <a:t> </a:t>
          </a:r>
          <a:r>
            <a:rPr lang="en-US" sz="1900" kern="1200" dirty="0" err="1" smtClean="0"/>
            <a:t>các</a:t>
          </a:r>
          <a:r>
            <a:rPr lang="en-US" sz="1900" kern="1200" dirty="0" smtClean="0"/>
            <a:t> </a:t>
          </a:r>
          <a:r>
            <a:rPr lang="en-US" sz="1900" kern="1200" dirty="0" err="1" smtClean="0"/>
            <a:t>khối</a:t>
          </a:r>
          <a:r>
            <a:rPr lang="en-US" sz="1900" kern="1200" dirty="0" smtClean="0"/>
            <a:t> u </a:t>
          </a:r>
          <a:r>
            <a:rPr lang="en-US" sz="1900" kern="1200" dirty="0" err="1" smtClean="0"/>
            <a:t>khi</a:t>
          </a:r>
          <a:r>
            <a:rPr lang="en-US" sz="1900" kern="1200" dirty="0" smtClean="0"/>
            <a:t> </a:t>
          </a:r>
          <a:r>
            <a:rPr lang="en-US" sz="1900" kern="1200" dirty="0" err="1" smtClean="0"/>
            <a:t>dùng</a:t>
          </a:r>
          <a:r>
            <a:rPr lang="en-US" sz="1900" kern="1200" dirty="0" smtClean="0"/>
            <a:t> </a:t>
          </a:r>
          <a:r>
            <a:rPr lang="en-US" sz="1900" kern="1200" dirty="0" err="1" smtClean="0"/>
            <a:t>hóa</a:t>
          </a:r>
          <a:r>
            <a:rPr lang="en-US" sz="1900" kern="1200" dirty="0" smtClean="0"/>
            <a:t> </a:t>
          </a:r>
          <a:r>
            <a:rPr lang="en-US" sz="1900" kern="1200" dirty="0" err="1" smtClean="0"/>
            <a:t>trị</a:t>
          </a:r>
          <a:r>
            <a:rPr lang="en-US" sz="1900" kern="1200" dirty="0" smtClean="0"/>
            <a:t> </a:t>
          </a:r>
          <a:r>
            <a:rPr lang="en-US" sz="1900" kern="1200" dirty="0" err="1" smtClean="0"/>
            <a:t>liệu</a:t>
          </a:r>
          <a:r>
            <a:rPr lang="en-US" sz="1900" kern="1200" dirty="0" smtClean="0"/>
            <a:t> </a:t>
          </a:r>
          <a:endParaRPr lang="vi-VN" sz="1900" kern="1200" dirty="0"/>
        </a:p>
      </dsp:txBody>
      <dsp:txXfrm>
        <a:off x="3899709" y="1265837"/>
        <a:ext cx="1577556" cy="12465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260B9-F83C-4E7B-84FD-922C176CEC41}" type="datetimeFigureOut">
              <a:rPr lang="vi-VN" smtClean="0"/>
              <a:t>11/05/2018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B8439-863D-45E0-8249-D9E32BF200DD}" type="slidenum">
              <a:rPr lang="vi-VN" smtClean="0"/>
              <a:t>‹#›</a:t>
            </a:fld>
            <a:endParaRPr lang="vi-VN"/>
          </a:p>
        </p:txBody>
      </p:sp>
    </p:spTree>
    <p:extLst>
      <p:ext uri="{BB962C8B-B14F-4D97-AF65-F5344CB8AC3E}">
        <p14:creationId xmlns:p14="http://schemas.microsoft.com/office/powerpoint/2010/main" val="192793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C1B8439-863D-45E0-8249-D9E32BF200DD}" type="slidenum">
              <a:rPr lang="vi-VN" smtClean="0"/>
              <a:t>13</a:t>
            </a:fld>
            <a:endParaRPr lang="vi-VN"/>
          </a:p>
        </p:txBody>
      </p:sp>
    </p:spTree>
    <p:extLst>
      <p:ext uri="{BB962C8B-B14F-4D97-AF65-F5344CB8AC3E}">
        <p14:creationId xmlns:p14="http://schemas.microsoft.com/office/powerpoint/2010/main" val="215052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C1B8439-863D-45E0-8249-D9E32BF200DD}" type="slidenum">
              <a:rPr lang="vi-VN" smtClean="0"/>
              <a:t>18</a:t>
            </a:fld>
            <a:endParaRPr lang="vi-VN"/>
          </a:p>
        </p:txBody>
      </p:sp>
    </p:spTree>
    <p:extLst>
      <p:ext uri="{BB962C8B-B14F-4D97-AF65-F5344CB8AC3E}">
        <p14:creationId xmlns:p14="http://schemas.microsoft.com/office/powerpoint/2010/main" val="89226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10563F-3EF1-4A69-94F8-5D04CE99F597}"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152812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10563F-3EF1-4A69-94F8-5D04CE99F597}"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3657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10563F-3EF1-4A69-94F8-5D04CE99F597}"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343266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10563F-3EF1-4A69-94F8-5D04CE99F597}"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274719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0563F-3EF1-4A69-94F8-5D04CE99F597}" type="datetimeFigureOut">
              <a:rPr lang="vi-VN" smtClean="0"/>
              <a:t>11/05/2018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35904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10563F-3EF1-4A69-94F8-5D04CE99F597}" type="datetimeFigureOut">
              <a:rPr lang="vi-VN" smtClean="0"/>
              <a:t>11/05/2018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351083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10563F-3EF1-4A69-94F8-5D04CE99F597}" type="datetimeFigureOut">
              <a:rPr lang="vi-VN" smtClean="0"/>
              <a:t>11/05/2018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103094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10563F-3EF1-4A69-94F8-5D04CE99F597}" type="datetimeFigureOut">
              <a:rPr lang="vi-VN" smtClean="0"/>
              <a:t>11/05/2018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14624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0563F-3EF1-4A69-94F8-5D04CE99F597}" type="datetimeFigureOut">
              <a:rPr lang="vi-VN" smtClean="0"/>
              <a:t>11/05/2018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256642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0563F-3EF1-4A69-94F8-5D04CE99F597}" type="datetimeFigureOut">
              <a:rPr lang="vi-VN" smtClean="0"/>
              <a:t>11/05/2018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93640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0563F-3EF1-4A69-94F8-5D04CE99F597}" type="datetimeFigureOut">
              <a:rPr lang="vi-VN" smtClean="0"/>
              <a:t>11/05/2018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93D44D-35F8-48A1-866F-4BC2A56F12B1}" type="slidenum">
              <a:rPr lang="vi-VN" smtClean="0"/>
              <a:t>‹#›</a:t>
            </a:fld>
            <a:endParaRPr lang="vi-VN"/>
          </a:p>
        </p:txBody>
      </p:sp>
    </p:spTree>
    <p:extLst>
      <p:ext uri="{BB962C8B-B14F-4D97-AF65-F5344CB8AC3E}">
        <p14:creationId xmlns:p14="http://schemas.microsoft.com/office/powerpoint/2010/main" val="66025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563F-3EF1-4A69-94F8-5D04CE99F597}" type="datetimeFigureOut">
              <a:rPr lang="vi-VN" smtClean="0"/>
              <a:t>11/05/2018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3D44D-35F8-48A1-866F-4BC2A56F12B1}" type="slidenum">
              <a:rPr lang="vi-VN" smtClean="0"/>
              <a:t>‹#›</a:t>
            </a:fld>
            <a:endParaRPr lang="vi-VN"/>
          </a:p>
        </p:txBody>
      </p:sp>
    </p:spTree>
    <p:extLst>
      <p:ext uri="{BB962C8B-B14F-4D97-AF65-F5344CB8AC3E}">
        <p14:creationId xmlns:p14="http://schemas.microsoft.com/office/powerpoint/2010/main" val="414807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2.xml"/><Relationship Id="rId7" Type="http://schemas.openxmlformats.org/officeDocument/2006/relationships/image" Target="../media/image10.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TÊN CÁC THÀNH VIÊN TRONG NHÓM:</a:t>
            </a:r>
            <a:endParaRPr lang="vi-VN">
              <a:latin typeface="Times New Roman" pitchFamily="18" charset="0"/>
              <a:cs typeface="Times New Roman" pitchFamily="18" charset="0"/>
            </a:endParaRPr>
          </a:p>
        </p:txBody>
      </p:sp>
      <p:sp>
        <p:nvSpPr>
          <p:cNvPr id="3" name="Content Placeholder 2"/>
          <p:cNvSpPr>
            <a:spLocks noGrp="1"/>
          </p:cNvSpPr>
          <p:nvPr>
            <p:ph idx="1"/>
          </p:nvPr>
        </p:nvSpPr>
        <p:spPr>
          <a:xfrm>
            <a:off x="107504" y="1578496"/>
            <a:ext cx="3250704" cy="4997152"/>
          </a:xfrm>
        </p:spPr>
        <p:txBody>
          <a:bodyPr>
            <a:normAutofit lnSpcReduction="10000"/>
          </a:bodyPr>
          <a:lstStyle/>
          <a:p>
            <a:pPr marL="514350" indent="-514350">
              <a:buFont typeface="+mj-lt"/>
              <a:buAutoNum type="arabicPeriod"/>
            </a:pPr>
            <a:r>
              <a:rPr lang="en-US" smtClean="0">
                <a:latin typeface="+mj-lt"/>
              </a:rPr>
              <a:t>Nguyễn Thị Kim Diêu</a:t>
            </a:r>
          </a:p>
          <a:p>
            <a:pPr marL="514350" indent="-514350">
              <a:buFont typeface="+mj-lt"/>
              <a:buAutoNum type="arabicPeriod"/>
            </a:pPr>
            <a:r>
              <a:rPr lang="en-US" smtClean="0">
                <a:latin typeface="+mj-lt"/>
              </a:rPr>
              <a:t>Nguyễn Thị Hà</a:t>
            </a:r>
          </a:p>
          <a:p>
            <a:pPr marL="514350" indent="-514350">
              <a:buFont typeface="+mj-lt"/>
              <a:buAutoNum type="arabicPeriod"/>
            </a:pPr>
            <a:r>
              <a:rPr lang="en-US" smtClean="0">
                <a:latin typeface="+mj-lt"/>
              </a:rPr>
              <a:t>Nguyễn Thị Thu Huyền</a:t>
            </a:r>
          </a:p>
          <a:p>
            <a:pPr marL="514350" indent="-514350">
              <a:buFont typeface="+mj-lt"/>
              <a:buAutoNum type="arabicPeriod"/>
            </a:pPr>
            <a:r>
              <a:rPr lang="en-US" smtClean="0">
                <a:latin typeface="+mj-lt"/>
              </a:rPr>
              <a:t>Phạm Thành Mỹ Linh</a:t>
            </a:r>
          </a:p>
          <a:p>
            <a:pPr marL="514350" indent="-514350">
              <a:buFont typeface="+mj-lt"/>
              <a:buAutoNum type="arabicPeriod"/>
            </a:pPr>
            <a:r>
              <a:rPr lang="en-US" smtClean="0">
                <a:latin typeface="+mj-lt"/>
              </a:rPr>
              <a:t>Lê Thị Ca May</a:t>
            </a:r>
          </a:p>
          <a:p>
            <a:pPr marL="514350" indent="-514350">
              <a:buFont typeface="+mj-lt"/>
              <a:buAutoNum type="arabicPeriod"/>
            </a:pPr>
            <a:r>
              <a:rPr lang="en-US" smtClean="0">
                <a:latin typeface="+mj-lt"/>
              </a:rPr>
              <a:t>Trịnh Thị Ngọc Thảo</a:t>
            </a:r>
            <a:endParaRPr lang="vi-VN">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886" y="4221087"/>
            <a:ext cx="1584177" cy="20882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754114"/>
            <a:ext cx="1224136" cy="20882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766959"/>
            <a:ext cx="1584176" cy="208823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1729884"/>
            <a:ext cx="2232247" cy="46805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842" y="4221088"/>
            <a:ext cx="1566174" cy="2088232"/>
          </a:xfrm>
          <a:prstGeom prst="rect">
            <a:avLst/>
          </a:prstGeom>
        </p:spPr>
      </p:pic>
    </p:spTree>
    <p:extLst>
      <p:ext uri="{BB962C8B-B14F-4D97-AF65-F5344CB8AC3E}">
        <p14:creationId xmlns:p14="http://schemas.microsoft.com/office/powerpoint/2010/main" val="182199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91264" cy="5937523"/>
          </a:xfrm>
        </p:spPr>
        <p:txBody>
          <a:bodyPr/>
          <a:lstStyle/>
          <a:p>
            <a:pPr marL="0" indent="0" algn="ctr">
              <a:buNone/>
            </a:pPr>
            <a:r>
              <a:rPr lang="en-US" sz="4000" dirty="0" smtClean="0">
                <a:solidFill>
                  <a:srgbClr val="C00000"/>
                </a:solidFill>
                <a:latin typeface="Times New Roman" pitchFamily="18" charset="0"/>
                <a:cs typeface="Times New Roman" pitchFamily="18" charset="0"/>
              </a:rPr>
              <a:t>2. TRIỆU CHỨNG </a:t>
            </a:r>
          </a:p>
          <a:p>
            <a:pPr marL="0" indent="0">
              <a:buNone/>
            </a:pPr>
            <a:r>
              <a:rPr lang="en-US" dirty="0" smtClean="0"/>
              <a:t>2.1 LÂM SÀNG</a:t>
            </a:r>
          </a:p>
          <a:p>
            <a:pPr marL="0" indent="0">
              <a:buNone/>
            </a:pPr>
            <a:r>
              <a:rPr lang="en-US" sz="2800" dirty="0" err="1" smtClean="0">
                <a:latin typeface="Times New Roman" pitchFamily="18" charset="0"/>
                <a:cs typeface="Times New Roman" pitchFamily="18" charset="0"/>
              </a:rPr>
              <a:t>Cơn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sức,khởi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vùng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dưới,vường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p>
          <a:p>
            <a:pPr marL="0" indent="0">
              <a:buNone/>
            </a:pP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212976"/>
            <a:ext cx="6261100" cy="3312368"/>
          </a:xfrm>
          <a:prstGeom prst="rect">
            <a:avLst/>
          </a:prstGeom>
        </p:spPr>
      </p:pic>
    </p:spTree>
    <p:extLst>
      <p:ext uri="{BB962C8B-B14F-4D97-AF65-F5344CB8AC3E}">
        <p14:creationId xmlns:p14="http://schemas.microsoft.com/office/powerpoint/2010/main" val="2671651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91264" cy="5721499"/>
          </a:xfrm>
        </p:spPr>
        <p:txBody>
          <a:bodyPr>
            <a:normAutofit/>
          </a:bodyPr>
          <a:lstStyle/>
          <a:p>
            <a:r>
              <a:rPr lang="en-US" sz="4000" dirty="0" err="1" smtClean="0">
                <a:latin typeface="Times New Roman" pitchFamily="18" charset="0"/>
                <a:cs typeface="Times New Roman" pitchFamily="18" charset="0"/>
              </a:rPr>
              <a:t>Triệu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khác</a:t>
            </a:r>
            <a:endParaRPr lang="en-US" sz="4000" dirty="0">
              <a:latin typeface="Times New Roman" pitchFamily="18" charset="0"/>
              <a:cs typeface="Times New Roman" pitchFamily="18" charset="0"/>
            </a:endParaRPr>
          </a:p>
          <a:p>
            <a:endParaRPr lang="en-US" sz="4000" dirty="0" smtClean="0">
              <a:latin typeface="Times New Roman" pitchFamily="18" charset="0"/>
              <a:cs typeface="Times New Roman" pitchFamily="18" charset="0"/>
            </a:endParaRPr>
          </a:p>
          <a:p>
            <a:pPr>
              <a:buFontTx/>
              <a:buChar char="-"/>
            </a:pPr>
            <a:endParaRPr lang="en-US" sz="2800" dirty="0" smtClean="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40615144"/>
              </p:ext>
            </p:extLst>
          </p:nvPr>
        </p:nvGraphicFramePr>
        <p:xfrm>
          <a:off x="611560" y="1196752"/>
          <a:ext cx="8208911" cy="5073392"/>
        </p:xfrm>
        <a:graphic>
          <a:graphicData uri="http://schemas.openxmlformats.org/drawingml/2006/table">
            <a:tbl>
              <a:tblPr firstRow="1" bandRow="1">
                <a:tableStyleId>{5C22544A-7EE6-4342-B048-85BDC9FD1C3A}</a:tableStyleId>
              </a:tblPr>
              <a:tblGrid>
                <a:gridCol w="4015713"/>
                <a:gridCol w="4193198"/>
              </a:tblGrid>
              <a:tr h="5073392">
                <a:tc>
                  <a:txBody>
                    <a:bodyPr/>
                    <a:lstStyle/>
                    <a:p>
                      <a:pPr>
                        <a:buFontTx/>
                        <a:buChar char="-"/>
                      </a:pPr>
                      <a:r>
                        <a:rPr lang="en-US" sz="2800" b="0" dirty="0" err="1" smtClean="0">
                          <a:solidFill>
                            <a:schemeClr val="tx1"/>
                          </a:solidFill>
                          <a:latin typeface="Times New Roman" pitchFamily="18" charset="0"/>
                          <a:cs typeface="Times New Roman" pitchFamily="18" charset="0"/>
                        </a:rPr>
                        <a:t>Đái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máu</a:t>
                      </a:r>
                      <a:r>
                        <a:rPr lang="en-US" sz="2800" b="0" dirty="0" smtClean="0">
                          <a:solidFill>
                            <a:schemeClr val="tx1"/>
                          </a:solidFill>
                          <a:latin typeface="Times New Roman" pitchFamily="18" charset="0"/>
                          <a:cs typeface="Times New Roman" pitchFamily="18" charset="0"/>
                        </a:rPr>
                        <a:t> </a:t>
                      </a:r>
                    </a:p>
                    <a:p>
                      <a:pPr>
                        <a:buFontTx/>
                        <a:buChar char="-"/>
                      </a:pPr>
                      <a:r>
                        <a:rPr lang="en-US" sz="2800" b="0" dirty="0" err="1" smtClean="0">
                          <a:solidFill>
                            <a:schemeClr val="tx1"/>
                          </a:solidFill>
                          <a:latin typeface="Times New Roman" pitchFamily="18" charset="0"/>
                          <a:cs typeface="Times New Roman" pitchFamily="18" charset="0"/>
                        </a:rPr>
                        <a:t>Đai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sỏi</a:t>
                      </a: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Đái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mủ</a:t>
                      </a: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err="1" smtClean="0">
                          <a:solidFill>
                            <a:schemeClr val="tx1"/>
                          </a:solidFill>
                          <a:latin typeface="Times New Roman" pitchFamily="18" charset="0"/>
                          <a:cs typeface="Times New Roman" pitchFamily="18" charset="0"/>
                        </a:rPr>
                        <a:t>Sốt</a:t>
                      </a: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err="1" smtClean="0">
                          <a:solidFill>
                            <a:schemeClr val="tx1"/>
                          </a:solidFill>
                          <a:latin typeface="Times New Roman" pitchFamily="18" charset="0"/>
                          <a:cs typeface="Times New Roman" pitchFamily="18" charset="0"/>
                        </a:rPr>
                        <a:t>Nhức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đầu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nôn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buồn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nôn</a:t>
                      </a: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err="1" smtClean="0">
                          <a:solidFill>
                            <a:schemeClr val="tx1"/>
                          </a:solidFill>
                          <a:latin typeface="Times New Roman" pitchFamily="18" charset="0"/>
                          <a:cs typeface="Times New Roman" pitchFamily="18" charset="0"/>
                        </a:rPr>
                        <a:t>Huyết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áp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cao</a:t>
                      </a: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err="1" smtClean="0">
                          <a:solidFill>
                            <a:schemeClr val="tx1"/>
                          </a:solidFill>
                          <a:latin typeface="Times New Roman" pitchFamily="18" charset="0"/>
                          <a:cs typeface="Times New Roman" pitchFamily="18" charset="0"/>
                        </a:rPr>
                        <a:t>Khám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thấy</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điểm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sườn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đau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điểm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niệu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quản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ấn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đau,có</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thể</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thấy</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thận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lớn</a:t>
                      </a:r>
                      <a:r>
                        <a:rPr lang="en-US" sz="2800" b="0" dirty="0" smtClean="0">
                          <a:solidFill>
                            <a:schemeClr val="tx1"/>
                          </a:solidFill>
                          <a:latin typeface="Times New Roman" pitchFamily="18" charset="0"/>
                          <a:cs typeface="Times New Roman" pitchFamily="18" charset="0"/>
                        </a:rPr>
                        <a:t> </a:t>
                      </a:r>
                      <a:endParaRPr lang="vi-VN" sz="2800" b="0" dirty="0">
                        <a:solidFill>
                          <a:schemeClr val="tx1"/>
                        </a:solidFill>
                      </a:endParaRPr>
                    </a:p>
                  </a:txBody>
                  <a:tcPr>
                    <a:solidFill>
                      <a:schemeClr val="bg1"/>
                    </a:solidFill>
                  </a:tcPr>
                </a:tc>
                <a:tc>
                  <a:txBody>
                    <a:bodyPr/>
                    <a:lstStyle/>
                    <a:p>
                      <a:endParaRPr lang="vi-VN" dirty="0"/>
                    </a:p>
                  </a:txBody>
                  <a:tcPr>
                    <a:solidFill>
                      <a:schemeClr val="bg1"/>
                    </a:solid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577" y="2348880"/>
            <a:ext cx="4036423" cy="2399333"/>
          </a:xfrm>
          <a:prstGeom prst="rect">
            <a:avLst/>
          </a:prstGeom>
        </p:spPr>
      </p:pic>
    </p:spTree>
    <p:extLst>
      <p:ext uri="{BB962C8B-B14F-4D97-AF65-F5344CB8AC3E}">
        <p14:creationId xmlns:p14="http://schemas.microsoft.com/office/powerpoint/2010/main" val="1282750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CẬN LÂM SÀNG </a:t>
            </a:r>
            <a:endParaRPr lang="vi-V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0318545"/>
              </p:ext>
            </p:extLst>
          </p:nvPr>
        </p:nvGraphicFramePr>
        <p:xfrm>
          <a:off x="467544" y="1700808"/>
          <a:ext cx="8229600" cy="4392488"/>
        </p:xfrm>
        <a:graphic>
          <a:graphicData uri="http://schemas.openxmlformats.org/drawingml/2006/table">
            <a:tbl>
              <a:tblPr firstRow="1" bandRow="1">
                <a:tableStyleId>{5C22544A-7EE6-4342-B048-85BDC9FD1C3A}</a:tableStyleId>
              </a:tblPr>
              <a:tblGrid>
                <a:gridCol w="5184576"/>
                <a:gridCol w="3045024"/>
              </a:tblGrid>
              <a:tr h="4392488">
                <a:tc>
                  <a:txBody>
                    <a:bodyPr/>
                    <a:lstStyle/>
                    <a:p>
                      <a:pPr>
                        <a:buFontTx/>
                        <a:buChar char="-"/>
                      </a:pPr>
                      <a:r>
                        <a:rPr lang="en-US" sz="2800" b="0" dirty="0" err="1" smtClean="0">
                          <a:solidFill>
                            <a:schemeClr val="tx1"/>
                          </a:solidFill>
                          <a:latin typeface="Times New Roman" pitchFamily="18" charset="0"/>
                          <a:cs typeface="Times New Roman" pitchFamily="18" charset="0"/>
                        </a:rPr>
                        <a:t>Chụp</a:t>
                      </a:r>
                      <a:r>
                        <a:rPr lang="en-US" sz="2800" b="0" dirty="0" smtClean="0">
                          <a:solidFill>
                            <a:schemeClr val="tx1"/>
                          </a:solidFill>
                          <a:latin typeface="Times New Roman" pitchFamily="18" charset="0"/>
                          <a:cs typeface="Times New Roman" pitchFamily="18" charset="0"/>
                        </a:rPr>
                        <a:t> X </a:t>
                      </a:r>
                      <a:r>
                        <a:rPr lang="en-US" sz="2800" b="0" dirty="0" err="1" smtClean="0">
                          <a:solidFill>
                            <a:schemeClr val="tx1"/>
                          </a:solidFill>
                          <a:latin typeface="Times New Roman" pitchFamily="18" charset="0"/>
                          <a:cs typeface="Times New Roman" pitchFamily="18" charset="0"/>
                        </a:rPr>
                        <a:t>quang</a:t>
                      </a: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err="1" smtClean="0">
                          <a:solidFill>
                            <a:schemeClr val="tx1"/>
                          </a:solidFill>
                          <a:latin typeface="Times New Roman" pitchFamily="18" charset="0"/>
                          <a:cs typeface="Times New Roman" pitchFamily="18" charset="0"/>
                        </a:rPr>
                        <a:t>Siêu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âm</a:t>
                      </a:r>
                      <a:r>
                        <a:rPr lang="en-US" sz="2800" b="0" dirty="0" smtClean="0">
                          <a:solidFill>
                            <a:schemeClr val="tx1"/>
                          </a:solidFill>
                          <a:latin typeface="Times New Roman" pitchFamily="18" charset="0"/>
                          <a:cs typeface="Times New Roman" pitchFamily="18" charset="0"/>
                        </a:rPr>
                        <a:t> </a:t>
                      </a:r>
                    </a:p>
                    <a:p>
                      <a:pPr>
                        <a:buFontTx/>
                        <a:buChar char="-"/>
                      </a:pPr>
                      <a:r>
                        <a:rPr lang="en-US" sz="2800" b="0" dirty="0" err="1" smtClean="0">
                          <a:solidFill>
                            <a:schemeClr val="tx1"/>
                          </a:solidFill>
                          <a:latin typeface="Times New Roman" pitchFamily="18" charset="0"/>
                          <a:cs typeface="Times New Roman" pitchFamily="18" charset="0"/>
                        </a:rPr>
                        <a:t>Xét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nghiệm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máu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nước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tiểu</a:t>
                      </a:r>
                      <a:r>
                        <a:rPr lang="en-US" sz="2800" b="0" dirty="0" smtClean="0">
                          <a:solidFill>
                            <a:schemeClr val="tx1"/>
                          </a:solidFill>
                          <a:latin typeface="Times New Roman" pitchFamily="18" charset="0"/>
                          <a:cs typeface="Times New Roman" pitchFamily="18" charset="0"/>
                        </a:rPr>
                        <a:t> </a:t>
                      </a:r>
                    </a:p>
                    <a:p>
                      <a:pPr marL="0" indent="0">
                        <a:buNone/>
                      </a:pP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Tìm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hồng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cầu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bạch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cầu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trong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nước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tiểu</a:t>
                      </a:r>
                      <a:endParaRPr lang="en-US" sz="2800" b="0" dirty="0" smtClean="0">
                        <a:solidFill>
                          <a:schemeClr val="tx1"/>
                        </a:solidFill>
                        <a:latin typeface="Times New Roman" pitchFamily="18" charset="0"/>
                        <a:cs typeface="Times New Roman" pitchFamily="18" charset="0"/>
                      </a:endParaRPr>
                    </a:p>
                    <a:p>
                      <a:pPr marL="0" indent="0">
                        <a:buNone/>
                      </a:pP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Tìm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tinh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thể</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như</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oxalat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phosphat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trong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nước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tiểu</a:t>
                      </a:r>
                      <a:endParaRPr lang="en-US" sz="2800" b="0" dirty="0" smtClean="0">
                        <a:solidFill>
                          <a:schemeClr val="tx1"/>
                        </a:solidFill>
                        <a:latin typeface="Times New Roman" pitchFamily="18" charset="0"/>
                        <a:cs typeface="Times New Roman" pitchFamily="18" charset="0"/>
                      </a:endParaRPr>
                    </a:p>
                    <a:p>
                      <a:pPr marL="0" indent="0">
                        <a:buNone/>
                      </a:pPr>
                      <a:r>
                        <a:rPr lang="en-US" sz="2800" b="0" dirty="0" smtClean="0">
                          <a:solidFill>
                            <a:schemeClr val="tx1"/>
                          </a:solidFill>
                          <a:latin typeface="Times New Roman" pitchFamily="18" charset="0"/>
                          <a:cs typeface="Times New Roman" pitchFamily="18" charset="0"/>
                        </a:rPr>
                        <a:t>-</a:t>
                      </a:r>
                      <a:r>
                        <a:rPr lang="en-US" sz="2800" b="0" dirty="0" err="1" smtClean="0">
                          <a:solidFill>
                            <a:schemeClr val="tx1"/>
                          </a:solidFill>
                          <a:latin typeface="Times New Roman" pitchFamily="18" charset="0"/>
                          <a:cs typeface="Times New Roman" pitchFamily="18" charset="0"/>
                        </a:rPr>
                        <a:t>Xét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nghiệm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công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thức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máu</a:t>
                      </a:r>
                      <a:r>
                        <a:rPr lang="en-US" sz="2800" b="0" dirty="0" smtClean="0">
                          <a:solidFill>
                            <a:schemeClr val="tx1"/>
                          </a:solidFill>
                          <a:latin typeface="Times New Roman" pitchFamily="18" charset="0"/>
                          <a:cs typeface="Times New Roman" pitchFamily="18" charset="0"/>
                        </a:rPr>
                        <a:t> </a:t>
                      </a:r>
                    </a:p>
                    <a:p>
                      <a:pPr marL="0" indent="0">
                        <a:buNone/>
                      </a:pPr>
                      <a:r>
                        <a:rPr lang="en-US" sz="2800" b="0" dirty="0" smtClean="0">
                          <a:solidFill>
                            <a:schemeClr val="tx1"/>
                          </a:solidFill>
                          <a:latin typeface="Times New Roman" pitchFamily="18" charset="0"/>
                          <a:cs typeface="Times New Roman" pitchFamily="18" charset="0"/>
                        </a:rPr>
                        <a:t>-</a:t>
                      </a:r>
                      <a:r>
                        <a:rPr lang="en-US" sz="2800" b="0" dirty="0" err="1" smtClean="0">
                          <a:solidFill>
                            <a:schemeClr val="tx1"/>
                          </a:solidFill>
                          <a:latin typeface="Times New Roman" pitchFamily="18" charset="0"/>
                          <a:cs typeface="Times New Roman" pitchFamily="18" charset="0"/>
                        </a:rPr>
                        <a:t>Xét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nghiệm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sinh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hóa</a:t>
                      </a:r>
                      <a:r>
                        <a:rPr lang="en-US" sz="2800" b="0" dirty="0" smtClean="0">
                          <a:solidFill>
                            <a:schemeClr val="tx1"/>
                          </a:solidFill>
                          <a:latin typeface="Times New Roman" pitchFamily="18" charset="0"/>
                          <a:cs typeface="Times New Roman" pitchFamily="18" charset="0"/>
                        </a:rPr>
                        <a:t> </a:t>
                      </a:r>
                      <a:endParaRPr lang="vi-VN" sz="2800" b="0" dirty="0" smtClean="0">
                        <a:solidFill>
                          <a:schemeClr val="tx1"/>
                        </a:solidFill>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txBody>
                  <a:tcPr>
                    <a:solidFill>
                      <a:schemeClr val="bg1"/>
                    </a:solidFill>
                  </a:tcPr>
                </a:tc>
                <a:tc>
                  <a:txBody>
                    <a:bodyPr/>
                    <a:lstStyle/>
                    <a:p>
                      <a:endParaRPr lang="vi-VN" dirty="0"/>
                    </a:p>
                  </a:txBody>
                  <a:tcPr>
                    <a:solidFill>
                      <a:schemeClr val="bg1"/>
                    </a:solid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726" y="1556792"/>
            <a:ext cx="3907217" cy="3744416"/>
          </a:xfrm>
          <a:prstGeom prst="rect">
            <a:avLst/>
          </a:prstGeom>
        </p:spPr>
      </p:pic>
    </p:spTree>
    <p:extLst>
      <p:ext uri="{BB962C8B-B14F-4D97-AF65-F5344CB8AC3E}">
        <p14:creationId xmlns:p14="http://schemas.microsoft.com/office/powerpoint/2010/main" val="852043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Times New Roman" pitchFamily="18" charset="0"/>
                <a:cs typeface="Times New Roman" pitchFamily="18" charset="0"/>
              </a:rPr>
              <a:t>3 ĐIỀU TRỊ </a:t>
            </a:r>
            <a:endParaRPr lang="vi-VN"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95536" y="1268760"/>
            <a:ext cx="8291264" cy="4857403"/>
          </a:xfrm>
        </p:spPr>
        <p:txBody>
          <a:bodyPr>
            <a:normAutofit fontScale="85000" lnSpcReduction="20000"/>
          </a:bodyPr>
          <a:lstStyle/>
          <a:p>
            <a:r>
              <a:rPr lang="en-US" dirty="0" smtClean="0"/>
              <a:t>3.1 ĐIỀU TRỊ NỘI KHOA</a:t>
            </a:r>
          </a:p>
          <a:p>
            <a:pPr marL="0" indent="0">
              <a:buNone/>
            </a:pPr>
            <a:r>
              <a:rPr lang="en-US" dirty="0" smtClean="0"/>
              <a:t>- </a:t>
            </a:r>
            <a:r>
              <a:rPr lang="en-US" dirty="0" err="1" smtClean="0"/>
              <a:t>Giảm</a:t>
            </a:r>
            <a:r>
              <a:rPr lang="en-US" dirty="0" smtClean="0"/>
              <a:t> </a:t>
            </a:r>
            <a:r>
              <a:rPr lang="en-US" dirty="0" err="1" smtClean="0"/>
              <a:t>cơn</a:t>
            </a:r>
            <a:r>
              <a:rPr lang="en-US" dirty="0" smtClean="0"/>
              <a:t> </a:t>
            </a:r>
            <a:r>
              <a:rPr lang="en-US" dirty="0" err="1" smtClean="0"/>
              <a:t>đau</a:t>
            </a:r>
            <a:r>
              <a:rPr lang="en-US" dirty="0"/>
              <a:t> </a:t>
            </a:r>
            <a:r>
              <a:rPr lang="en-US" dirty="0" err="1" smtClean="0"/>
              <a:t>quặn</a:t>
            </a:r>
            <a:r>
              <a:rPr lang="en-US" dirty="0" smtClean="0"/>
              <a:t> </a:t>
            </a:r>
            <a:r>
              <a:rPr lang="en-US" dirty="0" err="1" smtClean="0"/>
              <a:t>thận</a:t>
            </a:r>
            <a:endParaRPr lang="en-US" dirty="0"/>
          </a:p>
          <a:p>
            <a:pPr marL="0" indent="0">
              <a:buNone/>
            </a:pPr>
            <a:r>
              <a:rPr lang="en-US" dirty="0" smtClean="0"/>
              <a:t>+</a:t>
            </a:r>
            <a:r>
              <a:rPr lang="en-US" dirty="0" err="1" smtClean="0"/>
              <a:t>Giảm</a:t>
            </a:r>
            <a:r>
              <a:rPr lang="en-US" dirty="0" smtClean="0"/>
              <a:t> </a:t>
            </a:r>
            <a:r>
              <a:rPr lang="en-US" dirty="0" err="1" smtClean="0"/>
              <a:t>lạm</a:t>
            </a:r>
            <a:r>
              <a:rPr lang="en-US" dirty="0" smtClean="0"/>
              <a:t> </a:t>
            </a:r>
            <a:r>
              <a:rPr lang="en-US" dirty="0" err="1" smtClean="0"/>
              <a:t>nước</a:t>
            </a:r>
            <a:r>
              <a:rPr lang="en-US" dirty="0" smtClean="0"/>
              <a:t> </a:t>
            </a:r>
            <a:r>
              <a:rPr lang="en-US" dirty="0" err="1" smtClean="0"/>
              <a:t>uống</a:t>
            </a:r>
            <a:r>
              <a:rPr lang="en-US" dirty="0" smtClean="0"/>
              <a:t> </a:t>
            </a:r>
            <a:r>
              <a:rPr lang="en-US" dirty="0" err="1" smtClean="0"/>
              <a:t>khi</a:t>
            </a:r>
            <a:r>
              <a:rPr lang="en-US" dirty="0" smtClean="0"/>
              <a:t> </a:t>
            </a:r>
            <a:r>
              <a:rPr lang="en-US" dirty="0" err="1" smtClean="0"/>
              <a:t>đau</a:t>
            </a:r>
            <a:r>
              <a:rPr lang="en-US" dirty="0" smtClean="0"/>
              <a:t> </a:t>
            </a:r>
            <a:r>
              <a:rPr lang="en-US" dirty="0" err="1" smtClean="0"/>
              <a:t>quặn</a:t>
            </a:r>
            <a:r>
              <a:rPr lang="en-US" dirty="0" smtClean="0"/>
              <a:t> </a:t>
            </a:r>
            <a:r>
              <a:rPr lang="en-US" dirty="0" err="1" smtClean="0"/>
              <a:t>thận</a:t>
            </a:r>
            <a:endParaRPr lang="en-US" dirty="0" smtClean="0"/>
          </a:p>
          <a:p>
            <a:pPr marL="0" indent="0">
              <a:buNone/>
            </a:pPr>
            <a:r>
              <a:rPr lang="en-US" dirty="0" smtClean="0"/>
              <a:t>+ </a:t>
            </a:r>
            <a:r>
              <a:rPr lang="en-US" dirty="0" err="1" smtClean="0"/>
              <a:t>Giảm</a:t>
            </a:r>
            <a:r>
              <a:rPr lang="en-US" dirty="0" smtClean="0"/>
              <a:t> </a:t>
            </a:r>
            <a:r>
              <a:rPr lang="en-US" dirty="0" err="1" smtClean="0"/>
              <a:t>đau</a:t>
            </a:r>
            <a:r>
              <a:rPr lang="en-US" dirty="0" smtClean="0"/>
              <a:t>: </a:t>
            </a:r>
            <a:r>
              <a:rPr lang="en-US" dirty="0" err="1" smtClean="0"/>
              <a:t>nên</a:t>
            </a:r>
            <a:r>
              <a:rPr lang="en-US" dirty="0" smtClean="0"/>
              <a:t> </a:t>
            </a:r>
            <a:r>
              <a:rPr lang="en-US" dirty="0" err="1" smtClean="0"/>
              <a:t>dùng</a:t>
            </a:r>
            <a:r>
              <a:rPr lang="en-US" dirty="0" smtClean="0"/>
              <a:t> </a:t>
            </a:r>
            <a:r>
              <a:rPr lang="en-US" dirty="0" err="1" smtClean="0"/>
              <a:t>kháng</a:t>
            </a:r>
            <a:r>
              <a:rPr lang="en-US" dirty="0" smtClean="0"/>
              <a:t> </a:t>
            </a:r>
            <a:r>
              <a:rPr lang="en-US" dirty="0" err="1" smtClean="0"/>
              <a:t>viêm</a:t>
            </a:r>
            <a:r>
              <a:rPr lang="en-US" dirty="0" smtClean="0"/>
              <a:t> </a:t>
            </a:r>
            <a:r>
              <a:rPr lang="en-US" dirty="0" err="1" smtClean="0"/>
              <a:t>không</a:t>
            </a:r>
            <a:r>
              <a:rPr lang="en-US" dirty="0" smtClean="0"/>
              <a:t> steroid</a:t>
            </a:r>
          </a:p>
          <a:p>
            <a:pPr marL="0" indent="0">
              <a:buNone/>
            </a:pPr>
            <a:r>
              <a:rPr lang="en-US" dirty="0" smtClean="0"/>
              <a:t>( </a:t>
            </a:r>
            <a:r>
              <a:rPr lang="en-US" dirty="0" err="1" smtClean="0"/>
              <a:t>Diclofenac</a:t>
            </a:r>
            <a:r>
              <a:rPr lang="en-US" dirty="0" smtClean="0"/>
              <a:t>)</a:t>
            </a:r>
          </a:p>
          <a:p>
            <a:pPr marL="0" indent="0">
              <a:buNone/>
            </a:pPr>
            <a:r>
              <a:rPr lang="en-US" dirty="0" smtClean="0"/>
              <a:t>+ </a:t>
            </a:r>
            <a:r>
              <a:rPr lang="en-US" sz="3300" dirty="0" err="1" smtClean="0">
                <a:latin typeface="Times New Roman" pitchFamily="18" charset="0"/>
                <a:cs typeface="Times New Roman" pitchFamily="18" charset="0"/>
              </a:rPr>
              <a:t>Giãn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cơ</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trơn:tiêm</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tĩnh</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mạch</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các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thuốc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Buscopan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Drotaverin</a:t>
            </a:r>
            <a:r>
              <a:rPr lang="en-US" dirty="0" smtClean="0"/>
              <a:t>,….</a:t>
            </a:r>
          </a:p>
          <a:p>
            <a:pPr marL="0" indent="0">
              <a:buNone/>
            </a:pPr>
            <a:r>
              <a:rPr lang="en-US" dirty="0" smtClean="0"/>
              <a:t>+ </a:t>
            </a:r>
            <a:r>
              <a:rPr lang="en-US" dirty="0" err="1" smtClean="0"/>
              <a:t>Kháng</a:t>
            </a:r>
            <a:r>
              <a:rPr lang="en-US" dirty="0" smtClean="0"/>
              <a:t> </a:t>
            </a:r>
            <a:r>
              <a:rPr lang="en-US" dirty="0" err="1" smtClean="0"/>
              <a:t>sinh</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có</a:t>
            </a:r>
            <a:r>
              <a:rPr lang="en-US" dirty="0" smtClean="0"/>
              <a:t> </a:t>
            </a:r>
            <a:r>
              <a:rPr lang="en-US" dirty="0" err="1" smtClean="0"/>
              <a:t>nhiễm</a:t>
            </a:r>
            <a:r>
              <a:rPr lang="en-US" dirty="0" smtClean="0"/>
              <a:t> </a:t>
            </a:r>
            <a:r>
              <a:rPr lang="en-US" dirty="0" err="1" smtClean="0"/>
              <a:t>khuẩn</a:t>
            </a:r>
            <a:r>
              <a:rPr lang="en-US" dirty="0" smtClean="0"/>
              <a:t>): </a:t>
            </a:r>
            <a:r>
              <a:rPr lang="en-US" dirty="0" err="1" smtClean="0"/>
              <a:t>dùng</a:t>
            </a:r>
            <a:r>
              <a:rPr lang="en-US" dirty="0" smtClean="0"/>
              <a:t> </a:t>
            </a:r>
            <a:r>
              <a:rPr lang="en-US" dirty="0" err="1" smtClean="0"/>
              <a:t>kháng</a:t>
            </a:r>
            <a:r>
              <a:rPr lang="en-US" dirty="0" smtClean="0"/>
              <a:t> </a:t>
            </a:r>
            <a:r>
              <a:rPr lang="en-US" dirty="0" err="1" smtClean="0"/>
              <a:t>sinh</a:t>
            </a:r>
            <a:r>
              <a:rPr lang="en-US" dirty="0" smtClean="0"/>
              <a:t> </a:t>
            </a:r>
            <a:r>
              <a:rPr lang="en-US" dirty="0" err="1" smtClean="0"/>
              <a:t>diệt</a:t>
            </a:r>
            <a:r>
              <a:rPr lang="en-US" dirty="0" smtClean="0"/>
              <a:t> vi </a:t>
            </a:r>
            <a:r>
              <a:rPr lang="en-US" dirty="0" err="1" smtClean="0"/>
              <a:t>khuẩn</a:t>
            </a:r>
            <a:r>
              <a:rPr lang="en-US" dirty="0" smtClean="0"/>
              <a:t> gram </a:t>
            </a:r>
            <a:r>
              <a:rPr lang="en-US" dirty="0" err="1" smtClean="0"/>
              <a:t>âm</a:t>
            </a:r>
            <a:endParaRPr lang="en-US" dirty="0" smtClean="0"/>
          </a:p>
          <a:p>
            <a:pPr>
              <a:buFontTx/>
              <a:buChar char="-"/>
            </a:pPr>
            <a:r>
              <a:rPr lang="en-US" dirty="0" err="1" smtClean="0"/>
              <a:t>Giải</a:t>
            </a:r>
            <a:r>
              <a:rPr lang="en-US" dirty="0" smtClean="0"/>
              <a:t> </a:t>
            </a:r>
            <a:r>
              <a:rPr lang="en-US" dirty="0" err="1" smtClean="0"/>
              <a:t>quyết</a:t>
            </a:r>
            <a:r>
              <a:rPr lang="en-US" dirty="0" smtClean="0"/>
              <a:t> </a:t>
            </a:r>
            <a:r>
              <a:rPr lang="en-US" dirty="0" err="1" smtClean="0"/>
              <a:t>nguyên</a:t>
            </a:r>
            <a:r>
              <a:rPr lang="en-US" dirty="0" smtClean="0"/>
              <a:t> </a:t>
            </a:r>
            <a:r>
              <a:rPr lang="en-US" dirty="0" err="1" smtClean="0"/>
              <a:t>nhân</a:t>
            </a:r>
            <a:r>
              <a:rPr lang="en-US" dirty="0" smtClean="0"/>
              <a:t>:</a:t>
            </a:r>
          </a:p>
          <a:p>
            <a:pPr marL="0" indent="0">
              <a:buNone/>
            </a:pPr>
            <a:r>
              <a:rPr lang="en-US" dirty="0" err="1" smtClean="0"/>
              <a:t>Sỏi</a:t>
            </a:r>
            <a:r>
              <a:rPr lang="en-US" dirty="0" smtClean="0"/>
              <a:t> </a:t>
            </a:r>
            <a:r>
              <a:rPr lang="en-US" dirty="0" err="1" smtClean="0"/>
              <a:t>niệu</a:t>
            </a:r>
            <a:r>
              <a:rPr lang="en-US" dirty="0" smtClean="0"/>
              <a:t> </a:t>
            </a:r>
            <a:r>
              <a:rPr lang="en-US" dirty="0" err="1" smtClean="0"/>
              <a:t>quản</a:t>
            </a:r>
            <a:r>
              <a:rPr lang="en-US" dirty="0" smtClean="0"/>
              <a:t> </a:t>
            </a:r>
            <a:r>
              <a:rPr lang="en-US" dirty="0" err="1" smtClean="0"/>
              <a:t>gây</a:t>
            </a:r>
            <a:r>
              <a:rPr lang="en-US" dirty="0" smtClean="0"/>
              <a:t> </a:t>
            </a:r>
            <a:r>
              <a:rPr lang="en-US" dirty="0" err="1" smtClean="0"/>
              <a:t>đau</a:t>
            </a:r>
            <a:r>
              <a:rPr lang="en-US" dirty="0" smtClean="0"/>
              <a:t> </a:t>
            </a:r>
            <a:r>
              <a:rPr lang="en-US" dirty="0" err="1" smtClean="0"/>
              <a:t>quặn</a:t>
            </a:r>
            <a:r>
              <a:rPr lang="en-US" dirty="0" smtClean="0"/>
              <a:t> </a:t>
            </a:r>
            <a:r>
              <a:rPr lang="en-US" dirty="0" err="1" smtClean="0"/>
              <a:t>thận</a:t>
            </a:r>
            <a:r>
              <a:rPr lang="en-US" dirty="0" smtClean="0"/>
              <a:t> </a:t>
            </a:r>
            <a:r>
              <a:rPr lang="en-US" dirty="0" err="1" smtClean="0"/>
              <a:t>và</a:t>
            </a:r>
            <a:r>
              <a:rPr lang="en-US" dirty="0" smtClean="0"/>
              <a:t> </a:t>
            </a:r>
            <a:r>
              <a:rPr lang="en-US" dirty="0" err="1" smtClean="0"/>
              <a:t>không</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với</a:t>
            </a:r>
            <a:r>
              <a:rPr lang="en-US" dirty="0" smtClean="0"/>
              <a:t> </a:t>
            </a:r>
            <a:r>
              <a:rPr lang="en-US" dirty="0" err="1" smtClean="0"/>
              <a:t>trị</a:t>
            </a:r>
            <a:r>
              <a:rPr lang="en-US" dirty="0" smtClean="0"/>
              <a:t> </a:t>
            </a:r>
            <a:r>
              <a:rPr lang="en-US" dirty="0" err="1" smtClean="0"/>
              <a:t>nội</a:t>
            </a:r>
            <a:r>
              <a:rPr lang="en-US" dirty="0"/>
              <a:t> </a:t>
            </a:r>
            <a:r>
              <a:rPr lang="en-US" dirty="0" err="1" smtClean="0"/>
              <a:t>khoa</a:t>
            </a:r>
            <a:r>
              <a:rPr lang="en-US" dirty="0" smtClean="0"/>
              <a:t> </a:t>
            </a:r>
            <a:r>
              <a:rPr lang="en-US" dirty="0" err="1" smtClean="0"/>
              <a:t>thì</a:t>
            </a:r>
            <a:r>
              <a:rPr lang="en-US" dirty="0" smtClean="0"/>
              <a:t> </a:t>
            </a:r>
            <a:r>
              <a:rPr lang="en-US" dirty="0" err="1" smtClean="0"/>
              <a:t>phẫu</a:t>
            </a:r>
            <a:r>
              <a:rPr lang="en-US" dirty="0" smtClean="0"/>
              <a:t> </a:t>
            </a:r>
            <a:r>
              <a:rPr lang="en-US" dirty="0" err="1" smtClean="0"/>
              <a:t>thuật</a:t>
            </a:r>
            <a:endParaRPr lang="en-US" dirty="0" smtClean="0"/>
          </a:p>
          <a:p>
            <a:pPr marL="0" indent="0">
              <a:buNone/>
            </a:pPr>
            <a:endParaRPr lang="en-US" dirty="0" smtClean="0"/>
          </a:p>
          <a:p>
            <a:pPr marL="0" indent="0">
              <a:buNone/>
            </a:pPr>
            <a:endParaRPr lang="vi-VN" dirty="0"/>
          </a:p>
        </p:txBody>
      </p:sp>
    </p:spTree>
    <p:extLst>
      <p:ext uri="{BB962C8B-B14F-4D97-AF65-F5344CB8AC3E}">
        <p14:creationId xmlns:p14="http://schemas.microsoft.com/office/powerpoint/2010/main" val="3342273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865515"/>
          </a:xfrm>
        </p:spPr>
        <p:txBody>
          <a:bodyPr/>
          <a:lstStyle/>
          <a:p>
            <a:pPr marL="0" indent="0">
              <a:buNone/>
            </a:pPr>
            <a:r>
              <a:rPr lang="en-US" dirty="0" smtClean="0"/>
              <a:t>3.2 ĐIỀU TRỊ NGOẠI KHOA</a:t>
            </a:r>
          </a:p>
          <a:p>
            <a:pPr>
              <a:buFontTx/>
              <a:buChar char="-"/>
            </a:pPr>
            <a:r>
              <a:rPr lang="en-US" dirty="0" err="1" smtClean="0"/>
              <a:t>Mổ</a:t>
            </a:r>
            <a:r>
              <a:rPr lang="en-US" dirty="0" smtClean="0"/>
              <a:t> </a:t>
            </a:r>
            <a:r>
              <a:rPr lang="en-US" dirty="0" err="1" smtClean="0"/>
              <a:t>lấy</a:t>
            </a:r>
            <a:r>
              <a:rPr lang="en-US" dirty="0" smtClean="0"/>
              <a:t> </a:t>
            </a:r>
            <a:r>
              <a:rPr lang="en-US" dirty="0" err="1" smtClean="0"/>
              <a:t>sỏi</a:t>
            </a:r>
            <a:endParaRPr lang="en-US" dirty="0" smtClean="0"/>
          </a:p>
          <a:p>
            <a:pPr>
              <a:buFontTx/>
              <a:buChar char="-"/>
            </a:pPr>
            <a:r>
              <a:rPr lang="en-US" dirty="0" err="1" smtClean="0"/>
              <a:t>Phẫu</a:t>
            </a:r>
            <a:r>
              <a:rPr lang="en-US" dirty="0" smtClean="0"/>
              <a:t> </a:t>
            </a:r>
            <a:r>
              <a:rPr lang="en-US" dirty="0" err="1" smtClean="0"/>
              <a:t>thuật</a:t>
            </a:r>
            <a:r>
              <a:rPr lang="en-US" dirty="0" smtClean="0"/>
              <a:t> </a:t>
            </a:r>
            <a:r>
              <a:rPr lang="en-US" dirty="0" err="1" smtClean="0"/>
              <a:t>nội</a:t>
            </a:r>
            <a:r>
              <a:rPr lang="en-US" dirty="0" smtClean="0"/>
              <a:t> </a:t>
            </a:r>
            <a:r>
              <a:rPr lang="en-US" dirty="0" err="1" smtClean="0"/>
              <a:t>soi</a:t>
            </a:r>
            <a:r>
              <a:rPr lang="en-US" dirty="0" smtClean="0"/>
              <a:t> </a:t>
            </a:r>
            <a:r>
              <a:rPr lang="en-US" dirty="0" err="1" smtClean="0"/>
              <a:t>lấy</a:t>
            </a:r>
            <a:r>
              <a:rPr lang="en-US" dirty="0" smtClean="0"/>
              <a:t> </a:t>
            </a:r>
            <a:r>
              <a:rPr lang="en-US" dirty="0" err="1" smtClean="0"/>
              <a:t>sỏi</a:t>
            </a:r>
            <a:endParaRPr lang="en-US" dirty="0" smtClean="0"/>
          </a:p>
          <a:p>
            <a:pPr>
              <a:buFontTx/>
              <a:buChar char="-"/>
            </a:pPr>
            <a:r>
              <a:rPr lang="en-US" dirty="0" err="1" smtClean="0"/>
              <a:t>Lấy</a:t>
            </a:r>
            <a:r>
              <a:rPr lang="en-US" dirty="0" smtClean="0"/>
              <a:t> </a:t>
            </a:r>
            <a:r>
              <a:rPr lang="en-US" dirty="0" err="1" smtClean="0"/>
              <a:t>sỏi</a:t>
            </a:r>
            <a:r>
              <a:rPr lang="en-US" dirty="0" smtClean="0"/>
              <a:t> </a:t>
            </a:r>
            <a:r>
              <a:rPr lang="en-US" dirty="0" err="1" smtClean="0"/>
              <a:t>niệu</a:t>
            </a:r>
            <a:r>
              <a:rPr lang="en-US" dirty="0" smtClean="0"/>
              <a:t> </a:t>
            </a:r>
            <a:r>
              <a:rPr lang="en-US" dirty="0" err="1" smtClean="0"/>
              <a:t>quản</a:t>
            </a:r>
            <a:r>
              <a:rPr lang="en-US" dirty="0" smtClean="0"/>
              <a:t> qua da</a:t>
            </a:r>
          </a:p>
          <a:p>
            <a:pPr>
              <a:buFontTx/>
              <a:buChar char="-"/>
            </a:pPr>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708920"/>
            <a:ext cx="7128792" cy="3816424"/>
          </a:xfrm>
          <a:prstGeom prst="rect">
            <a:avLst/>
          </a:prstGeom>
        </p:spPr>
      </p:pic>
    </p:spTree>
    <p:extLst>
      <p:ext uri="{BB962C8B-B14F-4D97-AF65-F5344CB8AC3E}">
        <p14:creationId xmlns:p14="http://schemas.microsoft.com/office/powerpoint/2010/main" val="2574516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CÁC THUỐC </a:t>
            </a:r>
            <a:r>
              <a:rPr lang="vi-VN" smtClean="0"/>
              <a:t>VÀ TPCN ĐIỀU TRỊ SỎI THẬN</a:t>
            </a:r>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668438"/>
            <a:ext cx="2376264" cy="2190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787" y="1484784"/>
            <a:ext cx="3134122" cy="255805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542752939"/>
              </p:ext>
            </p:extLst>
          </p:nvPr>
        </p:nvGraphicFramePr>
        <p:xfrm>
          <a:off x="323528" y="4149080"/>
          <a:ext cx="3816424" cy="802888"/>
        </p:xfrm>
        <a:graphic>
          <a:graphicData uri="http://schemas.openxmlformats.org/drawingml/2006/table">
            <a:tbl>
              <a:tblPr firstRow="1" bandRow="1">
                <a:tableStyleId>{5C22544A-7EE6-4342-B048-85BDC9FD1C3A}</a:tableStyleId>
              </a:tblPr>
              <a:tblGrid>
                <a:gridCol w="3816424"/>
              </a:tblGrid>
              <a:tr h="802888">
                <a:tc>
                  <a:txBody>
                    <a:bodyPr/>
                    <a:lstStyle/>
                    <a:p>
                      <a:r>
                        <a:rPr lang="vi-VN" smtClean="0"/>
                        <a:t>50000</a:t>
                      </a:r>
                      <a:r>
                        <a:rPr lang="vi-VN" baseline="0" smtClean="0"/>
                        <a:t> Đồng/45 viên</a:t>
                      </a:r>
                      <a:endParaRPr lang="vi-VN"/>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58917605"/>
              </p:ext>
            </p:extLst>
          </p:nvPr>
        </p:nvGraphicFramePr>
        <p:xfrm>
          <a:off x="4499992" y="4149080"/>
          <a:ext cx="4007768" cy="792088"/>
        </p:xfrm>
        <a:graphic>
          <a:graphicData uri="http://schemas.openxmlformats.org/drawingml/2006/table">
            <a:tbl>
              <a:tblPr firstRow="1" bandRow="1">
                <a:tableStyleId>{5C22544A-7EE6-4342-B048-85BDC9FD1C3A}</a:tableStyleId>
              </a:tblPr>
              <a:tblGrid>
                <a:gridCol w="4007768"/>
              </a:tblGrid>
              <a:tr h="792088">
                <a:tc>
                  <a:txBody>
                    <a:bodyPr/>
                    <a:lstStyle/>
                    <a:p>
                      <a:r>
                        <a:rPr lang="vi-VN" smtClean="0"/>
                        <a:t>55000 Đồng/lọ</a:t>
                      </a:r>
                      <a:endParaRPr lang="vi-VN"/>
                    </a:p>
                  </a:txBody>
                  <a:tcPr/>
                </a:tc>
              </a:tr>
            </a:tbl>
          </a:graphicData>
        </a:graphic>
      </p:graphicFrame>
    </p:spTree>
    <p:extLst>
      <p:ext uri="{BB962C8B-B14F-4D97-AF65-F5344CB8AC3E}">
        <p14:creationId xmlns:p14="http://schemas.microsoft.com/office/powerpoint/2010/main" val="1817973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mtClean="0"/>
              <a:t>CÁC DƯỢC LIỆU TRỊ SỎI THẬN</a:t>
            </a:r>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56792"/>
            <a:ext cx="3096344" cy="2088232"/>
          </a:xfrm>
        </p:spPr>
      </p:pic>
      <p:graphicFrame>
        <p:nvGraphicFramePr>
          <p:cNvPr id="5" name="Table 4"/>
          <p:cNvGraphicFramePr>
            <a:graphicFrameLocks noGrp="1"/>
          </p:cNvGraphicFramePr>
          <p:nvPr>
            <p:extLst>
              <p:ext uri="{D42A27DB-BD31-4B8C-83A1-F6EECF244321}">
                <p14:modId xmlns:p14="http://schemas.microsoft.com/office/powerpoint/2010/main" val="2566259687"/>
              </p:ext>
            </p:extLst>
          </p:nvPr>
        </p:nvGraphicFramePr>
        <p:xfrm>
          <a:off x="251520" y="4005064"/>
          <a:ext cx="3456384" cy="720080"/>
        </p:xfrm>
        <a:graphic>
          <a:graphicData uri="http://schemas.openxmlformats.org/drawingml/2006/table">
            <a:tbl>
              <a:tblPr firstRow="1" bandRow="1">
                <a:tableStyleId>{5C22544A-7EE6-4342-B048-85BDC9FD1C3A}</a:tableStyleId>
              </a:tblPr>
              <a:tblGrid>
                <a:gridCol w="3456384"/>
              </a:tblGrid>
              <a:tr h="720080">
                <a:tc>
                  <a:txBody>
                    <a:bodyPr/>
                    <a:lstStyle/>
                    <a:p>
                      <a:r>
                        <a:rPr lang="vi-VN" smtClean="0"/>
                        <a:t>CÂY</a:t>
                      </a:r>
                      <a:r>
                        <a:rPr lang="vi-VN" baseline="0" smtClean="0"/>
                        <a:t> KIM TIỀN THẢO </a:t>
                      </a:r>
                      <a:endParaRPr lang="vi-VN"/>
                    </a:p>
                  </a:txBody>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484784"/>
            <a:ext cx="4176464" cy="223224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43561891"/>
              </p:ext>
            </p:extLst>
          </p:nvPr>
        </p:nvGraphicFramePr>
        <p:xfrm>
          <a:off x="4355976" y="4005064"/>
          <a:ext cx="4176464" cy="2560320"/>
        </p:xfrm>
        <a:graphic>
          <a:graphicData uri="http://schemas.openxmlformats.org/drawingml/2006/table">
            <a:tbl>
              <a:tblPr firstRow="1" bandRow="1">
                <a:tableStyleId>{5C22544A-7EE6-4342-B048-85BDC9FD1C3A}</a:tableStyleId>
              </a:tblPr>
              <a:tblGrid>
                <a:gridCol w="4176464"/>
              </a:tblGrid>
              <a:tr h="1728192">
                <a:tc>
                  <a:txBody>
                    <a:bodyPr/>
                    <a:lstStyle/>
                    <a:p>
                      <a:r>
                        <a:rPr lang="vi-VN" smtClean="0">
                          <a:latin typeface="+mj-lt"/>
                        </a:rPr>
                        <a:t>Hoa đu</a:t>
                      </a:r>
                      <a:r>
                        <a:rPr lang="vi-VN" baseline="0" smtClean="0">
                          <a:latin typeface="+mj-lt"/>
                        </a:rPr>
                        <a:t> đủ đực</a:t>
                      </a:r>
                    </a:p>
                    <a:p>
                      <a:r>
                        <a:rPr lang="vi-VN" baseline="0" smtClean="0">
                          <a:latin typeface="+mj-lt"/>
                        </a:rPr>
                        <a:t>Lấy 300g hoa đu đủ đực tươi đem đi rửa sạch, cho vào nồi uống. Hoặc bạn có thể lấy 150g hoa đu đủ đực kho sao vàng sau đó hạ thổ. Mang đi sắc thuốc. Đổ 4 chén nước và đem đi sắc cho đến khi còn một chén để uống.</a:t>
                      </a:r>
                    </a:p>
                    <a:p>
                      <a:r>
                        <a:rPr lang="vi-VN" baseline="0" smtClean="0">
                          <a:latin typeface="+mj-lt"/>
                        </a:rPr>
                        <a:t>Trong vòng từ 5 – 7 ngày thì uống một lần. </a:t>
                      </a:r>
                      <a:endParaRPr lang="vi-VN">
                        <a:latin typeface="+mj-lt"/>
                      </a:endParaRPr>
                    </a:p>
                  </a:txBody>
                  <a:tcPr/>
                </a:tc>
              </a:tr>
            </a:tbl>
          </a:graphicData>
        </a:graphic>
      </p:graphicFrame>
    </p:spTree>
    <p:extLst>
      <p:ext uri="{BB962C8B-B14F-4D97-AF65-F5344CB8AC3E}">
        <p14:creationId xmlns:p14="http://schemas.microsoft.com/office/powerpoint/2010/main" val="312500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08720"/>
            <a:ext cx="8229600" cy="4464496"/>
          </a:xfrm>
        </p:spPr>
        <p:txBody>
          <a:bodyPr>
            <a:normAutofit/>
          </a:bodyPr>
          <a:lstStyle/>
          <a:p>
            <a:r>
              <a:rPr lang="vi-VN"/>
              <a:t>ĐẠI CƯƠNG VỀ NHIỄM KHUẨN ĐƯỜNG TIẾT </a:t>
            </a:r>
            <a:r>
              <a:rPr lang="vi-VN" smtClean="0"/>
              <a:t>NIỆU</a:t>
            </a:r>
            <a:r>
              <a:rPr lang="vi-VN"/>
              <a:t/>
            </a:r>
            <a:br>
              <a:rPr lang="vi-VN"/>
            </a:br>
            <a:endParaRPr lang="vi-VN"/>
          </a:p>
        </p:txBody>
      </p:sp>
    </p:spTree>
    <p:extLst>
      <p:ext uri="{BB962C8B-B14F-4D97-AF65-F5344CB8AC3E}">
        <p14:creationId xmlns:p14="http://schemas.microsoft.com/office/powerpoint/2010/main" val="3344216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Nhiễm khuẩn đường tiết niệu</a:t>
            </a:r>
          </a:p>
        </p:txBody>
      </p:sp>
      <p:sp>
        <p:nvSpPr>
          <p:cNvPr id="3" name="Content Placeholder 2"/>
          <p:cNvSpPr>
            <a:spLocks noGrp="1"/>
          </p:cNvSpPr>
          <p:nvPr>
            <p:ph idx="1"/>
          </p:nvPr>
        </p:nvSpPr>
        <p:spPr>
          <a:xfrm>
            <a:off x="457200" y="1600200"/>
            <a:ext cx="3826768" cy="4525963"/>
          </a:xfrm>
        </p:spPr>
        <p:txBody>
          <a:bodyPr>
            <a:normAutofit/>
          </a:bodyPr>
          <a:lstStyle/>
          <a:p>
            <a:r>
              <a:rPr lang="vi-VN">
                <a:latin typeface="+mj-lt"/>
              </a:rPr>
              <a:t>Nhiễm khuẩn đường tiết niệu là (nhiễm khuẩn đường tiểu) là sự đáp ứng viêm của niệu mạc đối với xâm nhập của vi khuẩn gây bệnh vào đường tiết niệu.</a:t>
            </a:r>
          </a:p>
          <a:p>
            <a:pPr marL="0" indent="0">
              <a:buNone/>
            </a:pPr>
            <a:endParaRPr lang="vi-VN">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556792"/>
            <a:ext cx="43204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16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Các dạng nhiễm khuẩn tiết niệu</a:t>
            </a:r>
          </a:p>
        </p:txBody>
      </p:sp>
      <p:sp>
        <p:nvSpPr>
          <p:cNvPr id="3" name="Content Placeholder 2"/>
          <p:cNvSpPr>
            <a:spLocks noGrp="1"/>
          </p:cNvSpPr>
          <p:nvPr>
            <p:ph idx="1"/>
          </p:nvPr>
        </p:nvSpPr>
        <p:spPr>
          <a:xfrm>
            <a:off x="457200" y="1600200"/>
            <a:ext cx="3898776" cy="5069160"/>
          </a:xfrm>
        </p:spPr>
        <p:txBody>
          <a:bodyPr>
            <a:normAutofit fontScale="92500" lnSpcReduction="10000"/>
          </a:bodyPr>
          <a:lstStyle/>
          <a:p>
            <a:r>
              <a:rPr lang="vi-VN">
                <a:latin typeface="+mj-lt"/>
              </a:rPr>
              <a:t>Nhiễm khuẩn tiết niệu bao gồm:</a:t>
            </a:r>
          </a:p>
          <a:p>
            <a:r>
              <a:rPr lang="vi-VN">
                <a:latin typeface="+mj-lt"/>
              </a:rPr>
              <a:t>Viêm niệu đạo </a:t>
            </a:r>
          </a:p>
          <a:p>
            <a:r>
              <a:rPr lang="vi-VN">
                <a:latin typeface="+mj-lt"/>
              </a:rPr>
              <a:t>Viêm bàng quang</a:t>
            </a:r>
          </a:p>
          <a:p>
            <a:r>
              <a:rPr lang="vi-VN">
                <a:latin typeface="+mj-lt"/>
              </a:rPr>
              <a:t>Viêm tuyến tiền liệt (nam giới)</a:t>
            </a:r>
          </a:p>
          <a:p>
            <a:r>
              <a:rPr lang="vi-VN">
                <a:latin typeface="+mj-lt"/>
              </a:rPr>
              <a:t>Viêm đài bể thận</a:t>
            </a:r>
          </a:p>
          <a:p>
            <a:r>
              <a:rPr lang="vi-VN">
                <a:latin typeface="+mj-lt"/>
              </a:rPr>
              <a:t>Viêm thận</a:t>
            </a:r>
          </a:p>
          <a:p>
            <a:r>
              <a:rPr lang="vi-VN">
                <a:latin typeface="+mj-lt"/>
              </a:rPr>
              <a:t>Áp xe thận</a:t>
            </a:r>
          </a:p>
          <a:p>
            <a:r>
              <a:rPr lang="vi-VN">
                <a:latin typeface="+mj-lt"/>
              </a:rPr>
              <a:t>….</a:t>
            </a:r>
          </a:p>
          <a:p>
            <a:endParaRPr lang="vi-VN">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84784"/>
            <a:ext cx="468052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83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92696"/>
            <a:ext cx="7772400" cy="1470025"/>
          </a:xfrm>
        </p:spPr>
        <p:txBody>
          <a:bodyPr>
            <a:normAutofit/>
          </a:bodyPr>
          <a:lstStyle/>
          <a:p>
            <a:r>
              <a:rPr lang="en-US" dirty="0" smtClean="0">
                <a:latin typeface="Times New Roman" pitchFamily="18" charset="0"/>
                <a:cs typeface="Times New Roman" pitchFamily="18" charset="0"/>
              </a:rPr>
              <a:t>SỎI TIẾT NIỆU </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endParaRPr lang="vi-VN"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060848"/>
            <a:ext cx="4176463" cy="42484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060848"/>
            <a:ext cx="3954016" cy="4248472"/>
          </a:xfrm>
          <a:prstGeom prst="rect">
            <a:avLst/>
          </a:prstGeom>
        </p:spPr>
      </p:pic>
    </p:spTree>
    <p:extLst>
      <p:ext uri="{BB962C8B-B14F-4D97-AF65-F5344CB8AC3E}">
        <p14:creationId xmlns:p14="http://schemas.microsoft.com/office/powerpoint/2010/main" val="1002947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Nguyên nhân gây nhiễm khuẩn tiết niệu</a:t>
            </a:r>
          </a:p>
        </p:txBody>
      </p:sp>
      <p:sp>
        <p:nvSpPr>
          <p:cNvPr id="3" name="Content Placeholder 2"/>
          <p:cNvSpPr>
            <a:spLocks noGrp="1"/>
          </p:cNvSpPr>
          <p:nvPr>
            <p:ph idx="1"/>
          </p:nvPr>
        </p:nvSpPr>
        <p:spPr>
          <a:xfrm>
            <a:off x="457200" y="1600200"/>
            <a:ext cx="3610744" cy="4525963"/>
          </a:xfrm>
        </p:spPr>
        <p:txBody>
          <a:bodyPr/>
          <a:lstStyle/>
          <a:p>
            <a:r>
              <a:rPr lang="vi-VN">
                <a:latin typeface="+mj-lt"/>
              </a:rPr>
              <a:t>Nhiễm khuẩn ngược  dòng do vi khuẩn từ đường tiểu tiện xâm nhập ngược dòng và gây ra nhiễm khuẩn .</a:t>
            </a:r>
          </a:p>
          <a:p>
            <a:pPr marL="0" indent="0">
              <a:buNone/>
            </a:pPr>
            <a:endParaRPr lang="vi-VN">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72816"/>
            <a:ext cx="4605536"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644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Nguyên nhân gây nhiễm khuẩn tiết niệu</a:t>
            </a:r>
          </a:p>
        </p:txBody>
      </p:sp>
      <p:sp>
        <p:nvSpPr>
          <p:cNvPr id="3" name="Content Placeholder 2"/>
          <p:cNvSpPr>
            <a:spLocks noGrp="1"/>
          </p:cNvSpPr>
          <p:nvPr>
            <p:ph idx="1"/>
          </p:nvPr>
        </p:nvSpPr>
        <p:spPr>
          <a:xfrm>
            <a:off x="457200" y="1600200"/>
            <a:ext cx="3682752" cy="4525963"/>
          </a:xfrm>
        </p:spPr>
        <p:txBody>
          <a:bodyPr/>
          <a:lstStyle/>
          <a:p>
            <a:r>
              <a:rPr lang="vi-VN">
                <a:latin typeface="+mj-lt"/>
              </a:rPr>
              <a:t>Nhiễm khuẩn có liên quan đến đặt ống thông tiểu.</a:t>
            </a:r>
          </a:p>
          <a:p>
            <a:r>
              <a:rPr lang="vi-VN">
                <a:latin typeface="+mj-lt"/>
              </a:rPr>
              <a:t>Nhiễm khuẩn tiết niệu có nguồn gốc từ các nhiễm khuẩn khác</a:t>
            </a:r>
            <a:r>
              <a:rPr lang="vi-VN" smtClean="0">
                <a:latin typeface="+mj-lt"/>
              </a:rPr>
              <a:t>.</a:t>
            </a:r>
            <a:endParaRPr lang="vi-VN">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1772816"/>
            <a:ext cx="482453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83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Triệu chứng lâm sàng của nhiễm khuẩn tiết niệu </a:t>
            </a:r>
          </a:p>
        </p:txBody>
      </p:sp>
      <p:sp>
        <p:nvSpPr>
          <p:cNvPr id="3" name="Content Placeholder 2"/>
          <p:cNvSpPr>
            <a:spLocks noGrp="1"/>
          </p:cNvSpPr>
          <p:nvPr>
            <p:ph idx="1"/>
          </p:nvPr>
        </p:nvSpPr>
        <p:spPr>
          <a:xfrm>
            <a:off x="457200" y="1600200"/>
            <a:ext cx="3538736" cy="4925144"/>
          </a:xfrm>
        </p:spPr>
        <p:txBody>
          <a:bodyPr>
            <a:normAutofit lnSpcReduction="10000"/>
          </a:bodyPr>
          <a:lstStyle/>
          <a:p>
            <a:pPr marL="0" indent="0">
              <a:buNone/>
            </a:pPr>
            <a:r>
              <a:rPr lang="vi-VN" smtClean="0">
                <a:latin typeface="+mj-lt"/>
              </a:rPr>
              <a:t>Trẻ nhỏ </a:t>
            </a:r>
          </a:p>
          <a:p>
            <a:r>
              <a:rPr lang="vi-VN" smtClean="0">
                <a:latin typeface="+mj-lt"/>
              </a:rPr>
              <a:t>Tiêu chảy </a:t>
            </a:r>
          </a:p>
          <a:p>
            <a:r>
              <a:rPr lang="vi-VN" smtClean="0">
                <a:latin typeface="+mj-lt"/>
              </a:rPr>
              <a:t>Chán ăn </a:t>
            </a:r>
          </a:p>
          <a:p>
            <a:r>
              <a:rPr lang="vi-VN" smtClean="0">
                <a:latin typeface="+mj-lt"/>
              </a:rPr>
              <a:t>Sốt </a:t>
            </a:r>
          </a:p>
          <a:p>
            <a:r>
              <a:rPr lang="vi-VN" smtClean="0">
                <a:latin typeface="+mj-lt"/>
              </a:rPr>
              <a:t>Khóc nhiều và không dỗ nín được</a:t>
            </a:r>
          </a:p>
          <a:p>
            <a:r>
              <a:rPr lang="vi-VN" smtClean="0">
                <a:latin typeface="+mj-lt"/>
              </a:rPr>
              <a:t>Buồn nôn và nôn mữa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44824"/>
            <a:ext cx="511256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97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Triệu chứng lâm sàng của nhiễm khuẩn tiết niệu</a:t>
            </a:r>
          </a:p>
        </p:txBody>
      </p:sp>
      <p:sp>
        <p:nvSpPr>
          <p:cNvPr id="3" name="Content Placeholder 2"/>
          <p:cNvSpPr>
            <a:spLocks noGrp="1"/>
          </p:cNvSpPr>
          <p:nvPr>
            <p:ph idx="1"/>
          </p:nvPr>
        </p:nvSpPr>
        <p:spPr>
          <a:xfrm>
            <a:off x="457200" y="1600200"/>
            <a:ext cx="8229600" cy="4925144"/>
          </a:xfrm>
        </p:spPr>
        <p:txBody>
          <a:bodyPr/>
          <a:lstStyle/>
          <a:p>
            <a:r>
              <a:rPr lang="vi-VN">
                <a:latin typeface="+mj-lt"/>
              </a:rPr>
              <a:t>Đau thắt lưng hoặc đau bên mạn sườn (trong trường hợp nhiễm trùng ở thận)</a:t>
            </a:r>
          </a:p>
          <a:p>
            <a:r>
              <a:rPr lang="vi-VN">
                <a:latin typeface="+mj-lt"/>
              </a:rPr>
              <a:t>Đau vùng bụng dưới </a:t>
            </a:r>
          </a:p>
          <a:p>
            <a:r>
              <a:rPr lang="vi-VN">
                <a:latin typeface="+mj-lt"/>
              </a:rPr>
              <a:t>Tiểu buốt, đau khi đi tiểu </a:t>
            </a:r>
          </a:p>
          <a:p>
            <a:r>
              <a:rPr lang="vi-VN">
                <a:latin typeface="+mj-lt"/>
              </a:rPr>
              <a:t>Són nước tiểu </a:t>
            </a:r>
          </a:p>
          <a:p>
            <a:r>
              <a:rPr lang="vi-VN">
                <a:latin typeface="+mj-lt"/>
              </a:rPr>
              <a:t>Nước tiểu đục đôi khi có màu hoặc có mùi bất thường </a:t>
            </a:r>
          </a:p>
          <a:p>
            <a:r>
              <a:rPr lang="vi-VN">
                <a:latin typeface="+mj-lt"/>
              </a:rPr>
              <a:t>Tiểu </a:t>
            </a:r>
            <a:r>
              <a:rPr lang="vi-VN" smtClean="0">
                <a:latin typeface="+mj-lt"/>
              </a:rPr>
              <a:t>rắt</a:t>
            </a:r>
            <a:endParaRPr lang="vi-VN">
              <a:latin typeface="+mj-lt"/>
            </a:endParaRPr>
          </a:p>
        </p:txBody>
      </p:sp>
    </p:spTree>
    <p:extLst>
      <p:ext uri="{BB962C8B-B14F-4D97-AF65-F5344CB8AC3E}">
        <p14:creationId xmlns:p14="http://schemas.microsoft.com/office/powerpoint/2010/main" val="1462815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Triệu chứng lâm sàng của nhiễm khuẩn tiết niệu</a:t>
            </a:r>
            <a:br>
              <a:rPr lang="vi-VN"/>
            </a:br>
            <a:endParaRPr lang="vi-VN"/>
          </a:p>
        </p:txBody>
      </p:sp>
      <p:sp>
        <p:nvSpPr>
          <p:cNvPr id="3" name="Content Placeholder 2"/>
          <p:cNvSpPr>
            <a:spLocks noGrp="1"/>
          </p:cNvSpPr>
          <p:nvPr>
            <p:ph idx="1"/>
          </p:nvPr>
        </p:nvSpPr>
        <p:spPr>
          <a:xfrm>
            <a:off x="179512" y="1600200"/>
            <a:ext cx="4176464" cy="4997152"/>
          </a:xfrm>
        </p:spPr>
        <p:txBody>
          <a:bodyPr>
            <a:normAutofit lnSpcReduction="10000"/>
          </a:bodyPr>
          <a:lstStyle/>
          <a:p>
            <a:pPr marL="0" indent="0">
              <a:buNone/>
            </a:pPr>
            <a:r>
              <a:rPr lang="vi-VN">
                <a:latin typeface="+mj-lt"/>
              </a:rPr>
              <a:t>Người </a:t>
            </a:r>
            <a:r>
              <a:rPr lang="vi-VN" smtClean="0">
                <a:latin typeface="+mj-lt"/>
              </a:rPr>
              <a:t>lớn: </a:t>
            </a:r>
            <a:endParaRPr lang="vi-VN">
              <a:latin typeface="+mj-lt"/>
            </a:endParaRPr>
          </a:p>
          <a:p>
            <a:r>
              <a:rPr lang="vi-VN">
                <a:latin typeface="+mj-lt"/>
              </a:rPr>
              <a:t>Đau lưng </a:t>
            </a:r>
          </a:p>
          <a:p>
            <a:r>
              <a:rPr lang="vi-VN">
                <a:latin typeface="+mj-lt"/>
              </a:rPr>
              <a:t>Nước tiểu đục</a:t>
            </a:r>
          </a:p>
          <a:p>
            <a:r>
              <a:rPr lang="vi-VN">
                <a:latin typeface="+mj-lt"/>
              </a:rPr>
              <a:t>Tiểu nhiều lần </a:t>
            </a:r>
          </a:p>
          <a:p>
            <a:r>
              <a:rPr lang="vi-VN">
                <a:latin typeface="+mj-lt"/>
              </a:rPr>
              <a:t>Tiểu đau</a:t>
            </a:r>
          </a:p>
          <a:p>
            <a:r>
              <a:rPr lang="vi-VN">
                <a:latin typeface="+mj-lt"/>
              </a:rPr>
              <a:t>Tiểu khó mặc dù rất muốn tiểu </a:t>
            </a:r>
          </a:p>
          <a:p>
            <a:r>
              <a:rPr lang="vi-VN">
                <a:latin typeface="+mj-lt"/>
              </a:rPr>
              <a:t>Cảm giác toàn thân không được </a:t>
            </a:r>
            <a:r>
              <a:rPr lang="vi-VN" smtClean="0">
                <a:latin typeface="+mj-lt"/>
              </a:rPr>
              <a:t>khỏe</a:t>
            </a:r>
            <a:endParaRPr lang="vi-VN">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4464496" cy="464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9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2.Triệu chứng lâm sàng của nhiễm khuẩn tiết niệu</a:t>
            </a:r>
          </a:p>
        </p:txBody>
      </p:sp>
      <p:sp>
        <p:nvSpPr>
          <p:cNvPr id="3" name="Content Placeholder 2"/>
          <p:cNvSpPr>
            <a:spLocks noGrp="1"/>
          </p:cNvSpPr>
          <p:nvPr>
            <p:ph idx="1"/>
          </p:nvPr>
        </p:nvSpPr>
        <p:spPr>
          <a:xfrm>
            <a:off x="457200" y="1600200"/>
            <a:ext cx="3034680" cy="4925144"/>
          </a:xfrm>
        </p:spPr>
        <p:txBody>
          <a:bodyPr/>
          <a:lstStyle/>
          <a:p>
            <a:pPr marL="0" indent="0">
              <a:buNone/>
            </a:pPr>
            <a:r>
              <a:rPr lang="vi-VN">
                <a:latin typeface="+mj-lt"/>
              </a:rPr>
              <a:t>Người lớn</a:t>
            </a:r>
          </a:p>
          <a:p>
            <a:r>
              <a:rPr lang="vi-VN">
                <a:latin typeface="+mj-lt"/>
              </a:rPr>
              <a:t>Buồn nôn</a:t>
            </a:r>
          </a:p>
          <a:p>
            <a:r>
              <a:rPr lang="vi-VN">
                <a:latin typeface="+mj-lt"/>
              </a:rPr>
              <a:t>Nôn mữa</a:t>
            </a:r>
          </a:p>
          <a:p>
            <a:r>
              <a:rPr lang="vi-VN">
                <a:latin typeface="+mj-lt"/>
              </a:rPr>
              <a:t>Sốt cao</a:t>
            </a:r>
          </a:p>
          <a:p>
            <a:r>
              <a:rPr lang="vi-VN">
                <a:latin typeface="+mj-lt"/>
              </a:rPr>
              <a:t>Đau vùng hạ sườn</a:t>
            </a:r>
          </a:p>
          <a:p>
            <a:pPr marL="0" indent="0">
              <a:buNone/>
            </a:pPr>
            <a:endParaRPr lang="vi-VN">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700808"/>
            <a:ext cx="5112568"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170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Tác nhân gây nhiễm khuẩn tiết niệu</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r>
              <a:rPr lang="vi-VN">
                <a:latin typeface="+mj-lt"/>
              </a:rPr>
              <a:t>E.coli: tác nhân thường gặp với tỉ lệ gây nhiễm khuẩn tiết niệu 60-90%</a:t>
            </a:r>
          </a:p>
          <a:p>
            <a:r>
              <a:rPr lang="vi-VN">
                <a:latin typeface="+mj-lt"/>
              </a:rPr>
              <a:t>P.aeruginosa, Proteus spp, Klebsiella spp: tác nhân gây nhiễm khuẩn bệnh viện và có liên quan đến bệnh nhân nhập viện (đặt ống thông tiểu, phẫu thuật…)</a:t>
            </a:r>
          </a:p>
          <a:p>
            <a:r>
              <a:rPr lang="vi-VN">
                <a:latin typeface="+mj-lt"/>
              </a:rPr>
              <a:t>S.saprophyticus: nhiễm khuẩn trên phụ nữ trẻ có liên quan đến hoạt động tình dục</a:t>
            </a:r>
          </a:p>
          <a:p>
            <a:r>
              <a:rPr lang="vi-VN">
                <a:latin typeface="+mj-lt"/>
              </a:rPr>
              <a:t>Candida spp: thường gặp ở bệnh nhân tiểu đường hoặc suy giảm miễn dịch </a:t>
            </a:r>
          </a:p>
          <a:p>
            <a:r>
              <a:rPr lang="vi-VN">
                <a:latin typeface="+mj-lt"/>
              </a:rPr>
              <a:t>N.gonorrhoeae,staphylococcus, streptococcus: nhiễm khuẩn niệu sinh dục</a:t>
            </a:r>
            <a:r>
              <a:rPr lang="vi-VN" smtClean="0">
                <a:latin typeface="+mj-lt"/>
              </a:rPr>
              <a:t>.</a:t>
            </a:r>
            <a:endParaRPr lang="vi-VN">
              <a:latin typeface="+mj-lt"/>
            </a:endParaRPr>
          </a:p>
        </p:txBody>
      </p:sp>
    </p:spTree>
    <p:extLst>
      <p:ext uri="{BB962C8B-B14F-4D97-AF65-F5344CB8AC3E}">
        <p14:creationId xmlns:p14="http://schemas.microsoft.com/office/powerpoint/2010/main" val="1619080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2.1 Biểu hiện ở nước tiểu</a:t>
            </a:r>
          </a:p>
        </p:txBody>
      </p:sp>
      <p:sp>
        <p:nvSpPr>
          <p:cNvPr id="3" name="Content Placeholder 2"/>
          <p:cNvSpPr>
            <a:spLocks noGrp="1"/>
          </p:cNvSpPr>
          <p:nvPr>
            <p:ph idx="1"/>
          </p:nvPr>
        </p:nvSpPr>
        <p:spPr>
          <a:xfrm>
            <a:off x="457200" y="1600200"/>
            <a:ext cx="8229600" cy="2620888"/>
          </a:xfrm>
        </p:spPr>
        <p:txBody>
          <a:bodyPr>
            <a:normAutofit fontScale="85000" lnSpcReduction="10000"/>
          </a:bodyPr>
          <a:lstStyle/>
          <a:p>
            <a:pPr marL="0" indent="0">
              <a:buNone/>
            </a:pPr>
            <a:r>
              <a:rPr lang="vi-VN" smtClean="0">
                <a:latin typeface="+mj-lt"/>
              </a:rPr>
              <a:t>- Lượng </a:t>
            </a:r>
            <a:r>
              <a:rPr lang="vi-VN">
                <a:latin typeface="+mj-lt"/>
              </a:rPr>
              <a:t>nước tiểu trung bình 1-1,5 lit/ngày và chịu ảnh hưởng bởi chế độ ăn uống, lao động, toát mồ hôi. </a:t>
            </a:r>
            <a:br>
              <a:rPr lang="vi-VN">
                <a:latin typeface="+mj-lt"/>
              </a:rPr>
            </a:br>
            <a:r>
              <a:rPr lang="vi-VN">
                <a:latin typeface="+mj-lt"/>
              </a:rPr>
              <a:t>‒ Đa niệu (đái nhiều): khi lượng nước tiểu &gt; 2,5 lít/24h</a:t>
            </a:r>
          </a:p>
          <a:p>
            <a:pPr marL="0" indent="0">
              <a:buNone/>
            </a:pPr>
            <a:r>
              <a:rPr lang="vi-VN">
                <a:latin typeface="+mj-lt"/>
              </a:rPr>
              <a:t>‒ Thiểu niệu: sự giảm số lượng nước tiểu để duy trì sự sống, khi lượng nước tiểu &lt; 400ml/24h.</a:t>
            </a:r>
            <a:br>
              <a:rPr lang="vi-VN">
                <a:latin typeface="+mj-lt"/>
              </a:rPr>
            </a:br>
            <a:r>
              <a:rPr lang="vi-VN">
                <a:latin typeface="+mj-lt"/>
              </a:rPr>
              <a:t>‒ Vô niệu: khi lượng nước tiểu &lt; </a:t>
            </a:r>
            <a:r>
              <a:rPr lang="vi-VN" smtClean="0">
                <a:latin typeface="+mj-lt"/>
              </a:rPr>
              <a:t>100ml/24h</a:t>
            </a:r>
            <a:endParaRPr lang="vi-VN">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221088"/>
            <a:ext cx="566737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375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a:t>2.2 Những biểu hiện ở </a:t>
            </a:r>
            <a:r>
              <a:rPr lang="vi-VN" smtClean="0"/>
              <a:t>máu</a:t>
            </a:r>
            <a:endParaRPr lang="vi-VN"/>
          </a:p>
        </p:txBody>
      </p:sp>
      <p:sp>
        <p:nvSpPr>
          <p:cNvPr id="3" name="Content Placeholder 2"/>
          <p:cNvSpPr>
            <a:spLocks noGrp="1"/>
          </p:cNvSpPr>
          <p:nvPr>
            <p:ph idx="1"/>
          </p:nvPr>
        </p:nvSpPr>
        <p:spPr>
          <a:xfrm>
            <a:off x="467544" y="1628800"/>
            <a:ext cx="8229600" cy="4896544"/>
          </a:xfrm>
        </p:spPr>
        <p:txBody>
          <a:bodyPr>
            <a:normAutofit fontScale="70000" lnSpcReduction="20000"/>
          </a:bodyPr>
          <a:lstStyle/>
          <a:p>
            <a:pPr marL="0" indent="0">
              <a:buNone/>
            </a:pPr>
            <a:r>
              <a:rPr lang="vi-VN">
                <a:latin typeface="+mj-lt"/>
              </a:rPr>
              <a:t>2.2 Những biểu hiện ở máu</a:t>
            </a:r>
            <a:br>
              <a:rPr lang="vi-VN">
                <a:latin typeface="+mj-lt"/>
              </a:rPr>
            </a:br>
            <a:r>
              <a:rPr lang="vi-VN">
                <a:latin typeface="+mj-lt"/>
              </a:rPr>
              <a:t>	2.2.1 Nitơ phi protein máu cao (Ure máu cao)</a:t>
            </a:r>
            <a:br>
              <a:rPr lang="vi-VN">
                <a:latin typeface="+mj-lt"/>
              </a:rPr>
            </a:br>
            <a:r>
              <a:rPr lang="vi-VN">
                <a:latin typeface="+mj-lt"/>
              </a:rPr>
              <a:t>‒ Bình thường nồng độ ure trong máu là 0,2 – 0,3 mg/ml.</a:t>
            </a:r>
          </a:p>
          <a:p>
            <a:pPr marL="0" indent="0">
              <a:buNone/>
            </a:pPr>
            <a:r>
              <a:rPr lang="vi-VN">
                <a:latin typeface="+mj-lt"/>
              </a:rPr>
              <a:t>	2.2.2 Toan máu</a:t>
            </a:r>
            <a:br>
              <a:rPr lang="vi-VN">
                <a:latin typeface="+mj-lt"/>
              </a:rPr>
            </a:br>
            <a:r>
              <a:rPr lang="vi-VN">
                <a:latin typeface="+mj-lt"/>
              </a:rPr>
              <a:t>- Bị suy thận thường xuất hiện toan máu (nhiễm acid) pH máu giảm.</a:t>
            </a:r>
          </a:p>
          <a:p>
            <a:pPr marL="0" indent="0">
              <a:buNone/>
            </a:pPr>
            <a:r>
              <a:rPr lang="vi-VN">
                <a:latin typeface="+mj-lt"/>
              </a:rPr>
              <a:t>	2.2.3 Rối loạn cân bằng Kali</a:t>
            </a:r>
          </a:p>
          <a:p>
            <a:pPr marL="0" indent="0">
              <a:buNone/>
            </a:pPr>
            <a:r>
              <a:rPr lang="vi-VN">
                <a:latin typeface="+mj-lt"/>
              </a:rPr>
              <a:t>‒ Bình thường cân bằng dương với K+ vì thu vào là 50-100 mmol và chỉ thải ra khoảng 40 mmol.</a:t>
            </a:r>
          </a:p>
          <a:p>
            <a:pPr marL="0" indent="0">
              <a:buNone/>
            </a:pPr>
            <a:r>
              <a:rPr lang="vi-VN">
                <a:latin typeface="+mj-lt"/>
              </a:rPr>
              <a:t>   a. Giảm Kali máu</a:t>
            </a:r>
          </a:p>
          <a:p>
            <a:pPr marL="0" indent="0">
              <a:buNone/>
            </a:pPr>
            <a:r>
              <a:rPr lang="vi-VN">
                <a:latin typeface="+mj-lt"/>
              </a:rPr>
              <a:t>‒  khi K+ &lt; 3,5 mmol/L. Nguyên nhân do dùng thuốc lợi tiểu, dùng cocticoid kéo dài, tăng tiết aldosterol, nhiễm kiềm</a:t>
            </a:r>
          </a:p>
          <a:p>
            <a:pPr marL="0" indent="0">
              <a:buNone/>
            </a:pPr>
            <a:r>
              <a:rPr lang="vi-VN">
                <a:latin typeface="+mj-lt"/>
              </a:rPr>
              <a:t>   b. Tăng kali máu</a:t>
            </a:r>
          </a:p>
          <a:p>
            <a:pPr marL="0" indent="0">
              <a:buNone/>
            </a:pPr>
            <a:r>
              <a:rPr lang="vi-VN">
                <a:latin typeface="+mj-lt"/>
              </a:rPr>
              <a:t>‒ Khi K+ máu cao &gt; 5,5 mmol/L. Nguyên nhân do suy thận, dùng các thuốc lợi tiêu giữ K+, thuốc kháng </a:t>
            </a:r>
            <a:r>
              <a:rPr lang="vi-VN" smtClean="0">
                <a:latin typeface="+mj-lt"/>
              </a:rPr>
              <a:t>aldosterol</a:t>
            </a:r>
            <a:endParaRPr lang="vi-VN">
              <a:latin typeface="+mj-lt"/>
            </a:endParaRPr>
          </a:p>
        </p:txBody>
      </p:sp>
    </p:spTree>
    <p:extLst>
      <p:ext uri="{BB962C8B-B14F-4D97-AF65-F5344CB8AC3E}">
        <p14:creationId xmlns:p14="http://schemas.microsoft.com/office/powerpoint/2010/main" val="3837772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336704"/>
          </a:xfrm>
        </p:spPr>
        <p:txBody>
          <a:bodyPr>
            <a:normAutofit fontScale="77500" lnSpcReduction="20000"/>
          </a:bodyPr>
          <a:lstStyle/>
          <a:p>
            <a:pPr marL="0" indent="0">
              <a:buNone/>
            </a:pPr>
            <a:r>
              <a:rPr lang="vi-VN">
                <a:latin typeface="+mj-lt"/>
              </a:rPr>
              <a:t>2.2.4 Tăng huyết áp:</a:t>
            </a:r>
            <a:br>
              <a:rPr lang="vi-VN">
                <a:latin typeface="+mj-lt"/>
              </a:rPr>
            </a:br>
            <a:r>
              <a:rPr lang="vi-VN">
                <a:latin typeface="+mj-lt"/>
              </a:rPr>
              <a:t>- Tăng huyết áp trong bệnh thận là do tăng tiết renin của phức hợp cạnh cầu thận tác động vào hệ thống renin-angiotensin aldosteron.</a:t>
            </a:r>
            <a:br>
              <a:rPr lang="vi-VN">
                <a:latin typeface="+mj-lt"/>
              </a:rPr>
            </a:br>
            <a:r>
              <a:rPr lang="vi-VN">
                <a:latin typeface="+mj-lt"/>
              </a:rPr>
              <a:t>                                        Angiotensinogen</a:t>
            </a:r>
          </a:p>
          <a:p>
            <a:pPr marL="0" indent="0">
              <a:buNone/>
            </a:pPr>
            <a:r>
              <a:rPr lang="vi-VN">
                <a:latin typeface="+mj-lt"/>
              </a:rPr>
              <a:t>                tăng tiết Renin             </a:t>
            </a:r>
          </a:p>
          <a:p>
            <a:pPr marL="0" indent="0">
              <a:buNone/>
            </a:pPr>
            <a:r>
              <a:rPr lang="vi-VN">
                <a:latin typeface="+mj-lt"/>
              </a:rPr>
              <a:t>                                     Angiotensin I</a:t>
            </a:r>
          </a:p>
          <a:p>
            <a:pPr marL="0" indent="0">
              <a:buNone/>
            </a:pPr>
            <a:r>
              <a:rPr lang="vi-VN">
                <a:latin typeface="+mj-lt"/>
              </a:rPr>
              <a:t>                        ACE                    </a:t>
            </a:r>
          </a:p>
          <a:p>
            <a:pPr marL="0" indent="0">
              <a:buNone/>
            </a:pPr>
            <a:r>
              <a:rPr lang="vi-VN">
                <a:latin typeface="+mj-lt"/>
              </a:rPr>
              <a:t>                                 Angiotensin II         co mạch        HA</a:t>
            </a:r>
          </a:p>
          <a:p>
            <a:pPr marL="0" indent="0">
              <a:buNone/>
            </a:pPr>
            <a:r>
              <a:rPr lang="vi-VN">
                <a:latin typeface="+mj-lt"/>
              </a:rPr>
              <a:t>                                                                 thành lập Aldosteron</a:t>
            </a:r>
          </a:p>
          <a:p>
            <a:pPr marL="0" indent="0">
              <a:buNone/>
            </a:pPr>
            <a:r>
              <a:rPr lang="vi-VN">
                <a:latin typeface="+mj-lt"/>
              </a:rPr>
              <a:t>                                                                 (giữ muối, nước)</a:t>
            </a:r>
          </a:p>
          <a:p>
            <a:pPr marL="0" indent="0">
              <a:buNone/>
            </a:pPr>
            <a:r>
              <a:rPr lang="vi-VN">
                <a:latin typeface="+mj-lt"/>
              </a:rPr>
              <a:t>RENIN được tăng tiết khi:</a:t>
            </a:r>
          </a:p>
          <a:p>
            <a:pPr marL="0" indent="0">
              <a:buNone/>
            </a:pPr>
            <a:r>
              <a:rPr lang="vi-VN">
                <a:latin typeface="+mj-lt"/>
              </a:rPr>
              <a:t>  - Giảm lượng máu đến thận</a:t>
            </a:r>
          </a:p>
          <a:p>
            <a:pPr marL="0" indent="0">
              <a:buNone/>
            </a:pPr>
            <a:r>
              <a:rPr lang="vi-VN">
                <a:latin typeface="+mj-lt"/>
              </a:rPr>
              <a:t>  - Tăng Na /máu</a:t>
            </a:r>
          </a:p>
          <a:p>
            <a:pPr marL="0" indent="0">
              <a:buNone/>
            </a:pPr>
            <a:r>
              <a:rPr lang="vi-VN">
                <a:latin typeface="+mj-lt"/>
              </a:rPr>
              <a:t>  - Tăng hoạt động giao cảm.    </a:t>
            </a:r>
          </a:p>
          <a:p>
            <a:pPr marL="0" indent="0">
              <a:buNone/>
            </a:pPr>
            <a:r>
              <a:rPr lang="vi-VN">
                <a:latin typeface="+mj-lt"/>
              </a:rPr>
              <a:t>* ACE ( Angiotensin Converting Enzym)                                 </a:t>
            </a:r>
          </a:p>
        </p:txBody>
      </p:sp>
      <p:cxnSp>
        <p:nvCxnSpPr>
          <p:cNvPr id="5" name="Straight Arrow Connector 4"/>
          <p:cNvCxnSpPr/>
          <p:nvPr/>
        </p:nvCxnSpPr>
        <p:spPr>
          <a:xfrm>
            <a:off x="4932040" y="2924944"/>
            <a:ext cx="432048"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13972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pitchFamily="18" charset="0"/>
                <a:cs typeface="Times New Roman" pitchFamily="18" charset="0"/>
              </a:rPr>
              <a:t>NỘI DUNG</a:t>
            </a:r>
            <a:endParaRPr lang="vi-VN"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7372796"/>
              </p:ext>
            </p:extLst>
          </p:nvPr>
        </p:nvGraphicFramePr>
        <p:xfrm>
          <a:off x="457200" y="1340768"/>
          <a:ext cx="8579296"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978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vi-VN"/>
              <a:t>2.3. Phù: </a:t>
            </a:r>
          </a:p>
        </p:txBody>
      </p:sp>
      <p:sp>
        <p:nvSpPr>
          <p:cNvPr id="3" name="Content Placeholder 2"/>
          <p:cNvSpPr>
            <a:spLocks noGrp="1"/>
          </p:cNvSpPr>
          <p:nvPr>
            <p:ph idx="1"/>
          </p:nvPr>
        </p:nvSpPr>
        <p:spPr>
          <a:xfrm>
            <a:off x="457200" y="1340768"/>
            <a:ext cx="8229600" cy="2664296"/>
          </a:xfrm>
        </p:spPr>
        <p:txBody>
          <a:bodyPr>
            <a:normAutofit fontScale="77500" lnSpcReduction="20000"/>
          </a:bodyPr>
          <a:lstStyle/>
          <a:p>
            <a:pPr marL="0" indent="0">
              <a:buNone/>
            </a:pPr>
            <a:r>
              <a:rPr lang="vi-VN" smtClean="0">
                <a:latin typeface="+mj-lt"/>
              </a:rPr>
              <a:t>Là </a:t>
            </a:r>
            <a:r>
              <a:rPr lang="vi-VN">
                <a:latin typeface="+mj-lt"/>
              </a:rPr>
              <a:t>hiện tượng ứ nước, gây ra bởi:</a:t>
            </a:r>
          </a:p>
          <a:p>
            <a:pPr marL="0" indent="0">
              <a:buNone/>
            </a:pPr>
            <a:r>
              <a:rPr lang="vi-VN">
                <a:latin typeface="+mj-lt"/>
              </a:rPr>
              <a:t>‒ Tăng áp lực thủy tĩnh =&gt; nước bị đẩy ra khỏi lòng mạch (1). </a:t>
            </a:r>
          </a:p>
          <a:p>
            <a:pPr marL="0" indent="0">
              <a:buNone/>
            </a:pPr>
            <a:r>
              <a:rPr lang="vi-VN">
                <a:latin typeface="+mj-lt"/>
              </a:rPr>
              <a:t>‒ Mất protein nhiều =&gt; giảm áp lực keo trong máu  (2) </a:t>
            </a:r>
          </a:p>
          <a:p>
            <a:pPr marL="0" indent="0">
              <a:buNone/>
            </a:pPr>
            <a:r>
              <a:rPr lang="vi-VN">
                <a:latin typeface="+mj-lt"/>
              </a:rPr>
              <a:t>‒ Tăng tính thấm thành mạch =&gt;protein thoát ra khỏi thành mạch, =&gt; nước ra khỏi lòng mạch (3)</a:t>
            </a:r>
          </a:p>
          <a:p>
            <a:pPr marL="0" indent="0">
              <a:buNone/>
            </a:pPr>
            <a:r>
              <a:rPr lang="vi-VN">
                <a:latin typeface="+mj-lt"/>
              </a:rPr>
              <a:t>‒ Ứ Na+ =&gt; giữ nước (4) </a:t>
            </a:r>
          </a:p>
          <a:p>
            <a:pPr marL="0" indent="0">
              <a:buNone/>
            </a:pPr>
            <a:r>
              <a:rPr lang="vi-VN">
                <a:latin typeface="+mj-lt"/>
              </a:rPr>
              <a:t>‒ Cơ chế (2) và (4) : cơ chế chính gây phù trong các bệnh thận</a:t>
            </a:r>
          </a:p>
          <a:p>
            <a:pPr marL="0" indent="0">
              <a:buNone/>
            </a:pPr>
            <a:endParaRPr lang="vi-VN">
              <a:latin typeface="+mj-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149081"/>
            <a:ext cx="6475413" cy="237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020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mtClean="0"/>
              <a:t>CÁC THUỐC ĐIỀU TRỊ NHIỄM KHUẨN ĐƯỜNG TIẾT NIỆU</a:t>
            </a:r>
            <a:endParaRPr lang="vi-VN"/>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2971429" cy="21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53509"/>
            <a:ext cx="2876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4293096"/>
            <a:ext cx="3960440" cy="830997"/>
          </a:xfrm>
          <a:prstGeom prst="rect">
            <a:avLst/>
          </a:prstGeom>
        </p:spPr>
        <p:txBody>
          <a:bodyPr wrap="square">
            <a:spAutoFit/>
          </a:bodyPr>
          <a:lstStyle/>
          <a:p>
            <a:r>
              <a:rPr lang="vi-VN" sz="2400">
                <a:latin typeface="+mj-lt"/>
              </a:rPr>
              <a:t>120.000 vnđ/hộp 10 vỉ x 10 viên</a:t>
            </a:r>
          </a:p>
        </p:txBody>
      </p:sp>
      <p:sp>
        <p:nvSpPr>
          <p:cNvPr id="5" name="Rectangle 4"/>
          <p:cNvSpPr/>
          <p:nvPr/>
        </p:nvSpPr>
        <p:spPr>
          <a:xfrm>
            <a:off x="5148065" y="4293096"/>
            <a:ext cx="3888432" cy="461665"/>
          </a:xfrm>
          <a:prstGeom prst="rect">
            <a:avLst/>
          </a:prstGeom>
        </p:spPr>
        <p:txBody>
          <a:bodyPr wrap="square">
            <a:spAutoFit/>
          </a:bodyPr>
          <a:lstStyle/>
          <a:p>
            <a:r>
              <a:rPr lang="vi-VN" sz="2400">
                <a:latin typeface="+mj-lt"/>
              </a:rPr>
              <a:t>31.000 vnđ/hộp 1 vỉ x 20 viên </a:t>
            </a:r>
          </a:p>
        </p:txBody>
      </p:sp>
    </p:spTree>
    <p:extLst>
      <p:ext uri="{BB962C8B-B14F-4D97-AF65-F5344CB8AC3E}">
        <p14:creationId xmlns:p14="http://schemas.microsoft.com/office/powerpoint/2010/main" val="708091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CÁC THUỐC ĐIỀU TRỊ NHIỄM KHUẨN ĐƯỜNG TIẾT NIỆU</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2019048" cy="21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28800"/>
            <a:ext cx="29146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4077072"/>
            <a:ext cx="3730508" cy="461665"/>
          </a:xfrm>
          <a:prstGeom prst="rect">
            <a:avLst/>
          </a:prstGeom>
        </p:spPr>
        <p:txBody>
          <a:bodyPr wrap="none">
            <a:spAutoFit/>
          </a:bodyPr>
          <a:lstStyle/>
          <a:p>
            <a:r>
              <a:rPr lang="vi-VN" sz="2400">
                <a:latin typeface="+mj-lt"/>
              </a:rPr>
              <a:t>62.000 vnđ/hộp 2 vỉ x 8 viên</a:t>
            </a:r>
          </a:p>
        </p:txBody>
      </p:sp>
      <p:sp>
        <p:nvSpPr>
          <p:cNvPr id="5" name="Rectangle 4"/>
          <p:cNvSpPr/>
          <p:nvPr/>
        </p:nvSpPr>
        <p:spPr>
          <a:xfrm>
            <a:off x="4764762" y="4195526"/>
            <a:ext cx="3523722" cy="400110"/>
          </a:xfrm>
          <a:prstGeom prst="rect">
            <a:avLst/>
          </a:prstGeom>
        </p:spPr>
        <p:txBody>
          <a:bodyPr wrap="none">
            <a:spAutoFit/>
          </a:bodyPr>
          <a:lstStyle/>
          <a:p>
            <a:r>
              <a:rPr lang="vi-VN" sz="2000">
                <a:latin typeface="+mj-lt"/>
              </a:rPr>
              <a:t>150.000 vnđ/hộp 10 vỉ x 10 viên</a:t>
            </a:r>
          </a:p>
        </p:txBody>
      </p:sp>
    </p:spTree>
    <p:extLst>
      <p:ext uri="{BB962C8B-B14F-4D97-AF65-F5344CB8AC3E}">
        <p14:creationId xmlns:p14="http://schemas.microsoft.com/office/powerpoint/2010/main" val="2771148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548680"/>
            <a:ext cx="8046156" cy="55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85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1.ĐẠI CƯƠNG </a:t>
            </a:r>
            <a:endParaRPr lang="vi-VN" dirty="0">
              <a:solidFill>
                <a:srgbClr val="FF0000"/>
              </a:solidFill>
            </a:endParaRPr>
          </a:p>
        </p:txBody>
      </p:sp>
      <p:sp>
        <p:nvSpPr>
          <p:cNvPr id="3" name="Content Placeholder 2"/>
          <p:cNvSpPr>
            <a:spLocks noGrp="1"/>
          </p:cNvSpPr>
          <p:nvPr>
            <p:ph idx="1"/>
          </p:nvPr>
        </p:nvSpPr>
        <p:spPr>
          <a:xfrm>
            <a:off x="457200" y="1600200"/>
            <a:ext cx="4186808" cy="5141168"/>
          </a:xfrm>
        </p:spPr>
        <p:txBody>
          <a:bodyPr>
            <a:normAutofit fontScale="92500"/>
          </a:bodyPr>
          <a:lstStyle/>
          <a:p>
            <a:r>
              <a:rPr lang="en-US" smtClean="0"/>
              <a:t>1.1 ĐỊNH NGHĨA </a:t>
            </a:r>
          </a:p>
          <a:p>
            <a:pPr marL="0" indent="0">
              <a:buNone/>
            </a:pPr>
            <a:r>
              <a:rPr lang="en-US" smtClean="0"/>
              <a:t>Sỏi thận (Nephrolithiasis) là bệnh lý thường hay gặp nhất của đường tiết niệu, bệnh lý nà gặp ở nam giới nhiều hơn nữ giới.  Tuổi mắc bệnh thường là từ 30-55 tuổi, nhưng cũng có thể gặp ở trẻ em( sỏi bàng quang)</a:t>
            </a:r>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844824"/>
            <a:ext cx="3888432" cy="3960440"/>
          </a:xfrm>
          <a:prstGeom prst="rect">
            <a:avLst/>
          </a:prstGeom>
        </p:spPr>
      </p:pic>
    </p:spTree>
    <p:extLst>
      <p:ext uri="{BB962C8B-B14F-4D97-AF65-F5344CB8AC3E}">
        <p14:creationId xmlns:p14="http://schemas.microsoft.com/office/powerpoint/2010/main" val="1653866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91264" cy="5937523"/>
          </a:xfrm>
        </p:spPr>
        <p:txBody>
          <a:bodyPr>
            <a:normAutofit/>
          </a:bodyPr>
          <a:lstStyle/>
          <a:p>
            <a:pPr marL="0" indent="0">
              <a:buNone/>
            </a:pPr>
            <a:r>
              <a:rPr lang="en-US" sz="2400" dirty="0" smtClean="0">
                <a:latin typeface="Times New Roman" pitchFamily="18" charset="0"/>
                <a:cs typeface="Times New Roman" pitchFamily="18" charset="0"/>
              </a:rPr>
              <a:t>1.2 </a:t>
            </a:r>
            <a:r>
              <a:rPr lang="en-US" sz="2400" smtClean="0">
                <a:latin typeface="Times New Roman" pitchFamily="18" charset="0"/>
                <a:cs typeface="Times New Roman" pitchFamily="18" charset="0"/>
              </a:rPr>
              <a:t>NGUYÊN NHÂN</a:t>
            </a:r>
          </a:p>
          <a:p>
            <a:pPr marL="0" indent="0">
              <a:buNone/>
            </a:pPr>
            <a:r>
              <a:rPr lang="en-US" sz="2400" smtClean="0">
                <a:latin typeface="Times New Roman" pitchFamily="18" charset="0"/>
                <a:cs typeface="Times New Roman" pitchFamily="18" charset="0"/>
              </a:rPr>
              <a:t>1.2.1 SỎI CALCI( CALXI PHOSPHAT, CALXI OXALAT)</a:t>
            </a:r>
            <a:endParaRPr lang="en-US" sz="24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1823105"/>
              </p:ext>
            </p:extLst>
          </p:nvPr>
        </p:nvGraphicFramePr>
        <p:xfrm>
          <a:off x="127427" y="1268760"/>
          <a:ext cx="8640960" cy="5090160"/>
        </p:xfrm>
        <a:graphic>
          <a:graphicData uri="http://schemas.openxmlformats.org/drawingml/2006/table">
            <a:tbl>
              <a:tblPr firstRow="1" bandRow="1">
                <a:tableStyleId>{5C22544A-7EE6-4342-B048-85BDC9FD1C3A}</a:tableStyleId>
              </a:tblPr>
              <a:tblGrid>
                <a:gridCol w="6120680"/>
                <a:gridCol w="2520280"/>
              </a:tblGrid>
              <a:tr h="4608515">
                <a:tc>
                  <a:txBody>
                    <a:bodyPr/>
                    <a:lstStyle/>
                    <a:p>
                      <a:pPr marL="0" indent="0">
                        <a:buNone/>
                      </a:pPr>
                      <a:r>
                        <a:rPr lang="en-US" sz="2800" b="0" dirty="0" err="1" smtClean="0">
                          <a:solidFill>
                            <a:schemeClr val="tx1"/>
                          </a:solidFill>
                          <a:latin typeface="Times New Roman" pitchFamily="18" charset="0"/>
                          <a:cs typeface="Times New Roman" pitchFamily="18" charset="0"/>
                        </a:rPr>
                        <a:t>Các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nguyên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nhân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sau</a:t>
                      </a:r>
                      <a:r>
                        <a:rPr lang="en-US" sz="2800" b="0" dirty="0" smtClean="0">
                          <a:solidFill>
                            <a:schemeClr val="tx1"/>
                          </a:solidFill>
                          <a:latin typeface="Times New Roman" pitchFamily="18" charset="0"/>
                          <a:cs typeface="Times New Roman" pitchFamily="18" charset="0"/>
                        </a:rPr>
                        <a:t>: </a:t>
                      </a:r>
                    </a:p>
                    <a:p>
                      <a:pPr>
                        <a:buFontTx/>
                        <a:buChar char="-"/>
                      </a:pPr>
                      <a:r>
                        <a:rPr lang="en-US" sz="2800" b="0" dirty="0" err="1" smtClean="0">
                          <a:solidFill>
                            <a:schemeClr val="tx1"/>
                          </a:solidFill>
                          <a:latin typeface="Times New Roman" pitchFamily="18" charset="0"/>
                          <a:cs typeface="Times New Roman" pitchFamily="18" charset="0"/>
                        </a:rPr>
                        <a:t>cường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tuyến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giáp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cận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giáp</a:t>
                      </a:r>
                      <a:r>
                        <a:rPr lang="en-US" sz="2800" b="0" dirty="0" smtClean="0">
                          <a:solidFill>
                            <a:schemeClr val="tx1"/>
                          </a:solidFill>
                          <a:latin typeface="Times New Roman" pitchFamily="18" charset="0"/>
                          <a:cs typeface="Times New Roman" pitchFamily="18" charset="0"/>
                        </a:rPr>
                        <a:t> </a:t>
                      </a:r>
                    </a:p>
                    <a:p>
                      <a:pPr>
                        <a:buFontTx/>
                        <a:buChar char="-"/>
                      </a:pPr>
                      <a:r>
                        <a:rPr lang="en-US" sz="2800" b="0" dirty="0" err="1" smtClean="0">
                          <a:solidFill>
                            <a:schemeClr val="tx1"/>
                          </a:solidFill>
                          <a:latin typeface="Times New Roman" pitchFamily="18" charset="0"/>
                          <a:cs typeface="Times New Roman" pitchFamily="18" charset="0"/>
                        </a:rPr>
                        <a:t>Gãy</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xương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lớn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và</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bất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động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lâu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ngày</a:t>
                      </a:r>
                      <a:r>
                        <a:rPr lang="en-US" sz="2800" b="0" dirty="0" smtClean="0">
                          <a:solidFill>
                            <a:schemeClr val="tx1"/>
                          </a:solidFill>
                          <a:latin typeface="Times New Roman" pitchFamily="18" charset="0"/>
                          <a:cs typeface="Times New Roman" pitchFamily="18" charset="0"/>
                        </a:rPr>
                        <a:t> </a:t>
                      </a:r>
                    </a:p>
                    <a:p>
                      <a:pPr>
                        <a:buFontTx/>
                        <a:buChar char="-"/>
                      </a:pPr>
                      <a:r>
                        <a:rPr lang="en-US" sz="2800" b="0" dirty="0" err="1" smtClean="0">
                          <a:solidFill>
                            <a:schemeClr val="tx1"/>
                          </a:solidFill>
                          <a:latin typeface="Times New Roman" pitchFamily="18" charset="0"/>
                          <a:cs typeface="Times New Roman" pitchFamily="18" charset="0"/>
                        </a:rPr>
                        <a:t>Dùng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nhiều</a:t>
                      </a:r>
                      <a:r>
                        <a:rPr lang="en-US" sz="2800" b="0" dirty="0" smtClean="0">
                          <a:solidFill>
                            <a:schemeClr val="tx1"/>
                          </a:solidFill>
                          <a:latin typeface="Times New Roman" pitchFamily="18" charset="0"/>
                          <a:cs typeface="Times New Roman" pitchFamily="18" charset="0"/>
                        </a:rPr>
                        <a:t> Vitamin D </a:t>
                      </a:r>
                      <a:r>
                        <a:rPr lang="en-US" sz="2800" b="0" dirty="0" err="1" smtClean="0">
                          <a:solidFill>
                            <a:schemeClr val="tx1"/>
                          </a:solidFill>
                          <a:latin typeface="Times New Roman" pitchFamily="18" charset="0"/>
                          <a:cs typeface="Times New Roman" pitchFamily="18" charset="0"/>
                        </a:rPr>
                        <a:t>và</a:t>
                      </a:r>
                      <a:r>
                        <a:rPr lang="en-US" sz="2800" b="0" dirty="0" smtClean="0">
                          <a:solidFill>
                            <a:schemeClr val="tx1"/>
                          </a:solidFill>
                          <a:latin typeface="Times New Roman" pitchFamily="18" charset="0"/>
                          <a:cs typeface="Times New Roman" pitchFamily="18" charset="0"/>
                        </a:rPr>
                        <a:t> Corticoid</a:t>
                      </a:r>
                    </a:p>
                    <a:p>
                      <a:pPr>
                        <a:buFontTx/>
                        <a:buChar char="-"/>
                      </a:pPr>
                      <a:r>
                        <a:rPr lang="en-US" sz="2800" b="0" dirty="0" smtClean="0">
                          <a:solidFill>
                            <a:schemeClr val="tx1"/>
                          </a:solidFill>
                          <a:latin typeface="Times New Roman" pitchFamily="18" charset="0"/>
                          <a:cs typeface="Times New Roman" pitchFamily="18" charset="0"/>
                        </a:rPr>
                        <a:t> Di </a:t>
                      </a:r>
                      <a:r>
                        <a:rPr lang="en-US" sz="2800" b="0" dirty="0" err="1" smtClean="0">
                          <a:solidFill>
                            <a:schemeClr val="tx1"/>
                          </a:solidFill>
                          <a:latin typeface="Times New Roman" pitchFamily="18" charset="0"/>
                          <a:cs typeface="Times New Roman" pitchFamily="18" charset="0"/>
                        </a:rPr>
                        <a:t>căn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của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ung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thư</a:t>
                      </a:r>
                      <a:r>
                        <a:rPr lang="en-US" sz="2800" b="0" dirty="0" smtClean="0">
                          <a:solidFill>
                            <a:schemeClr val="tx1"/>
                          </a:solidFill>
                          <a:latin typeface="Times New Roman" pitchFamily="18" charset="0"/>
                          <a:cs typeface="Times New Roman" pitchFamily="18" charset="0"/>
                        </a:rPr>
                        <a:t> qua </a:t>
                      </a:r>
                      <a:r>
                        <a:rPr lang="en-US" sz="2800" b="0" dirty="0" err="1" smtClean="0">
                          <a:solidFill>
                            <a:schemeClr val="tx1"/>
                          </a:solidFill>
                          <a:latin typeface="Times New Roman" pitchFamily="18" charset="0"/>
                          <a:cs typeface="Times New Roman" pitchFamily="18" charset="0"/>
                        </a:rPr>
                        <a:t>xương,gây</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phá</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hủy</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xương</a:t>
                      </a:r>
                      <a:r>
                        <a:rPr lang="en-US" sz="2800" b="0" dirty="0" smtClean="0">
                          <a:solidFill>
                            <a:schemeClr val="tx1"/>
                          </a:solidFill>
                          <a:latin typeface="Times New Roman" pitchFamily="18" charset="0"/>
                          <a:cs typeface="Times New Roman" pitchFamily="18" charset="0"/>
                        </a:rPr>
                        <a:t> </a:t>
                      </a:r>
                    </a:p>
                    <a:p>
                      <a:pPr>
                        <a:buFontTx/>
                        <a:buChar char="-"/>
                      </a:pPr>
                      <a:r>
                        <a:rPr lang="en-US" sz="2800" b="0" dirty="0" smtClean="0">
                          <a:solidFill>
                            <a:schemeClr val="tx1"/>
                          </a:solidFill>
                          <a:latin typeface="Times New Roman" pitchFamily="18" charset="0"/>
                          <a:cs typeface="Times New Roman" pitchFamily="18" charset="0"/>
                        </a:rPr>
                        <a:t>Do </a:t>
                      </a:r>
                      <a:r>
                        <a:rPr lang="en-US" sz="2800" b="0" dirty="0" err="1" smtClean="0">
                          <a:solidFill>
                            <a:schemeClr val="tx1"/>
                          </a:solidFill>
                          <a:latin typeface="Times New Roman" pitchFamily="18" charset="0"/>
                          <a:cs typeface="Times New Roman" pitchFamily="18" charset="0"/>
                        </a:rPr>
                        <a:t>nhiễm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khuẩn,đặc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biệt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là</a:t>
                      </a:r>
                      <a:r>
                        <a:rPr lang="en-US" sz="2800" b="0" dirty="0" smtClean="0">
                          <a:solidFill>
                            <a:schemeClr val="tx1"/>
                          </a:solidFill>
                          <a:latin typeface="Times New Roman" pitchFamily="18" charset="0"/>
                          <a:cs typeface="Times New Roman" pitchFamily="18" charset="0"/>
                        </a:rPr>
                        <a:t> vi </a:t>
                      </a:r>
                      <a:r>
                        <a:rPr lang="en-US" sz="2800" b="0" dirty="0" err="1" smtClean="0">
                          <a:solidFill>
                            <a:schemeClr val="tx1"/>
                          </a:solidFill>
                          <a:latin typeface="Times New Roman" pitchFamily="18" charset="0"/>
                          <a:cs typeface="Times New Roman" pitchFamily="18" charset="0"/>
                        </a:rPr>
                        <a:t>khuẩn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proteus</a:t>
                      </a:r>
                      <a:endParaRPr lang="en-US" sz="2800" b="0" dirty="0" smtClean="0">
                        <a:solidFill>
                          <a:schemeClr val="tx1"/>
                        </a:solidFill>
                        <a:latin typeface="Times New Roman" pitchFamily="18" charset="0"/>
                        <a:cs typeface="Times New Roman" pitchFamily="18" charset="0"/>
                      </a:endParaRPr>
                    </a:p>
                    <a:p>
                      <a:pPr marL="0" indent="0">
                        <a:buNone/>
                      </a:pPr>
                      <a:r>
                        <a:rPr lang="en-US" sz="2800" b="0" dirty="0" err="1" smtClean="0">
                          <a:solidFill>
                            <a:schemeClr val="tx1"/>
                          </a:solidFill>
                          <a:latin typeface="Times New Roman" pitchFamily="18" charset="0"/>
                          <a:cs typeface="Times New Roman" pitchFamily="18" charset="0"/>
                        </a:rPr>
                        <a:t>Tất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cả</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nguyên</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nhân</a:t>
                      </a:r>
                      <a:r>
                        <a:rPr lang="en-US" sz="2800" b="0" baseline="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trên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làm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tăng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nồng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độ</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Calxi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trong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nước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tiểu</a:t>
                      </a:r>
                      <a:endParaRPr lang="vi-VN" sz="2800" b="0" dirty="0" smtClean="0">
                        <a:solidFill>
                          <a:schemeClr val="tx1"/>
                        </a:solidFill>
                        <a:latin typeface="Times New Roman" pitchFamily="18" charset="0"/>
                        <a:cs typeface="Times New Roman" pitchFamily="18" charset="0"/>
                      </a:endParaRPr>
                    </a:p>
                    <a:p>
                      <a:endParaRPr lang="vi-VN" sz="2400" dirty="0" smtClean="0"/>
                    </a:p>
                    <a:p>
                      <a:endParaRPr lang="vi-VN" sz="2400" dirty="0"/>
                    </a:p>
                  </a:txBody>
                  <a:tcPr>
                    <a:solidFill>
                      <a:schemeClr val="bg1"/>
                    </a:solidFill>
                  </a:tcPr>
                </a:tc>
                <a:tc>
                  <a:txBody>
                    <a:bodyPr/>
                    <a:lstStyle/>
                    <a:p>
                      <a:endParaRPr lang="vi-VN" dirty="0"/>
                    </a:p>
                  </a:txBody>
                  <a:tcPr>
                    <a:solidFill>
                      <a:schemeClr val="bg1"/>
                    </a:solid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2394457"/>
            <a:ext cx="2281436" cy="1711077"/>
          </a:xfrm>
          <a:prstGeom prst="rect">
            <a:avLst/>
          </a:prstGeom>
        </p:spPr>
      </p:pic>
    </p:spTree>
    <p:extLst>
      <p:ext uri="{BB962C8B-B14F-4D97-AF65-F5344CB8AC3E}">
        <p14:creationId xmlns:p14="http://schemas.microsoft.com/office/powerpoint/2010/main" val="355870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5721499"/>
          </a:xfrm>
        </p:spPr>
        <p:txBody>
          <a:bodyPr/>
          <a:lstStyle/>
          <a:p>
            <a:pPr marL="0" indent="0">
              <a:buNone/>
            </a:pPr>
            <a:r>
              <a:rPr lang="en-US" dirty="0" smtClean="0"/>
              <a:t>1.2.1.1 SỎI OXALAT</a:t>
            </a:r>
          </a:p>
          <a:p>
            <a:pPr marL="0" indent="0">
              <a:buNone/>
            </a:pPr>
            <a:r>
              <a:rPr lang="en-US" dirty="0" err="1" smtClean="0"/>
              <a:t>Chiếm</a:t>
            </a:r>
            <a:r>
              <a:rPr lang="en-US" dirty="0" smtClean="0"/>
              <a:t> </a:t>
            </a:r>
            <a:r>
              <a:rPr lang="en-US" dirty="0" err="1" smtClean="0"/>
              <a:t>tỷ</a:t>
            </a:r>
            <a:r>
              <a:rPr lang="en-US" dirty="0" smtClean="0"/>
              <a:t> </a:t>
            </a:r>
            <a:r>
              <a:rPr lang="en-US" dirty="0" err="1" smtClean="0"/>
              <a:t>lệ</a:t>
            </a:r>
            <a:r>
              <a:rPr lang="en-US" dirty="0" smtClean="0"/>
              <a:t> </a:t>
            </a:r>
            <a:r>
              <a:rPr lang="en-US" dirty="0" err="1" smtClean="0"/>
              <a:t>cao</a:t>
            </a:r>
            <a:r>
              <a:rPr lang="en-US" dirty="0" smtClean="0"/>
              <a:t> ở </a:t>
            </a:r>
            <a:r>
              <a:rPr lang="en-US" dirty="0" err="1" smtClean="0"/>
              <a:t>các</a:t>
            </a:r>
            <a:r>
              <a:rPr lang="en-US" dirty="0" smtClean="0"/>
              <a:t> </a:t>
            </a:r>
            <a:r>
              <a:rPr lang="en-US" dirty="0" err="1" smtClean="0"/>
              <a:t>nước</a:t>
            </a:r>
            <a:r>
              <a:rPr lang="en-US" dirty="0" smtClean="0"/>
              <a:t> </a:t>
            </a:r>
            <a:r>
              <a:rPr lang="en-US" dirty="0" err="1" smtClean="0"/>
              <a:t>nhiệt</a:t>
            </a:r>
            <a:r>
              <a:rPr lang="en-US" dirty="0" smtClean="0"/>
              <a:t> </a:t>
            </a:r>
            <a:r>
              <a:rPr lang="en-US" dirty="0" err="1" smtClean="0"/>
              <a:t>đới</a:t>
            </a:r>
            <a:r>
              <a:rPr lang="en-US" dirty="0" smtClean="0"/>
              <a:t> </a:t>
            </a:r>
            <a:r>
              <a:rPr lang="en-US" dirty="0" err="1" smtClean="0"/>
              <a:t>như</a:t>
            </a:r>
            <a:r>
              <a:rPr lang="en-US" dirty="0" smtClean="0"/>
              <a:t> </a:t>
            </a:r>
            <a:r>
              <a:rPr lang="en-US" dirty="0" err="1" smtClean="0"/>
              <a:t>nước</a:t>
            </a:r>
            <a:r>
              <a:rPr lang="en-US" dirty="0" smtClean="0"/>
              <a:t> ta</a:t>
            </a:r>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smtClean="0"/>
              <a:t>1.2.1.2 </a:t>
            </a:r>
            <a:r>
              <a:rPr lang="en-US" dirty="0" err="1" smtClean="0"/>
              <a:t>Sỏi</a:t>
            </a:r>
            <a:r>
              <a:rPr lang="en-US" dirty="0" smtClean="0"/>
              <a:t> </a:t>
            </a:r>
            <a:r>
              <a:rPr lang="en-US" dirty="0" err="1" smtClean="0"/>
              <a:t>phosphat</a:t>
            </a:r>
            <a:r>
              <a:rPr lang="en-US" dirty="0" smtClean="0"/>
              <a:t> </a:t>
            </a:r>
          </a:p>
          <a:p>
            <a:pPr marL="0" indent="0">
              <a:buNone/>
            </a:pPr>
            <a:r>
              <a:rPr lang="en-US" dirty="0" err="1" smtClean="0"/>
              <a:t>Loại</a:t>
            </a:r>
            <a:r>
              <a:rPr lang="en-US" dirty="0" smtClean="0"/>
              <a:t> hay </a:t>
            </a:r>
            <a:r>
              <a:rPr lang="en-US" dirty="0" err="1" smtClean="0"/>
              <a:t>gặp</a:t>
            </a:r>
            <a:r>
              <a:rPr lang="en-US" dirty="0" smtClean="0"/>
              <a:t> </a:t>
            </a:r>
            <a:r>
              <a:rPr lang="en-US" dirty="0" err="1" smtClean="0"/>
              <a:t>là</a:t>
            </a:r>
            <a:r>
              <a:rPr lang="en-US" dirty="0" smtClean="0"/>
              <a:t> amino-</a:t>
            </a:r>
            <a:r>
              <a:rPr lang="en-US" dirty="0" err="1" smtClean="0"/>
              <a:t>magne</a:t>
            </a:r>
            <a:r>
              <a:rPr lang="en-US" dirty="0" smtClean="0"/>
              <a:t>-</a:t>
            </a:r>
            <a:r>
              <a:rPr lang="en-US" dirty="0" err="1" smtClean="0"/>
              <a:t>phosphat</a:t>
            </a:r>
            <a:endParaRPr lang="en-US" dirty="0"/>
          </a:p>
          <a:p>
            <a:pPr marL="0" indent="0">
              <a:buNone/>
            </a:pPr>
            <a:r>
              <a:rPr lang="en-US" dirty="0" smtClean="0"/>
              <a:t>Do </a:t>
            </a:r>
            <a:r>
              <a:rPr lang="en-US" dirty="0" err="1" smtClean="0"/>
              <a:t>nhiễm</a:t>
            </a:r>
            <a:r>
              <a:rPr lang="en-US" dirty="0" smtClean="0"/>
              <a:t> </a:t>
            </a:r>
            <a:r>
              <a:rPr lang="en-US" dirty="0" err="1" smtClean="0"/>
              <a:t>khuẩn</a:t>
            </a:r>
            <a:r>
              <a:rPr lang="en-US" dirty="0" smtClean="0"/>
              <a:t> </a:t>
            </a:r>
            <a:r>
              <a:rPr lang="en-US" dirty="0" err="1" smtClean="0"/>
              <a:t>đặc</a:t>
            </a:r>
            <a:r>
              <a:rPr lang="en-US" dirty="0" smtClean="0"/>
              <a:t> </a:t>
            </a:r>
            <a:r>
              <a:rPr lang="en-US" dirty="0" err="1" smtClean="0"/>
              <a:t>biệt</a:t>
            </a:r>
            <a:r>
              <a:rPr lang="en-US" dirty="0" smtClean="0"/>
              <a:t> do vi </a:t>
            </a:r>
            <a:r>
              <a:rPr lang="en-US" dirty="0" err="1" smtClean="0"/>
              <a:t>huẩn</a:t>
            </a:r>
            <a:r>
              <a:rPr lang="en-US" dirty="0" smtClean="0"/>
              <a:t> </a:t>
            </a:r>
            <a:r>
              <a:rPr lang="en-US" dirty="0" err="1" smtClean="0"/>
              <a:t>proteus</a:t>
            </a:r>
            <a:endParaRPr lang="vi-VN" dirty="0"/>
          </a:p>
        </p:txBody>
      </p:sp>
      <p:graphicFrame>
        <p:nvGraphicFramePr>
          <p:cNvPr id="4" name="Diagram 3"/>
          <p:cNvGraphicFramePr/>
          <p:nvPr>
            <p:extLst>
              <p:ext uri="{D42A27DB-BD31-4B8C-83A1-F6EECF244321}">
                <p14:modId xmlns:p14="http://schemas.microsoft.com/office/powerpoint/2010/main" val="139018063"/>
              </p:ext>
            </p:extLst>
          </p:nvPr>
        </p:nvGraphicFramePr>
        <p:xfrm>
          <a:off x="683568" y="1844824"/>
          <a:ext cx="547260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7904" y="5092265"/>
            <a:ext cx="2340864" cy="165618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1700808"/>
            <a:ext cx="2693293" cy="1512169"/>
          </a:xfrm>
          <a:prstGeom prst="rect">
            <a:avLst/>
          </a:prstGeom>
        </p:spPr>
      </p:pic>
    </p:spTree>
    <p:extLst>
      <p:ext uri="{BB962C8B-B14F-4D97-AF65-F5344CB8AC3E}">
        <p14:creationId xmlns:p14="http://schemas.microsoft.com/office/powerpoint/2010/main" val="106633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8640"/>
            <a:ext cx="8219256" cy="5937523"/>
          </a:xfrm>
        </p:spPr>
        <p:txBody>
          <a:bodyPr/>
          <a:lstStyle/>
          <a:p>
            <a:pPr marL="0" indent="0">
              <a:buNone/>
            </a:pPr>
            <a:r>
              <a:rPr lang="en-US" dirty="0" smtClean="0"/>
              <a:t>1.2.2 SỎI KHÔNG CÓ CALXI( SỎI URAT, CYSTIN,STRUVIT)</a:t>
            </a:r>
          </a:p>
          <a:p>
            <a:pPr marL="0" indent="0">
              <a:buNone/>
            </a:pPr>
            <a:r>
              <a:rPr lang="en-US" dirty="0" smtClean="0"/>
              <a:t>1.2.2.1 SỎI ACID URIC </a:t>
            </a:r>
          </a:p>
        </p:txBody>
      </p:sp>
      <p:graphicFrame>
        <p:nvGraphicFramePr>
          <p:cNvPr id="4" name="Diagram 3"/>
          <p:cNvGraphicFramePr/>
          <p:nvPr>
            <p:extLst>
              <p:ext uri="{D42A27DB-BD31-4B8C-83A1-F6EECF244321}">
                <p14:modId xmlns:p14="http://schemas.microsoft.com/office/powerpoint/2010/main" val="1102267225"/>
              </p:ext>
            </p:extLst>
          </p:nvPr>
        </p:nvGraphicFramePr>
        <p:xfrm>
          <a:off x="251520" y="1988840"/>
          <a:ext cx="5519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4364451" y="5373216"/>
            <a:ext cx="22322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0413" y="4581128"/>
            <a:ext cx="2459743" cy="1584176"/>
          </a:xfrm>
          <a:prstGeom prst="rect">
            <a:avLst/>
          </a:prstGeom>
        </p:spPr>
      </p:pic>
    </p:spTree>
    <p:extLst>
      <p:ext uri="{BB962C8B-B14F-4D97-AF65-F5344CB8AC3E}">
        <p14:creationId xmlns:p14="http://schemas.microsoft.com/office/powerpoint/2010/main" val="2147398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19256" cy="5649491"/>
          </a:xfrm>
        </p:spPr>
        <p:txBody>
          <a:bodyPr/>
          <a:lstStyle/>
          <a:p>
            <a:r>
              <a:rPr lang="en-US" dirty="0" smtClean="0">
                <a:latin typeface="Times New Roman" pitchFamily="18" charset="0"/>
                <a:cs typeface="Times New Roman" pitchFamily="18" charset="0"/>
              </a:rPr>
              <a:t>1.2.2.2 SỎI CYSTIN</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Do </a:t>
            </a:r>
            <a:r>
              <a:rPr lang="en-US" sz="2800" dirty="0" err="1" smtClean="0">
                <a:latin typeface="Times New Roman" pitchFamily="18" charset="0"/>
                <a:cs typeface="Times New Roman" pitchFamily="18" charset="0"/>
              </a:rPr>
              <a:t>sai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Cystin</a:t>
            </a:r>
            <a:endParaRPr lang="en-US" sz="2800" dirty="0" smtClean="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1.2.3 ĐIỀU KIỆN THUẬN LỢI </a:t>
            </a:r>
          </a:p>
          <a:p>
            <a:pPr>
              <a:buFontTx/>
              <a:buChar char="-"/>
            </a:pP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endParaRPr lang="en-US" sz="2800" dirty="0" smtClean="0">
              <a:latin typeface="Times New Roman" pitchFamily="18" charset="0"/>
              <a:cs typeface="Times New Roman" pitchFamily="18" charset="0"/>
            </a:endParaRPr>
          </a:p>
          <a:p>
            <a:pPr>
              <a:buFontTx/>
              <a:buChar char="-"/>
            </a:pP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vướng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tri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dần</a:t>
            </a:r>
            <a:r>
              <a:rPr lang="en-US"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49" y="1772816"/>
            <a:ext cx="2335133" cy="1287587"/>
          </a:xfrm>
          <a:prstGeom prst="rect">
            <a:avLst/>
          </a:prstGeom>
        </p:spPr>
      </p:pic>
    </p:spTree>
    <p:extLst>
      <p:ext uri="{BB962C8B-B14F-4D97-AF65-F5344CB8AC3E}">
        <p14:creationId xmlns:p14="http://schemas.microsoft.com/office/powerpoint/2010/main" val="265888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91264" cy="5937523"/>
          </a:xfrm>
        </p:spPr>
        <p:txBody>
          <a:bodyPr/>
          <a:lstStyle/>
          <a:p>
            <a:r>
              <a:rPr lang="en-US" dirty="0" smtClean="0"/>
              <a:t>1.2.3.1 NHỮNG NGUYÊN NHÂN LÀM SỎI VƯỚNG LẠI</a:t>
            </a:r>
          </a:p>
          <a:p>
            <a:pPr marL="0" indent="0">
              <a:buNone/>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983006"/>
            <a:ext cx="5148064" cy="311028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15207883"/>
              </p:ext>
            </p:extLst>
          </p:nvPr>
        </p:nvGraphicFramePr>
        <p:xfrm>
          <a:off x="539552" y="1340768"/>
          <a:ext cx="8496944" cy="5328592"/>
        </p:xfrm>
        <a:graphic>
          <a:graphicData uri="http://schemas.openxmlformats.org/drawingml/2006/table">
            <a:tbl>
              <a:tblPr firstRow="1" bandRow="1">
                <a:tableStyleId>{5C22544A-7EE6-4342-B048-85BDC9FD1C3A}</a:tableStyleId>
              </a:tblPr>
              <a:tblGrid>
                <a:gridCol w="4104456"/>
                <a:gridCol w="4392488"/>
              </a:tblGrid>
              <a:tr h="5328592">
                <a:tc>
                  <a:txBody>
                    <a:bodyPr/>
                    <a:lstStyle/>
                    <a:p>
                      <a:pPr>
                        <a:buFontTx/>
                        <a:buChar char="-"/>
                      </a:pPr>
                      <a:endParaRPr lang="en-US" sz="2800" b="0" dirty="0" smtClean="0">
                        <a:solidFill>
                          <a:schemeClr val="tx1"/>
                        </a:solidFill>
                        <a:latin typeface="Times New Roman" pitchFamily="18" charset="0"/>
                        <a:cs typeface="Times New Roman" pitchFamily="18" charset="0"/>
                      </a:endParaRPr>
                    </a:p>
                    <a:p>
                      <a:pPr>
                        <a:buFontTx/>
                        <a:buChar char="-"/>
                      </a:pP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err="1" smtClean="0">
                          <a:solidFill>
                            <a:schemeClr val="tx1"/>
                          </a:solidFill>
                          <a:latin typeface="Times New Roman" pitchFamily="18" charset="0"/>
                          <a:cs typeface="Times New Roman" pitchFamily="18" charset="0"/>
                        </a:rPr>
                        <a:t>Hình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dạng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và</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kích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thước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viên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sỏi</a:t>
                      </a:r>
                      <a:endParaRPr lang="en-US" sz="2800" b="0" dirty="0" smtClean="0">
                        <a:solidFill>
                          <a:schemeClr val="tx1"/>
                        </a:solidFill>
                        <a:latin typeface="Times New Roman" pitchFamily="18" charset="0"/>
                        <a:cs typeface="Times New Roman" pitchFamily="18" charset="0"/>
                      </a:endParaRPr>
                    </a:p>
                    <a:p>
                      <a:pPr>
                        <a:buFontTx/>
                        <a:buChar char="-"/>
                      </a:pPr>
                      <a:r>
                        <a:rPr lang="en-US" sz="2800" b="0" dirty="0" err="1" smtClean="0">
                          <a:solidFill>
                            <a:schemeClr val="tx1"/>
                          </a:solidFill>
                          <a:latin typeface="Times New Roman" pitchFamily="18" charset="0"/>
                          <a:cs typeface="Times New Roman" pitchFamily="18" charset="0"/>
                        </a:rPr>
                        <a:t>Những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chỗ</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hẹp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tự</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nhiên</a:t>
                      </a:r>
                      <a:endParaRPr lang="en-US" sz="2800" b="0" dirty="0" smtClean="0">
                        <a:solidFill>
                          <a:schemeClr val="tx1"/>
                        </a:solidFill>
                        <a:latin typeface="Times New Roman" pitchFamily="18" charset="0"/>
                        <a:cs typeface="Times New Roman" pitchFamily="18" charset="0"/>
                      </a:endParaRPr>
                    </a:p>
                    <a:p>
                      <a:pPr marL="0" indent="0">
                        <a:buNone/>
                      </a:pP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Chỗ</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hẹp</a:t>
                      </a:r>
                      <a:r>
                        <a:rPr lang="en-US" sz="2800" b="0" dirty="0" smtClean="0">
                          <a:solidFill>
                            <a:schemeClr val="tx1"/>
                          </a:solidFill>
                          <a:latin typeface="Times New Roman" pitchFamily="18" charset="0"/>
                          <a:cs typeface="Times New Roman" pitchFamily="18" charset="0"/>
                        </a:rPr>
                        <a:t> ở </a:t>
                      </a:r>
                      <a:r>
                        <a:rPr lang="en-US" sz="2800" b="0" dirty="0" err="1" smtClean="0">
                          <a:solidFill>
                            <a:schemeClr val="tx1"/>
                          </a:solidFill>
                          <a:latin typeface="Times New Roman" pitchFamily="18" charset="0"/>
                          <a:cs typeface="Times New Roman" pitchFamily="18" charset="0"/>
                        </a:rPr>
                        <a:t>niệu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quản</a:t>
                      </a:r>
                      <a:endParaRPr lang="en-US" sz="2800" b="0" dirty="0" smtClean="0">
                        <a:solidFill>
                          <a:schemeClr val="tx1"/>
                        </a:solidFill>
                        <a:latin typeface="Times New Roman" pitchFamily="18" charset="0"/>
                        <a:cs typeface="Times New Roman" pitchFamily="18" charset="0"/>
                      </a:endParaRPr>
                    </a:p>
                    <a:p>
                      <a:pPr marL="0" indent="0">
                        <a:buNone/>
                      </a:pPr>
                      <a:r>
                        <a:rPr lang="en-US" sz="2800" b="0" dirty="0" smtClean="0">
                          <a:solidFill>
                            <a:schemeClr val="tx1"/>
                          </a:solidFill>
                          <a:latin typeface="Times New Roman" pitchFamily="18" charset="0"/>
                          <a:cs typeface="Times New Roman" pitchFamily="18" charset="0"/>
                        </a:rPr>
                        <a:t>+ Ở </a:t>
                      </a:r>
                      <a:r>
                        <a:rPr lang="en-US" sz="2800" b="0" dirty="0" err="1" smtClean="0">
                          <a:solidFill>
                            <a:schemeClr val="tx1"/>
                          </a:solidFill>
                          <a:latin typeface="Times New Roman" pitchFamily="18" charset="0"/>
                          <a:cs typeface="Times New Roman" pitchFamily="18" charset="0"/>
                        </a:rPr>
                        <a:t>bàng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quang</a:t>
                      </a:r>
                      <a:endParaRPr lang="en-US" sz="2800" b="0" dirty="0" smtClean="0">
                        <a:solidFill>
                          <a:schemeClr val="tx1"/>
                        </a:solidFill>
                        <a:latin typeface="Times New Roman" pitchFamily="18" charset="0"/>
                        <a:cs typeface="Times New Roman" pitchFamily="18" charset="0"/>
                      </a:endParaRPr>
                    </a:p>
                    <a:p>
                      <a:pPr marL="0" indent="0">
                        <a:buNone/>
                      </a:pPr>
                      <a:r>
                        <a:rPr lang="en-US" sz="2800" b="0" dirty="0" smtClean="0">
                          <a:solidFill>
                            <a:schemeClr val="tx1"/>
                          </a:solidFill>
                          <a:latin typeface="Times New Roman" pitchFamily="18" charset="0"/>
                          <a:cs typeface="Times New Roman" pitchFamily="18" charset="0"/>
                        </a:rPr>
                        <a:t>+Ở </a:t>
                      </a:r>
                      <a:r>
                        <a:rPr lang="en-US" sz="2800" b="0" dirty="0" err="1" smtClean="0">
                          <a:solidFill>
                            <a:schemeClr val="tx1"/>
                          </a:solidFill>
                          <a:latin typeface="Times New Roman" pitchFamily="18" charset="0"/>
                          <a:cs typeface="Times New Roman" pitchFamily="18" charset="0"/>
                        </a:rPr>
                        <a:t>niệu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đạo</a:t>
                      </a:r>
                      <a:r>
                        <a:rPr lang="en-US" sz="2800" b="0" dirty="0" smtClean="0">
                          <a:solidFill>
                            <a:schemeClr val="tx1"/>
                          </a:solidFill>
                          <a:latin typeface="Times New Roman" pitchFamily="18" charset="0"/>
                          <a:cs typeface="Times New Roman" pitchFamily="18" charset="0"/>
                        </a:rPr>
                        <a:t> </a:t>
                      </a:r>
                    </a:p>
                    <a:p>
                      <a:endParaRPr lang="vi-VN" sz="2800" b="0" dirty="0">
                        <a:latin typeface="Times New Roman" pitchFamily="18" charset="0"/>
                        <a:cs typeface="Times New Roman" pitchFamily="18" charset="0"/>
                      </a:endParaRPr>
                    </a:p>
                  </a:txBody>
                  <a:tcPr>
                    <a:solidFill>
                      <a:schemeClr val="bg1"/>
                    </a:solidFill>
                  </a:tcPr>
                </a:tc>
                <a:tc>
                  <a:txBody>
                    <a:bodyPr/>
                    <a:lstStyle/>
                    <a:p>
                      <a:endParaRPr lang="vi-VN" dirty="0"/>
                    </a:p>
                  </a:txBody>
                  <a:tcPr>
                    <a:solidFill>
                      <a:schemeClr val="bg1"/>
                    </a:solid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812" y="2276871"/>
            <a:ext cx="4052314" cy="2448273"/>
          </a:xfrm>
          <a:prstGeom prst="rect">
            <a:avLst/>
          </a:prstGeom>
        </p:spPr>
      </p:pic>
    </p:spTree>
    <p:extLst>
      <p:ext uri="{BB962C8B-B14F-4D97-AF65-F5344CB8AC3E}">
        <p14:creationId xmlns:p14="http://schemas.microsoft.com/office/powerpoint/2010/main" val="37805412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ÊN CÁC THÀNH VIÊN TRONG NHÓM:&amp;quot;&quot;/&gt;&lt;property id=&quot;20307&quot; value=&quot;293&quot;/&gt;&lt;/object&gt;&lt;object type=&quot;3&quot; unique_id=&quot;10004&quot;&gt;&lt;property id=&quot;20148&quot; value=&quot;5&quot;/&gt;&lt;property id=&quot;20300&quot; value=&quot;Slide 2 - &amp;quot;SỎI TIẾT NIỆU &amp;quot;&quot;/&gt;&lt;property id=&quot;20307&quot; value=&quot;256&quot;/&gt;&lt;/object&gt;&lt;object type=&quot;3&quot; unique_id=&quot;10005&quot;&gt;&lt;property id=&quot;20148&quot; value=&quot;5&quot;/&gt;&lt;property id=&quot;20300&quot; value=&quot;Slide 3 - &amp;quot;NỘI DUNG&amp;quot;&quot;/&gt;&lt;property id=&quot;20307&quot; value=&quot;257&quot;/&gt;&lt;/object&gt;&lt;object type=&quot;3&quot; unique_id=&quot;10006&quot;&gt;&lt;property id=&quot;20148&quot; value=&quot;5&quot;/&gt;&lt;property id=&quot;20300&quot; value=&quot;Slide 4 - &amp;quot;1.ĐẠI CƯƠNG &amp;quot;&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 - &amp;quot;2.2 CẬN LÂM SÀNG &amp;quot;&quot;/&gt;&lt;property id=&quot;20307&quot; value=&quot;271&quot;/&gt;&lt;/object&gt;&lt;object type=&quot;3&quot; unique_id=&quot;10015&quot;&gt;&lt;property id=&quot;20148&quot; value=&quot;5&quot;/&gt;&lt;property id=&quot;20300&quot; value=&quot;Slide 13 - &amp;quot;3 ĐIỀU TRỊ &amp;quot;&quot;/&gt;&lt;property id=&quot;20307&quot; value=&quot;272&quot;/&gt;&lt;/object&gt;&lt;object type=&quot;3&quot; unique_id=&quot;10016&quot;&gt;&lt;property id=&quot;20148&quot; value=&quot;5&quot;/&gt;&lt;property id=&quot;20300&quot; value=&quot;Slide 14&quot;/&gt;&lt;property id=&quot;20307&quot; value=&quot;273&quot;/&gt;&lt;/object&gt;&lt;object type=&quot;3&quot; unique_id=&quot;10017&quot;&gt;&lt;property id=&quot;20148&quot; value=&quot;5&quot;/&gt;&lt;property id=&quot;20300&quot; value=&quot;Slide 15 - &amp;quot;CÁC THUỐC VÀ TPCN ĐIỀU TRỊ SỎI THẬN&amp;quot;&quot;/&gt;&lt;property id=&quot;20307&quot; value=&quot;274&quot;/&gt;&lt;/object&gt;&lt;object type=&quot;3&quot; unique_id=&quot;10018&quot;&gt;&lt;property id=&quot;20148&quot; value=&quot;5&quot;/&gt;&lt;property id=&quot;20300&quot; value=&quot;Slide 16 - &amp;quot;CÁC DƯỢC LIỆU TRỊ SỎI THẬN&amp;quot;&quot;/&gt;&lt;property id=&quot;20307&quot; value=&quot;292&quot;/&gt;&lt;/object&gt;&lt;object type=&quot;3&quot; unique_id=&quot;10019&quot;&gt;&lt;property id=&quot;20148&quot; value=&quot;5&quot;/&gt;&lt;property id=&quot;20300&quot; value=&quot;Slide 17 - &amp;quot;ĐẠI CƯƠNG VỀ NHIỄM KHUẨN ĐƯỜNG TIẾT NIỆU &amp;quot;&quot;/&gt;&lt;property id=&quot;20307&quot; value=&quot;275&quot;/&gt;&lt;/object&gt;&lt;object type=&quot;3&quot; unique_id=&quot;10020&quot;&gt;&lt;property id=&quot;20148&quot; value=&quot;5&quot;/&gt;&lt;property id=&quot;20300&quot; value=&quot;Slide 18 - &amp;quot;Nhiễm khuẩn đường tiết niệu&amp;quot;&quot;/&gt;&lt;property id=&quot;20307&quot; value=&quot;276&quot;/&gt;&lt;/object&gt;&lt;object type=&quot;3&quot; unique_id=&quot;10021&quot;&gt;&lt;property id=&quot;20148&quot; value=&quot;5&quot;/&gt;&lt;property id=&quot;20300&quot; value=&quot;Slide 19 - &amp;quot;Các dạng nhiễm khuẩn tiết niệu&amp;quot;&quot;/&gt;&lt;property id=&quot;20307&quot; value=&quot;277&quot;/&gt;&lt;/object&gt;&lt;object type=&quot;3&quot; unique_id=&quot;10022&quot;&gt;&lt;property id=&quot;20148&quot; value=&quot;5&quot;/&gt;&lt;property id=&quot;20300&quot; value=&quot;Slide 20 - &amp;quot;Nguyên nhân gây nhiễm khuẩn tiết niệu&amp;quot;&quot;/&gt;&lt;property id=&quot;20307&quot; value=&quot;278&quot;/&gt;&lt;/object&gt;&lt;object type=&quot;3&quot; unique_id=&quot;10023&quot;&gt;&lt;property id=&quot;20148&quot; value=&quot;5&quot;/&gt;&lt;property id=&quot;20300&quot; value=&quot;Slide 21 - &amp;quot;Nguyên nhân gây nhiễm khuẩn tiết niệu&amp;quot;&quot;/&gt;&lt;property id=&quot;20307&quot; value=&quot;279&quot;/&gt;&lt;/object&gt;&lt;object type=&quot;3&quot; unique_id=&quot;10024&quot;&gt;&lt;property id=&quot;20148&quot; value=&quot;5&quot;/&gt;&lt;property id=&quot;20300&quot; value=&quot;Slide 22 - &amp;quot;Triệu chứng lâm sàng của nhiễm khuẩn tiết niệu &amp;quot;&quot;/&gt;&lt;property id=&quot;20307&quot; value=&quot;280&quot;/&gt;&lt;/object&gt;&lt;object type=&quot;3&quot; unique_id=&quot;10025&quot;&gt;&lt;property id=&quot;20148&quot; value=&quot;5&quot;/&gt;&lt;property id=&quot;20300&quot; value=&quot;Slide 23 - &amp;quot;Triệu chứng lâm sàng của nhiễm khuẩn tiết niệu&amp;quot;&quot;/&gt;&lt;property id=&quot;20307&quot; value=&quot;281&quot;/&gt;&lt;/object&gt;&lt;object type=&quot;3&quot; unique_id=&quot;10026&quot;&gt;&lt;property id=&quot;20148&quot; value=&quot;5&quot;/&gt;&lt;property id=&quot;20300&quot; value=&quot;Slide 24 - &amp;quot;Triệu chứng lâm sàng của nhiễm khuẩn tiết niệu &amp;quot;&quot;/&gt;&lt;property id=&quot;20307&quot; value=&quot;282&quot;/&gt;&lt;/object&gt;&lt;object type=&quot;3&quot; unique_id=&quot;10027&quot;&gt;&lt;property id=&quot;20148&quot; value=&quot;5&quot;/&gt;&lt;property id=&quot;20300&quot; value=&quot;Slide 25 - &amp;quot;2.Triệu chứng lâm sàng của nhiễm khuẩn tiết niệu&amp;quot;&quot;/&gt;&lt;property id=&quot;20307&quot; value=&quot;283&quot;/&gt;&lt;/object&gt;&lt;object type=&quot;3&quot; unique_id=&quot;10028&quot;&gt;&lt;property id=&quot;20148&quot; value=&quot;5&quot;/&gt;&lt;property id=&quot;20300&quot; value=&quot;Slide 26 - &amp;quot;Tác nhân gây nhiễm khuẩn tiết niệu&amp;quot;&quot;/&gt;&lt;property id=&quot;20307&quot; value=&quot;284&quot;/&gt;&lt;/object&gt;&lt;object type=&quot;3&quot; unique_id=&quot;10029&quot;&gt;&lt;property id=&quot;20148&quot; value=&quot;5&quot;/&gt;&lt;property id=&quot;20300&quot; value=&quot;Slide 27 - &amp;quot;2.1 Biểu hiện ở nước tiểu&amp;quot;&quot;/&gt;&lt;property id=&quot;20307&quot; value=&quot;285&quot;/&gt;&lt;/object&gt;&lt;object type=&quot;3&quot; unique_id=&quot;10030&quot;&gt;&lt;property id=&quot;20148&quot; value=&quot;5&quot;/&gt;&lt;property id=&quot;20300&quot; value=&quot;Slide 28 - &amp;quot;2.2 Những biểu hiện ở máu&amp;quot;&quot;/&gt;&lt;property id=&quot;20307&quot; value=&quot;286&quot;/&gt;&lt;/object&gt;&lt;object type=&quot;3&quot; unique_id=&quot;10031&quot;&gt;&lt;property id=&quot;20148&quot; value=&quot;5&quot;/&gt;&lt;property id=&quot;20300&quot; value=&quot;Slide 29&quot;/&gt;&lt;property id=&quot;20307&quot; value=&quot;287&quot;/&gt;&lt;/object&gt;&lt;object type=&quot;3&quot; unique_id=&quot;10032&quot;&gt;&lt;property id=&quot;20148&quot; value=&quot;5&quot;/&gt;&lt;property id=&quot;20300&quot; value=&quot;Slide 30 - &amp;quot;2.3. Phù: &amp;quot;&quot;/&gt;&lt;property id=&quot;20307&quot; value=&quot;288&quot;/&gt;&lt;/object&gt;&lt;object type=&quot;3&quot; unique_id=&quot;10033&quot;&gt;&lt;property id=&quot;20148&quot; value=&quot;5&quot;/&gt;&lt;property id=&quot;20300&quot; value=&quot;Slide 31 - &amp;quot;CÁC THUỐC ĐIỀU TRỊ NHIỄM KHUẨN ĐƯỜNG TIẾT NIỆU&amp;quot;&quot;/&gt;&lt;property id=&quot;20307&quot; value=&quot;289&quot;/&gt;&lt;/object&gt;&lt;object type=&quot;3&quot; unique_id=&quot;10034&quot;&gt;&lt;property id=&quot;20148&quot; value=&quot;5&quot;/&gt;&lt;property id=&quot;20300&quot; value=&quot;Slide 32 - &amp;quot;CÁC THUỐC ĐIỀU TRỊ NHIỄM KHUẨN ĐƯỜNG TIẾT NIỆU&amp;quot;&quot;/&gt;&lt;property id=&quot;20307&quot; value=&quot;290&quot;/&gt;&lt;/object&gt;&lt;object type=&quot;3&quot; unique_id=&quot;10035&quot;&gt;&lt;property id=&quot;20148&quot; value=&quot;5&quot;/&gt;&lt;property id=&quot;20300&quot; value=&quot;Slide 33&quot;/&gt;&lt;property id=&quot;20307&quot; value=&quot;291&quot;/&gt;&lt;/object&gt;&lt;/object&gt;&lt;object type=&quot;8&quot; unique_id=&quot;1007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1285</Words>
  <Application>Microsoft Office PowerPoint</Application>
  <PresentationFormat>On-screen Show (4:3)</PresentationFormat>
  <Paragraphs>196</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TÊN CÁC THÀNH VIÊN TRONG NHÓM:</vt:lpstr>
      <vt:lpstr>SỎI TIẾT NIỆU </vt:lpstr>
      <vt:lpstr>NỘI DUNG</vt:lpstr>
      <vt:lpstr>1.ĐẠI CƯƠNG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CẬN LÂM SÀNG </vt:lpstr>
      <vt:lpstr>3 ĐIỀU TRỊ </vt:lpstr>
      <vt:lpstr>PowerPoint Presentation</vt:lpstr>
      <vt:lpstr>CÁC THUỐC VÀ TPCN ĐIỀU TRỊ SỎI THẬN</vt:lpstr>
      <vt:lpstr>CÁC DƯỢC LIỆU TRỊ SỎI THẬN</vt:lpstr>
      <vt:lpstr>ĐẠI CƯƠNG VỀ NHIỄM KHUẨN ĐƯỜNG TIẾT NIỆU </vt:lpstr>
      <vt:lpstr>Nhiễm khuẩn đường tiết niệu</vt:lpstr>
      <vt:lpstr>Các dạng nhiễm khuẩn tiết niệu</vt:lpstr>
      <vt:lpstr>Nguyên nhân gây nhiễm khuẩn tiết niệu</vt:lpstr>
      <vt:lpstr>Nguyên nhân gây nhiễm khuẩn tiết niệu</vt:lpstr>
      <vt:lpstr>Triệu chứng lâm sàng của nhiễm khuẩn tiết niệu </vt:lpstr>
      <vt:lpstr>Triệu chứng lâm sàng của nhiễm khuẩn tiết niệu</vt:lpstr>
      <vt:lpstr>Triệu chứng lâm sàng của nhiễm khuẩn tiết niệu </vt:lpstr>
      <vt:lpstr>2.Triệu chứng lâm sàng của nhiễm khuẩn tiết niệu</vt:lpstr>
      <vt:lpstr>Tác nhân gây nhiễm khuẩn tiết niệu</vt:lpstr>
      <vt:lpstr>2.1 Biểu hiện ở nước tiểu</vt:lpstr>
      <vt:lpstr>2.2 Những biểu hiện ở máu</vt:lpstr>
      <vt:lpstr>PowerPoint Presentation</vt:lpstr>
      <vt:lpstr>2.3. Phù: </vt:lpstr>
      <vt:lpstr>CÁC THUỐC ĐIỀU TRỊ NHIỄM KHUẨN ĐƯỜNG TIẾT NIỆU</vt:lpstr>
      <vt:lpstr>CÁC THUỐC ĐIỀU TRỊ NHIỄM KHUẨN ĐƯỜNG TIẾT NIỆU</vt:lpstr>
      <vt:lpstr>PowerPoint Presentation</vt:lpstr>
    </vt:vector>
  </TitlesOfParts>
  <Company>PHONE: 0979403749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SỎI TIẾT NIỆU</dc:title>
  <dc:creator>SONHOA</dc:creator>
  <cp:lastModifiedBy>AutoBVT</cp:lastModifiedBy>
  <cp:revision>42</cp:revision>
  <dcterms:created xsi:type="dcterms:W3CDTF">2018-04-30T14:15:37Z</dcterms:created>
  <dcterms:modified xsi:type="dcterms:W3CDTF">2018-05-11T08:35:38Z</dcterms:modified>
</cp:coreProperties>
</file>