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5" r:id="rId4"/>
    <p:sldId id="276" r:id="rId5"/>
    <p:sldId id="277" r:id="rId6"/>
    <p:sldId id="280" r:id="rId7"/>
    <p:sldId id="278" r:id="rId8"/>
    <p:sldId id="291" r:id="rId9"/>
    <p:sldId id="281" r:id="rId10"/>
    <p:sldId id="285" r:id="rId11"/>
    <p:sldId id="260" r:id="rId12"/>
    <p:sldId id="262" r:id="rId13"/>
    <p:sldId id="287" r:id="rId14"/>
    <p:sldId id="288" r:id="rId15"/>
    <p:sldId id="290" r:id="rId16"/>
    <p:sldId id="28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145670891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40990740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371810731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203936693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308273146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237002909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399000929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128902119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12450876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372511326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AC9A8-5169-4A22-8DA3-EF84F89AA32C}" type="datetimeFigureOut">
              <a:rPr lang="en-GB" smtClean="0"/>
              <a:pPr/>
              <a:t>11/11/2016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16527108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000">
              <a:srgbClr val="5E9EFF">
                <a:lumMod val="84000"/>
                <a:lumOff val="16000"/>
                <a:alpha val="95000"/>
              </a:srgbClr>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AC9A8-5169-4A22-8DA3-EF84F89AA32C}" type="datetimeFigureOut">
              <a:rPr lang="en-GB" smtClean="0"/>
              <a:pPr/>
              <a:t>11/11/2016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43E5A-A6D8-4BEC-A5D1-2EBFA5767EB3}" type="slidenum">
              <a:rPr lang="en-GB" smtClean="0"/>
              <a:pPr/>
              <a:t>‹#›</a:t>
            </a:fld>
            <a:endParaRPr lang="en-GB"/>
          </a:p>
        </p:txBody>
      </p:sp>
    </p:spTree>
    <p:extLst>
      <p:ext uri="{BB962C8B-B14F-4D97-AF65-F5344CB8AC3E}">
        <p14:creationId xmlns="" xmlns:p14="http://schemas.microsoft.com/office/powerpoint/2010/main" val="210742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idqc.org.vn/duocthu/category/cac-chuyen-luan-thuoc/muc-06-thuoc-tri-ky-sinh-trung-chong-nhiem-khuan/6-4-thuoc-chong-lao" TargetMode="External"/><Relationship Id="rId2" Type="http://schemas.openxmlformats.org/officeDocument/2006/relationships/hyperlink" Target="http://www.nguyenphuchoc199.com/uploads/7/2/6/7/72679/8.2_b%E1%BB%87nh_lao.pdf" TargetMode="External"/><Relationship Id="rId1" Type="http://schemas.openxmlformats.org/officeDocument/2006/relationships/slideLayout" Target="../slideLayouts/slideLayout2.xml"/><Relationship Id="rId5" Type="http://schemas.openxmlformats.org/officeDocument/2006/relationships/hyperlink" Target="http://tailieu.duytan.edu.vn/doc/ebook-benh-hoc-lao-319484.html" TargetMode="External"/><Relationship Id="rId4" Type="http://schemas.openxmlformats.org/officeDocument/2006/relationships/hyperlink" Target="http://www.dieutri.vn/benhhoclao/17-3-2013/S3619/Dac-diem-cua-benh-lao.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9929"/>
            <a:ext cx="9148688" cy="2153529"/>
          </a:xfrm>
        </p:spPr>
        <p:txBody>
          <a:bodyPr>
            <a:normAutofit/>
          </a:bodyPr>
          <a:lstStyle/>
          <a:p>
            <a:r>
              <a:rPr lang="en-US" sz="6600" dirty="0" err="1" smtClean="0">
                <a:solidFill>
                  <a:srgbClr val="FF0000"/>
                </a:solidFill>
                <a:latin typeface="Times New Roman" pitchFamily="18" charset="0"/>
                <a:cs typeface="Times New Roman" pitchFamily="18" charset="0"/>
              </a:rPr>
              <a:t>Bệnh</a:t>
            </a:r>
            <a:r>
              <a:rPr lang="en-US" sz="6600" dirty="0" smtClean="0">
                <a:solidFill>
                  <a:srgbClr val="FF0000"/>
                </a:solidFill>
                <a:latin typeface="Times New Roman" pitchFamily="18" charset="0"/>
                <a:cs typeface="Times New Roman" pitchFamily="18" charset="0"/>
              </a:rPr>
              <a:t> </a:t>
            </a:r>
            <a:r>
              <a:rPr lang="en-US" sz="6600" dirty="0" err="1" smtClean="0">
                <a:solidFill>
                  <a:srgbClr val="FF0000"/>
                </a:solidFill>
                <a:latin typeface="Times New Roman" pitchFamily="18" charset="0"/>
                <a:cs typeface="Times New Roman" pitchFamily="18" charset="0"/>
              </a:rPr>
              <a:t>lao</a:t>
            </a:r>
            <a:endParaRPr lang="en-US" sz="6600" dirty="0" smtClean="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219200" y="1752600"/>
            <a:ext cx="7924800" cy="5105400"/>
          </a:xfrm>
        </p:spPr>
        <p:txBody>
          <a:bodyPr>
            <a:normAutofit/>
          </a:bodyPr>
          <a:lstStyle/>
          <a:p>
            <a:pPr algn="r">
              <a:tabLst>
                <a:tab pos="3252788" algn="r"/>
              </a:tabLst>
            </a:pPr>
            <a:r>
              <a:rPr lang="en-US" dirty="0" err="1" smtClean="0">
                <a:solidFill>
                  <a:srgbClr val="FF0000"/>
                </a:solidFill>
                <a:latin typeface="Times New Roman" pitchFamily="18" charset="0"/>
                <a:cs typeface="Times New Roman" pitchFamily="18" charset="0"/>
              </a:rPr>
              <a:t>Giáo</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viên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hướng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dẫn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Thầy</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Nguyễn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Phúc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Học</a:t>
            </a:r>
            <a:endParaRPr lang="en-US" dirty="0" smtClean="0">
              <a:solidFill>
                <a:srgbClr val="FF0000"/>
              </a:solidFill>
              <a:latin typeface="Times New Roman" pitchFamily="18" charset="0"/>
              <a:cs typeface="Times New Roman" pitchFamily="18" charset="0"/>
            </a:endParaRPr>
          </a:p>
          <a:p>
            <a:pPr algn="r">
              <a:tabLst>
                <a:tab pos="3252788" algn="r"/>
              </a:tabLst>
            </a:pPr>
            <a:r>
              <a:rPr lang="en-US" sz="3000" smtClean="0">
                <a:solidFill>
                  <a:srgbClr val="FF0000"/>
                </a:solidFill>
                <a:latin typeface="Times New Roman" pitchFamily="18" charset="0"/>
                <a:cs typeface="Times New Roman" pitchFamily="18" charset="0"/>
              </a:rPr>
              <a:t>Thực hiện: Nhóm 1- Tổ 2- Lớp T20YDH2A</a:t>
            </a:r>
          </a:p>
          <a:p>
            <a:pPr algn="r">
              <a:tabLst>
                <a:tab pos="3252788" algn="r"/>
              </a:tabLst>
            </a:pPr>
            <a:r>
              <a:rPr lang="en-US" sz="3000" smtClean="0">
                <a:solidFill>
                  <a:srgbClr val="FF0000"/>
                </a:solidFill>
                <a:latin typeface="Times New Roman" pitchFamily="18" charset="0"/>
                <a:cs typeface="Times New Roman" pitchFamily="18" charset="0"/>
              </a:rPr>
              <a:t>Thành viên: </a:t>
            </a:r>
            <a:endParaRPr lang="en-US" sz="3000" dirty="0" smtClean="0">
              <a:solidFill>
                <a:srgbClr val="FF0000"/>
              </a:solidFill>
              <a:latin typeface="Times New Roman" pitchFamily="18" charset="0"/>
              <a:cs typeface="Times New Roman" pitchFamily="18" charset="0"/>
            </a:endParaRPr>
          </a:p>
          <a:p>
            <a:pPr marL="514350" indent="-514350" algn="r">
              <a:buFont typeface="+mj-lt"/>
              <a:buAutoNum type="arabicPeriod"/>
              <a:tabLst>
                <a:tab pos="3252788" algn="r"/>
              </a:tabLst>
            </a:pPr>
            <a:r>
              <a:rPr lang="en-US" sz="3000" smtClean="0">
                <a:solidFill>
                  <a:srgbClr val="FF0000"/>
                </a:solidFill>
                <a:latin typeface="Times New Roman" pitchFamily="18" charset="0"/>
                <a:cs typeface="Times New Roman" pitchFamily="18" charset="0"/>
              </a:rPr>
              <a:t>Nguyễn Ngọc Dũng</a:t>
            </a:r>
            <a:endParaRPr lang="en-US" sz="3000" dirty="0" smtClean="0">
              <a:solidFill>
                <a:srgbClr val="FF0000"/>
              </a:solidFill>
              <a:latin typeface="Times New Roman" pitchFamily="18" charset="0"/>
              <a:cs typeface="Times New Roman" pitchFamily="18" charset="0"/>
            </a:endParaRPr>
          </a:p>
          <a:p>
            <a:pPr algn="r">
              <a:tabLst>
                <a:tab pos="3252788" algn="r"/>
              </a:tabLst>
            </a:pPr>
            <a:r>
              <a:rPr lang="en-US" sz="3000" dirty="0" smtClean="0">
                <a:solidFill>
                  <a:srgbClr val="FF0000"/>
                </a:solidFill>
                <a:latin typeface="Times New Roman" pitchFamily="18" charset="0"/>
                <a:cs typeface="Times New Roman" pitchFamily="18" charset="0"/>
              </a:rPr>
              <a:t>2. </a:t>
            </a:r>
            <a:r>
              <a:rPr lang="en-US" sz="3000" dirty="0" err="1" smtClean="0">
                <a:solidFill>
                  <a:srgbClr val="FF0000"/>
                </a:solidFill>
                <a:latin typeface="Times New Roman" pitchFamily="18" charset="0"/>
                <a:cs typeface="Times New Roman" pitchFamily="18" charset="0"/>
              </a:rPr>
              <a:t>Phan</a:t>
            </a:r>
            <a:r>
              <a:rPr lang="en-US" sz="3000" dirty="0" smtClean="0">
                <a:solidFill>
                  <a:srgbClr val="FF0000"/>
                </a:solidFill>
                <a:latin typeface="Times New Roman" pitchFamily="18" charset="0"/>
                <a:cs typeface="Times New Roman" pitchFamily="18" charset="0"/>
              </a:rPr>
              <a:t> </a:t>
            </a:r>
            <a:r>
              <a:rPr lang="en-US" sz="3000" dirty="0" err="1" smtClean="0">
                <a:solidFill>
                  <a:srgbClr val="FF0000"/>
                </a:solidFill>
                <a:latin typeface="Times New Roman" pitchFamily="18" charset="0"/>
                <a:cs typeface="Times New Roman" pitchFamily="18" charset="0"/>
              </a:rPr>
              <a:t>Thị</a:t>
            </a:r>
            <a:r>
              <a:rPr lang="en-US" sz="3000" dirty="0" smtClean="0">
                <a:solidFill>
                  <a:srgbClr val="FF0000"/>
                </a:solidFill>
                <a:latin typeface="Times New Roman" pitchFamily="18" charset="0"/>
                <a:cs typeface="Times New Roman" pitchFamily="18" charset="0"/>
              </a:rPr>
              <a:t> Chi</a:t>
            </a:r>
          </a:p>
          <a:p>
            <a:pPr algn="r">
              <a:tabLst>
                <a:tab pos="3252788" algn="r"/>
              </a:tabLst>
            </a:pPr>
            <a:r>
              <a:rPr lang="en-US" sz="3000" dirty="0" smtClean="0">
                <a:solidFill>
                  <a:srgbClr val="FF0000"/>
                </a:solidFill>
                <a:latin typeface="Times New Roman" pitchFamily="18" charset="0"/>
                <a:cs typeface="Times New Roman" pitchFamily="18" charset="0"/>
              </a:rPr>
              <a:t>3.Nguyễn </a:t>
            </a:r>
            <a:r>
              <a:rPr lang="en-US" sz="3000" dirty="0" err="1" smtClean="0">
                <a:solidFill>
                  <a:srgbClr val="FF0000"/>
                </a:solidFill>
                <a:latin typeface="Times New Roman" pitchFamily="18" charset="0"/>
                <a:cs typeface="Times New Roman" pitchFamily="18" charset="0"/>
              </a:rPr>
              <a:t>Thị</a:t>
            </a:r>
            <a:r>
              <a:rPr lang="en-US" sz="3000" dirty="0" smtClean="0">
                <a:solidFill>
                  <a:srgbClr val="FF0000"/>
                </a:solidFill>
                <a:latin typeface="Times New Roman" pitchFamily="18" charset="0"/>
                <a:cs typeface="Times New Roman" pitchFamily="18" charset="0"/>
              </a:rPr>
              <a:t> </a:t>
            </a:r>
            <a:r>
              <a:rPr lang="en-US" sz="3000" dirty="0" err="1" smtClean="0">
                <a:solidFill>
                  <a:srgbClr val="FF0000"/>
                </a:solidFill>
                <a:latin typeface="Times New Roman" pitchFamily="18" charset="0"/>
                <a:cs typeface="Times New Roman" pitchFamily="18" charset="0"/>
              </a:rPr>
              <a:t>Ngọc</a:t>
            </a:r>
            <a:r>
              <a:rPr lang="en-US" sz="3000" dirty="0" smtClean="0">
                <a:solidFill>
                  <a:srgbClr val="FF0000"/>
                </a:solidFill>
                <a:latin typeface="Times New Roman" pitchFamily="18" charset="0"/>
                <a:cs typeface="Times New Roman" pitchFamily="18" charset="0"/>
              </a:rPr>
              <a:t> </a:t>
            </a:r>
            <a:r>
              <a:rPr lang="en-US" sz="3000" dirty="0" err="1" smtClean="0">
                <a:solidFill>
                  <a:srgbClr val="FF0000"/>
                </a:solidFill>
                <a:latin typeface="Times New Roman" pitchFamily="18" charset="0"/>
                <a:cs typeface="Times New Roman" pitchFamily="18" charset="0"/>
              </a:rPr>
              <a:t>Hân</a:t>
            </a:r>
            <a:endParaRPr lang="en-US" sz="3000" dirty="0">
              <a:solidFill>
                <a:srgbClr val="FF0000"/>
              </a:solidFill>
              <a:latin typeface="Times New Roman" pitchFamily="18" charset="0"/>
              <a:cs typeface="Times New Roman" pitchFamily="18" charset="0"/>
            </a:endParaRPr>
          </a:p>
          <a:p>
            <a:pPr algn="r">
              <a:tabLst>
                <a:tab pos="3252788" algn="r"/>
              </a:tabLst>
            </a:pPr>
            <a:r>
              <a:rPr lang="en-US" sz="3000" smtClean="0">
                <a:solidFill>
                  <a:srgbClr val="FF0000"/>
                </a:solidFill>
                <a:latin typeface="Times New Roman" pitchFamily="18" charset="0"/>
                <a:cs typeface="Times New Roman" pitchFamily="18" charset="0"/>
              </a:rPr>
              <a:t>4. Hồ Thị Thu Diễm</a:t>
            </a:r>
            <a:endParaRPr lang="en-US" sz="3000" dirty="0" smtClean="0">
              <a:solidFill>
                <a:srgbClr val="FF0000"/>
              </a:solidFill>
              <a:latin typeface="Times New Roman" pitchFamily="18" charset="0"/>
              <a:cs typeface="Times New Roman" pitchFamily="18" charset="0"/>
            </a:endParaRPr>
          </a:p>
          <a:p>
            <a:pPr algn="r">
              <a:tabLst>
                <a:tab pos="3252788" algn="r"/>
              </a:tabLst>
            </a:pPr>
            <a:r>
              <a:rPr lang="en-US" sz="3000" dirty="0" smtClean="0">
                <a:solidFill>
                  <a:srgbClr val="FF0000"/>
                </a:solidFill>
                <a:latin typeface="Times New Roman" pitchFamily="18" charset="0"/>
                <a:cs typeface="Times New Roman" pitchFamily="18" charset="0"/>
              </a:rPr>
              <a:t>5</a:t>
            </a:r>
            <a:r>
              <a:rPr lang="en-US" sz="3000" smtClean="0">
                <a:solidFill>
                  <a:srgbClr val="FF0000"/>
                </a:solidFill>
                <a:latin typeface="Times New Roman" pitchFamily="18" charset="0"/>
                <a:cs typeface="Times New Roman" pitchFamily="18" charset="0"/>
              </a:rPr>
              <a:t>.Võ </a:t>
            </a:r>
            <a:r>
              <a:rPr lang="en-US" sz="3000" dirty="0" err="1" smtClean="0">
                <a:solidFill>
                  <a:srgbClr val="FF0000"/>
                </a:solidFill>
                <a:latin typeface="Times New Roman" pitchFamily="18" charset="0"/>
                <a:cs typeface="Times New Roman" pitchFamily="18" charset="0"/>
              </a:rPr>
              <a:t>Chí</a:t>
            </a:r>
            <a:r>
              <a:rPr lang="en-US" sz="3000" dirty="0" smtClean="0">
                <a:solidFill>
                  <a:srgbClr val="FF0000"/>
                </a:solidFill>
                <a:latin typeface="Times New Roman" pitchFamily="18" charset="0"/>
                <a:cs typeface="Times New Roman" pitchFamily="18" charset="0"/>
              </a:rPr>
              <a:t> </a:t>
            </a:r>
            <a:r>
              <a:rPr lang="en-US" sz="3000" dirty="0" err="1" smtClean="0">
                <a:solidFill>
                  <a:srgbClr val="FF0000"/>
                </a:solidFill>
                <a:latin typeface="Times New Roman" pitchFamily="18" charset="0"/>
                <a:cs typeface="Times New Roman" pitchFamily="18" charset="0"/>
              </a:rPr>
              <a:t>Đạt</a:t>
            </a:r>
            <a:endParaRPr lang="en-US" sz="3000" dirty="0" smtClean="0">
              <a:solidFill>
                <a:srgbClr val="FF0000"/>
              </a:solidFill>
              <a:latin typeface="Times New Roman" pitchFamily="18" charset="0"/>
              <a:cs typeface="Times New Roman" pitchFamily="18" charset="0"/>
            </a:endParaRPr>
          </a:p>
          <a:p>
            <a:pPr algn="l">
              <a:tabLst>
                <a:tab pos="3252788" algn="r"/>
              </a:tabLst>
            </a:pPr>
            <a:endParaRPr lang="en-GB"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664723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Diễn biến</a:t>
            </a:r>
            <a:endParaRPr lang="en-US">
              <a:solidFill>
                <a:srgbClr val="FF0000"/>
              </a:solidFill>
              <a:latin typeface="Times New Roman" pitchFamily="18" charset="0"/>
              <a:cs typeface="Times New Roman" pitchFamily="18" charset="0"/>
            </a:endParaRPr>
          </a:p>
        </p:txBody>
      </p:sp>
      <p:pic>
        <p:nvPicPr>
          <p:cNvPr id="4" name="Picture 2" descr="D:\lao-so-nhiem-3-728.jpg"/>
          <p:cNvPicPr>
            <a:picLocks noGrp="1" noChangeAspect="1" noChangeArrowheads="1"/>
          </p:cNvPicPr>
          <p:nvPr>
            <p:ph idx="1"/>
          </p:nvPr>
        </p:nvPicPr>
        <p:blipFill>
          <a:blip r:embed="rId2"/>
          <a:srcRect/>
          <a:stretch>
            <a:fillRect/>
          </a:stretch>
        </p:blipFill>
        <p:spPr bwMode="auto">
          <a:xfrm>
            <a:off x="4267200" y="1524000"/>
            <a:ext cx="4267200" cy="4800599"/>
          </a:xfrm>
          <a:prstGeom prst="rect">
            <a:avLst/>
          </a:prstGeom>
          <a:noFill/>
        </p:spPr>
      </p:pic>
      <p:sp>
        <p:nvSpPr>
          <p:cNvPr id="5" name="TextBox 4"/>
          <p:cNvSpPr txBox="1"/>
          <p:nvPr/>
        </p:nvSpPr>
        <p:spPr>
          <a:xfrm>
            <a:off x="381000" y="1524000"/>
            <a:ext cx="3733800" cy="4832092"/>
          </a:xfrm>
          <a:prstGeom prst="rect">
            <a:avLst/>
          </a:prstGeom>
          <a:noFill/>
        </p:spPr>
        <p:txBody>
          <a:bodyPr wrap="square" rtlCol="0">
            <a:spAutoFit/>
          </a:bodyPr>
          <a:lstStyle/>
          <a:p>
            <a:pPr>
              <a:buNone/>
            </a:pPr>
            <a:r>
              <a:rPr lang="en-US" sz="2800" smtClean="0">
                <a:latin typeface="Times New Roman" pitchFamily="18" charset="0"/>
                <a:cs typeface="Times New Roman" pitchFamily="18" charset="0"/>
              </a:rPr>
              <a:t>Hai giai đoạn:</a:t>
            </a:r>
          </a:p>
          <a:p>
            <a:r>
              <a:rPr lang="en-US" sz="2800" smtClean="0">
                <a:latin typeface="Times New Roman" pitchFamily="18" charset="0"/>
                <a:cs typeface="Times New Roman" pitchFamily="18" charset="0"/>
              </a:rPr>
              <a:t>Lao nhiễm: Vi khuẩn xâm nhập vào cơ thể chủ yếu theo đường hô hấp gây tổn thương viêm phế nang</a:t>
            </a:r>
          </a:p>
          <a:p>
            <a:r>
              <a:rPr lang="en-US" sz="2800" smtClean="0">
                <a:latin typeface="Times New Roman" pitchFamily="18" charset="0"/>
                <a:cs typeface="Times New Roman" pitchFamily="18" charset="0"/>
              </a:rPr>
              <a:t>Lao bệnh: Lao thứ phát sau lao sơ nhiễm. Đa số trong tình trạng nhiễm lao. Chỉ có 10% chuyển thành lao bệnh</a:t>
            </a:r>
            <a:endParaRPr lang="en-US" sz="280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mtClean="0">
                <a:solidFill>
                  <a:srgbClr val="FF0000"/>
                </a:solidFill>
                <a:latin typeface="Times New Roman" pitchFamily="18" charset="0"/>
                <a:cs typeface="Times New Roman" pitchFamily="18" charset="0"/>
              </a:rPr>
              <a:t>Phân </a:t>
            </a:r>
            <a:r>
              <a:rPr lang="en-US" dirty="0" err="1" smtClean="0">
                <a:solidFill>
                  <a:srgbClr val="FF0000"/>
                </a:solidFill>
                <a:latin typeface="Times New Roman" pitchFamily="18" charset="0"/>
                <a:cs typeface="Times New Roman" pitchFamily="18" charset="0"/>
              </a:rPr>
              <a:t>loại</a:t>
            </a:r>
            <a:endParaRPr lang="en-GB" dirty="0">
              <a:solidFill>
                <a:srgbClr val="FF0000"/>
              </a:solidFill>
              <a:latin typeface="Times New Roman" pitchFamily="18" charset="0"/>
              <a:cs typeface="Times New Roman" pitchFamily="18" charset="0"/>
            </a:endParaRPr>
          </a:p>
        </p:txBody>
      </p:sp>
      <p:sp>
        <p:nvSpPr>
          <p:cNvPr id="5" name="Content Placeholder 4"/>
          <p:cNvSpPr>
            <a:spLocks noGrp="1"/>
          </p:cNvSpPr>
          <p:nvPr>
            <p:ph idx="1"/>
          </p:nvPr>
        </p:nvSpPr>
        <p:spPr>
          <a:xfrm>
            <a:off x="23734" y="602105"/>
            <a:ext cx="9120266" cy="6255895"/>
          </a:xfrm>
        </p:spPr>
        <p:txBody>
          <a:bodyPr>
            <a:normAutofit lnSpcReduction="10000"/>
          </a:bodyPr>
          <a:lstStyle/>
          <a:p>
            <a:pPr marL="514350" indent="-514350">
              <a:buNone/>
            </a:pPr>
            <a:r>
              <a:rPr lang="vi-VN" sz="3000" b="1" smtClean="0">
                <a:latin typeface="Times New Roman" pitchFamily="18" charset="0"/>
                <a:cs typeface="Times New Roman" pitchFamily="18" charset="0"/>
              </a:rPr>
              <a:t>Phân </a:t>
            </a:r>
            <a:r>
              <a:rPr lang="vi-VN" sz="3000" b="1" dirty="0">
                <a:latin typeface="Times New Roman" pitchFamily="18" charset="0"/>
                <a:cs typeface="Times New Roman" pitchFamily="18" charset="0"/>
              </a:rPr>
              <a:t>loại theo vị trí </a:t>
            </a:r>
            <a:r>
              <a:rPr lang="vi-VN" sz="3000" b="1">
                <a:latin typeface="Times New Roman" pitchFamily="18" charset="0"/>
                <a:cs typeface="Times New Roman" pitchFamily="18" charset="0"/>
              </a:rPr>
              <a:t>tổn </a:t>
            </a:r>
            <a:r>
              <a:rPr lang="vi-VN" sz="3000" b="1" smtClean="0">
                <a:latin typeface="Times New Roman" pitchFamily="18" charset="0"/>
                <a:cs typeface="Times New Roman" pitchFamily="18" charset="0"/>
              </a:rPr>
              <a:t>thương</a:t>
            </a:r>
            <a:endParaRPr lang="vi-VN" sz="3000" dirty="0">
              <a:latin typeface="Times New Roman" pitchFamily="18" charset="0"/>
              <a:cs typeface="Times New Roman" pitchFamily="18" charset="0"/>
            </a:endParaRPr>
          </a:p>
          <a:p>
            <a:r>
              <a:rPr lang="vi-VN" sz="3000" smtClean="0">
                <a:latin typeface="Times New Roman" pitchFamily="18" charset="0"/>
                <a:cs typeface="Times New Roman" pitchFamily="18" charset="0"/>
              </a:rPr>
              <a:t>Lao phổi</a:t>
            </a:r>
            <a:r>
              <a:rPr lang="en-US" sz="3000" smtClean="0">
                <a:latin typeface="Times New Roman" pitchFamily="18" charset="0"/>
                <a:cs typeface="Times New Roman" pitchFamily="18" charset="0"/>
              </a:rPr>
              <a:t>: bệnh lao tổn thương ở phổi- phế quản bao gồm cả lao kê</a:t>
            </a:r>
          </a:p>
          <a:p>
            <a:r>
              <a:rPr lang="vi-VN" sz="3000" smtClean="0">
                <a:latin typeface="Times New Roman" pitchFamily="18" charset="0"/>
                <a:cs typeface="Times New Roman" pitchFamily="18" charset="0"/>
              </a:rPr>
              <a:t>Lao</a:t>
            </a:r>
            <a:r>
              <a:rPr lang="en-US" sz="3000" smtClean="0">
                <a:latin typeface="Times New Roman" pitchFamily="18" charset="0"/>
                <a:cs typeface="Times New Roman" pitchFamily="18" charset="0"/>
              </a:rPr>
              <a:t> ngoài</a:t>
            </a:r>
            <a:r>
              <a:rPr lang="vi-VN" sz="3000" smtClean="0">
                <a:latin typeface="Times New Roman" pitchFamily="18" charset="0"/>
                <a:cs typeface="Times New Roman" pitchFamily="18" charset="0"/>
              </a:rPr>
              <a:t> phổi</a:t>
            </a:r>
            <a:r>
              <a:rPr lang="en-US" sz="3000" smtClean="0">
                <a:latin typeface="Times New Roman" pitchFamily="18" charset="0"/>
                <a:cs typeface="Times New Roman" pitchFamily="18" charset="0"/>
              </a:rPr>
              <a:t>: màng phổi, hạch, màng bụng, tiết niệu , sinh dục, da, xương khớp,..</a:t>
            </a:r>
          </a:p>
          <a:p>
            <a:pPr>
              <a:buNone/>
            </a:pPr>
            <a:r>
              <a:rPr lang="vi-VN" sz="3000" b="1" smtClean="0">
                <a:latin typeface="Times New Roman" pitchFamily="18" charset="0"/>
                <a:cs typeface="Times New Roman" pitchFamily="18" charset="0"/>
              </a:rPr>
              <a:t> Phân loại theo tiền sử dùng thuốc chống lao</a:t>
            </a:r>
            <a:endParaRPr lang="vi-VN" sz="3000" smtClean="0">
              <a:latin typeface="Times New Roman" pitchFamily="18" charset="0"/>
              <a:cs typeface="Times New Roman" pitchFamily="18" charset="0"/>
            </a:endParaRPr>
          </a:p>
          <a:p>
            <a:r>
              <a:rPr lang="vi-VN" sz="3000" smtClean="0">
                <a:latin typeface="Times New Roman" pitchFamily="18" charset="0"/>
                <a:cs typeface="Times New Roman" pitchFamily="18" charset="0"/>
              </a:rPr>
              <a:t>Bệnh nhân lao mới.</a:t>
            </a:r>
          </a:p>
          <a:p>
            <a:r>
              <a:rPr lang="vi-VN" sz="3000" smtClean="0">
                <a:latin typeface="Times New Roman" pitchFamily="18" charset="0"/>
                <a:cs typeface="Times New Roman" pitchFamily="18" charset="0"/>
              </a:rPr>
              <a:t>Bệnh nhân lao cũ (mạn tính)</a:t>
            </a:r>
          </a:p>
          <a:p>
            <a:r>
              <a:rPr lang="vi-VN" sz="3000" smtClean="0">
                <a:latin typeface="Times New Roman" pitchFamily="18" charset="0"/>
                <a:cs typeface="Times New Roman" pitchFamily="18" charset="0"/>
              </a:rPr>
              <a:t>Bệnh nhân lao tái phát.</a:t>
            </a:r>
            <a:endParaRPr lang="en-US" sz="3000" smtClean="0">
              <a:latin typeface="Times New Roman" pitchFamily="18" charset="0"/>
              <a:cs typeface="Times New Roman" pitchFamily="18" charset="0"/>
            </a:endParaRPr>
          </a:p>
          <a:p>
            <a:pPr>
              <a:buNone/>
            </a:pPr>
            <a:r>
              <a:rPr lang="en-US" sz="3000" b="1" smtClean="0">
                <a:latin typeface="Times New Roman" pitchFamily="18" charset="0"/>
                <a:cs typeface="Times New Roman" pitchFamily="18" charset="0"/>
              </a:rPr>
              <a:t>Phân loại theo kết quả xét nghiệm vi khuẩn</a:t>
            </a:r>
          </a:p>
          <a:p>
            <a:pPr>
              <a:buNone/>
            </a:pPr>
            <a:r>
              <a:rPr lang="en-US" sz="3000" b="1" smtClean="0">
                <a:latin typeface="Times New Roman" pitchFamily="18" charset="0"/>
                <a:cs typeface="Times New Roman" pitchFamily="18" charset="0"/>
              </a:rPr>
              <a:t>Phân loại người bệnh dựa trên tình trạng kháng thuốc</a:t>
            </a:r>
          </a:p>
          <a:p>
            <a:pPr>
              <a:buNone/>
            </a:pPr>
            <a:r>
              <a:rPr lang="en-US" sz="3000" smtClean="0">
                <a:latin typeface="Times New Roman" pitchFamily="18" charset="0"/>
                <a:cs typeface="Times New Roman" pitchFamily="18" charset="0"/>
              </a:rPr>
              <a:t>…..</a:t>
            </a:r>
            <a:endParaRPr lang="vi-VN" sz="3000" smtClean="0">
              <a:latin typeface="Times New Roman" pitchFamily="18" charset="0"/>
              <a:cs typeface="Times New Roman" pitchFamily="18" charset="0"/>
            </a:endParaRPr>
          </a:p>
          <a:p>
            <a:pPr marL="0" indent="0">
              <a:buFontTx/>
              <a:buChar char="-"/>
            </a:pPr>
            <a:endParaRPr lang="vi-VN" smtClean="0"/>
          </a:p>
          <a:p>
            <a:pPr marL="0" indent="0">
              <a:buFontTx/>
              <a:buChar char="-"/>
            </a:pPr>
            <a:endParaRPr lang="en-GB" dirty="0"/>
          </a:p>
        </p:txBody>
      </p:sp>
    </p:spTree>
    <p:extLst>
      <p:ext uri="{BB962C8B-B14F-4D97-AF65-F5344CB8AC3E}">
        <p14:creationId xmlns="" xmlns:p14="http://schemas.microsoft.com/office/powerpoint/2010/main" val="26186901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mtClean="0">
                <a:solidFill>
                  <a:srgbClr val="FF0000"/>
                </a:solidFill>
              </a:rPr>
              <a:t>Triệu chứng</a:t>
            </a:r>
            <a:endParaRPr lang="en-GB"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4419600" y="914400"/>
            <a:ext cx="4343400" cy="2438400"/>
          </a:xfrm>
        </p:spPr>
      </p:pic>
      <p:sp>
        <p:nvSpPr>
          <p:cNvPr id="5" name="Rectangle 4"/>
          <p:cNvSpPr/>
          <p:nvPr/>
        </p:nvSpPr>
        <p:spPr>
          <a:xfrm>
            <a:off x="457200" y="3505200"/>
            <a:ext cx="7924800" cy="3323987"/>
          </a:xfrm>
          <a:prstGeom prst="rect">
            <a:avLst/>
          </a:prstGeom>
        </p:spPr>
        <p:txBody>
          <a:bodyPr wrap="square">
            <a:spAutoFit/>
          </a:bodyPr>
          <a:lstStyle/>
          <a:p>
            <a:r>
              <a:rPr lang="en-US" sz="3000" smtClean="0">
                <a:latin typeface="Times New Roman" pitchFamily="18" charset="0"/>
                <a:cs typeface="Times New Roman" pitchFamily="18" charset="0"/>
              </a:rPr>
              <a:t>-Nhuộm soi đờm trực tiếp tìm AFB</a:t>
            </a:r>
          </a:p>
          <a:p>
            <a:r>
              <a:rPr lang="en-US" sz="3000" smtClean="0">
                <a:latin typeface="Times New Roman" pitchFamily="18" charset="0"/>
                <a:cs typeface="Times New Roman" pitchFamily="18" charset="0"/>
              </a:rPr>
              <a:t>-Xét nghiệm Xpert MTB/RIF trực tiếp</a:t>
            </a:r>
          </a:p>
          <a:p>
            <a:r>
              <a:rPr lang="en-US" sz="3000" smtClean="0">
                <a:latin typeface="Times New Roman" pitchFamily="18" charset="0"/>
                <a:cs typeface="Times New Roman" pitchFamily="18" charset="0"/>
              </a:rPr>
              <a:t>-Nuôi cấy tìm vi khuẩn lao</a:t>
            </a:r>
          </a:p>
          <a:p>
            <a:r>
              <a:rPr lang="en-US" sz="3000" smtClean="0">
                <a:latin typeface="Times New Roman" pitchFamily="18" charset="0"/>
                <a:cs typeface="Times New Roman" pitchFamily="18" charset="0"/>
              </a:rPr>
              <a:t>-Phản ứng Mantoux</a:t>
            </a:r>
          </a:p>
          <a:p>
            <a:r>
              <a:rPr lang="en-US" sz="3000" smtClean="0">
                <a:latin typeface="Times New Roman" pitchFamily="18" charset="0"/>
                <a:cs typeface="Times New Roman" pitchFamily="18" charset="0"/>
              </a:rPr>
              <a:t>-X quang phổi thường quy</a:t>
            </a:r>
          </a:p>
          <a:p>
            <a:r>
              <a:rPr lang="en-US" sz="3000" smtClean="0">
                <a:latin typeface="Times New Roman" pitchFamily="18" charset="0"/>
                <a:cs typeface="Times New Roman" pitchFamily="18" charset="0"/>
              </a:rPr>
              <a:t>-X quang phổi có giá trị sàng lọc cao với độ nhạy cao trên 90% với các trường hợp lao phổi AFB (+)</a:t>
            </a:r>
            <a:endParaRPr lang="en-US" sz="3000">
              <a:latin typeface="Times New Roman" pitchFamily="18" charset="0"/>
              <a:cs typeface="Times New Roman" pitchFamily="18" charset="0"/>
            </a:endParaRPr>
          </a:p>
        </p:txBody>
      </p:sp>
      <p:sp>
        <p:nvSpPr>
          <p:cNvPr id="6" name="TextBox 5"/>
          <p:cNvSpPr txBox="1"/>
          <p:nvPr/>
        </p:nvSpPr>
        <p:spPr>
          <a:xfrm>
            <a:off x="381000" y="1371600"/>
            <a:ext cx="2895600" cy="553998"/>
          </a:xfrm>
          <a:prstGeom prst="rect">
            <a:avLst/>
          </a:prstGeom>
          <a:noFill/>
        </p:spPr>
        <p:txBody>
          <a:bodyPr wrap="square" rtlCol="0">
            <a:spAutoFit/>
          </a:bodyPr>
          <a:lstStyle/>
          <a:p>
            <a:r>
              <a:rPr lang="en-US" sz="3000" b="1" smtClean="0">
                <a:latin typeface="Times New Roman" pitchFamily="18" charset="0"/>
                <a:cs typeface="Times New Roman" pitchFamily="18" charset="0"/>
              </a:rPr>
              <a:t>Lâm sàng</a:t>
            </a:r>
            <a:endParaRPr lang="en-US" sz="3000" b="1">
              <a:latin typeface="Times New Roman" pitchFamily="18" charset="0"/>
              <a:cs typeface="Times New Roman" pitchFamily="18" charset="0"/>
            </a:endParaRPr>
          </a:p>
        </p:txBody>
      </p:sp>
      <p:sp>
        <p:nvSpPr>
          <p:cNvPr id="7" name="TextBox 6"/>
          <p:cNvSpPr txBox="1"/>
          <p:nvPr/>
        </p:nvSpPr>
        <p:spPr>
          <a:xfrm>
            <a:off x="381000" y="3048000"/>
            <a:ext cx="2667000" cy="553998"/>
          </a:xfrm>
          <a:prstGeom prst="rect">
            <a:avLst/>
          </a:prstGeom>
          <a:noFill/>
        </p:spPr>
        <p:txBody>
          <a:bodyPr wrap="square" rtlCol="0">
            <a:spAutoFit/>
          </a:bodyPr>
          <a:lstStyle/>
          <a:p>
            <a:r>
              <a:rPr lang="en-US" sz="3000" b="1" smtClean="0">
                <a:latin typeface="Times New Roman" pitchFamily="18" charset="0"/>
                <a:cs typeface="Times New Roman" pitchFamily="18" charset="0"/>
              </a:rPr>
              <a:t>Cận lâm sàng</a:t>
            </a:r>
            <a:endParaRPr lang="en-US" sz="3000" b="1">
              <a:latin typeface="Times New Roman" pitchFamily="18" charset="0"/>
              <a:cs typeface="Times New Roman" pitchFamily="18" charset="0"/>
            </a:endParaRPr>
          </a:p>
        </p:txBody>
      </p:sp>
    </p:spTree>
    <p:extLst>
      <p:ext uri="{BB962C8B-B14F-4D97-AF65-F5344CB8AC3E}">
        <p14:creationId xmlns="" xmlns:p14="http://schemas.microsoft.com/office/powerpoint/2010/main" val="26031406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mtClean="0">
                <a:solidFill>
                  <a:srgbClr val="FF0000"/>
                </a:solidFill>
                <a:latin typeface="Times New Roman" pitchFamily="18" charset="0"/>
                <a:cs typeface="Times New Roman" pitchFamily="18" charset="0"/>
              </a:rPr>
              <a:t>Điều trị</a:t>
            </a:r>
            <a:endParaRPr lang="en-US">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763000" cy="5715000"/>
          </a:xfrm>
        </p:spPr>
        <p:txBody>
          <a:bodyPr>
            <a:noAutofit/>
          </a:bodyPr>
          <a:lstStyle/>
          <a:p>
            <a:pPr>
              <a:buNone/>
            </a:pPr>
            <a:r>
              <a:rPr lang="en-US" sz="2800" b="1" smtClean="0">
                <a:latin typeface="Times New Roman" pitchFamily="18" charset="0"/>
                <a:cs typeface="Times New Roman" pitchFamily="18" charset="0"/>
              </a:rPr>
              <a:t>Nguyên tắc:</a:t>
            </a:r>
          </a:p>
          <a:p>
            <a:r>
              <a:rPr lang="en-US" sz="2800" smtClean="0">
                <a:latin typeface="Times New Roman" pitchFamily="18" charset="0"/>
                <a:cs typeface="Times New Roman" pitchFamily="18" charset="0"/>
              </a:rPr>
              <a:t>Phối hợp các thuốc chống lao</a:t>
            </a:r>
          </a:p>
          <a:p>
            <a:r>
              <a:rPr lang="en-US" sz="2800" smtClean="0">
                <a:latin typeface="Times New Roman" pitchFamily="18" charset="0"/>
                <a:cs typeface="Times New Roman" pitchFamily="18" charset="0"/>
              </a:rPr>
              <a:t>Phải dùng thuốc đúng liều</a:t>
            </a:r>
          </a:p>
          <a:p>
            <a:r>
              <a:rPr lang="en-US" sz="2800" smtClean="0">
                <a:latin typeface="Times New Roman" pitchFamily="18" charset="0"/>
                <a:cs typeface="Times New Roman" pitchFamily="18" charset="0"/>
              </a:rPr>
              <a:t>Phải dùng thuốc đều đặn</a:t>
            </a:r>
          </a:p>
          <a:p>
            <a:r>
              <a:rPr lang="en-US" sz="2800" smtClean="0">
                <a:latin typeface="Times New Roman" pitchFamily="18" charset="0"/>
                <a:cs typeface="Times New Roman" pitchFamily="18" charset="0"/>
              </a:rPr>
              <a:t>Phải dùng thuốc đủ thời gian và theo 2 giai đoạn tấn công và duy trì</a:t>
            </a:r>
          </a:p>
          <a:p>
            <a:pPr>
              <a:buNone/>
            </a:pPr>
            <a:r>
              <a:rPr lang="en-US" sz="2800" b="1" smtClean="0">
                <a:latin typeface="Times New Roman" pitchFamily="18" charset="0"/>
                <a:cs typeface="Times New Roman" pitchFamily="18" charset="0"/>
              </a:rPr>
              <a:t>Điều trị theo công thức DOTS</a:t>
            </a:r>
          </a:p>
          <a:p>
            <a:pPr>
              <a:buNone/>
            </a:pPr>
            <a:r>
              <a:rPr lang="vi-VN" sz="2800" smtClean="0"/>
              <a:t> </a:t>
            </a:r>
            <a:r>
              <a:rPr lang="vi-VN" sz="2800" smtClean="0">
                <a:latin typeface="+mj-lt"/>
              </a:rPr>
              <a:t>Hiện nay ở nước ta có 3 phác đồ được sử dụng để điều trị lao phổi</a:t>
            </a:r>
            <a:r>
              <a:rPr lang="en-US" sz="2800" smtClean="0">
                <a:latin typeface="+mj-lt"/>
              </a:rPr>
              <a:t>:</a:t>
            </a:r>
            <a:r>
              <a:rPr lang="vi-VN" sz="2800" smtClean="0">
                <a:latin typeface="+mj-lt"/>
              </a:rPr>
              <a:t/>
            </a:r>
            <a:br>
              <a:rPr lang="vi-VN" sz="2800" smtClean="0">
                <a:latin typeface="+mj-lt"/>
              </a:rPr>
            </a:br>
            <a:r>
              <a:rPr lang="vi-VN" sz="2800" smtClean="0">
                <a:latin typeface="+mj-lt"/>
              </a:rPr>
              <a:t>Lao phổi mới: 2 SRHZ/ 6 HE.</a:t>
            </a:r>
            <a:br>
              <a:rPr lang="vi-VN" sz="2800" smtClean="0">
                <a:latin typeface="+mj-lt"/>
              </a:rPr>
            </a:br>
            <a:r>
              <a:rPr lang="vi-VN" sz="2800" smtClean="0">
                <a:latin typeface="+mj-lt"/>
              </a:rPr>
              <a:t>Lao phổi thất bại, tái phát: 2 SRHZE/ 1RHZE/ 5 R3H3E3. </a:t>
            </a:r>
            <a:endParaRPr lang="en-US" sz="2800" smtClean="0">
              <a:latin typeface="+mj-lt"/>
            </a:endParaRPr>
          </a:p>
          <a:p>
            <a:pPr>
              <a:buNone/>
            </a:pPr>
            <a:r>
              <a:rPr lang="en-US" sz="2800" smtClean="0">
                <a:latin typeface="+mj-lt"/>
              </a:rPr>
              <a:t>   </a:t>
            </a:r>
            <a:r>
              <a:rPr lang="vi-VN" sz="2800" smtClean="0">
                <a:latin typeface="+mj-lt"/>
              </a:rPr>
              <a:t> Lao trẻ em, phụ nữ có thai</a:t>
            </a:r>
            <a:r>
              <a:rPr lang="en-US" sz="2800" smtClean="0">
                <a:latin typeface="+mj-lt"/>
              </a:rPr>
              <a:t>:</a:t>
            </a:r>
            <a:r>
              <a:rPr lang="vi-VN" sz="2800" smtClean="0">
                <a:latin typeface="+mj-lt"/>
              </a:rPr>
              <a:t> 2RHZ/ 4RH.</a:t>
            </a:r>
            <a:endParaRPr lang="en-US" sz="2800">
              <a:latin typeface="+mj-lt"/>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Điều trị</a:t>
            </a:r>
            <a:endParaRPr lang="en-US">
              <a:solidFill>
                <a:srgbClr val="FF0000"/>
              </a:solidFill>
              <a:latin typeface="Times New Roman" pitchFamily="18" charset="0"/>
              <a:cs typeface="Times New Roman" pitchFamily="18" charset="0"/>
            </a:endParaRPr>
          </a:p>
        </p:txBody>
      </p:sp>
      <p:pic>
        <p:nvPicPr>
          <p:cNvPr id="2050" name="Picture 2" descr="D:\6-4-1.png"/>
          <p:cNvPicPr>
            <a:picLocks noGrp="1" noChangeAspect="1" noChangeArrowheads="1"/>
          </p:cNvPicPr>
          <p:nvPr>
            <p:ph idx="1"/>
          </p:nvPr>
        </p:nvPicPr>
        <p:blipFill>
          <a:blip r:embed="rId2"/>
          <a:srcRect/>
          <a:stretch>
            <a:fillRect/>
          </a:stretch>
        </p:blipFill>
        <p:spPr bwMode="auto">
          <a:xfrm>
            <a:off x="4191000" y="1219200"/>
            <a:ext cx="4953000" cy="3518916"/>
          </a:xfrm>
          <a:prstGeom prst="rect">
            <a:avLst/>
          </a:prstGeom>
          <a:noFill/>
        </p:spPr>
      </p:pic>
      <p:pic>
        <p:nvPicPr>
          <p:cNvPr id="2051" name="Picture 3" descr="D:\6-4-2.png"/>
          <p:cNvPicPr>
            <a:picLocks noChangeAspect="1" noChangeArrowheads="1"/>
          </p:cNvPicPr>
          <p:nvPr/>
        </p:nvPicPr>
        <p:blipFill>
          <a:blip r:embed="rId3"/>
          <a:srcRect/>
          <a:stretch>
            <a:fillRect/>
          </a:stretch>
        </p:blipFill>
        <p:spPr bwMode="auto">
          <a:xfrm>
            <a:off x="4191000" y="4867135"/>
            <a:ext cx="4953000" cy="1990865"/>
          </a:xfrm>
          <a:prstGeom prst="rect">
            <a:avLst/>
          </a:prstGeom>
          <a:noFill/>
        </p:spPr>
      </p:pic>
      <p:sp>
        <p:nvSpPr>
          <p:cNvPr id="6" name="TextBox 5"/>
          <p:cNvSpPr txBox="1"/>
          <p:nvPr/>
        </p:nvSpPr>
        <p:spPr>
          <a:xfrm>
            <a:off x="0" y="2057400"/>
            <a:ext cx="40386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Phác đồ điều trị 6 tháng</a:t>
            </a:r>
            <a:endParaRPr lang="en-US" sz="2800">
              <a:latin typeface="Times New Roman" pitchFamily="18" charset="0"/>
              <a:cs typeface="Times New Roman" pitchFamily="18" charset="0"/>
            </a:endParaRPr>
          </a:p>
        </p:txBody>
      </p:sp>
      <p:sp>
        <p:nvSpPr>
          <p:cNvPr id="7" name="TextBox 6"/>
          <p:cNvSpPr txBox="1"/>
          <p:nvPr/>
        </p:nvSpPr>
        <p:spPr>
          <a:xfrm>
            <a:off x="0" y="5486400"/>
            <a:ext cx="39624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Phác đồ điều trị 8 tháng</a:t>
            </a:r>
            <a:endParaRPr lang="en-US" sz="280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Phòng bệnh</a:t>
            </a:r>
            <a:endParaRPr lang="en-US">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000" smtClean="0">
                <a:latin typeface="Times New Roman" pitchFamily="18" charset="0"/>
                <a:cs typeface="Times New Roman" pitchFamily="18" charset="0"/>
              </a:rPr>
              <a:t>Cắt đứt nguồn lây: chữa khỏi bệnh cho người mắc lao là quan trọng nhất</a:t>
            </a:r>
          </a:p>
          <a:p>
            <a:r>
              <a:rPr lang="en-US" sz="3000" smtClean="0">
                <a:latin typeface="Times New Roman" pitchFamily="18" charset="0"/>
                <a:cs typeface="Times New Roman" pitchFamily="18" charset="0"/>
              </a:rPr>
              <a:t>Dự phòng đặc hiệu: tiêm phòng vaccin BCG cho trẻ em</a:t>
            </a:r>
          </a:p>
          <a:p>
            <a:r>
              <a:rPr lang="en-US" sz="3000" smtClean="0">
                <a:latin typeface="Times New Roman" pitchFamily="18" charset="0"/>
                <a:cs typeface="Times New Roman" pitchFamily="18" charset="0"/>
              </a:rPr>
              <a:t>Dự phòng không đặc hiệu: nâng cao sức đề kháng cơ thể</a:t>
            </a:r>
          </a:p>
          <a:p>
            <a:r>
              <a:rPr lang="en-US" sz="3000" smtClean="0">
                <a:latin typeface="Times New Roman" pitchFamily="18" charset="0"/>
                <a:cs typeface="Times New Roman" pitchFamily="18" charset="0"/>
              </a:rPr>
              <a:t>Dự phòng bằng thuốc chống lao: dùng isoniazid cho bệnh nhân HIV</a:t>
            </a:r>
            <a:endParaRPr lang="en-US" sz="300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Tài liệu tham khảo</a:t>
            </a:r>
            <a:endParaRPr lang="en-US">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mtClean="0">
                <a:latin typeface="Times New Roman" pitchFamily="18" charset="0"/>
                <a:cs typeface="Times New Roman" pitchFamily="18" charset="0"/>
                <a:hlinkClick r:id="rId2"/>
              </a:rPr>
              <a:t>http://www.nguyenphuchoc199.com/uploads/7/2/6/7/72679/8.2_b%E1%BB%87nh_lao.pdf</a:t>
            </a:r>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hlinkClick r:id="rId3"/>
              </a:rPr>
              <a:t>http://www.nidqc.org.vn/duocthu/category/cac-chuyen-luan-thuoc/muc-06-thuoc-tri-ky-sinh-trung-chong-nhiem-khuan/6-4-thuoc-chong-lao</a:t>
            </a:r>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hlinkClick r:id="rId4"/>
              </a:rPr>
              <a:t>http://www.dieutri.vn/benhhoclao/17-3-2013/S3619/Dac-diem-cua-benh-lao.htm</a:t>
            </a:r>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hlinkClick r:id="rId5"/>
              </a:rPr>
              <a:t>http://tailieu.duytan.edu.vn/doc/ebook-benh-hoc-lao-319484.html</a:t>
            </a:r>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rPr>
              <a:t>Giáo trình Bệnh học – TS. Lê Thị Luyến (NXB Y Học Hà Nội 2010)</a:t>
            </a:r>
            <a:endParaRPr lang="en-US">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marL="857250" indent="-857250"/>
            <a:r>
              <a:rPr lang="en-US" smtClean="0">
                <a:solidFill>
                  <a:srgbClr val="FF0000"/>
                </a:solidFill>
                <a:latin typeface="Times New Roman" pitchFamily="18" charset="0"/>
                <a:cs typeface="Times New Roman" pitchFamily="18" charset="0"/>
              </a:rPr>
              <a:t>Định nghĩa</a:t>
            </a:r>
            <a:endParaRPr lang="en-GB"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86800" cy="6096000"/>
          </a:xfrm>
        </p:spPr>
        <p:txBody>
          <a:bodyPr>
            <a:normAutofit/>
          </a:bodyPr>
          <a:lstStyle/>
          <a:p>
            <a:pPr marL="514350" indent="-514350">
              <a:buNone/>
            </a:pPr>
            <a:r>
              <a:rPr lang="en-GB" sz="3000" smtClean="0">
                <a:latin typeface="Times New Roman" pitchFamily="18" charset="0"/>
                <a:cs typeface="Times New Roman" pitchFamily="18" charset="0"/>
              </a:rPr>
              <a:t>     Lao là một bệnh truyền nhiễm do vi khuẩn lao (Mycobacterium tuberculosis) gây nên. Bệnh lao có thể gặp ở tất cả các bộ phận trên cơ thể trong đó lao phổi là phổ biến nhất ( chiếm 80-85% tổng số ca bệnh) và là nguồn lây chính cho người xung quanh</a:t>
            </a:r>
          </a:p>
        </p:txBody>
      </p:sp>
      <p:pic>
        <p:nvPicPr>
          <p:cNvPr id="1026" name="Picture 2" descr="D:\download (12).jpg"/>
          <p:cNvPicPr>
            <a:picLocks noChangeAspect="1" noChangeArrowheads="1"/>
          </p:cNvPicPr>
          <p:nvPr/>
        </p:nvPicPr>
        <p:blipFill>
          <a:blip r:embed="rId2"/>
          <a:srcRect/>
          <a:stretch>
            <a:fillRect/>
          </a:stretch>
        </p:blipFill>
        <p:spPr bwMode="auto">
          <a:xfrm>
            <a:off x="2743200" y="3429000"/>
            <a:ext cx="3429000" cy="2133600"/>
          </a:xfrm>
          <a:prstGeom prst="rect">
            <a:avLst/>
          </a:prstGeom>
          <a:noFill/>
        </p:spPr>
      </p:pic>
      <p:sp>
        <p:nvSpPr>
          <p:cNvPr id="5" name="TextBox 4"/>
          <p:cNvSpPr txBox="1"/>
          <p:nvPr/>
        </p:nvSpPr>
        <p:spPr>
          <a:xfrm>
            <a:off x="3124200" y="5715000"/>
            <a:ext cx="2514600" cy="523220"/>
          </a:xfrm>
          <a:prstGeom prst="rect">
            <a:avLst/>
          </a:prstGeom>
          <a:noFill/>
        </p:spPr>
        <p:txBody>
          <a:bodyPr wrap="square" rtlCol="0">
            <a:spAutoFit/>
          </a:bodyPr>
          <a:lstStyle/>
          <a:p>
            <a:pPr algn="ctr"/>
            <a:r>
              <a:rPr lang="en-US" sz="2800" smtClean="0">
                <a:latin typeface="Times New Roman" pitchFamily="18" charset="0"/>
                <a:cs typeface="Times New Roman" pitchFamily="18" charset="0"/>
              </a:rPr>
              <a:t>Vi khuẩn lao</a:t>
            </a:r>
            <a:endParaRPr lang="en-US" sz="2800">
              <a:latin typeface="Times New Roman" pitchFamily="18" charset="0"/>
              <a:cs typeface="Times New Roman" pitchFamily="18" charset="0"/>
            </a:endParaRPr>
          </a:p>
        </p:txBody>
      </p:sp>
    </p:spTree>
    <p:extLst>
      <p:ext uri="{BB962C8B-B14F-4D97-AF65-F5344CB8AC3E}">
        <p14:creationId xmlns="" xmlns:p14="http://schemas.microsoft.com/office/powerpoint/2010/main" val="12198744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Tình hình mắc lao hiện nay</a:t>
            </a:r>
            <a:endParaRPr lang="en-US">
              <a:solidFill>
                <a:srgbClr val="FF0000"/>
              </a:solidFill>
              <a:latin typeface="Times New Roman" pitchFamily="18" charset="0"/>
              <a:cs typeface="Times New Roman" pitchFamily="18" charset="0"/>
            </a:endParaRPr>
          </a:p>
        </p:txBody>
      </p:sp>
      <p:sp>
        <p:nvSpPr>
          <p:cNvPr id="8" name="Content Placeholder 7"/>
          <p:cNvSpPr>
            <a:spLocks noGrp="1"/>
          </p:cNvSpPr>
          <p:nvPr>
            <p:ph idx="1"/>
          </p:nvPr>
        </p:nvSpPr>
        <p:spPr>
          <a:xfrm>
            <a:off x="457200" y="1371600"/>
            <a:ext cx="8229600" cy="4953000"/>
          </a:xfrm>
        </p:spPr>
        <p:txBody>
          <a:bodyPr/>
          <a:lstStyle/>
          <a:p>
            <a:r>
              <a:rPr lang="en-US" b="1" smtClean="0">
                <a:latin typeface="Times New Roman" pitchFamily="18" charset="0"/>
                <a:cs typeface="Times New Roman" pitchFamily="18" charset="0"/>
              </a:rPr>
              <a:t>Trên thế giới</a:t>
            </a:r>
            <a:endParaRPr lang="en-US" b="1">
              <a:latin typeface="Times New Roman" pitchFamily="18" charset="0"/>
              <a:cs typeface="Times New Roman" pitchFamily="18" charset="0"/>
            </a:endParaRPr>
          </a:p>
        </p:txBody>
      </p:sp>
      <p:pic>
        <p:nvPicPr>
          <p:cNvPr id="9" name="Picture 4" descr="D:\download (13).jpg"/>
          <p:cNvPicPr>
            <a:picLocks noChangeAspect="1" noChangeArrowheads="1"/>
          </p:cNvPicPr>
          <p:nvPr/>
        </p:nvPicPr>
        <p:blipFill>
          <a:blip r:embed="rId2"/>
          <a:srcRect/>
          <a:stretch>
            <a:fillRect/>
          </a:stretch>
        </p:blipFill>
        <p:spPr bwMode="auto">
          <a:xfrm>
            <a:off x="4800600" y="2286000"/>
            <a:ext cx="3886200" cy="3505200"/>
          </a:xfrm>
          <a:prstGeom prst="rect">
            <a:avLst/>
          </a:prstGeom>
          <a:noFill/>
        </p:spPr>
      </p:pic>
      <p:sp>
        <p:nvSpPr>
          <p:cNvPr id="10" name="TextBox 9"/>
          <p:cNvSpPr txBox="1"/>
          <p:nvPr/>
        </p:nvSpPr>
        <p:spPr>
          <a:xfrm>
            <a:off x="533400" y="1981200"/>
            <a:ext cx="3810000" cy="4876800"/>
          </a:xfrm>
          <a:prstGeom prst="rect">
            <a:avLst/>
          </a:prstGeom>
          <a:noFill/>
        </p:spPr>
        <p:txBody>
          <a:bodyPr wrap="square" rtlCol="0">
            <a:spAutoFit/>
          </a:bodyPr>
          <a:lstStyle/>
          <a:p>
            <a:pPr algn="just"/>
            <a:r>
              <a:rPr lang="en-US" sz="3000" smtClean="0">
                <a:latin typeface="Times New Roman" pitchFamily="18" charset="0"/>
                <a:cs typeface="Times New Roman" pitchFamily="18" charset="0"/>
              </a:rPr>
              <a:t>Hiện nay lao là bệnh nhiễm khuẩn chính và thường gặp nhất, ảnh hưởng đến 2 tỉ người tức 1/3 dân số với 9 triệu ca mới mỗi năm, gây tử vong 2 triệu người mỗi năm, hầu hết ở các nước đang phát triển</a:t>
            </a:r>
            <a:endParaRPr lang="en-US" sz="300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Tình hình mắc lao hiện nay</a:t>
            </a:r>
            <a:endParaRPr lang="en-US">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smtClean="0">
                <a:latin typeface="Times New Roman" pitchFamily="18" charset="0"/>
                <a:cs typeface="Times New Roman" pitchFamily="18" charset="0"/>
              </a:rPr>
              <a:t>Tại Việt Nam</a:t>
            </a:r>
            <a:endParaRPr lang="en-US" b="1">
              <a:latin typeface="Times New Roman" pitchFamily="18" charset="0"/>
              <a:cs typeface="Times New Roman" pitchFamily="18" charset="0"/>
            </a:endParaRPr>
          </a:p>
        </p:txBody>
      </p:sp>
      <p:pic>
        <p:nvPicPr>
          <p:cNvPr id="3074" name="Picture 2" descr="D:\download (14).jpg"/>
          <p:cNvPicPr>
            <a:picLocks noChangeAspect="1" noChangeArrowheads="1"/>
          </p:cNvPicPr>
          <p:nvPr/>
        </p:nvPicPr>
        <p:blipFill>
          <a:blip r:embed="rId2"/>
          <a:srcRect/>
          <a:stretch>
            <a:fillRect/>
          </a:stretch>
        </p:blipFill>
        <p:spPr bwMode="auto">
          <a:xfrm>
            <a:off x="5181600" y="2057400"/>
            <a:ext cx="3124200" cy="4038600"/>
          </a:xfrm>
          <a:prstGeom prst="rect">
            <a:avLst/>
          </a:prstGeom>
          <a:noFill/>
        </p:spPr>
      </p:pic>
      <p:sp>
        <p:nvSpPr>
          <p:cNvPr id="5" name="TextBox 4"/>
          <p:cNvSpPr txBox="1"/>
          <p:nvPr/>
        </p:nvSpPr>
        <p:spPr>
          <a:xfrm>
            <a:off x="685800" y="2362200"/>
            <a:ext cx="3505200" cy="3323987"/>
          </a:xfrm>
          <a:prstGeom prst="rect">
            <a:avLst/>
          </a:prstGeom>
          <a:noFill/>
        </p:spPr>
        <p:txBody>
          <a:bodyPr wrap="square" rtlCol="0">
            <a:spAutoFit/>
          </a:bodyPr>
          <a:lstStyle/>
          <a:p>
            <a:pPr algn="just"/>
            <a:r>
              <a:rPr lang="en-US" sz="3000" smtClean="0">
                <a:latin typeface="Times New Roman" pitchFamily="18" charset="0"/>
                <a:cs typeface="Times New Roman" pitchFamily="18" charset="0"/>
              </a:rPr>
              <a:t>Xếp thứ 12 trong 22 nước có số lượng bệnh nhân cao nhất thế giới và thứ 14 trong 27 nước có tình hình lao đa kháng và siêu kháng cao</a:t>
            </a:r>
            <a:endParaRPr lang="en-US" sz="300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Nguyên nhân</a:t>
            </a:r>
            <a:endParaRPr lang="en-US">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229600" cy="5029200"/>
          </a:xfrm>
        </p:spPr>
        <p:txBody>
          <a:bodyPr/>
          <a:lstStyle/>
          <a:p>
            <a:pPr>
              <a:buNone/>
            </a:pPr>
            <a:endParaRPr lang="en-US"/>
          </a:p>
        </p:txBody>
      </p:sp>
      <p:pic>
        <p:nvPicPr>
          <p:cNvPr id="4098" name="Picture 2" descr="D:\download (15).jpg"/>
          <p:cNvPicPr>
            <a:picLocks noChangeAspect="1" noChangeArrowheads="1"/>
          </p:cNvPicPr>
          <p:nvPr/>
        </p:nvPicPr>
        <p:blipFill>
          <a:blip r:embed="rId2"/>
          <a:srcRect/>
          <a:stretch>
            <a:fillRect/>
          </a:stretch>
        </p:blipFill>
        <p:spPr bwMode="auto">
          <a:xfrm>
            <a:off x="4953000" y="2133600"/>
            <a:ext cx="3657600" cy="3733800"/>
          </a:xfrm>
          <a:prstGeom prst="rect">
            <a:avLst/>
          </a:prstGeom>
          <a:noFill/>
        </p:spPr>
      </p:pic>
      <p:sp>
        <p:nvSpPr>
          <p:cNvPr id="5" name="TextBox 4"/>
          <p:cNvSpPr txBox="1"/>
          <p:nvPr/>
        </p:nvSpPr>
        <p:spPr>
          <a:xfrm>
            <a:off x="533400" y="1600200"/>
            <a:ext cx="3962400" cy="3785652"/>
          </a:xfrm>
          <a:prstGeom prst="rect">
            <a:avLst/>
          </a:prstGeom>
          <a:noFill/>
        </p:spPr>
        <p:txBody>
          <a:bodyPr wrap="square" rtlCol="0">
            <a:spAutoFit/>
          </a:bodyPr>
          <a:lstStyle/>
          <a:p>
            <a:endParaRPr lang="en-US" sz="3000" smtClean="0">
              <a:latin typeface="Times New Roman" pitchFamily="18" charset="0"/>
              <a:cs typeface="Times New Roman" pitchFamily="18" charset="0"/>
            </a:endParaRPr>
          </a:p>
          <a:p>
            <a:r>
              <a:rPr lang="en-US" sz="3000" smtClean="0">
                <a:latin typeface="Times New Roman" pitchFamily="18" charset="0"/>
                <a:cs typeface="Times New Roman" pitchFamily="18" charset="0"/>
              </a:rPr>
              <a:t>Do vi khuẩn Mycobacteria tuberculosis</a:t>
            </a:r>
          </a:p>
          <a:p>
            <a:r>
              <a:rPr lang="en-US" sz="3000" smtClean="0">
                <a:latin typeface="Times New Roman" pitchFamily="18" charset="0"/>
                <a:cs typeface="Times New Roman" pitchFamily="18" charset="0"/>
              </a:rPr>
              <a:t>Năm 1884: Robert Kock (1843-1910) phát hiện, phân lập -&gt; Bacilie de Kock (BK)</a:t>
            </a:r>
            <a:endParaRPr lang="en-US" sz="300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Điều kiện thuận lợi</a:t>
            </a:r>
            <a:endParaRPr lang="en-US">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3000" smtClean="0">
                <a:latin typeface="Times New Roman" pitchFamily="18" charset="0"/>
                <a:cs typeface="Times New Roman" pitchFamily="18" charset="0"/>
              </a:rPr>
              <a:t>Tiếp xúc gần gũi với người bệnh lao (thường xuyên, thân mật, kéo dài): nguy cơ nhiễm bệnh cao nhất ( khoảng 22%, có thể 100%)</a:t>
            </a:r>
          </a:p>
          <a:p>
            <a:r>
              <a:rPr lang="en-US" sz="3000" smtClean="0">
                <a:latin typeface="Times New Roman" pitchFamily="18" charset="0"/>
                <a:cs typeface="Times New Roman" pitchFamily="18" charset="0"/>
              </a:rPr>
              <a:t>Nguy cơ khác: ra đời ở vùng lao phổ biến, rối loạn miễn dịch (HIV/AIDS), nhân viên chăm sóc sức khỏe phục vụ đối tượng có nguy cơ cao, người tiêm chích ma túy, trẻ em chưa tiêm phòng lao,..</a:t>
            </a:r>
          </a:p>
          <a:p>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solidFill>
                  <a:srgbClr val="FF0000"/>
                </a:solidFill>
                <a:latin typeface="Times New Roman" pitchFamily="18" charset="0"/>
                <a:cs typeface="Times New Roman" pitchFamily="18" charset="0"/>
              </a:rPr>
              <a:t>Đường xâm nhập của vi khuẩn lao vào cơ thể</a:t>
            </a:r>
            <a:endParaRPr lang="en-US">
              <a:solidFill>
                <a:srgbClr val="FF0000"/>
              </a:solidFill>
              <a:latin typeface="Times New Roman" pitchFamily="18" charset="0"/>
              <a:cs typeface="Times New Roman" pitchFamily="18" charset="0"/>
            </a:endParaRPr>
          </a:p>
        </p:txBody>
      </p:sp>
      <p:sp>
        <p:nvSpPr>
          <p:cNvPr id="6" name="TextBox 5"/>
          <p:cNvSpPr txBox="1"/>
          <p:nvPr/>
        </p:nvSpPr>
        <p:spPr>
          <a:xfrm>
            <a:off x="533400" y="1447800"/>
            <a:ext cx="3886200" cy="3785652"/>
          </a:xfrm>
          <a:prstGeom prst="rect">
            <a:avLst/>
          </a:prstGeom>
          <a:noFill/>
        </p:spPr>
        <p:txBody>
          <a:bodyPr wrap="square" rtlCol="0">
            <a:spAutoFit/>
          </a:bodyPr>
          <a:lstStyle/>
          <a:p>
            <a:r>
              <a:rPr lang="en-GB" sz="3000" smtClean="0">
                <a:latin typeface="Times New Roman" pitchFamily="18" charset="0"/>
                <a:cs typeface="Times New Roman" pitchFamily="18" charset="0"/>
              </a:rPr>
              <a:t>Đường hô hấp: quan trọng nhất (lao phổi 90%)</a:t>
            </a:r>
          </a:p>
          <a:p>
            <a:r>
              <a:rPr lang="en-GB" sz="3000" smtClean="0">
                <a:latin typeface="Times New Roman" pitchFamily="18" charset="0"/>
                <a:cs typeface="Times New Roman" pitchFamily="18" charset="0"/>
              </a:rPr>
              <a:t>Ngoài ra: đường tiêu hóa (lao ruột), da- niêm mạc (lao mắt), lây sang thai nhi qua tĩnh mạch rốn,.. -&gt; ít gặp</a:t>
            </a:r>
            <a:endParaRPr lang="en-GB" sz="3000" dirty="0">
              <a:latin typeface="Times New Roman" pitchFamily="18" charset="0"/>
              <a:cs typeface="Times New Roman" pitchFamily="18" charset="0"/>
            </a:endParaRPr>
          </a:p>
        </p:txBody>
      </p:sp>
      <p:pic>
        <p:nvPicPr>
          <p:cNvPr id="2050" name="Picture 2" descr="D:\images (6).jpg"/>
          <p:cNvPicPr>
            <a:picLocks noGrp="1" noChangeAspect="1" noChangeArrowheads="1"/>
          </p:cNvPicPr>
          <p:nvPr>
            <p:ph idx="1"/>
          </p:nvPr>
        </p:nvPicPr>
        <p:blipFill>
          <a:blip r:embed="rId2"/>
          <a:srcRect/>
          <a:stretch>
            <a:fillRect/>
          </a:stretch>
        </p:blipFill>
        <p:spPr bwMode="auto">
          <a:xfrm>
            <a:off x="4800600" y="1676400"/>
            <a:ext cx="3962400" cy="3581400"/>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Cơ chế </a:t>
            </a:r>
            <a:r>
              <a:rPr lang="en-US" smtClean="0">
                <a:solidFill>
                  <a:srgbClr val="FF0000"/>
                </a:solidFill>
                <a:latin typeface="Times New Roman" pitchFamily="18" charset="0"/>
                <a:cs typeface="Times New Roman" pitchFamily="18" charset="0"/>
              </a:rPr>
              <a:t>bệnh sinh bệnh lao</a:t>
            </a:r>
            <a:endParaRPr lang="en-US">
              <a:solidFill>
                <a:srgbClr val="FF0000"/>
              </a:solidFill>
              <a:latin typeface="Times New Roman" pitchFamily="18" charset="0"/>
              <a:cs typeface="Times New Roman" pitchFamily="18" charset="0"/>
            </a:endParaRPr>
          </a:p>
        </p:txBody>
      </p:sp>
      <p:pic>
        <p:nvPicPr>
          <p:cNvPr id="2050" name="Picture 2" descr="C:\Users\iic\Desktop\m_761fig01.png"/>
          <p:cNvPicPr>
            <a:picLocks noGrp="1" noChangeAspect="1" noChangeArrowheads="1"/>
          </p:cNvPicPr>
          <p:nvPr>
            <p:ph idx="1"/>
          </p:nvPr>
        </p:nvPicPr>
        <p:blipFill>
          <a:blip r:embed="rId2"/>
          <a:srcRect/>
          <a:stretch>
            <a:fillRect/>
          </a:stretch>
        </p:blipFill>
        <p:spPr bwMode="auto">
          <a:xfrm>
            <a:off x="1143000" y="1524000"/>
            <a:ext cx="6781800" cy="4876800"/>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Cơ chế gây bệnh</a:t>
            </a:r>
            <a:endParaRPr lang="en-US">
              <a:solidFill>
                <a:srgbClr val="FF0000"/>
              </a:solidFill>
              <a:latin typeface="Times New Roman" pitchFamily="18" charset="0"/>
              <a:cs typeface="Times New Roman" pitchFamily="18" charset="0"/>
            </a:endParaRPr>
          </a:p>
        </p:txBody>
      </p:sp>
      <p:sp>
        <p:nvSpPr>
          <p:cNvPr id="4" name="TextBox 3"/>
          <p:cNvSpPr txBox="1"/>
          <p:nvPr/>
        </p:nvSpPr>
        <p:spPr>
          <a:xfrm>
            <a:off x="533400" y="1600200"/>
            <a:ext cx="5029200" cy="5447645"/>
          </a:xfrm>
          <a:prstGeom prst="rect">
            <a:avLst/>
          </a:prstGeom>
          <a:noFill/>
        </p:spPr>
        <p:txBody>
          <a:bodyPr wrap="square" rtlCol="0">
            <a:spAutoFit/>
          </a:bodyPr>
          <a:lstStyle/>
          <a:p>
            <a:r>
              <a:rPr lang="en-US" sz="3000" smtClean="0">
                <a:latin typeface="Times New Roman" pitchFamily="18" charset="0"/>
                <a:cs typeface="Times New Roman" pitchFamily="18" charset="0"/>
              </a:rPr>
              <a:t>Người bệnh mang vi khuẩn lao (hắt hơi, sổ mũi,..) -&gt; người lành </a:t>
            </a:r>
          </a:p>
          <a:p>
            <a:r>
              <a:rPr lang="en-US" sz="3000" smtClean="0">
                <a:latin typeface="Times New Roman" pitchFamily="18" charset="0"/>
                <a:cs typeface="Times New Roman" pitchFamily="18" charset="0"/>
              </a:rPr>
              <a:t>Các hạt nhỏ 1-5nm mang vi khuẩn đi vào phế nang</a:t>
            </a:r>
          </a:p>
          <a:p>
            <a:r>
              <a:rPr lang="en-US" sz="3000" smtClean="0">
                <a:latin typeface="Times New Roman" pitchFamily="18" charset="0"/>
                <a:cs typeface="Times New Roman" pitchFamily="18" charset="0"/>
              </a:rPr>
              <a:t>Các mô của phế nang bị vi khuẩn xâm nhập tạo ra ổ vi khuẩn đầu tiên. Từ đây vi khuẩn được gieo rắc đến hạch lympho trong vùng rồi đến các mô khác</a:t>
            </a:r>
          </a:p>
          <a:p>
            <a:r>
              <a:rPr lang="en-US" smtClean="0">
                <a:latin typeface="Times New Roman" pitchFamily="18" charset="0"/>
                <a:cs typeface="Times New Roman" pitchFamily="18" charset="0"/>
              </a:rPr>
              <a:t> </a:t>
            </a:r>
            <a:endParaRPr lang="en-US">
              <a:latin typeface="Times New Roman" pitchFamily="18" charset="0"/>
              <a:cs typeface="Times New Roman" pitchFamily="18" charset="0"/>
            </a:endParaRPr>
          </a:p>
        </p:txBody>
      </p:sp>
      <p:pic>
        <p:nvPicPr>
          <p:cNvPr id="3074" name="Picture 2" descr="D:\nrmicro749-f1.jpg"/>
          <p:cNvPicPr>
            <a:picLocks noGrp="1" noChangeAspect="1" noChangeArrowheads="1"/>
          </p:cNvPicPr>
          <p:nvPr>
            <p:ph idx="1"/>
          </p:nvPr>
        </p:nvPicPr>
        <p:blipFill>
          <a:blip r:embed="rId2"/>
          <a:srcRect/>
          <a:stretch>
            <a:fillRect/>
          </a:stretch>
        </p:blipFill>
        <p:spPr bwMode="auto">
          <a:xfrm>
            <a:off x="5562600" y="1939130"/>
            <a:ext cx="3276600" cy="4537869"/>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1621</TotalTime>
  <Words>820</Words>
  <Application>Microsoft Office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Bệnh lao</vt:lpstr>
      <vt:lpstr>Định nghĩa</vt:lpstr>
      <vt:lpstr>Tình hình mắc lao hiện nay</vt:lpstr>
      <vt:lpstr>Tình hình mắc lao hiện nay</vt:lpstr>
      <vt:lpstr>Nguyên nhân</vt:lpstr>
      <vt:lpstr>Điều kiện thuận lợi</vt:lpstr>
      <vt:lpstr>Đường xâm nhập của vi khuẩn lao vào cơ thể</vt:lpstr>
      <vt:lpstr>Cơ chế bệnh sinh bệnh lao</vt:lpstr>
      <vt:lpstr>Cơ chế gây bệnh</vt:lpstr>
      <vt:lpstr>Diễn biến</vt:lpstr>
      <vt:lpstr>Phân loại</vt:lpstr>
      <vt:lpstr>Triệu chứng</vt:lpstr>
      <vt:lpstr>Điều trị</vt:lpstr>
      <vt:lpstr>Điều trị</vt:lpstr>
      <vt:lpstr>Phòng bệnh</vt:lpstr>
      <vt:lpstr>Tài liệu tham khảo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iic</cp:lastModifiedBy>
  <cp:revision>146</cp:revision>
  <dcterms:created xsi:type="dcterms:W3CDTF">2016-11-05T17:13:40Z</dcterms:created>
  <dcterms:modified xsi:type="dcterms:W3CDTF">2016-11-11T08:14:24Z</dcterms:modified>
</cp:coreProperties>
</file>