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5.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9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50" y="-5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1CD56F-0924-4F5E-9FA9-F8696CE085D7}" type="datetimeFigureOut">
              <a:rPr lang="en-US" smtClean="0"/>
              <a:t>5/11/2018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21B5F6-A1D3-4FBB-8BB9-5F4C6E5F172E}" type="slidenum">
              <a:rPr lang="en-US" smtClean="0"/>
              <a:t>‹#›</a:t>
            </a:fld>
            <a:endParaRPr lang="en-US"/>
          </a:p>
        </p:txBody>
      </p:sp>
    </p:spTree>
    <p:extLst>
      <p:ext uri="{BB962C8B-B14F-4D97-AF65-F5344CB8AC3E}">
        <p14:creationId xmlns:p14="http://schemas.microsoft.com/office/powerpoint/2010/main" val="24711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err="1" smtClean="0"/>
              <a:t>Tăng</a:t>
            </a:r>
            <a:r>
              <a:rPr lang="en-US" baseline="0" smtClean="0"/>
              <a:t> insulin </a:t>
            </a:r>
            <a:r>
              <a:rPr lang="en-US" baseline="0" err="1" smtClean="0"/>
              <a:t>thường</a:t>
            </a:r>
            <a:r>
              <a:rPr lang="en-US" baseline="0" smtClean="0"/>
              <a:t> </a:t>
            </a:r>
            <a:r>
              <a:rPr lang="en-US" baseline="0" err="1" smtClean="0"/>
              <a:t>xuyên</a:t>
            </a:r>
            <a:r>
              <a:rPr lang="en-US" baseline="0" smtClean="0"/>
              <a:t> : </a:t>
            </a:r>
            <a:r>
              <a:rPr lang="en-US" baseline="0" err="1" smtClean="0"/>
              <a:t>nồng</a:t>
            </a:r>
            <a:r>
              <a:rPr lang="en-US" baseline="0" smtClean="0"/>
              <a:t> </a:t>
            </a:r>
            <a:r>
              <a:rPr lang="en-US" baseline="0" err="1" smtClean="0"/>
              <a:t>độ</a:t>
            </a:r>
            <a:r>
              <a:rPr lang="en-US" baseline="0" smtClean="0"/>
              <a:t> </a:t>
            </a:r>
            <a:r>
              <a:rPr lang="en-US" baseline="0" err="1" smtClean="0"/>
              <a:t>các</a:t>
            </a:r>
            <a:r>
              <a:rPr lang="en-US" baseline="0" smtClean="0"/>
              <a:t> receptor </a:t>
            </a:r>
            <a:r>
              <a:rPr lang="en-US" baseline="0" err="1" smtClean="0"/>
              <a:t>giảm</a:t>
            </a:r>
            <a:r>
              <a:rPr lang="en-US" baseline="0" smtClean="0"/>
              <a:t> </a:t>
            </a:r>
            <a:r>
              <a:rPr lang="en-US" baseline="0" err="1" smtClean="0"/>
              <a:t>đi</a:t>
            </a:r>
            <a:r>
              <a:rPr lang="en-US" baseline="0" smtClean="0"/>
              <a:t>.</a:t>
            </a:r>
          </a:p>
          <a:p>
            <a:pPr marL="171450" indent="-171450">
              <a:buFontTx/>
              <a:buChar char="-"/>
            </a:pPr>
            <a:r>
              <a:rPr lang="vi-VN" sz="1200" smtClean="0">
                <a:latin typeface="Times New Roman" panose="02020603050405020304" pitchFamily="18" charset="0"/>
                <a:cs typeface="Times New Roman" panose="02020603050405020304" pitchFamily="18" charset="0"/>
              </a:rPr>
              <a:t>Huyết  sắc  tố  kết  hợp</a:t>
            </a:r>
            <a:r>
              <a:rPr lang="en-US" sz="1200" smtClean="0">
                <a:latin typeface="Times New Roman" panose="02020603050405020304" pitchFamily="18" charset="0"/>
                <a:cs typeface="Times New Roman" panose="02020603050405020304" pitchFamily="18" charset="0"/>
              </a:rPr>
              <a:t> </a:t>
            </a:r>
            <a:r>
              <a:rPr lang="vi-VN" sz="1200" smtClean="0">
                <a:latin typeface="Times New Roman" panose="02020603050405020304" pitchFamily="18" charset="0"/>
                <a:cs typeface="Times New Roman" panose="02020603050405020304" pitchFamily="18" charset="0"/>
              </a:rPr>
              <a:t>glucose: có 3 loại HbA1a,</a:t>
            </a:r>
            <a:r>
              <a:rPr lang="en-US" sz="1200" smtClean="0">
                <a:latin typeface="Times New Roman" panose="02020603050405020304" pitchFamily="18" charset="0"/>
                <a:cs typeface="Times New Roman" panose="02020603050405020304" pitchFamily="18" charset="0"/>
              </a:rPr>
              <a:t> </a:t>
            </a:r>
            <a:r>
              <a:rPr lang="vi-VN" sz="1200" smtClean="0">
                <a:latin typeface="Times New Roman" panose="02020603050405020304" pitchFamily="18" charset="0"/>
                <a:cs typeface="Times New Roman" panose="02020603050405020304" pitchFamily="18" charset="0"/>
              </a:rPr>
              <a:t>HbA1b, HbA1c</a:t>
            </a:r>
            <a:r>
              <a:rPr lang="en-US" sz="1200" smtClean="0">
                <a:latin typeface="Times New Roman" panose="02020603050405020304" pitchFamily="18" charset="0"/>
                <a:cs typeface="Times New Roman" panose="02020603050405020304" pitchFamily="18" charset="0"/>
              </a:rPr>
              <a:t>. </a:t>
            </a:r>
            <a:r>
              <a:rPr lang="vi-VN" sz="1200" smtClean="0">
                <a:latin typeface="Times New Roman" panose="02020603050405020304" pitchFamily="18" charset="0"/>
                <a:cs typeface="Times New Roman" panose="02020603050405020304" pitchFamily="18" charset="0"/>
              </a:rPr>
              <a:t>HbA1c  tăng  khi  tăng</a:t>
            </a:r>
            <a:r>
              <a:rPr lang="en-US" sz="1200" smtClean="0">
                <a:latin typeface="Times New Roman" panose="02020603050405020304" pitchFamily="18" charset="0"/>
                <a:cs typeface="Times New Roman" panose="02020603050405020304" pitchFamily="18" charset="0"/>
              </a:rPr>
              <a:t> </a:t>
            </a:r>
            <a:r>
              <a:rPr lang="vi-VN" sz="1200" smtClean="0">
                <a:latin typeface="Times New Roman" panose="02020603050405020304" pitchFamily="18" charset="0"/>
                <a:cs typeface="Times New Roman" panose="02020603050405020304" pitchFamily="18" charset="0"/>
              </a:rPr>
              <a:t>đường  huyết  mãn</a:t>
            </a:r>
            <a:r>
              <a:rPr lang="en-US" sz="1200" smtClean="0">
                <a:latin typeface="Times New Roman" panose="02020603050405020304" pitchFamily="18" charset="0"/>
                <a:cs typeface="Times New Roman" panose="02020603050405020304" pitchFamily="18" charset="0"/>
              </a:rPr>
              <a:t>, </a:t>
            </a:r>
            <a:r>
              <a:rPr lang="vi-VN" sz="1200" smtClean="0">
                <a:latin typeface="Times New Roman" panose="02020603050405020304" pitchFamily="18" charset="0"/>
                <a:cs typeface="Times New Roman" panose="02020603050405020304" pitchFamily="18" charset="0"/>
              </a:rPr>
              <a:t>nếu &gt; 10% tổng số</a:t>
            </a:r>
            <a:r>
              <a:rPr lang="en-US" sz="1200" smtClean="0">
                <a:latin typeface="Times New Roman" panose="02020603050405020304" pitchFamily="18" charset="0"/>
                <a:cs typeface="Times New Roman" panose="02020603050405020304" pitchFamily="18" charset="0"/>
              </a:rPr>
              <a:t> </a:t>
            </a:r>
            <a:r>
              <a:rPr lang="vi-VN" sz="1200" smtClean="0">
                <a:latin typeface="Times New Roman" panose="02020603050405020304" pitchFamily="18" charset="0"/>
                <a:cs typeface="Times New Roman" panose="02020603050405020304" pitchFamily="18" charset="0"/>
              </a:rPr>
              <a:t>Hb</a:t>
            </a:r>
            <a:r>
              <a:rPr lang="en-US" sz="1200" smtClean="0">
                <a:latin typeface="Times New Roman" panose="02020603050405020304" pitchFamily="18" charset="0"/>
                <a:cs typeface="Times New Roman" panose="02020603050405020304" pitchFamily="18" charset="0"/>
              </a:rPr>
              <a:t> </a:t>
            </a:r>
            <a:r>
              <a:rPr lang="en-US" sz="1200" smtClean="0">
                <a:latin typeface="Times New Roman" panose="02020603050405020304" pitchFamily="18" charset="0"/>
                <a:cs typeface="Times New Roman" panose="02020603050405020304" pitchFamily="18" charset="0"/>
                <a:sym typeface="Wingdings" pitchFamily="2" charset="2"/>
              </a:rPr>
              <a:t> </a:t>
            </a:r>
            <a:r>
              <a:rPr lang="vi-VN" sz="1200" smtClean="0">
                <a:latin typeface="Times New Roman" panose="02020603050405020304" pitchFamily="18" charset="0"/>
                <a:cs typeface="Times New Roman" panose="02020603050405020304" pitchFamily="18" charset="0"/>
              </a:rPr>
              <a:t>không kiểm  soát</a:t>
            </a:r>
            <a:r>
              <a:rPr lang="en-US" sz="1200" smtClean="0">
                <a:latin typeface="Times New Roman" panose="02020603050405020304" pitchFamily="18" charset="0"/>
                <a:cs typeface="Times New Roman" panose="02020603050405020304" pitchFamily="18" charset="0"/>
              </a:rPr>
              <a:t> </a:t>
            </a:r>
            <a:r>
              <a:rPr lang="vi-VN" sz="1200" smtClean="0">
                <a:latin typeface="Times New Roman" panose="02020603050405020304" pitchFamily="18" charset="0"/>
                <a:cs typeface="Times New Roman" panose="02020603050405020304" pitchFamily="18" charset="0"/>
              </a:rPr>
              <a:t>được đường</a:t>
            </a:r>
            <a:r>
              <a:rPr lang="en-US" sz="1200" smtClean="0">
                <a:latin typeface="Times New Roman" panose="02020603050405020304" pitchFamily="18" charset="0"/>
                <a:cs typeface="Times New Roman" panose="02020603050405020304" pitchFamily="18" charset="0"/>
              </a:rPr>
              <a:t> </a:t>
            </a:r>
            <a:r>
              <a:rPr lang="vi-VN" sz="1200" smtClean="0">
                <a:latin typeface="Times New Roman" panose="02020603050405020304" pitchFamily="18" charset="0"/>
                <a:cs typeface="Times New Roman" panose="02020603050405020304" pitchFamily="18" charset="0"/>
              </a:rPr>
              <a:t>huyết</a:t>
            </a:r>
            <a:endParaRPr lang="en-US" baseline="0" smtClean="0"/>
          </a:p>
          <a:p>
            <a:pPr marL="171450" indent="-171450">
              <a:buFontTx/>
              <a:buChar char="-"/>
            </a:pPr>
            <a:endParaRPr lang="en-US"/>
          </a:p>
        </p:txBody>
      </p:sp>
      <p:sp>
        <p:nvSpPr>
          <p:cNvPr id="4" name="Slide Number Placeholder 3"/>
          <p:cNvSpPr>
            <a:spLocks noGrp="1"/>
          </p:cNvSpPr>
          <p:nvPr>
            <p:ph type="sldNum" sz="quarter" idx="10"/>
          </p:nvPr>
        </p:nvSpPr>
        <p:spPr/>
        <p:txBody>
          <a:bodyPr/>
          <a:lstStyle/>
          <a:p>
            <a:fld id="{D921B5F6-A1D3-4FBB-8BB9-5F4C6E5F172E}" type="slidenum">
              <a:rPr lang="en-US" smtClean="0"/>
              <a:t>3</a:t>
            </a:fld>
            <a:endParaRPr lang="en-US"/>
          </a:p>
        </p:txBody>
      </p:sp>
    </p:spTree>
    <p:extLst>
      <p:ext uri="{BB962C8B-B14F-4D97-AF65-F5344CB8AC3E}">
        <p14:creationId xmlns:p14="http://schemas.microsoft.com/office/powerpoint/2010/main" val="246919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sz="1200" err="1" smtClean="0">
                <a:latin typeface="Times New Roman" pitchFamily="18" charset="0"/>
                <a:cs typeface="Times New Roman" pitchFamily="18" charset="0"/>
              </a:rPr>
              <a:t>Nhanh</a:t>
            </a:r>
            <a:r>
              <a:rPr lang="en-US" sz="1200" smtClean="0">
                <a:latin typeface="Times New Roman" pitchFamily="18" charset="0"/>
                <a:cs typeface="Times New Roman" pitchFamily="18" charset="0"/>
              </a:rPr>
              <a:t>: 1 </a:t>
            </a:r>
            <a:r>
              <a:rPr lang="en-US" sz="1200" err="1" smtClean="0">
                <a:latin typeface="Times New Roman" pitchFamily="18" charset="0"/>
                <a:cs typeface="Times New Roman" pitchFamily="18" charset="0"/>
              </a:rPr>
              <a:t>số</a:t>
            </a:r>
            <a:r>
              <a:rPr lang="en-US" sz="1200" smtClean="0">
                <a:latin typeface="Times New Roman" pitchFamily="18" charset="0"/>
                <a:cs typeface="Times New Roman" pitchFamily="18" charset="0"/>
              </a:rPr>
              <a:t> </a:t>
            </a:r>
            <a:r>
              <a:rPr lang="en-US" sz="1200" err="1" smtClean="0">
                <a:latin typeface="Times New Roman" pitchFamily="18" charset="0"/>
                <a:cs typeface="Times New Roman" pitchFamily="18" charset="0"/>
              </a:rPr>
              <a:t>mô</a:t>
            </a:r>
            <a:r>
              <a:rPr lang="en-US" sz="1200" smtClean="0">
                <a:latin typeface="Times New Roman" pitchFamily="18" charset="0"/>
                <a:cs typeface="Times New Roman" pitchFamily="18" charset="0"/>
              </a:rPr>
              <a:t>(</a:t>
            </a:r>
            <a:r>
              <a:rPr lang="en-US" sz="1200" err="1" smtClean="0">
                <a:latin typeface="Times New Roman" pitchFamily="18" charset="0"/>
                <a:cs typeface="Times New Roman" pitchFamily="18" charset="0"/>
              </a:rPr>
              <a:t>cơ</a:t>
            </a:r>
            <a:r>
              <a:rPr lang="en-US" sz="1200" smtClean="0">
                <a:latin typeface="Times New Roman" pitchFamily="18" charset="0"/>
                <a:cs typeface="Times New Roman" pitchFamily="18" charset="0"/>
              </a:rPr>
              <a:t>, </a:t>
            </a:r>
            <a:r>
              <a:rPr lang="en-US" sz="1200" err="1" smtClean="0">
                <a:latin typeface="Times New Roman" pitchFamily="18" charset="0"/>
                <a:cs typeface="Times New Roman" pitchFamily="18" charset="0"/>
              </a:rPr>
              <a:t>mỡ</a:t>
            </a:r>
            <a:r>
              <a:rPr lang="en-US" sz="1200" smtClean="0">
                <a:latin typeface="Times New Roman" pitchFamily="18" charset="0"/>
                <a:cs typeface="Times New Roman" pitchFamily="18" charset="0"/>
              </a:rPr>
              <a:t>)</a:t>
            </a:r>
          </a:p>
          <a:p>
            <a:pPr>
              <a:buFontTx/>
              <a:buChar char="-"/>
            </a:pPr>
            <a:r>
              <a:rPr lang="en-US" sz="1200" err="1" smtClean="0">
                <a:latin typeface="Times New Roman" pitchFamily="18" charset="0"/>
                <a:cs typeface="Times New Roman" pitchFamily="18" charset="0"/>
              </a:rPr>
              <a:t>Trung</a:t>
            </a:r>
            <a:r>
              <a:rPr lang="en-US" sz="1200" smtClean="0">
                <a:latin typeface="Times New Roman" pitchFamily="18" charset="0"/>
                <a:cs typeface="Times New Roman" pitchFamily="18" charset="0"/>
              </a:rPr>
              <a:t> </a:t>
            </a:r>
            <a:r>
              <a:rPr lang="en-US" sz="1200" err="1" smtClean="0">
                <a:latin typeface="Times New Roman" pitchFamily="18" charset="0"/>
                <a:cs typeface="Times New Roman" pitchFamily="18" charset="0"/>
              </a:rPr>
              <a:t>gian</a:t>
            </a:r>
            <a:r>
              <a:rPr lang="en-US" sz="1200" smtClean="0">
                <a:latin typeface="Times New Roman" pitchFamily="18" charset="0"/>
                <a:cs typeface="Times New Roman" pitchFamily="18" charset="0"/>
              </a:rPr>
              <a:t>: </a:t>
            </a:r>
            <a:r>
              <a:rPr lang="en-US" sz="1200" err="1" smtClean="0">
                <a:latin typeface="Times New Roman" pitchFamily="18" charset="0"/>
                <a:cs typeface="Times New Roman" pitchFamily="18" charset="0"/>
              </a:rPr>
              <a:t>tất</a:t>
            </a:r>
            <a:r>
              <a:rPr lang="en-US" sz="1200" smtClean="0">
                <a:latin typeface="Times New Roman" pitchFamily="18" charset="0"/>
                <a:cs typeface="Times New Roman" pitchFamily="18" charset="0"/>
              </a:rPr>
              <a:t> </a:t>
            </a:r>
            <a:r>
              <a:rPr lang="en-US" sz="1200" err="1" smtClean="0">
                <a:latin typeface="Times New Roman" pitchFamily="18" charset="0"/>
                <a:cs typeface="Times New Roman" pitchFamily="18" charset="0"/>
              </a:rPr>
              <a:t>cả</a:t>
            </a:r>
            <a:r>
              <a:rPr lang="en-US" sz="1200" smtClean="0">
                <a:latin typeface="Times New Roman" pitchFamily="18" charset="0"/>
                <a:cs typeface="Times New Roman" pitchFamily="18" charset="0"/>
              </a:rPr>
              <a:t> </a:t>
            </a:r>
            <a:r>
              <a:rPr lang="en-US" sz="1200" err="1" smtClean="0">
                <a:latin typeface="Times New Roman" pitchFamily="18" charset="0"/>
                <a:cs typeface="Times New Roman" pitchFamily="18" charset="0"/>
              </a:rPr>
              <a:t>tế</a:t>
            </a:r>
            <a:r>
              <a:rPr lang="en-US" sz="1200" smtClean="0">
                <a:latin typeface="Times New Roman" pitchFamily="18" charset="0"/>
                <a:cs typeface="Times New Roman" pitchFamily="18" charset="0"/>
              </a:rPr>
              <a:t> </a:t>
            </a:r>
            <a:r>
              <a:rPr lang="en-US" sz="1200" err="1" smtClean="0">
                <a:latin typeface="Times New Roman" pitchFamily="18" charset="0"/>
                <a:cs typeface="Times New Roman" pitchFamily="18" charset="0"/>
              </a:rPr>
              <a:t>bào</a:t>
            </a:r>
            <a:endParaRPr lang="en-US" sz="1200" smtClean="0">
              <a:latin typeface="Times New Roman" pitchFamily="18" charset="0"/>
              <a:cs typeface="Times New Roman" pitchFamily="18" charset="0"/>
            </a:endParaRPr>
          </a:p>
          <a:p>
            <a:pPr>
              <a:buFontTx/>
              <a:buChar char="-"/>
            </a:pPr>
            <a:r>
              <a:rPr lang="en-US" sz="1200" err="1" smtClean="0">
                <a:latin typeface="Times New Roman" pitchFamily="18" charset="0"/>
                <a:cs typeface="Times New Roman" pitchFamily="18" charset="0"/>
              </a:rPr>
              <a:t>Kéo</a:t>
            </a:r>
            <a:r>
              <a:rPr lang="en-US" sz="1200" smtClean="0">
                <a:latin typeface="Times New Roman" pitchFamily="18" charset="0"/>
                <a:cs typeface="Times New Roman" pitchFamily="18" charset="0"/>
              </a:rPr>
              <a:t> </a:t>
            </a:r>
            <a:r>
              <a:rPr lang="en-US" sz="1200" err="1" smtClean="0">
                <a:latin typeface="Times New Roman" pitchFamily="18" charset="0"/>
                <a:cs typeface="Times New Roman" pitchFamily="18" charset="0"/>
              </a:rPr>
              <a:t>dài</a:t>
            </a:r>
            <a:r>
              <a:rPr lang="en-US" sz="1200" smtClean="0">
                <a:latin typeface="Times New Roman" pitchFamily="18" charset="0"/>
                <a:cs typeface="Times New Roman" pitchFamily="18" charset="0"/>
              </a:rPr>
              <a:t>: </a:t>
            </a:r>
            <a:r>
              <a:rPr lang="en-US" sz="1200" err="1" smtClean="0">
                <a:latin typeface="Times New Roman" pitchFamily="18" charset="0"/>
                <a:cs typeface="Times New Roman" pitchFamily="18" charset="0"/>
              </a:rPr>
              <a:t>tăng</a:t>
            </a:r>
            <a:r>
              <a:rPr lang="en-US" sz="1200" smtClean="0">
                <a:latin typeface="Times New Roman" pitchFamily="18" charset="0"/>
                <a:cs typeface="Times New Roman" pitchFamily="18" charset="0"/>
              </a:rPr>
              <a:t> </a:t>
            </a:r>
            <a:r>
              <a:rPr lang="en-US" sz="1200" err="1" smtClean="0">
                <a:latin typeface="Times New Roman" pitchFamily="18" charset="0"/>
                <a:cs typeface="Times New Roman" pitchFamily="18" charset="0"/>
              </a:rPr>
              <a:t>tổng</a:t>
            </a:r>
            <a:r>
              <a:rPr lang="en-US" sz="1200" smtClean="0">
                <a:latin typeface="Times New Roman" pitchFamily="18" charset="0"/>
                <a:cs typeface="Times New Roman" pitchFamily="18" charset="0"/>
              </a:rPr>
              <a:t> </a:t>
            </a:r>
            <a:r>
              <a:rPr lang="en-US" sz="1200" err="1" smtClean="0">
                <a:latin typeface="Times New Roman" pitchFamily="18" charset="0"/>
                <a:cs typeface="Times New Roman" pitchFamily="18" charset="0"/>
              </a:rPr>
              <a:t>hợp</a:t>
            </a:r>
            <a:r>
              <a:rPr lang="en-US" sz="1200" smtClean="0">
                <a:latin typeface="Times New Roman" pitchFamily="18" charset="0"/>
                <a:cs typeface="Times New Roman" pitchFamily="18" charset="0"/>
              </a:rPr>
              <a:t> protein </a:t>
            </a:r>
          </a:p>
          <a:p>
            <a:endParaRPr lang="en-US"/>
          </a:p>
        </p:txBody>
      </p:sp>
      <p:sp>
        <p:nvSpPr>
          <p:cNvPr id="4" name="Slide Number Placeholder 3"/>
          <p:cNvSpPr>
            <a:spLocks noGrp="1"/>
          </p:cNvSpPr>
          <p:nvPr>
            <p:ph type="sldNum" sz="quarter" idx="10"/>
          </p:nvPr>
        </p:nvSpPr>
        <p:spPr/>
        <p:txBody>
          <a:bodyPr/>
          <a:lstStyle/>
          <a:p>
            <a:fld id="{D921B5F6-A1D3-4FBB-8BB9-5F4C6E5F172E}" type="slidenum">
              <a:rPr lang="en-US" smtClean="0"/>
              <a:t>4</a:t>
            </a:fld>
            <a:endParaRPr lang="en-US"/>
          </a:p>
        </p:txBody>
      </p:sp>
    </p:spTree>
    <p:extLst>
      <p:ext uri="{BB962C8B-B14F-4D97-AF65-F5344CB8AC3E}">
        <p14:creationId xmlns:p14="http://schemas.microsoft.com/office/powerpoint/2010/main" val="753546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mtClean="0"/>
              <a:t>Yếu tố di truyền. - Yếu tố môi trường: là nhóm các yếu tố có thể can thiệp để làm giảm tỷ lệ mắc bệnh. Các yếu tố đó là: + Sự thay đổi lối sống: giảm các hoạt động thể lực; thay đổi chế độ ăn uống theo hướng tăng tinh bột, giảm chất xơ gây dư thừa năng lượng. + Chất lượng thực phẩm: ăn nhiều các loại carbohydrat hấp thu nhanh (đường tinh chất, bánh ngọt, kẹo…), chất béo bão hòa, chất béo trans… + Các stress về tâm l{. - Tuổi thọ ngày càng tăng, nguy cơ mắc bệnh càng cao: Đây là yếu tố không thể can thiệp được.</a:t>
            </a:r>
            <a:endParaRPr lang="en-US"/>
          </a:p>
        </p:txBody>
      </p:sp>
      <p:sp>
        <p:nvSpPr>
          <p:cNvPr id="4" name="Slide Number Placeholder 3"/>
          <p:cNvSpPr>
            <a:spLocks noGrp="1"/>
          </p:cNvSpPr>
          <p:nvPr>
            <p:ph type="sldNum" sz="quarter" idx="10"/>
          </p:nvPr>
        </p:nvSpPr>
        <p:spPr/>
        <p:txBody>
          <a:bodyPr/>
          <a:lstStyle/>
          <a:p>
            <a:fld id="{D921B5F6-A1D3-4FBB-8BB9-5F4C6E5F172E}" type="slidenum">
              <a:rPr lang="en-US" smtClean="0"/>
              <a:t>7</a:t>
            </a:fld>
            <a:endParaRPr lang="en-US"/>
          </a:p>
        </p:txBody>
      </p:sp>
    </p:spTree>
    <p:extLst>
      <p:ext uri="{BB962C8B-B14F-4D97-AF65-F5344CB8AC3E}">
        <p14:creationId xmlns:p14="http://schemas.microsoft.com/office/powerpoint/2010/main" val="3629284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mtClean="0"/>
              <a:t>2 . 4 . 1 Đái tháo đường typ 1 “Là hậu quả của quá trình huỷ hoại các tế bào beta của đảo tuỵ . Do đó cần phải sử dụng insulin ngoại lai để duy trì chuyển hoá, ngăn ngừa tình trạng nhiễm toan ceton có thể gây hôn mê và tử vong” . 2 . 4 . 2 Đái tháo đường typ 2 Suy giảm chức năng tế bào beta và kháng insulin : ‒ Tình trạng thừa cân, béo phì, ít hoạt động thể lực, là những đặc điểm thường thấy ở người đái tháo đường typ 2 có kháng insulin . Tăng insulin máu, kháng insulin còn gặp ở người tiền đái tháo đường, tăng huyết áp vô căn, người mắc hội chứng chuyển hóa v . v … ‒ Người đái tháo đường typ 2 bên cạnh kháng insulin còn có thiếu insulin - đặc biệt khi lượng glucose huyết tương khi đói trên 10 , 0 mmol/L</a:t>
            </a:r>
            <a:endParaRPr lang="en-US"/>
          </a:p>
        </p:txBody>
      </p:sp>
      <p:sp>
        <p:nvSpPr>
          <p:cNvPr id="4" name="Slide Number Placeholder 3"/>
          <p:cNvSpPr>
            <a:spLocks noGrp="1"/>
          </p:cNvSpPr>
          <p:nvPr>
            <p:ph type="sldNum" sz="quarter" idx="10"/>
          </p:nvPr>
        </p:nvSpPr>
        <p:spPr/>
        <p:txBody>
          <a:bodyPr/>
          <a:lstStyle/>
          <a:p>
            <a:fld id="{D921B5F6-A1D3-4FBB-8BB9-5F4C6E5F172E}" type="slidenum">
              <a:rPr lang="en-US" smtClean="0"/>
              <a:t>8</a:t>
            </a:fld>
            <a:endParaRPr lang="en-US"/>
          </a:p>
        </p:txBody>
      </p:sp>
    </p:spTree>
    <p:extLst>
      <p:ext uri="{BB962C8B-B14F-4D97-AF65-F5344CB8AC3E}">
        <p14:creationId xmlns:p14="http://schemas.microsoft.com/office/powerpoint/2010/main" val="2413720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D56A27-FC1A-40EA-AE99-7CD3F61F9EE6}"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567C3-D227-465C-B348-E13C26EC2698}" type="slidenum">
              <a:rPr lang="en-US" smtClean="0"/>
              <a:t>‹#›</a:t>
            </a:fld>
            <a:endParaRPr lang="en-US"/>
          </a:p>
        </p:txBody>
      </p:sp>
    </p:spTree>
    <p:extLst>
      <p:ext uri="{BB962C8B-B14F-4D97-AF65-F5344CB8AC3E}">
        <p14:creationId xmlns:p14="http://schemas.microsoft.com/office/powerpoint/2010/main" val="1929931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D56A27-FC1A-40EA-AE99-7CD3F61F9EE6}"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567C3-D227-465C-B348-E13C26EC2698}" type="slidenum">
              <a:rPr lang="en-US" smtClean="0"/>
              <a:t>‹#›</a:t>
            </a:fld>
            <a:endParaRPr lang="en-US"/>
          </a:p>
        </p:txBody>
      </p:sp>
    </p:spTree>
    <p:extLst>
      <p:ext uri="{BB962C8B-B14F-4D97-AF65-F5344CB8AC3E}">
        <p14:creationId xmlns:p14="http://schemas.microsoft.com/office/powerpoint/2010/main" val="2285708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D56A27-FC1A-40EA-AE99-7CD3F61F9EE6}"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567C3-D227-465C-B348-E13C26EC2698}" type="slidenum">
              <a:rPr lang="en-US" smtClean="0"/>
              <a:t>‹#›</a:t>
            </a:fld>
            <a:endParaRPr lang="en-US"/>
          </a:p>
        </p:txBody>
      </p:sp>
    </p:spTree>
    <p:extLst>
      <p:ext uri="{BB962C8B-B14F-4D97-AF65-F5344CB8AC3E}">
        <p14:creationId xmlns:p14="http://schemas.microsoft.com/office/powerpoint/2010/main" val="2766571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D56A27-FC1A-40EA-AE99-7CD3F61F9EE6}"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567C3-D227-465C-B348-E13C26EC2698}" type="slidenum">
              <a:rPr lang="en-US" smtClean="0"/>
              <a:t>‹#›</a:t>
            </a:fld>
            <a:endParaRPr lang="en-US"/>
          </a:p>
        </p:txBody>
      </p:sp>
    </p:spTree>
    <p:extLst>
      <p:ext uri="{BB962C8B-B14F-4D97-AF65-F5344CB8AC3E}">
        <p14:creationId xmlns:p14="http://schemas.microsoft.com/office/powerpoint/2010/main" val="396601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D56A27-FC1A-40EA-AE99-7CD3F61F9EE6}"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567C3-D227-465C-B348-E13C26EC2698}" type="slidenum">
              <a:rPr lang="en-US" smtClean="0"/>
              <a:t>‹#›</a:t>
            </a:fld>
            <a:endParaRPr lang="en-US"/>
          </a:p>
        </p:txBody>
      </p:sp>
    </p:spTree>
    <p:extLst>
      <p:ext uri="{BB962C8B-B14F-4D97-AF65-F5344CB8AC3E}">
        <p14:creationId xmlns:p14="http://schemas.microsoft.com/office/powerpoint/2010/main" val="262704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D56A27-FC1A-40EA-AE99-7CD3F61F9EE6}"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567C3-D227-465C-B348-E13C26EC2698}" type="slidenum">
              <a:rPr lang="en-US" smtClean="0"/>
              <a:t>‹#›</a:t>
            </a:fld>
            <a:endParaRPr lang="en-US"/>
          </a:p>
        </p:txBody>
      </p:sp>
    </p:spTree>
    <p:extLst>
      <p:ext uri="{BB962C8B-B14F-4D97-AF65-F5344CB8AC3E}">
        <p14:creationId xmlns:p14="http://schemas.microsoft.com/office/powerpoint/2010/main" val="86296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D56A27-FC1A-40EA-AE99-7CD3F61F9EE6}" type="datetimeFigureOut">
              <a:rPr lang="en-US" smtClean="0"/>
              <a:t>5/11/2018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D567C3-D227-465C-B348-E13C26EC2698}" type="slidenum">
              <a:rPr lang="en-US" smtClean="0"/>
              <a:t>‹#›</a:t>
            </a:fld>
            <a:endParaRPr lang="en-US"/>
          </a:p>
        </p:txBody>
      </p:sp>
    </p:spTree>
    <p:extLst>
      <p:ext uri="{BB962C8B-B14F-4D97-AF65-F5344CB8AC3E}">
        <p14:creationId xmlns:p14="http://schemas.microsoft.com/office/powerpoint/2010/main" val="176819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D56A27-FC1A-40EA-AE99-7CD3F61F9EE6}" type="datetimeFigureOut">
              <a:rPr lang="en-US" smtClean="0"/>
              <a:t>5/11/2018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D567C3-D227-465C-B348-E13C26EC2698}" type="slidenum">
              <a:rPr lang="en-US" smtClean="0"/>
              <a:t>‹#›</a:t>
            </a:fld>
            <a:endParaRPr lang="en-US"/>
          </a:p>
        </p:txBody>
      </p:sp>
    </p:spTree>
    <p:extLst>
      <p:ext uri="{BB962C8B-B14F-4D97-AF65-F5344CB8AC3E}">
        <p14:creationId xmlns:p14="http://schemas.microsoft.com/office/powerpoint/2010/main" val="1036189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56A27-FC1A-40EA-AE99-7CD3F61F9EE6}" type="datetimeFigureOut">
              <a:rPr lang="en-US" smtClean="0"/>
              <a:t>5/11/2018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D567C3-D227-465C-B348-E13C26EC2698}" type="slidenum">
              <a:rPr lang="en-US" smtClean="0"/>
              <a:t>‹#›</a:t>
            </a:fld>
            <a:endParaRPr lang="en-US"/>
          </a:p>
        </p:txBody>
      </p:sp>
    </p:spTree>
    <p:extLst>
      <p:ext uri="{BB962C8B-B14F-4D97-AF65-F5344CB8AC3E}">
        <p14:creationId xmlns:p14="http://schemas.microsoft.com/office/powerpoint/2010/main" val="111357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D56A27-FC1A-40EA-AE99-7CD3F61F9EE6}"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567C3-D227-465C-B348-E13C26EC2698}" type="slidenum">
              <a:rPr lang="en-US" smtClean="0"/>
              <a:t>‹#›</a:t>
            </a:fld>
            <a:endParaRPr lang="en-US"/>
          </a:p>
        </p:txBody>
      </p:sp>
    </p:spTree>
    <p:extLst>
      <p:ext uri="{BB962C8B-B14F-4D97-AF65-F5344CB8AC3E}">
        <p14:creationId xmlns:p14="http://schemas.microsoft.com/office/powerpoint/2010/main" val="3476396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D56A27-FC1A-40EA-AE99-7CD3F61F9EE6}"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567C3-D227-465C-B348-E13C26EC2698}" type="slidenum">
              <a:rPr lang="en-US" smtClean="0"/>
              <a:t>‹#›</a:t>
            </a:fld>
            <a:endParaRPr lang="en-US"/>
          </a:p>
        </p:txBody>
      </p:sp>
    </p:spTree>
    <p:extLst>
      <p:ext uri="{BB962C8B-B14F-4D97-AF65-F5344CB8AC3E}">
        <p14:creationId xmlns:p14="http://schemas.microsoft.com/office/powerpoint/2010/main" val="720905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D56A27-FC1A-40EA-AE99-7CD3F61F9EE6}" type="datetimeFigureOut">
              <a:rPr lang="en-US" smtClean="0"/>
              <a:t>5/11/2018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D567C3-D227-465C-B348-E13C26EC2698}" type="slidenum">
              <a:rPr lang="en-US" smtClean="0"/>
              <a:t>‹#›</a:t>
            </a:fld>
            <a:endParaRPr lang="en-US"/>
          </a:p>
        </p:txBody>
      </p:sp>
    </p:spTree>
    <p:extLst>
      <p:ext uri="{BB962C8B-B14F-4D97-AF65-F5344CB8AC3E}">
        <p14:creationId xmlns:p14="http://schemas.microsoft.com/office/powerpoint/2010/main" val="30543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 Id="rId9"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hyperlink" Target="https://khoe.online/tag/benh-tuyen-giap" TargetMode="External"/><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19400" y="152401"/>
            <a:ext cx="6019800" cy="838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err="1" smtClean="0">
                <a:latin typeface="Times New Roman" pitchFamily="18" charset="0"/>
                <a:cs typeface="Times New Roman" pitchFamily="18" charset="0"/>
              </a:rPr>
              <a:t>KHOA</a:t>
            </a:r>
            <a:r>
              <a:rPr lang="en-US" sz="3200" b="1" smtClean="0">
                <a:latin typeface="Times New Roman" pitchFamily="18" charset="0"/>
                <a:cs typeface="Times New Roman" pitchFamily="18" charset="0"/>
              </a:rPr>
              <a:t> </a:t>
            </a:r>
            <a:r>
              <a:rPr lang="en-US" sz="3200" b="1" err="1" smtClean="0">
                <a:latin typeface="Times New Roman" pitchFamily="18" charset="0"/>
                <a:cs typeface="Times New Roman" pitchFamily="18" charset="0"/>
              </a:rPr>
              <a:t>DƯỢC</a:t>
            </a:r>
            <a:r>
              <a:rPr lang="en-US" sz="3200" b="1" smtClean="0">
                <a:latin typeface="Times New Roman" pitchFamily="18" charset="0"/>
                <a:cs typeface="Times New Roman" pitchFamily="18" charset="0"/>
              </a:rPr>
              <a:t/>
            </a:r>
            <a:br>
              <a:rPr lang="en-US" sz="3200" b="1" smtClean="0">
                <a:latin typeface="Times New Roman" pitchFamily="18" charset="0"/>
                <a:cs typeface="Times New Roman" pitchFamily="18" charset="0"/>
              </a:rPr>
            </a:br>
            <a:r>
              <a:rPr lang="en-US" sz="3200" b="1" err="1" smtClean="0">
                <a:latin typeface="Times New Roman" pitchFamily="18" charset="0"/>
                <a:cs typeface="Times New Roman" pitchFamily="18" charset="0"/>
              </a:rPr>
              <a:t>BỘ</a:t>
            </a:r>
            <a:r>
              <a:rPr lang="en-US" sz="3200" b="1" smtClean="0">
                <a:latin typeface="Times New Roman" pitchFamily="18" charset="0"/>
                <a:cs typeface="Times New Roman" pitchFamily="18" charset="0"/>
              </a:rPr>
              <a:t> </a:t>
            </a:r>
            <a:r>
              <a:rPr lang="en-US" sz="3200" b="1" err="1" smtClean="0">
                <a:latin typeface="Times New Roman" pitchFamily="18" charset="0"/>
                <a:cs typeface="Times New Roman" pitchFamily="18" charset="0"/>
              </a:rPr>
              <a:t>MÔN</a:t>
            </a:r>
            <a:r>
              <a:rPr lang="en-US" sz="3200" b="1" smtClean="0">
                <a:latin typeface="Times New Roman" pitchFamily="18" charset="0"/>
                <a:cs typeface="Times New Roman" pitchFamily="18" charset="0"/>
              </a:rPr>
              <a:t>: </a:t>
            </a:r>
            <a:r>
              <a:rPr lang="en-US" sz="3200" b="1" err="1" smtClean="0">
                <a:latin typeface="Times New Roman" pitchFamily="18" charset="0"/>
                <a:cs typeface="Times New Roman" pitchFamily="18" charset="0"/>
              </a:rPr>
              <a:t>BỆNH</a:t>
            </a:r>
            <a:r>
              <a:rPr lang="en-US" sz="3200" b="1" smtClean="0">
                <a:latin typeface="Times New Roman" pitchFamily="18" charset="0"/>
                <a:cs typeface="Times New Roman" pitchFamily="18" charset="0"/>
              </a:rPr>
              <a:t> </a:t>
            </a:r>
            <a:r>
              <a:rPr lang="en-US" sz="3200" b="1" err="1" smtClean="0">
                <a:latin typeface="Times New Roman" pitchFamily="18" charset="0"/>
                <a:cs typeface="Times New Roman" pitchFamily="18" charset="0"/>
              </a:rPr>
              <a:t>HỌC</a:t>
            </a:r>
            <a:endParaRPr lang="en-US" sz="3200" b="1">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66450" cy="609600"/>
          </a:xfrm>
          <a:prstGeom prst="rect">
            <a:avLst/>
          </a:prstGeom>
        </p:spPr>
      </p:pic>
      <p:sp>
        <p:nvSpPr>
          <p:cNvPr id="6" name="Rectangle 5"/>
          <p:cNvSpPr/>
          <p:nvPr/>
        </p:nvSpPr>
        <p:spPr>
          <a:xfrm>
            <a:off x="336848" y="4355907"/>
            <a:ext cx="6902152" cy="2121093"/>
          </a:xfrm>
          <a:prstGeom prst="rect">
            <a:avLst/>
          </a:prstGeom>
        </p:spPr>
        <p:txBody>
          <a:bodyPr wrap="square" lIns="68580" tIns="34290" rIns="68580" bIns="34290">
            <a:spAutoFit/>
          </a:bodyPr>
          <a:lstStyle>
            <a:defPPr>
              <a:defRPr lang="vi-V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lvl="1">
              <a:lnSpc>
                <a:spcPts val="3200"/>
              </a:lnSpc>
            </a:pPr>
            <a:r>
              <a:rPr lang="vi-VN" sz="2800" b="1" dirty="0">
                <a:latin typeface="Times New Roman" pitchFamily="18" charset="0"/>
                <a:cs typeface="Times New Roman" pitchFamily="18" charset="0"/>
              </a:rPr>
              <a:t>	GVHD: Th.s Nguyễn Phúc Học</a:t>
            </a:r>
          </a:p>
          <a:p>
            <a:pPr marL="0" lvl="1">
              <a:lnSpc>
                <a:spcPts val="3200"/>
              </a:lnSpc>
            </a:pPr>
            <a:r>
              <a:rPr lang="vi-VN" sz="2800" b="1" dirty="0">
                <a:latin typeface="Times New Roman" pitchFamily="18" charset="0"/>
                <a:cs typeface="Times New Roman" pitchFamily="18" charset="0"/>
              </a:rPr>
              <a:t>	SVTH: Nhóm </a:t>
            </a:r>
            <a:r>
              <a:rPr lang="en-US" sz="2800" b="1" dirty="0">
                <a:latin typeface="Times New Roman" pitchFamily="18" charset="0"/>
                <a:cs typeface="Times New Roman" pitchFamily="18" charset="0"/>
              </a:rPr>
              <a:t>6</a:t>
            </a:r>
            <a:r>
              <a:rPr lang="vi-VN" sz="2800" b="1" dirty="0" smtClean="0">
                <a:latin typeface="Times New Roman" pitchFamily="18" charset="0"/>
                <a:cs typeface="Times New Roman" pitchFamily="18" charset="0"/>
              </a:rPr>
              <a:t> </a:t>
            </a:r>
            <a:r>
              <a:rPr lang="vi-VN" sz="2800" b="1" dirty="0">
                <a:latin typeface="Times New Roman" pitchFamily="18" charset="0"/>
                <a:cs typeface="Times New Roman" pitchFamily="18" charset="0"/>
              </a:rPr>
              <a:t>- Lớp: PTH </a:t>
            </a:r>
            <a:r>
              <a:rPr lang="vi-VN" sz="2800" b="1" dirty="0" smtClean="0">
                <a:latin typeface="Times New Roman" pitchFamily="18" charset="0"/>
                <a:cs typeface="Times New Roman" pitchFamily="18" charset="0"/>
              </a:rPr>
              <a:t>350</a:t>
            </a:r>
            <a:r>
              <a:rPr lang="en-US" sz="2800" b="1" dirty="0" smtClean="0">
                <a:latin typeface="Times New Roman" pitchFamily="18" charset="0"/>
                <a:cs typeface="Times New Roman" pitchFamily="18" charset="0"/>
              </a:rPr>
              <a:t> J</a:t>
            </a:r>
          </a:p>
          <a:p>
            <a:pPr lvl="1" indent="-342900">
              <a:lnSpc>
                <a:spcPts val="3200"/>
              </a:lnSpc>
              <a:buFont typeface="+mj-lt"/>
              <a:buAutoNum type="arabicPeriod"/>
            </a:pPr>
            <a:r>
              <a:rPr lang="en-US" sz="2800" dirty="0" err="1" smtClean="0">
                <a:latin typeface="Times New Roman" pitchFamily="18" charset="0"/>
                <a:cs typeface="Times New Roman" pitchFamily="18" charset="0"/>
              </a:rPr>
              <a:t>Trịnh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Phương</a:t>
            </a:r>
            <a:r>
              <a:rPr lang="en-US" sz="2800" dirty="0" smtClean="0">
                <a:latin typeface="Times New Roman" pitchFamily="18" charset="0"/>
                <a:cs typeface="Times New Roman" pitchFamily="18" charset="0"/>
              </a:rPr>
              <a:t> Trinh	2120528864</a:t>
            </a:r>
          </a:p>
          <a:p>
            <a:pPr lvl="1" indent="-342900">
              <a:lnSpc>
                <a:spcPts val="3200"/>
              </a:lnSpc>
              <a:buFont typeface="+mj-lt"/>
              <a:buAutoNum type="arabicPeriod"/>
            </a:pPr>
            <a:r>
              <a:rPr lang="en-US" sz="2800" dirty="0" err="1" smtClean="0">
                <a:latin typeface="Times New Roman" pitchFamily="18" charset="0"/>
                <a:cs typeface="Times New Roman" pitchFamily="18" charset="0"/>
              </a:rPr>
              <a:t>Đoàn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Khánh</a:t>
            </a:r>
            <a:r>
              <a:rPr lang="en-US" sz="2800" dirty="0" smtClean="0">
                <a:latin typeface="Times New Roman" pitchFamily="18" charset="0"/>
                <a:cs typeface="Times New Roman" pitchFamily="18" charset="0"/>
              </a:rPr>
              <a:t> Ly			2120528920</a:t>
            </a:r>
          </a:p>
          <a:p>
            <a:pPr lvl="1" indent="-342900">
              <a:lnSpc>
                <a:spcPts val="3200"/>
              </a:lnSpc>
              <a:buFont typeface="+mj-lt"/>
              <a:buAutoNum type="arabicPeriod"/>
            </a:pPr>
            <a:r>
              <a:rPr lang="en-US" sz="2800" dirty="0" err="1" smtClean="0">
                <a:latin typeface="Times New Roman" pitchFamily="18" charset="0"/>
                <a:cs typeface="Times New Roman" pitchFamily="18" charset="0"/>
              </a:rPr>
              <a:t>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Hoàng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Linh</a:t>
            </a:r>
            <a:r>
              <a:rPr lang="en-US" sz="2800" dirty="0" smtClean="0">
                <a:latin typeface="Times New Roman" pitchFamily="18" charset="0"/>
                <a:cs typeface="Times New Roman" pitchFamily="18" charset="0"/>
              </a:rPr>
              <a:t>		2120524655</a:t>
            </a:r>
            <a:endParaRPr lang="en-US" sz="2800" dirty="0">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142445"/>
            <a:ext cx="4797071" cy="320095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1219200"/>
            <a:ext cx="1676400" cy="22352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400" y="1683599"/>
            <a:ext cx="1676400" cy="251460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1086" y="4198200"/>
            <a:ext cx="2048064" cy="2050200"/>
          </a:xfrm>
          <a:prstGeom prst="rect">
            <a:avLst/>
          </a:prstGeom>
        </p:spPr>
      </p:pic>
    </p:spTree>
    <p:extLst>
      <p:ext uri="{BB962C8B-B14F-4D97-AF65-F5344CB8AC3E}">
        <p14:creationId xmlns:p14="http://schemas.microsoft.com/office/powerpoint/2010/main" val="793129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66450" cy="609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733800"/>
            <a:ext cx="4343400" cy="3077142"/>
          </a:xfrm>
          <a:prstGeom prst="rect">
            <a:avLst/>
          </a:prstGeom>
        </p:spPr>
      </p:pic>
      <p:sp>
        <p:nvSpPr>
          <p:cNvPr id="8" name="Title 1"/>
          <p:cNvSpPr>
            <a:spLocks noGrp="1"/>
          </p:cNvSpPr>
          <p:nvPr/>
        </p:nvSpPr>
        <p:spPr>
          <a:xfrm>
            <a:off x="2895600" y="156895"/>
            <a:ext cx="6172730" cy="7575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600" b="1" smtClean="0">
                <a:latin typeface="Times New Roman" pitchFamily="18" charset="0"/>
                <a:cs typeface="Times New Roman" pitchFamily="18" charset="0"/>
              </a:rPr>
              <a:t>3. TRIỆU CHỨNG VÀ TIÊU CHUẨN CHẨN ĐOÁN</a:t>
            </a:r>
            <a:endParaRPr lang="en-US" sz="2600" b="1">
              <a:latin typeface="Times New Roman" pitchFamily="18" charset="0"/>
              <a:cs typeface="Times New Roman" pitchFamily="18" charset="0"/>
            </a:endParaRPr>
          </a:p>
        </p:txBody>
      </p:sp>
      <p:sp>
        <p:nvSpPr>
          <p:cNvPr id="9" name="Rectangle 8"/>
          <p:cNvSpPr/>
          <p:nvPr/>
        </p:nvSpPr>
        <p:spPr>
          <a:xfrm>
            <a:off x="228600" y="840700"/>
            <a:ext cx="8763000" cy="3108543"/>
          </a:xfrm>
          <a:prstGeom prst="rect">
            <a:avLst/>
          </a:prstGeom>
        </p:spPr>
        <p:txBody>
          <a:bodyPr wrap="square">
            <a:spAutoFit/>
          </a:bodyPr>
          <a:lstStyle/>
          <a:p>
            <a:r>
              <a:rPr lang="en-US" sz="2800" b="1" smtClean="0">
                <a:latin typeface="Times New Roman" pitchFamily="18" charset="0"/>
                <a:cs typeface="Times New Roman" pitchFamily="18" charset="0"/>
              </a:rPr>
              <a:t>3.2. </a:t>
            </a:r>
            <a:r>
              <a:rPr lang="en-US" sz="2800" b="1" err="1">
                <a:latin typeface="Times New Roman" pitchFamily="18" charset="0"/>
                <a:cs typeface="Times New Roman" pitchFamily="18" charset="0"/>
              </a:rPr>
              <a:t>T</a:t>
            </a:r>
            <a:r>
              <a:rPr lang="en-US" sz="2800" b="1" err="1" smtClean="0">
                <a:latin typeface="Times New Roman" pitchFamily="18" charset="0"/>
                <a:cs typeface="Times New Roman" pitchFamily="18" charset="0"/>
              </a:rPr>
              <a:t>iêu</a:t>
            </a:r>
            <a:r>
              <a:rPr lang="en-US" sz="2800" b="1" smtClean="0">
                <a:latin typeface="Times New Roman" pitchFamily="18" charset="0"/>
                <a:cs typeface="Times New Roman" pitchFamily="18" charset="0"/>
              </a:rPr>
              <a:t> </a:t>
            </a:r>
            <a:r>
              <a:rPr lang="en-US" sz="2800" b="1" err="1" smtClean="0">
                <a:latin typeface="Times New Roman" pitchFamily="18" charset="0"/>
                <a:cs typeface="Times New Roman" pitchFamily="18" charset="0"/>
              </a:rPr>
              <a:t>chuẩn</a:t>
            </a:r>
            <a:r>
              <a:rPr lang="en-US" sz="2800" b="1" smtClean="0">
                <a:latin typeface="Times New Roman" pitchFamily="18" charset="0"/>
                <a:cs typeface="Times New Roman" pitchFamily="18" charset="0"/>
              </a:rPr>
              <a:t> </a:t>
            </a:r>
            <a:r>
              <a:rPr lang="en-US" sz="2800" b="1" err="1" smtClean="0">
                <a:latin typeface="Times New Roman" pitchFamily="18" charset="0"/>
                <a:cs typeface="Times New Roman" pitchFamily="18" charset="0"/>
              </a:rPr>
              <a:t>chẩn</a:t>
            </a:r>
            <a:r>
              <a:rPr lang="en-US" sz="2800" b="1" smtClean="0">
                <a:latin typeface="Times New Roman" pitchFamily="18" charset="0"/>
                <a:cs typeface="Times New Roman" pitchFamily="18" charset="0"/>
              </a:rPr>
              <a:t> </a:t>
            </a:r>
            <a:r>
              <a:rPr lang="en-US" sz="2800" b="1" err="1" smtClean="0">
                <a:latin typeface="Times New Roman" pitchFamily="18" charset="0"/>
                <a:cs typeface="Times New Roman" pitchFamily="18" charset="0"/>
              </a:rPr>
              <a:t>chẩn</a:t>
            </a:r>
            <a:r>
              <a:rPr lang="en-US" sz="2800" b="1" smtClean="0">
                <a:latin typeface="Times New Roman" pitchFamily="18" charset="0"/>
                <a:cs typeface="Times New Roman" pitchFamily="18" charset="0"/>
              </a:rPr>
              <a:t> </a:t>
            </a:r>
            <a:r>
              <a:rPr lang="en-US" sz="2800" b="1" err="1" smtClean="0">
                <a:latin typeface="Times New Roman" pitchFamily="18" charset="0"/>
                <a:cs typeface="Times New Roman" pitchFamily="18" charset="0"/>
              </a:rPr>
              <a:t>đoán</a:t>
            </a:r>
            <a:r>
              <a:rPr lang="en-US" sz="2800" b="1" smtClean="0">
                <a:latin typeface="Times New Roman" pitchFamily="18" charset="0"/>
                <a:cs typeface="Times New Roman" pitchFamily="18" charset="0"/>
              </a:rPr>
              <a:t>:</a:t>
            </a:r>
            <a:endParaRPr lang="en-US" sz="2800" smtClean="0">
              <a:latin typeface="Times New Roman" pitchFamily="18" charset="0"/>
              <a:cs typeface="Times New Roman" pitchFamily="18" charset="0"/>
            </a:endParaRPr>
          </a:p>
          <a:p>
            <a:pPr marL="457200" indent="-457200">
              <a:buFontTx/>
              <a:buChar char="-"/>
            </a:pPr>
            <a:r>
              <a:rPr lang="en-US" sz="2800">
                <a:latin typeface="Times New Roman" pitchFamily="18" charset="0"/>
                <a:cs typeface="Times New Roman" pitchFamily="18" charset="0"/>
              </a:rPr>
              <a:t>G</a:t>
            </a:r>
            <a:r>
              <a:rPr lang="vi-VN" sz="2800" smtClean="0">
                <a:latin typeface="Times New Roman" pitchFamily="18" charset="0"/>
                <a:cs typeface="Times New Roman" pitchFamily="18" charset="0"/>
              </a:rPr>
              <a:t>lucose </a:t>
            </a:r>
            <a:r>
              <a:rPr lang="vi-VN" sz="2800">
                <a:latin typeface="Times New Roman" pitchFamily="18" charset="0"/>
                <a:cs typeface="Times New Roman" pitchFamily="18" charset="0"/>
              </a:rPr>
              <a:t>huyết </a:t>
            </a:r>
            <a:r>
              <a:rPr lang="vi-VN" sz="2800" smtClean="0">
                <a:latin typeface="Times New Roman" pitchFamily="18" charset="0"/>
                <a:cs typeface="Times New Roman" pitchFamily="18" charset="0"/>
              </a:rPr>
              <a:t>tương đói</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dung </a:t>
            </a:r>
            <a:r>
              <a:rPr lang="vi-VN" sz="2800">
                <a:latin typeface="Times New Roman" pitchFamily="18" charset="0"/>
                <a:cs typeface="Times New Roman" pitchFamily="18" charset="0"/>
              </a:rPr>
              <a:t>nạp glucose </a:t>
            </a:r>
            <a:r>
              <a:rPr lang="vi-VN" sz="2800" smtClean="0">
                <a:latin typeface="Times New Roman" pitchFamily="18" charset="0"/>
                <a:cs typeface="Times New Roman" pitchFamily="18" charset="0"/>
              </a:rPr>
              <a:t>đường u</a:t>
            </a:r>
            <a:r>
              <a:rPr lang="en-US" sz="2800" err="1" smtClean="0">
                <a:latin typeface="Times New Roman" pitchFamily="18" charset="0"/>
                <a:cs typeface="Times New Roman" pitchFamily="18" charset="0"/>
              </a:rPr>
              <a:t>ống</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hai lần</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hai ngày</a:t>
            </a:r>
            <a:r>
              <a:rPr lang="en-US" sz="2800" smtClean="0">
                <a:latin typeface="Times New Roman" pitchFamily="18" charset="0"/>
                <a:cs typeface="Times New Roman" pitchFamily="18" charset="0"/>
              </a:rPr>
              <a:t>. </a:t>
            </a:r>
          </a:p>
          <a:p>
            <a:pPr marL="457200" indent="-457200">
              <a:buFontTx/>
              <a:buChar char="-"/>
            </a:pPr>
            <a:r>
              <a:rPr lang="en-US" sz="2800" smtClean="0">
                <a:latin typeface="Times New Roman" pitchFamily="18" charset="0"/>
                <a:cs typeface="Times New Roman" pitchFamily="18" charset="0"/>
              </a:rPr>
              <a:t>TH </a:t>
            </a:r>
            <a:r>
              <a:rPr lang="vi-VN" sz="2800" smtClean="0">
                <a:latin typeface="Times New Roman" pitchFamily="18" charset="0"/>
                <a:cs typeface="Times New Roman" pitchFamily="18" charset="0"/>
              </a:rPr>
              <a:t>chẩn </a:t>
            </a:r>
            <a:r>
              <a:rPr lang="vi-VN" sz="2800">
                <a:latin typeface="Times New Roman" pitchFamily="18" charset="0"/>
                <a:cs typeface="Times New Roman" pitchFamily="18" charset="0"/>
              </a:rPr>
              <a:t>đoán là đái tháo </a:t>
            </a:r>
            <a:r>
              <a:rPr lang="vi-VN" sz="2800" smtClean="0">
                <a:latin typeface="Times New Roman" pitchFamily="18" charset="0"/>
                <a:cs typeface="Times New Roman" pitchFamily="18" charset="0"/>
              </a:rPr>
              <a:t>đường</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glucose </a:t>
            </a:r>
            <a:r>
              <a:rPr lang="vi-VN" sz="2800">
                <a:latin typeface="Times New Roman" pitchFamily="18" charset="0"/>
                <a:cs typeface="Times New Roman" pitchFamily="18" charset="0"/>
              </a:rPr>
              <a:t>huyết tương lúc đói bình </a:t>
            </a:r>
            <a:r>
              <a:rPr lang="vi-VN" sz="2800" smtClean="0">
                <a:latin typeface="Times New Roman" pitchFamily="18" charset="0"/>
                <a:cs typeface="Times New Roman" pitchFamily="18" charset="0"/>
              </a:rPr>
              <a:t>thường</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ghi </a:t>
            </a:r>
            <a:r>
              <a:rPr lang="vi-VN" sz="2800">
                <a:latin typeface="Times New Roman" pitchFamily="18" charset="0"/>
                <a:cs typeface="Times New Roman" pitchFamily="18" charset="0"/>
              </a:rPr>
              <a:t>rõ </a:t>
            </a:r>
            <a:r>
              <a:rPr lang="vi-VN" sz="2800" smtClean="0">
                <a:latin typeface="Times New Roman" pitchFamily="18" charset="0"/>
                <a:cs typeface="Times New Roman" pitchFamily="18" charset="0"/>
              </a:rPr>
              <a:t>phương </a:t>
            </a:r>
            <a:r>
              <a:rPr lang="vi-VN" sz="2800">
                <a:latin typeface="Times New Roman" pitchFamily="18" charset="0"/>
                <a:cs typeface="Times New Roman" pitchFamily="18" charset="0"/>
              </a:rPr>
              <a:t>pháp nào. </a:t>
            </a:r>
            <a:endParaRPr lang="en-US" sz="2800" smtClean="0">
              <a:latin typeface="Times New Roman" pitchFamily="18" charset="0"/>
              <a:cs typeface="Times New Roman" pitchFamily="18" charset="0"/>
            </a:endParaRPr>
          </a:p>
          <a:p>
            <a:r>
              <a:rPr lang="vi-VN" sz="2800" smtClean="0">
                <a:latin typeface="Times New Roman" pitchFamily="18" charset="0"/>
                <a:cs typeface="Times New Roman" pitchFamily="18" charset="0"/>
              </a:rPr>
              <a:t>Ví </a:t>
            </a:r>
            <a:r>
              <a:rPr lang="vi-VN" sz="2800">
                <a:latin typeface="Times New Roman" pitchFamily="18" charset="0"/>
                <a:cs typeface="Times New Roman" pitchFamily="18" charset="0"/>
              </a:rPr>
              <a:t>dụ “</a:t>
            </a:r>
            <a:r>
              <a:rPr lang="vi-VN" sz="2800" smtClean="0">
                <a:latin typeface="Times New Roman" pitchFamily="18" charset="0"/>
                <a:cs typeface="Times New Roman" pitchFamily="18" charset="0"/>
              </a:rPr>
              <a:t>Đ</a:t>
            </a:r>
            <a:r>
              <a:rPr lang="en-US" sz="2800" smtClean="0">
                <a:latin typeface="Times New Roman" pitchFamily="18" charset="0"/>
                <a:cs typeface="Times New Roman" pitchFamily="18" charset="0"/>
              </a:rPr>
              <a:t>TĐ</a:t>
            </a:r>
            <a:r>
              <a:rPr lang="vi-VN" sz="2800" smtClean="0">
                <a:latin typeface="Times New Roman" pitchFamily="18" charset="0"/>
                <a:cs typeface="Times New Roman" pitchFamily="18" charset="0"/>
              </a:rPr>
              <a:t> typ</a:t>
            </a:r>
            <a:r>
              <a:rPr lang="en-US" sz="2800" smtClean="0">
                <a:latin typeface="Times New Roman" pitchFamily="18" charset="0"/>
                <a:cs typeface="Times New Roman" pitchFamily="18" charset="0"/>
              </a:rPr>
              <a:t>e</a:t>
            </a:r>
            <a:r>
              <a:rPr lang="vi-VN" sz="2800" smtClean="0">
                <a:latin typeface="Times New Roman" pitchFamily="18" charset="0"/>
                <a:cs typeface="Times New Roman" pitchFamily="18" charset="0"/>
              </a:rPr>
              <a:t> </a:t>
            </a:r>
            <a:r>
              <a:rPr lang="vi-VN" sz="2800">
                <a:latin typeface="Times New Roman" pitchFamily="18" charset="0"/>
                <a:cs typeface="Times New Roman" pitchFamily="18" charset="0"/>
              </a:rPr>
              <a:t>2- Phương pháp tăng glucose máu bằng đường uống”.</a:t>
            </a:r>
            <a:endParaRPr lang="en-US" sz="2800">
              <a:latin typeface="Times New Roman" pitchFamily="18" charset="0"/>
              <a:cs typeface="Times New Roman" pitchFamily="18"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4891" y="3429000"/>
            <a:ext cx="3284309" cy="3124199"/>
          </a:xfrm>
          <a:prstGeom prst="rect">
            <a:avLst/>
          </a:prstGeom>
        </p:spPr>
      </p:pic>
    </p:spTree>
    <p:extLst>
      <p:ext uri="{BB962C8B-B14F-4D97-AF65-F5344CB8AC3E}">
        <p14:creationId xmlns:p14="http://schemas.microsoft.com/office/powerpoint/2010/main" val="560553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66450" cy="609600"/>
          </a:xfrm>
          <a:prstGeom prst="rect">
            <a:avLst/>
          </a:prstGeom>
        </p:spPr>
      </p:pic>
      <p:sp>
        <p:nvSpPr>
          <p:cNvPr id="6" name="Rectangle 5"/>
          <p:cNvSpPr/>
          <p:nvPr/>
        </p:nvSpPr>
        <p:spPr>
          <a:xfrm>
            <a:off x="4063645" y="152400"/>
            <a:ext cx="2794355" cy="492443"/>
          </a:xfrm>
          <a:prstGeom prst="rect">
            <a:avLst/>
          </a:prstGeom>
        </p:spPr>
        <p:txBody>
          <a:bodyPr wrap="none">
            <a:spAutoFit/>
          </a:bodyPr>
          <a:lstStyle/>
          <a:p>
            <a:r>
              <a:rPr lang="en-US" sz="2600" b="1">
                <a:latin typeface="Times New Roman" pitchFamily="18" charset="0"/>
                <a:cs typeface="Times New Roman" pitchFamily="18" charset="0"/>
              </a:rPr>
              <a:t>4. </a:t>
            </a:r>
            <a:r>
              <a:rPr lang="en-US" sz="2600" b="1" smtClean="0">
                <a:latin typeface="Times New Roman" pitchFamily="18" charset="0"/>
                <a:cs typeface="Times New Roman" pitchFamily="18" charset="0"/>
              </a:rPr>
              <a:t>BIẾN CHỨNG:</a:t>
            </a:r>
            <a:endParaRPr lang="en-US" sz="2600" b="1">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3276600"/>
            <a:ext cx="3907446" cy="2895600"/>
          </a:xfrm>
          <a:prstGeom prst="rect">
            <a:avLst/>
          </a:prstGeom>
        </p:spPr>
      </p:pic>
      <p:sp>
        <p:nvSpPr>
          <p:cNvPr id="8" name="Rectangle 7"/>
          <p:cNvSpPr/>
          <p:nvPr/>
        </p:nvSpPr>
        <p:spPr>
          <a:xfrm>
            <a:off x="228600" y="802243"/>
            <a:ext cx="4724400" cy="5262979"/>
          </a:xfrm>
          <a:prstGeom prst="rect">
            <a:avLst/>
          </a:prstGeom>
        </p:spPr>
        <p:txBody>
          <a:bodyPr wrap="square">
            <a:spAutoFit/>
          </a:bodyPr>
          <a:lstStyle/>
          <a:p>
            <a:r>
              <a:rPr lang="vi-VN" sz="2800" b="1" smtClean="0">
                <a:latin typeface="Times New Roman" pitchFamily="18" charset="0"/>
                <a:cs typeface="Times New Roman" pitchFamily="18" charset="0"/>
              </a:rPr>
              <a:t>4.</a:t>
            </a:r>
            <a:r>
              <a:rPr lang="en-US" sz="2800" b="1" smtClean="0">
                <a:latin typeface="Times New Roman" pitchFamily="18" charset="0"/>
                <a:cs typeface="Times New Roman" pitchFamily="18" charset="0"/>
              </a:rPr>
              <a:t>1. </a:t>
            </a:r>
            <a:r>
              <a:rPr lang="vi-VN" sz="2800" b="1" smtClean="0">
                <a:latin typeface="Times New Roman" pitchFamily="18" charset="0"/>
                <a:cs typeface="Times New Roman" pitchFamily="18" charset="0"/>
              </a:rPr>
              <a:t>Biến </a:t>
            </a:r>
            <a:r>
              <a:rPr lang="vi-VN" sz="2800" b="1">
                <a:latin typeface="Times New Roman" pitchFamily="18" charset="0"/>
                <a:cs typeface="Times New Roman" pitchFamily="18" charset="0"/>
              </a:rPr>
              <a:t>chứng cấp </a:t>
            </a:r>
            <a:r>
              <a:rPr lang="vi-VN" sz="2800" b="1" smtClean="0">
                <a:latin typeface="Times New Roman" pitchFamily="18" charset="0"/>
                <a:cs typeface="Times New Roman" pitchFamily="18" charset="0"/>
              </a:rPr>
              <a:t>tính</a:t>
            </a:r>
            <a:r>
              <a:rPr lang="en-US" sz="2800" b="1" smtClean="0">
                <a:latin typeface="Times New Roman" pitchFamily="18" charset="0"/>
                <a:cs typeface="Times New Roman" pitchFamily="18" charset="0"/>
              </a:rPr>
              <a:t>:</a:t>
            </a:r>
          </a:p>
          <a:p>
            <a:pPr marL="342900" indent="-342900">
              <a:buFontTx/>
              <a:buChar char="-"/>
            </a:pPr>
            <a:r>
              <a:rPr lang="vi-VN" sz="2800" smtClean="0">
                <a:latin typeface="Times New Roman" pitchFamily="18" charset="0"/>
                <a:cs typeface="Times New Roman" pitchFamily="18" charset="0"/>
              </a:rPr>
              <a:t>Hôn </a:t>
            </a:r>
            <a:r>
              <a:rPr lang="vi-VN" sz="2800">
                <a:latin typeface="Times New Roman" pitchFamily="18" charset="0"/>
                <a:cs typeface="Times New Roman" pitchFamily="18" charset="0"/>
              </a:rPr>
              <a:t>mê nhiễm toan </a:t>
            </a:r>
            <a:r>
              <a:rPr lang="vi-VN" sz="2800" smtClean="0">
                <a:latin typeface="Times New Roman" pitchFamily="18" charset="0"/>
                <a:cs typeface="Times New Roman" pitchFamily="18" charset="0"/>
              </a:rPr>
              <a:t>ceton</a:t>
            </a:r>
            <a:r>
              <a:rPr lang="en-US" sz="2800" smtClean="0">
                <a:latin typeface="Times New Roman" pitchFamily="18" charset="0"/>
                <a:cs typeface="Times New Roman" pitchFamily="18" charset="0"/>
              </a:rPr>
              <a:t>.</a:t>
            </a:r>
          </a:p>
          <a:p>
            <a:pPr marL="342900" indent="-342900">
              <a:buFontTx/>
              <a:buChar char="-"/>
            </a:pPr>
            <a:r>
              <a:rPr lang="vi-VN" sz="2800" smtClean="0">
                <a:latin typeface="Times New Roman" pitchFamily="18" charset="0"/>
                <a:cs typeface="Times New Roman" pitchFamily="18" charset="0"/>
              </a:rPr>
              <a:t>Hạ </a:t>
            </a:r>
            <a:r>
              <a:rPr lang="vi-VN" sz="2800">
                <a:latin typeface="Times New Roman" pitchFamily="18" charset="0"/>
                <a:cs typeface="Times New Roman" pitchFamily="18" charset="0"/>
              </a:rPr>
              <a:t>glucose </a:t>
            </a:r>
            <a:r>
              <a:rPr lang="vi-VN" sz="2800" smtClean="0">
                <a:latin typeface="Times New Roman" pitchFamily="18" charset="0"/>
                <a:cs typeface="Times New Roman" pitchFamily="18" charset="0"/>
              </a:rPr>
              <a:t>máu</a:t>
            </a:r>
            <a:endParaRPr lang="en-US" sz="2800" smtClean="0">
              <a:latin typeface="Times New Roman" pitchFamily="18" charset="0"/>
              <a:cs typeface="Times New Roman" pitchFamily="18" charset="0"/>
            </a:endParaRPr>
          </a:p>
          <a:p>
            <a:pPr marL="342900" indent="-342900">
              <a:buFontTx/>
              <a:buChar char="-"/>
            </a:pPr>
            <a:r>
              <a:rPr lang="vi-VN" sz="2800" smtClean="0">
                <a:latin typeface="Times New Roman" pitchFamily="18" charset="0"/>
                <a:cs typeface="Times New Roman" pitchFamily="18" charset="0"/>
              </a:rPr>
              <a:t>Hôn </a:t>
            </a:r>
            <a:r>
              <a:rPr lang="vi-VN" sz="2800">
                <a:latin typeface="Times New Roman" pitchFamily="18" charset="0"/>
                <a:cs typeface="Times New Roman" pitchFamily="18" charset="0"/>
              </a:rPr>
              <a:t>mê tăng glucose máu không nhiễm toan ceton </a:t>
            </a:r>
            <a:endParaRPr lang="en-US" sz="2800">
              <a:latin typeface="Times New Roman" pitchFamily="18" charset="0"/>
              <a:cs typeface="Times New Roman" pitchFamily="18" charset="0"/>
            </a:endParaRPr>
          </a:p>
          <a:p>
            <a:pPr marL="342900" indent="-342900">
              <a:buFontTx/>
              <a:buChar char="-"/>
            </a:pPr>
            <a:r>
              <a:rPr lang="vi-VN" sz="2800" smtClean="0">
                <a:latin typeface="Times New Roman" pitchFamily="18" charset="0"/>
                <a:cs typeface="Times New Roman" pitchFamily="18" charset="0"/>
              </a:rPr>
              <a:t>Hôn </a:t>
            </a:r>
            <a:r>
              <a:rPr lang="vi-VN" sz="2800">
                <a:latin typeface="Times New Roman" pitchFamily="18" charset="0"/>
                <a:cs typeface="Times New Roman" pitchFamily="18" charset="0"/>
              </a:rPr>
              <a:t>mê nhiễm toan </a:t>
            </a:r>
            <a:r>
              <a:rPr lang="vi-VN" sz="2800" smtClean="0">
                <a:latin typeface="Times New Roman" pitchFamily="18" charset="0"/>
                <a:cs typeface="Times New Roman" pitchFamily="18" charset="0"/>
              </a:rPr>
              <a:t>lactic</a:t>
            </a:r>
            <a:endParaRPr lang="en-US" sz="2800" smtClean="0">
              <a:latin typeface="Times New Roman" pitchFamily="18" charset="0"/>
              <a:cs typeface="Times New Roman" pitchFamily="18" charset="0"/>
            </a:endParaRPr>
          </a:p>
          <a:p>
            <a:pPr marL="342900" indent="-342900">
              <a:buFontTx/>
              <a:buChar char="-"/>
            </a:pPr>
            <a:r>
              <a:rPr lang="en-US" sz="2800">
                <a:latin typeface="Times New Roman" pitchFamily="18" charset="0"/>
                <a:cs typeface="Times New Roman" pitchFamily="18" charset="0"/>
              </a:rPr>
              <a:t>N</a:t>
            </a:r>
            <a:r>
              <a:rPr lang="vi-VN" sz="2800" smtClean="0">
                <a:latin typeface="Times New Roman" pitchFamily="18" charset="0"/>
                <a:cs typeface="Times New Roman" pitchFamily="18" charset="0"/>
              </a:rPr>
              <a:t>hiễm </a:t>
            </a:r>
            <a:r>
              <a:rPr lang="vi-VN" sz="2800">
                <a:latin typeface="Times New Roman" pitchFamily="18" charset="0"/>
                <a:cs typeface="Times New Roman" pitchFamily="18" charset="0"/>
              </a:rPr>
              <a:t>trùng cấp </a:t>
            </a:r>
            <a:r>
              <a:rPr lang="vi-VN" sz="2800" smtClean="0">
                <a:latin typeface="Times New Roman" pitchFamily="18" charset="0"/>
                <a:cs typeface="Times New Roman" pitchFamily="18" charset="0"/>
              </a:rPr>
              <a:t>tính.</a:t>
            </a:r>
            <a:endParaRPr lang="en-US" sz="2800" smtClean="0">
              <a:latin typeface="Times New Roman" pitchFamily="18" charset="0"/>
              <a:cs typeface="Times New Roman" pitchFamily="18" charset="0"/>
            </a:endParaRPr>
          </a:p>
          <a:p>
            <a:r>
              <a:rPr lang="vi-VN" sz="2800" b="1" smtClean="0">
                <a:latin typeface="Times New Roman" pitchFamily="18" charset="0"/>
                <a:cs typeface="Times New Roman" pitchFamily="18" charset="0"/>
              </a:rPr>
              <a:t>4.2</a:t>
            </a:r>
            <a:r>
              <a:rPr lang="en-US" sz="2800" b="1" smtClean="0">
                <a:latin typeface="Times New Roman" pitchFamily="18" charset="0"/>
                <a:cs typeface="Times New Roman" pitchFamily="18" charset="0"/>
              </a:rPr>
              <a:t>. </a:t>
            </a:r>
            <a:r>
              <a:rPr lang="vi-VN" sz="2800" b="1" smtClean="0">
                <a:latin typeface="Times New Roman" pitchFamily="18" charset="0"/>
                <a:cs typeface="Times New Roman" pitchFamily="18" charset="0"/>
              </a:rPr>
              <a:t>Biến </a:t>
            </a:r>
            <a:r>
              <a:rPr lang="vi-VN" sz="2800" b="1">
                <a:latin typeface="Times New Roman" pitchFamily="18" charset="0"/>
                <a:cs typeface="Times New Roman" pitchFamily="18" charset="0"/>
              </a:rPr>
              <a:t>chứng mạn </a:t>
            </a:r>
            <a:r>
              <a:rPr lang="vi-VN" sz="2800" b="1" smtClean="0">
                <a:latin typeface="Times New Roman" pitchFamily="18" charset="0"/>
                <a:cs typeface="Times New Roman" pitchFamily="18" charset="0"/>
              </a:rPr>
              <a:t>tính</a:t>
            </a:r>
            <a:r>
              <a:rPr lang="vi-VN" sz="2800" smtClean="0">
                <a:latin typeface="Times New Roman" pitchFamily="18" charset="0"/>
                <a:cs typeface="Times New Roman" pitchFamily="18" charset="0"/>
              </a:rPr>
              <a:t>:</a:t>
            </a:r>
            <a:endParaRPr lang="en-US" sz="2800" smtClean="0">
              <a:latin typeface="Times New Roman" pitchFamily="18" charset="0"/>
              <a:cs typeface="Times New Roman" pitchFamily="18" charset="0"/>
            </a:endParaRPr>
          </a:p>
          <a:p>
            <a:pPr marL="342900" indent="-342900">
              <a:buFontTx/>
              <a:buChar char="-"/>
            </a:pPr>
            <a:r>
              <a:rPr lang="vi-VN" sz="2800" smtClean="0">
                <a:latin typeface="Times New Roman" pitchFamily="18" charset="0"/>
                <a:cs typeface="Times New Roman" pitchFamily="18" charset="0"/>
              </a:rPr>
              <a:t>Bệnh </a:t>
            </a:r>
            <a:r>
              <a:rPr lang="vi-VN" sz="2800">
                <a:latin typeface="Times New Roman" pitchFamily="18" charset="0"/>
                <a:cs typeface="Times New Roman" pitchFamily="18" charset="0"/>
              </a:rPr>
              <a:t>mạch máu </a:t>
            </a:r>
            <a:r>
              <a:rPr lang="vi-VN" sz="2800" smtClean="0">
                <a:latin typeface="Times New Roman" pitchFamily="18" charset="0"/>
                <a:cs typeface="Times New Roman" pitchFamily="18" charset="0"/>
              </a:rPr>
              <a:t>lớn</a:t>
            </a:r>
            <a:endParaRPr lang="en-US" sz="2800" smtClean="0">
              <a:latin typeface="Times New Roman" pitchFamily="18" charset="0"/>
              <a:cs typeface="Times New Roman" pitchFamily="18" charset="0"/>
            </a:endParaRPr>
          </a:p>
          <a:p>
            <a:pPr marL="342900" indent="-342900">
              <a:buFontTx/>
              <a:buChar char="-"/>
            </a:pPr>
            <a:r>
              <a:rPr lang="vi-VN" sz="2800" smtClean="0">
                <a:latin typeface="Times New Roman" pitchFamily="18" charset="0"/>
                <a:cs typeface="Times New Roman" pitchFamily="18" charset="0"/>
              </a:rPr>
              <a:t>Bệnh </a:t>
            </a:r>
            <a:r>
              <a:rPr lang="vi-VN" sz="2800">
                <a:latin typeface="Times New Roman" pitchFamily="18" charset="0"/>
                <a:cs typeface="Times New Roman" pitchFamily="18" charset="0"/>
              </a:rPr>
              <a:t>mạch máu </a:t>
            </a:r>
            <a:r>
              <a:rPr lang="vi-VN" sz="2800" smtClean="0">
                <a:latin typeface="Times New Roman" pitchFamily="18" charset="0"/>
                <a:cs typeface="Times New Roman" pitchFamily="18" charset="0"/>
              </a:rPr>
              <a:t>nhỏ</a:t>
            </a:r>
            <a:endParaRPr lang="en-US" sz="2800" smtClean="0">
              <a:latin typeface="Times New Roman" pitchFamily="18" charset="0"/>
              <a:cs typeface="Times New Roman" pitchFamily="18" charset="0"/>
            </a:endParaRPr>
          </a:p>
          <a:p>
            <a:pPr marL="342900" indent="-342900">
              <a:buFontTx/>
              <a:buChar char="-"/>
            </a:pPr>
            <a:r>
              <a:rPr lang="vi-VN" sz="2800" smtClean="0">
                <a:latin typeface="Times New Roman" pitchFamily="18" charset="0"/>
                <a:cs typeface="Times New Roman" pitchFamily="18" charset="0"/>
              </a:rPr>
              <a:t>Phối </a:t>
            </a:r>
            <a:r>
              <a:rPr lang="vi-VN" sz="2800">
                <a:latin typeface="Times New Roman" pitchFamily="18" charset="0"/>
                <a:cs typeface="Times New Roman" pitchFamily="18" charset="0"/>
              </a:rPr>
              <a:t>hợp </a:t>
            </a:r>
            <a:r>
              <a:rPr lang="vi-VN" sz="2800" smtClean="0">
                <a:latin typeface="Times New Roman" pitchFamily="18" charset="0"/>
                <a:cs typeface="Times New Roman" pitchFamily="18" charset="0"/>
              </a:rPr>
              <a:t>bệnh</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thần </a:t>
            </a:r>
            <a:r>
              <a:rPr lang="vi-VN" sz="2800">
                <a:latin typeface="Times New Roman" pitchFamily="18" charset="0"/>
                <a:cs typeface="Times New Roman" pitchFamily="18" charset="0"/>
              </a:rPr>
              <a:t>kinh và mạch </a:t>
            </a:r>
            <a:r>
              <a:rPr lang="vi-VN" sz="2800" smtClean="0">
                <a:latin typeface="Times New Roman" pitchFamily="18" charset="0"/>
                <a:cs typeface="Times New Roman" pitchFamily="18" charset="0"/>
              </a:rPr>
              <a:t>máu</a:t>
            </a:r>
            <a:endParaRPr lang="en-US" sz="2800">
              <a:latin typeface="Times New Roman" pitchFamily="18" charset="0"/>
              <a:cs typeface="Times New Roman"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5639" y="802243"/>
            <a:ext cx="4175961" cy="2266950"/>
          </a:xfrm>
          <a:prstGeom prst="rect">
            <a:avLst/>
          </a:prstGeom>
        </p:spPr>
      </p:pic>
    </p:spTree>
    <p:extLst>
      <p:ext uri="{BB962C8B-B14F-4D97-AF65-F5344CB8AC3E}">
        <p14:creationId xmlns:p14="http://schemas.microsoft.com/office/powerpoint/2010/main" val="3743566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3339" y="3962400"/>
            <a:ext cx="3818261" cy="27051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66450" cy="609600"/>
          </a:xfrm>
          <a:prstGeom prst="rect">
            <a:avLst/>
          </a:prstGeom>
        </p:spPr>
      </p:pic>
      <p:sp>
        <p:nvSpPr>
          <p:cNvPr id="6" name="Title 1"/>
          <p:cNvSpPr>
            <a:spLocks noGrp="1"/>
          </p:cNvSpPr>
          <p:nvPr/>
        </p:nvSpPr>
        <p:spPr>
          <a:xfrm>
            <a:off x="3124200" y="152400"/>
            <a:ext cx="3810001" cy="457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smtClean="0">
                <a:latin typeface="Times New Roman" pitchFamily="18" charset="0"/>
                <a:cs typeface="Times New Roman" pitchFamily="18" charset="0"/>
              </a:rPr>
              <a:t>5. ĐIỀU TRỊ </a:t>
            </a:r>
            <a:endParaRPr lang="en-US" sz="2600" b="1">
              <a:latin typeface="Times New Roman" pitchFamily="18" charset="0"/>
              <a:cs typeface="Times New Roman" pitchFamily="18" charset="0"/>
            </a:endParaRPr>
          </a:p>
        </p:txBody>
      </p:sp>
      <p:sp>
        <p:nvSpPr>
          <p:cNvPr id="8" name="Content Placeholder 3"/>
          <p:cNvSpPr>
            <a:spLocks noGrp="1"/>
          </p:cNvSpPr>
          <p:nvPr/>
        </p:nvSpPr>
        <p:spPr>
          <a:xfrm>
            <a:off x="72390" y="762000"/>
            <a:ext cx="5490210" cy="5638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latin typeface="Times New Roman" pitchFamily="18" charset="0"/>
                <a:cs typeface="Times New Roman" pitchFamily="18" charset="0"/>
              </a:rPr>
              <a:t>5.1. </a:t>
            </a:r>
            <a:r>
              <a:rPr lang="en-US" b="1" err="1">
                <a:latin typeface="Times New Roman" pitchFamily="18" charset="0"/>
                <a:cs typeface="Times New Roman" pitchFamily="18" charset="0"/>
              </a:rPr>
              <a:t>B</a:t>
            </a:r>
            <a:r>
              <a:rPr lang="en-US" b="1" err="1" smtClean="0">
                <a:latin typeface="Times New Roman" pitchFamily="18" charset="0"/>
                <a:cs typeface="Times New Roman" pitchFamily="18" charset="0"/>
              </a:rPr>
              <a:t>iện</a:t>
            </a:r>
            <a:r>
              <a:rPr lang="en-US" b="1" smtClean="0">
                <a:latin typeface="Times New Roman" pitchFamily="18" charset="0"/>
                <a:cs typeface="Times New Roman" pitchFamily="18" charset="0"/>
              </a:rPr>
              <a:t> </a:t>
            </a:r>
            <a:r>
              <a:rPr lang="en-US" b="1" err="1">
                <a:latin typeface="Times New Roman" pitchFamily="18" charset="0"/>
                <a:cs typeface="Times New Roman" pitchFamily="18" charset="0"/>
              </a:rPr>
              <a:t>pháp</a:t>
            </a:r>
            <a:r>
              <a:rPr lang="en-US" b="1">
                <a:latin typeface="Times New Roman" pitchFamily="18" charset="0"/>
                <a:cs typeface="Times New Roman" pitchFamily="18" charset="0"/>
              </a:rPr>
              <a:t> </a:t>
            </a:r>
            <a:r>
              <a:rPr lang="en-US" b="1" err="1">
                <a:latin typeface="Times New Roman" pitchFamily="18" charset="0"/>
                <a:cs typeface="Times New Roman" pitchFamily="18" charset="0"/>
              </a:rPr>
              <a:t>không</a:t>
            </a:r>
            <a:r>
              <a:rPr lang="en-US" b="1">
                <a:latin typeface="Times New Roman" pitchFamily="18" charset="0"/>
                <a:cs typeface="Times New Roman" pitchFamily="18" charset="0"/>
              </a:rPr>
              <a:t> </a:t>
            </a:r>
            <a:r>
              <a:rPr lang="en-US" b="1" err="1" smtClean="0">
                <a:latin typeface="Times New Roman" pitchFamily="18" charset="0"/>
                <a:cs typeface="Times New Roman" pitchFamily="18" charset="0"/>
              </a:rPr>
              <a:t>dùng</a:t>
            </a:r>
            <a:r>
              <a:rPr lang="en-US" b="1" smtClean="0">
                <a:latin typeface="Times New Roman" pitchFamily="18" charset="0"/>
                <a:cs typeface="Times New Roman" pitchFamily="18" charset="0"/>
              </a:rPr>
              <a:t> </a:t>
            </a:r>
            <a:r>
              <a:rPr lang="en-US" b="1" err="1">
                <a:latin typeface="Times New Roman" pitchFamily="18" charset="0"/>
                <a:cs typeface="Times New Roman" pitchFamily="18" charset="0"/>
              </a:rPr>
              <a:t>thuốc</a:t>
            </a:r>
            <a:r>
              <a:rPr lang="en-US" b="1" smtClean="0">
                <a:latin typeface="Times New Roman" pitchFamily="18" charset="0"/>
                <a:cs typeface="Times New Roman" pitchFamily="18" charset="0"/>
              </a:rPr>
              <a:t>:</a:t>
            </a:r>
          </a:p>
          <a:p>
            <a:pPr>
              <a:lnSpc>
                <a:spcPct val="100000"/>
              </a:lnSpc>
              <a:buFontTx/>
              <a:buChar char="-"/>
            </a:pPr>
            <a:r>
              <a:rPr lang="en-US" err="1" smtClean="0">
                <a:latin typeface="Times New Roman" pitchFamily="18" charset="0"/>
                <a:cs typeface="Times New Roman" pitchFamily="18" charset="0"/>
              </a:rPr>
              <a:t>Chế</a:t>
            </a:r>
            <a:r>
              <a:rPr lang="en-US" smtClean="0">
                <a:latin typeface="Times New Roman" pitchFamily="18" charset="0"/>
                <a:cs typeface="Times New Roman" pitchFamily="18" charset="0"/>
              </a:rPr>
              <a:t> </a:t>
            </a:r>
            <a:r>
              <a:rPr lang="en-US" err="1">
                <a:latin typeface="Times New Roman" pitchFamily="18" charset="0"/>
                <a:cs typeface="Times New Roman" pitchFamily="18" charset="0"/>
              </a:rPr>
              <a:t>độ</a:t>
            </a:r>
            <a:r>
              <a:rPr lang="en-US">
                <a:latin typeface="Times New Roman" pitchFamily="18" charset="0"/>
                <a:cs typeface="Times New Roman" pitchFamily="18" charset="0"/>
              </a:rPr>
              <a:t> </a:t>
            </a:r>
            <a:r>
              <a:rPr lang="en-US" err="1">
                <a:latin typeface="Times New Roman" pitchFamily="18" charset="0"/>
                <a:cs typeface="Times New Roman" pitchFamily="18" charset="0"/>
              </a:rPr>
              <a:t>ăn</a:t>
            </a:r>
            <a:r>
              <a:rPr lang="en-US">
                <a:latin typeface="Times New Roman" pitchFamily="18" charset="0"/>
                <a:cs typeface="Times New Roman" pitchFamily="18" charset="0"/>
              </a:rPr>
              <a:t> </a:t>
            </a:r>
            <a:r>
              <a:rPr lang="en-US" err="1">
                <a:latin typeface="Times New Roman" pitchFamily="18" charset="0"/>
                <a:cs typeface="Times New Roman" pitchFamily="18" charset="0"/>
              </a:rPr>
              <a:t>uống</a:t>
            </a:r>
            <a:r>
              <a:rPr lang="en-US">
                <a:latin typeface="Times New Roman" pitchFamily="18" charset="0"/>
                <a:cs typeface="Times New Roman" pitchFamily="18" charset="0"/>
              </a:rPr>
              <a:t>: </a:t>
            </a:r>
            <a:r>
              <a:rPr lang="vi-VN">
                <a:latin typeface="Times New Roman" pitchFamily="18" charset="0"/>
                <a:cs typeface="Times New Roman" pitchFamily="18" charset="0"/>
              </a:rPr>
              <a:t>Đảm </a:t>
            </a:r>
            <a:r>
              <a:rPr lang="vi-VN" smtClean="0">
                <a:latin typeface="Times New Roman" pitchFamily="18" charset="0"/>
                <a:cs typeface="Times New Roman" pitchFamily="18" charset="0"/>
              </a:rPr>
              <a:t>bảo</a:t>
            </a:r>
            <a:r>
              <a:rPr lang="en-US" smtClean="0">
                <a:latin typeface="Times New Roman" pitchFamily="18" charset="0"/>
                <a:cs typeface="Times New Roman" pitchFamily="18" charset="0"/>
              </a:rPr>
              <a:t>:</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30-40 </a:t>
            </a:r>
            <a:r>
              <a:rPr lang="vi-VN" smtClean="0">
                <a:latin typeface="Times New Roman" pitchFamily="18" charset="0"/>
                <a:cs typeface="Times New Roman" pitchFamily="18" charset="0"/>
              </a:rPr>
              <a:t>Kcal/kg/ngày</a:t>
            </a:r>
            <a:r>
              <a:rPr lang="en-US" smtClean="0">
                <a:latin typeface="Times New Roman" pitchFamily="18" charset="0"/>
                <a:cs typeface="Times New Roman" pitchFamily="18" charset="0"/>
              </a:rPr>
              <a:t>:</a:t>
            </a:r>
            <a:r>
              <a:rPr lang="vi-VN" smtClean="0">
                <a:latin typeface="Times New Roman" pitchFamily="18" charset="0"/>
                <a:cs typeface="Times New Roman" pitchFamily="18" charset="0"/>
              </a:rPr>
              <a:t>glucid 45-50%, protit15-20</a:t>
            </a:r>
            <a:r>
              <a:rPr lang="vi-VN">
                <a:latin typeface="Times New Roman" pitchFamily="18" charset="0"/>
                <a:cs typeface="Times New Roman" pitchFamily="18" charset="0"/>
              </a:rPr>
              <a:t>%, lipit </a:t>
            </a:r>
            <a:r>
              <a:rPr lang="vi-VN" smtClean="0">
                <a:latin typeface="Times New Roman" pitchFamily="18" charset="0"/>
                <a:cs typeface="Times New Roman" pitchFamily="18" charset="0"/>
              </a:rPr>
              <a:t>35</a:t>
            </a:r>
            <a:r>
              <a:rPr lang="en-US">
                <a:latin typeface="Times New Roman" pitchFamily="18" charset="0"/>
                <a:cs typeface="Times New Roman" pitchFamily="18" charset="0"/>
              </a:rPr>
              <a:t>%</a:t>
            </a:r>
            <a:r>
              <a:rPr lang="en-US" smtClean="0">
                <a:latin typeface="Times New Roman" pitchFamily="18" charset="0"/>
                <a:cs typeface="Times New Roman" pitchFamily="18" charset="0"/>
              </a:rPr>
              <a:t>. </a:t>
            </a:r>
          </a:p>
          <a:p>
            <a:pPr>
              <a:lnSpc>
                <a:spcPct val="100000"/>
              </a:lnSpc>
              <a:buFontTx/>
              <a:buChar char="-"/>
            </a:pPr>
            <a:r>
              <a:rPr lang="en-US" err="1" smtClean="0">
                <a:latin typeface="Times New Roman" pitchFamily="18" charset="0"/>
                <a:cs typeface="Times New Roman" pitchFamily="18" charset="0"/>
              </a:rPr>
              <a:t>Vận</a:t>
            </a:r>
            <a:r>
              <a:rPr lang="en-US" smtClean="0">
                <a:latin typeface="Times New Roman" pitchFamily="18" charset="0"/>
                <a:cs typeface="Times New Roman" pitchFamily="18" charset="0"/>
              </a:rPr>
              <a:t> </a:t>
            </a:r>
            <a:r>
              <a:rPr lang="en-US" err="1">
                <a:latin typeface="Times New Roman" pitchFamily="18" charset="0"/>
                <a:cs typeface="Times New Roman" pitchFamily="18" charset="0"/>
              </a:rPr>
              <a:t>động</a:t>
            </a:r>
            <a:r>
              <a:rPr lang="en-US">
                <a:latin typeface="Times New Roman" pitchFamily="18" charset="0"/>
                <a:cs typeface="Times New Roman" pitchFamily="18" charset="0"/>
              </a:rPr>
              <a:t> </a:t>
            </a:r>
            <a:r>
              <a:rPr lang="en-US" err="1">
                <a:latin typeface="Times New Roman" pitchFamily="18" charset="0"/>
                <a:cs typeface="Times New Roman" pitchFamily="18" charset="0"/>
              </a:rPr>
              <a:t>thể</a:t>
            </a:r>
            <a:r>
              <a:rPr lang="en-US">
                <a:latin typeface="Times New Roman" pitchFamily="18" charset="0"/>
                <a:cs typeface="Times New Roman" pitchFamily="18" charset="0"/>
              </a:rPr>
              <a:t> </a:t>
            </a:r>
            <a:r>
              <a:rPr lang="en-US" err="1" smtClean="0">
                <a:latin typeface="Times New Roman" pitchFamily="18" charset="0"/>
                <a:cs typeface="Times New Roman" pitchFamily="18" charset="0"/>
              </a:rPr>
              <a:t>lực</a:t>
            </a:r>
            <a:endParaRPr lang="en-US" smtClean="0">
              <a:latin typeface="Times New Roman" pitchFamily="18" charset="0"/>
              <a:cs typeface="Times New Roman" pitchFamily="18" charset="0"/>
            </a:endParaRPr>
          </a:p>
          <a:p>
            <a:pPr>
              <a:lnSpc>
                <a:spcPct val="100000"/>
              </a:lnSpc>
              <a:buFontTx/>
              <a:buChar char="-"/>
            </a:pPr>
            <a:r>
              <a:rPr lang="en-US" err="1" smtClean="0">
                <a:latin typeface="Times New Roman" pitchFamily="18" charset="0"/>
                <a:cs typeface="Times New Roman" pitchFamily="18" charset="0"/>
              </a:rPr>
              <a:t>Kiểm</a:t>
            </a:r>
            <a:r>
              <a:rPr lang="en-US" smtClean="0">
                <a:latin typeface="Times New Roman" pitchFamily="18" charset="0"/>
                <a:cs typeface="Times New Roman" pitchFamily="18" charset="0"/>
              </a:rPr>
              <a:t> </a:t>
            </a:r>
            <a:r>
              <a:rPr lang="en-US" err="1">
                <a:latin typeface="Times New Roman" pitchFamily="18" charset="0"/>
                <a:cs typeface="Times New Roman" pitchFamily="18" charset="0"/>
              </a:rPr>
              <a:t>soát</a:t>
            </a:r>
            <a:r>
              <a:rPr lang="en-US">
                <a:latin typeface="Times New Roman" pitchFamily="18" charset="0"/>
                <a:cs typeface="Times New Roman" pitchFamily="18" charset="0"/>
              </a:rPr>
              <a:t> đ</a:t>
            </a:r>
            <a:r>
              <a:rPr lang="vi-VN">
                <a:latin typeface="Times New Roman" pitchFamily="18" charset="0"/>
                <a:cs typeface="Times New Roman" pitchFamily="18" charset="0"/>
              </a:rPr>
              <a:t>ư</a:t>
            </a:r>
            <a:r>
              <a:rPr lang="en-US" err="1">
                <a:latin typeface="Times New Roman" pitchFamily="18" charset="0"/>
                <a:cs typeface="Times New Roman" pitchFamily="18" charset="0"/>
              </a:rPr>
              <a:t>ờng</a:t>
            </a:r>
            <a:r>
              <a:rPr lang="en-US">
                <a:latin typeface="Times New Roman" pitchFamily="18" charset="0"/>
                <a:cs typeface="Times New Roman" pitchFamily="18" charset="0"/>
              </a:rPr>
              <a:t> </a:t>
            </a:r>
            <a:endParaRPr lang="en-US" smtClean="0">
              <a:latin typeface="Times New Roman" pitchFamily="18" charset="0"/>
              <a:cs typeface="Times New Roman" pitchFamily="18" charset="0"/>
            </a:endParaRPr>
          </a:p>
          <a:p>
            <a:pPr>
              <a:lnSpc>
                <a:spcPct val="100000"/>
              </a:lnSpc>
              <a:buFontTx/>
              <a:buChar char="-"/>
            </a:pPr>
            <a:r>
              <a:rPr lang="en-US" err="1" smtClean="0">
                <a:latin typeface="Times New Roman" pitchFamily="18" charset="0"/>
                <a:cs typeface="Times New Roman" pitchFamily="18" charset="0"/>
              </a:rPr>
              <a:t>Khám</a:t>
            </a:r>
            <a:r>
              <a:rPr lang="en-US" smtClean="0">
                <a:latin typeface="Times New Roman" pitchFamily="18" charset="0"/>
                <a:cs typeface="Times New Roman" pitchFamily="18" charset="0"/>
              </a:rPr>
              <a:t> </a:t>
            </a:r>
            <a:r>
              <a:rPr lang="en-US" err="1">
                <a:latin typeface="Times New Roman" pitchFamily="18" charset="0"/>
                <a:cs typeface="Times New Roman" pitchFamily="18" charset="0"/>
              </a:rPr>
              <a:t>định</a:t>
            </a:r>
            <a:r>
              <a:rPr lang="en-US">
                <a:latin typeface="Times New Roman" pitchFamily="18" charset="0"/>
                <a:cs typeface="Times New Roman" pitchFamily="18" charset="0"/>
              </a:rPr>
              <a:t> </a:t>
            </a:r>
            <a:r>
              <a:rPr lang="en-US" err="1" smtClean="0">
                <a:latin typeface="Times New Roman" pitchFamily="18" charset="0"/>
                <a:cs typeface="Times New Roman" pitchFamily="18" charset="0"/>
              </a:rPr>
              <a:t>kì</a:t>
            </a:r>
            <a:endParaRPr lang="en-US">
              <a:latin typeface="Times New Roman" pitchFamily="18" charset="0"/>
              <a:cs typeface="Times New Roman" pitchFamily="18" charset="0"/>
            </a:endParaRPr>
          </a:p>
          <a:p>
            <a:pPr>
              <a:lnSpc>
                <a:spcPct val="100000"/>
              </a:lnSpc>
              <a:buFontTx/>
              <a:buChar char="-"/>
            </a:pPr>
            <a:r>
              <a:rPr lang="en-US" err="1" smtClean="0">
                <a:latin typeface="Times New Roman" pitchFamily="18" charset="0"/>
                <a:cs typeface="Times New Roman" pitchFamily="18" charset="0"/>
              </a:rPr>
              <a:t>Giáo</a:t>
            </a:r>
            <a:r>
              <a:rPr lang="en-US" smtClean="0">
                <a:latin typeface="Times New Roman" pitchFamily="18" charset="0"/>
                <a:cs typeface="Times New Roman" pitchFamily="18" charset="0"/>
              </a:rPr>
              <a:t> </a:t>
            </a:r>
            <a:r>
              <a:rPr lang="en-US" err="1">
                <a:latin typeface="Times New Roman" pitchFamily="18" charset="0"/>
                <a:cs typeface="Times New Roman" pitchFamily="18" charset="0"/>
              </a:rPr>
              <a:t>dục</a:t>
            </a:r>
            <a:r>
              <a:rPr lang="en-US">
                <a:latin typeface="Times New Roman" pitchFamily="18" charset="0"/>
                <a:cs typeface="Times New Roman" pitchFamily="18" charset="0"/>
              </a:rPr>
              <a:t> </a:t>
            </a:r>
            <a:r>
              <a:rPr lang="en-US" err="1">
                <a:latin typeface="Times New Roman" pitchFamily="18" charset="0"/>
                <a:cs typeface="Times New Roman" pitchFamily="18" charset="0"/>
              </a:rPr>
              <a:t>người</a:t>
            </a:r>
            <a:r>
              <a:rPr lang="en-US">
                <a:latin typeface="Times New Roman" pitchFamily="18" charset="0"/>
                <a:cs typeface="Times New Roman" pitchFamily="18" charset="0"/>
              </a:rPr>
              <a:t> </a:t>
            </a:r>
            <a:r>
              <a:rPr lang="en-US" err="1">
                <a:latin typeface="Times New Roman" pitchFamily="18" charset="0"/>
                <a:cs typeface="Times New Roman" pitchFamily="18" charset="0"/>
              </a:rPr>
              <a:t>bệnh</a:t>
            </a:r>
            <a:r>
              <a:rPr lang="en-US">
                <a:latin typeface="Times New Roman" pitchFamily="18" charset="0"/>
                <a:cs typeface="Times New Roman" pitchFamily="18" charset="0"/>
              </a:rPr>
              <a:t>: </a:t>
            </a:r>
            <a:r>
              <a:rPr lang="en-US" err="1">
                <a:latin typeface="Times New Roman" pitchFamily="18" charset="0"/>
                <a:cs typeface="Times New Roman" pitchFamily="18" charset="0"/>
              </a:rPr>
              <a:t>tự</a:t>
            </a:r>
            <a:r>
              <a:rPr lang="en-US">
                <a:latin typeface="Times New Roman" pitchFamily="18" charset="0"/>
                <a:cs typeface="Times New Roman" pitchFamily="18" charset="0"/>
              </a:rPr>
              <a:t> </a:t>
            </a:r>
            <a:r>
              <a:rPr lang="en-US" err="1">
                <a:latin typeface="Times New Roman" pitchFamily="18" charset="0"/>
                <a:cs typeface="Times New Roman" pitchFamily="18" charset="0"/>
              </a:rPr>
              <a:t>theo</a:t>
            </a:r>
            <a:r>
              <a:rPr lang="en-US">
                <a:latin typeface="Times New Roman" pitchFamily="18" charset="0"/>
                <a:cs typeface="Times New Roman" pitchFamily="18" charset="0"/>
              </a:rPr>
              <a:t> </a:t>
            </a:r>
            <a:r>
              <a:rPr lang="en-US" err="1">
                <a:latin typeface="Times New Roman" pitchFamily="18" charset="0"/>
                <a:cs typeface="Times New Roman" pitchFamily="18" charset="0"/>
              </a:rPr>
              <a:t>dõi</a:t>
            </a:r>
            <a:r>
              <a:rPr lang="en-US">
                <a:latin typeface="Times New Roman" pitchFamily="18" charset="0"/>
                <a:cs typeface="Times New Roman" pitchFamily="18" charset="0"/>
              </a:rPr>
              <a:t> đ</a:t>
            </a:r>
            <a:r>
              <a:rPr lang="vi-VN">
                <a:latin typeface="Times New Roman" pitchFamily="18" charset="0"/>
                <a:cs typeface="Times New Roman" pitchFamily="18" charset="0"/>
              </a:rPr>
              <a:t>ư</a:t>
            </a:r>
            <a:r>
              <a:rPr lang="en-US" err="1">
                <a:latin typeface="Times New Roman" pitchFamily="18" charset="0"/>
                <a:cs typeface="Times New Roman" pitchFamily="18" charset="0"/>
              </a:rPr>
              <a:t>ờng</a:t>
            </a:r>
            <a:r>
              <a:rPr lang="en-US">
                <a:latin typeface="Times New Roman" pitchFamily="18" charset="0"/>
                <a:cs typeface="Times New Roman" pitchFamily="18" charset="0"/>
              </a:rPr>
              <a:t> </a:t>
            </a:r>
            <a:r>
              <a:rPr lang="en-US" err="1">
                <a:latin typeface="Times New Roman" pitchFamily="18" charset="0"/>
                <a:cs typeface="Times New Roman" pitchFamily="18" charset="0"/>
              </a:rPr>
              <a:t>huyết</a:t>
            </a:r>
            <a:r>
              <a:rPr lang="en-US">
                <a:latin typeface="Times New Roman" pitchFamily="18" charset="0"/>
                <a:cs typeface="Times New Roman" pitchFamily="18" charset="0"/>
              </a:rPr>
              <a:t> </a:t>
            </a:r>
            <a:r>
              <a:rPr lang="en-US" err="1">
                <a:latin typeface="Times New Roman" pitchFamily="18" charset="0"/>
                <a:cs typeface="Times New Roman" pitchFamily="18" charset="0"/>
              </a:rPr>
              <a:t>và</a:t>
            </a:r>
            <a:r>
              <a:rPr lang="en-US">
                <a:latin typeface="Times New Roman" pitchFamily="18" charset="0"/>
                <a:cs typeface="Times New Roman" pitchFamily="18" charset="0"/>
              </a:rPr>
              <a:t> </a:t>
            </a:r>
            <a:r>
              <a:rPr lang="en-US" err="1">
                <a:latin typeface="Times New Roman" pitchFamily="18" charset="0"/>
                <a:cs typeface="Times New Roman" pitchFamily="18" charset="0"/>
              </a:rPr>
              <a:t>chế</a:t>
            </a:r>
            <a:r>
              <a:rPr lang="en-US">
                <a:latin typeface="Times New Roman" pitchFamily="18" charset="0"/>
                <a:cs typeface="Times New Roman" pitchFamily="18" charset="0"/>
              </a:rPr>
              <a:t> </a:t>
            </a:r>
            <a:r>
              <a:rPr lang="en-US" err="1">
                <a:latin typeface="Times New Roman" pitchFamily="18" charset="0"/>
                <a:cs typeface="Times New Roman" pitchFamily="18" charset="0"/>
              </a:rPr>
              <a:t>đọ</a:t>
            </a:r>
            <a:r>
              <a:rPr lang="en-US">
                <a:latin typeface="Times New Roman" pitchFamily="18" charset="0"/>
                <a:cs typeface="Times New Roman" pitchFamily="18" charset="0"/>
              </a:rPr>
              <a:t> </a:t>
            </a:r>
            <a:r>
              <a:rPr lang="en-US" err="1">
                <a:latin typeface="Times New Roman" pitchFamily="18" charset="0"/>
                <a:cs typeface="Times New Roman" pitchFamily="18" charset="0"/>
              </a:rPr>
              <a:t>ăn</a:t>
            </a:r>
            <a:r>
              <a:rPr lang="en-US">
                <a:latin typeface="Times New Roman" pitchFamily="18" charset="0"/>
                <a:cs typeface="Times New Roman" pitchFamily="18" charset="0"/>
              </a:rPr>
              <a:t> </a:t>
            </a:r>
            <a:r>
              <a:rPr lang="en-US" err="1">
                <a:latin typeface="Times New Roman" pitchFamily="18" charset="0"/>
                <a:cs typeface="Times New Roman" pitchFamily="18" charset="0"/>
              </a:rPr>
              <a:t>uống</a:t>
            </a:r>
            <a:r>
              <a:rPr lang="en-US">
                <a:latin typeface="Times New Roman" pitchFamily="18" charset="0"/>
                <a:cs typeface="Times New Roman" pitchFamily="18" charset="0"/>
              </a:rPr>
              <a:t> (</a:t>
            </a:r>
            <a:r>
              <a:rPr lang="en-US" err="1">
                <a:latin typeface="Times New Roman" pitchFamily="18" charset="0"/>
                <a:cs typeface="Times New Roman" pitchFamily="18" charset="0"/>
              </a:rPr>
              <a:t>tùy</a:t>
            </a:r>
            <a:r>
              <a:rPr lang="en-US">
                <a:latin typeface="Times New Roman" pitchFamily="18" charset="0"/>
                <a:cs typeface="Times New Roman" pitchFamily="18" charset="0"/>
              </a:rPr>
              <a:t> GI</a:t>
            </a:r>
            <a:r>
              <a:rPr lang="en-US" smtClean="0">
                <a:latin typeface="Times New Roman" pitchFamily="18" charset="0"/>
                <a:cs typeface="Times New Roman" pitchFamily="18" charset="0"/>
              </a:rPr>
              <a:t>)</a:t>
            </a:r>
            <a:endParaRPr lang="en-US">
              <a:latin typeface="Times New Roman" pitchFamily="18" charset="0"/>
              <a:cs typeface="Times New Roman" pitchFamily="18" charset="0"/>
            </a:endParaRPr>
          </a:p>
        </p:txBody>
      </p:sp>
      <p:pic>
        <p:nvPicPr>
          <p:cNvPr id="9" name="Content Placeholder 6"/>
          <p:cNvPicPr>
            <a:picLocks noGrp="1" noChangeAspect="1"/>
          </p:cNvPicPr>
          <p:nvPr/>
        </p:nvPicPr>
        <p:blipFill>
          <a:blip r:embed="rId4">
            <a:extLst>
              <a:ext uri="{28A0092B-C50C-407E-A947-70E740481C1C}">
                <a14:useLocalDpi xmlns:a14="http://schemas.microsoft.com/office/drawing/2010/main" val="0"/>
              </a:ext>
            </a:extLst>
          </a:blip>
          <a:stretch>
            <a:fillRect/>
          </a:stretch>
        </p:blipFill>
        <p:spPr>
          <a:xfrm>
            <a:off x="5641568" y="685800"/>
            <a:ext cx="2969032" cy="3493993"/>
          </a:xfrm>
          <a:prstGeom prst="rect">
            <a:avLst/>
          </a:prstGeom>
        </p:spPr>
      </p:pic>
    </p:spTree>
    <p:extLst>
      <p:ext uri="{BB962C8B-B14F-4D97-AF65-F5344CB8AC3E}">
        <p14:creationId xmlns:p14="http://schemas.microsoft.com/office/powerpoint/2010/main" val="1239344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66450" cy="6096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50" y="2667000"/>
            <a:ext cx="4668722" cy="3505200"/>
          </a:xfrm>
          <a:prstGeom prst="rect">
            <a:avLst/>
          </a:prstGeom>
        </p:spPr>
      </p:pic>
      <p:sp>
        <p:nvSpPr>
          <p:cNvPr id="10" name="Rectangle 9"/>
          <p:cNvSpPr/>
          <p:nvPr/>
        </p:nvSpPr>
        <p:spPr>
          <a:xfrm>
            <a:off x="76200" y="619780"/>
            <a:ext cx="2722220" cy="523220"/>
          </a:xfrm>
          <a:prstGeom prst="rect">
            <a:avLst/>
          </a:prstGeom>
        </p:spPr>
        <p:txBody>
          <a:bodyPr wrap="none">
            <a:spAutoFit/>
          </a:bodyPr>
          <a:lstStyle/>
          <a:p>
            <a:r>
              <a:rPr lang="en-US" sz="2800" b="1">
                <a:latin typeface="Times New Roman" pitchFamily="18" charset="0"/>
                <a:cs typeface="Times New Roman" pitchFamily="18" charset="0"/>
              </a:rPr>
              <a:t>5.1. </a:t>
            </a:r>
            <a:r>
              <a:rPr lang="en-US" sz="2800" b="1" err="1" smtClean="0">
                <a:latin typeface="Times New Roman" pitchFamily="18" charset="0"/>
                <a:cs typeface="Times New Roman" pitchFamily="18" charset="0"/>
              </a:rPr>
              <a:t>Dùng</a:t>
            </a:r>
            <a:r>
              <a:rPr lang="en-US" sz="2800" b="1" smtClean="0">
                <a:latin typeface="Times New Roman" pitchFamily="18" charset="0"/>
                <a:cs typeface="Times New Roman" pitchFamily="18" charset="0"/>
              </a:rPr>
              <a:t> </a:t>
            </a:r>
            <a:r>
              <a:rPr lang="en-US" sz="2800" b="1" err="1" smtClean="0">
                <a:latin typeface="Times New Roman" pitchFamily="18" charset="0"/>
                <a:cs typeface="Times New Roman" pitchFamily="18" charset="0"/>
              </a:rPr>
              <a:t>thuốc</a:t>
            </a:r>
            <a:r>
              <a:rPr lang="en-US" sz="2800" b="1">
                <a:latin typeface="Times New Roman" pitchFamily="18" charset="0"/>
                <a:cs typeface="Times New Roman" pitchFamily="18" charset="0"/>
              </a:rPr>
              <a:t>:</a:t>
            </a:r>
          </a:p>
        </p:txBody>
      </p:sp>
      <p:sp>
        <p:nvSpPr>
          <p:cNvPr id="11" name="Title 1"/>
          <p:cNvSpPr>
            <a:spLocks noGrp="1"/>
          </p:cNvSpPr>
          <p:nvPr/>
        </p:nvSpPr>
        <p:spPr>
          <a:xfrm>
            <a:off x="3124200" y="152400"/>
            <a:ext cx="3810001" cy="457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smtClean="0">
                <a:latin typeface="Times New Roman" pitchFamily="18" charset="0"/>
                <a:cs typeface="Times New Roman" pitchFamily="18" charset="0"/>
              </a:rPr>
              <a:t>5. ĐIỀU TRỊ </a:t>
            </a:r>
            <a:endParaRPr lang="en-US" sz="2600" b="1">
              <a:latin typeface="Times New Roman" pitchFamily="18" charset="0"/>
              <a:cs typeface="Times New Roman" pitchFamily="18" charset="0"/>
            </a:endParaRPr>
          </a:p>
        </p:txBody>
      </p:sp>
      <p:sp>
        <p:nvSpPr>
          <p:cNvPr id="12" name="Rectangle 11"/>
          <p:cNvSpPr/>
          <p:nvPr/>
        </p:nvSpPr>
        <p:spPr>
          <a:xfrm>
            <a:off x="228600" y="1056144"/>
            <a:ext cx="8610600" cy="954107"/>
          </a:xfrm>
          <a:prstGeom prst="rect">
            <a:avLst/>
          </a:prstGeom>
        </p:spPr>
        <p:txBody>
          <a:bodyPr wrap="square">
            <a:spAutoFit/>
          </a:bodyPr>
          <a:lstStyle/>
          <a:p>
            <a:r>
              <a:rPr lang="vi-VN" sz="2800" smtClean="0">
                <a:latin typeface="Times New Roman" pitchFamily="18" charset="0"/>
                <a:cs typeface="Times New Roman" pitchFamily="18" charset="0"/>
              </a:rPr>
              <a:t>Kiểm </a:t>
            </a:r>
            <a:r>
              <a:rPr lang="vi-VN" sz="2800">
                <a:latin typeface="Times New Roman" pitchFamily="18" charset="0"/>
                <a:cs typeface="Times New Roman" pitchFamily="18" charset="0"/>
              </a:rPr>
              <a:t>soát </a:t>
            </a:r>
            <a:r>
              <a:rPr lang="vi-VN" sz="2800" smtClean="0">
                <a:latin typeface="Times New Roman" pitchFamily="18" charset="0"/>
                <a:cs typeface="Times New Roman" pitchFamily="18" charset="0"/>
              </a:rPr>
              <a:t>đường huyết</a:t>
            </a:r>
            <a:r>
              <a:rPr lang="en-US" sz="2800" smtClean="0">
                <a:latin typeface="Times New Roman" pitchFamily="18" charset="0"/>
                <a:cs typeface="Times New Roman" pitchFamily="18" charset="0"/>
              </a:rPr>
              <a:t> BN</a:t>
            </a:r>
            <a:r>
              <a:rPr lang="vi-VN" sz="2800" smtClean="0">
                <a:latin typeface="Times New Roman" pitchFamily="18" charset="0"/>
                <a:cs typeface="Times New Roman" pitchFamily="18" charset="0"/>
              </a:rPr>
              <a:t> </a:t>
            </a:r>
            <a:r>
              <a:rPr lang="en-US" sz="2800" smtClean="0">
                <a:latin typeface="Times New Roman" pitchFamily="18" charset="0"/>
                <a:cs typeface="Times New Roman" pitchFamily="18" charset="0"/>
              </a:rPr>
              <a:t>ĐTĐ </a:t>
            </a:r>
            <a:r>
              <a:rPr lang="en-US" sz="2800">
                <a:latin typeface="Times New Roman" pitchFamily="18" charset="0"/>
                <a:cs typeface="Times New Roman" pitchFamily="18" charset="0"/>
              </a:rPr>
              <a:t>→ </a:t>
            </a:r>
            <a:r>
              <a:rPr lang="vi-VN" sz="2800" smtClean="0">
                <a:latin typeface="Times New Roman" pitchFamily="18" charset="0"/>
                <a:cs typeface="Times New Roman" pitchFamily="18" charset="0"/>
              </a:rPr>
              <a:t>giảm </a:t>
            </a:r>
            <a:r>
              <a:rPr lang="vi-VN" sz="2800">
                <a:latin typeface="Times New Roman" pitchFamily="18" charset="0"/>
                <a:cs typeface="Times New Roman" pitchFamily="18" charset="0"/>
              </a:rPr>
              <a:t>đường </a:t>
            </a:r>
            <a:r>
              <a:rPr lang="vi-VN" sz="2800" smtClean="0">
                <a:latin typeface="Times New Roman" pitchFamily="18" charset="0"/>
                <a:cs typeface="Times New Roman" pitchFamily="18" charset="0"/>
              </a:rPr>
              <a:t>huyết</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gần </a:t>
            </a:r>
            <a:r>
              <a:rPr lang="vi-VN" sz="2800">
                <a:latin typeface="Times New Roman" pitchFamily="18" charset="0"/>
                <a:cs typeface="Times New Roman" pitchFamily="18" charset="0"/>
              </a:rPr>
              <a:t>mức bình thường </a:t>
            </a:r>
            <a:r>
              <a:rPr lang="vi-VN" sz="2800" smtClean="0">
                <a:latin typeface="Times New Roman" pitchFamily="18" charset="0"/>
                <a:cs typeface="Times New Roman" pitchFamily="18" charset="0"/>
              </a:rPr>
              <a:t>nhất</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 ↓</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biến </a:t>
            </a:r>
            <a:r>
              <a:rPr lang="vi-VN" sz="2800">
                <a:latin typeface="Times New Roman" pitchFamily="18" charset="0"/>
                <a:cs typeface="Times New Roman" pitchFamily="18" charset="0"/>
              </a:rPr>
              <a:t>chứng</a:t>
            </a:r>
            <a:r>
              <a:rPr lang="vi-VN" sz="2800" smtClean="0">
                <a:latin typeface="Times New Roman" pitchFamily="18" charset="0"/>
                <a:cs typeface="Times New Roman" pitchFamily="18" charset="0"/>
              </a:rPr>
              <a:t>, </a:t>
            </a:r>
            <a:r>
              <a:rPr lang="vi-VN" sz="2800">
                <a:latin typeface="Times New Roman" pitchFamily="18" charset="0"/>
                <a:cs typeface="Times New Roman" pitchFamily="18" charset="0"/>
              </a:rPr>
              <a:t>↓ </a:t>
            </a:r>
            <a:r>
              <a:rPr lang="vi-VN" sz="2800" smtClean="0">
                <a:latin typeface="Times New Roman" pitchFamily="18" charset="0"/>
                <a:cs typeface="Times New Roman" pitchFamily="18" charset="0"/>
              </a:rPr>
              <a:t>tử </a:t>
            </a:r>
            <a:r>
              <a:rPr lang="vi-VN" sz="2800">
                <a:latin typeface="Times New Roman" pitchFamily="18" charset="0"/>
                <a:cs typeface="Times New Roman" pitchFamily="18" charset="0"/>
              </a:rPr>
              <a:t>vong.</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3061686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66450" cy="609600"/>
          </a:xfrm>
          <a:prstGeom prst="rect">
            <a:avLst/>
          </a:prstGeom>
        </p:spPr>
      </p:pic>
      <p:sp>
        <p:nvSpPr>
          <p:cNvPr id="6" name="Rectangle 5"/>
          <p:cNvSpPr/>
          <p:nvPr/>
        </p:nvSpPr>
        <p:spPr>
          <a:xfrm>
            <a:off x="152402" y="3830637"/>
            <a:ext cx="2438398" cy="52322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defPPr>
              <a:defRPr lang="vi-V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sz="2800" b="1" smtClean="0">
                <a:solidFill>
                  <a:sysClr val="windowText" lastClr="000000"/>
                </a:solidFill>
                <a:latin typeface="Times New Roman" pitchFamily="18" charset="0"/>
                <a:cs typeface="Times New Roman" pitchFamily="18" charset="0"/>
              </a:rPr>
              <a:t>6.2.Biguanide</a:t>
            </a:r>
          </a:p>
        </p:txBody>
      </p:sp>
      <p:sp>
        <p:nvSpPr>
          <p:cNvPr id="11" name="Rectangle 10"/>
          <p:cNvSpPr/>
          <p:nvPr/>
        </p:nvSpPr>
        <p:spPr>
          <a:xfrm>
            <a:off x="76200" y="1219200"/>
            <a:ext cx="3048001" cy="95410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defPPr>
              <a:defRPr lang="vi-V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sz="2800" b="1" smtClean="0">
                <a:solidFill>
                  <a:sysClr val="windowText" lastClr="000000"/>
                </a:solidFill>
                <a:latin typeface="Times New Roman" pitchFamily="18" charset="0"/>
                <a:cs typeface="Times New Roman" pitchFamily="18" charset="0"/>
              </a:rPr>
              <a:t>6.1.Kích </a:t>
            </a:r>
            <a:r>
              <a:rPr lang="en-US" sz="2800" b="1" err="1" smtClean="0">
                <a:solidFill>
                  <a:sysClr val="windowText" lastClr="000000"/>
                </a:solidFill>
                <a:latin typeface="Times New Roman" pitchFamily="18" charset="0"/>
                <a:cs typeface="Times New Roman" pitchFamily="18" charset="0"/>
              </a:rPr>
              <a:t>thích</a:t>
            </a:r>
            <a:r>
              <a:rPr lang="en-US" sz="2800" b="1" smtClean="0">
                <a:solidFill>
                  <a:sysClr val="windowText" lastClr="000000"/>
                </a:solidFill>
                <a:latin typeface="Times New Roman" pitchFamily="18" charset="0"/>
                <a:cs typeface="Times New Roman" pitchFamily="18" charset="0"/>
              </a:rPr>
              <a:t> </a:t>
            </a:r>
            <a:r>
              <a:rPr lang="en-US" sz="2800" b="1" err="1" smtClean="0">
                <a:solidFill>
                  <a:sysClr val="windowText" lastClr="000000"/>
                </a:solidFill>
                <a:latin typeface="Times New Roman" pitchFamily="18" charset="0"/>
                <a:cs typeface="Times New Roman" pitchFamily="18" charset="0"/>
              </a:rPr>
              <a:t>làm</a:t>
            </a:r>
            <a:r>
              <a:rPr lang="en-US" sz="2800" b="1" smtClean="0">
                <a:solidFill>
                  <a:sysClr val="windowText" lastClr="000000"/>
                </a:solidFill>
                <a:latin typeface="Times New Roman" pitchFamily="18" charset="0"/>
                <a:cs typeface="Times New Roman" pitchFamily="18" charset="0"/>
              </a:rPr>
              <a:t> </a:t>
            </a:r>
            <a:r>
              <a:rPr lang="en-US" sz="2800" b="1" err="1" smtClean="0">
                <a:solidFill>
                  <a:sysClr val="windowText" lastClr="000000"/>
                </a:solidFill>
                <a:latin typeface="Times New Roman" pitchFamily="18" charset="0"/>
                <a:cs typeface="Times New Roman" pitchFamily="18" charset="0"/>
              </a:rPr>
              <a:t>tăng</a:t>
            </a:r>
            <a:r>
              <a:rPr lang="en-US" sz="2800" b="1" smtClean="0">
                <a:solidFill>
                  <a:sysClr val="windowText" lastClr="000000"/>
                </a:solidFill>
                <a:latin typeface="Times New Roman" pitchFamily="18" charset="0"/>
                <a:cs typeface="Times New Roman" pitchFamily="18" charset="0"/>
              </a:rPr>
              <a:t> </a:t>
            </a:r>
            <a:r>
              <a:rPr lang="en-US" sz="2800" b="1" err="1" smtClean="0">
                <a:solidFill>
                  <a:sysClr val="windowText" lastClr="000000"/>
                </a:solidFill>
                <a:latin typeface="Times New Roman" pitchFamily="18" charset="0"/>
                <a:cs typeface="Times New Roman" pitchFamily="18" charset="0"/>
              </a:rPr>
              <a:t>tiết</a:t>
            </a:r>
            <a:r>
              <a:rPr lang="en-US" sz="2800" b="1" smtClean="0">
                <a:solidFill>
                  <a:sysClr val="windowText" lastClr="000000"/>
                </a:solidFill>
                <a:latin typeface="Times New Roman" pitchFamily="18" charset="0"/>
                <a:cs typeface="Times New Roman" pitchFamily="18" charset="0"/>
              </a:rPr>
              <a:t> insulin</a:t>
            </a:r>
            <a:endParaRPr lang="en-US" sz="2800" b="1">
              <a:solidFill>
                <a:sysClr val="windowText" lastClr="000000"/>
              </a:solidFill>
              <a:latin typeface="Times New Roman" pitchFamily="18" charset="0"/>
              <a:cs typeface="Times New Roman" pitchFamily="18" charset="0"/>
            </a:endParaRPr>
          </a:p>
        </p:txBody>
      </p:sp>
      <p:sp>
        <p:nvSpPr>
          <p:cNvPr id="18" name="Rectangle 17"/>
          <p:cNvSpPr/>
          <p:nvPr/>
        </p:nvSpPr>
        <p:spPr>
          <a:xfrm>
            <a:off x="152402" y="5257800"/>
            <a:ext cx="2724110" cy="95410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defPPr>
              <a:defRPr lang="vi-V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sz="2800" b="1" smtClean="0">
                <a:solidFill>
                  <a:sysClr val="windowText" lastClr="000000"/>
                </a:solidFill>
                <a:latin typeface="Times New Roman" pitchFamily="18" charset="0"/>
                <a:cs typeface="Times New Roman" pitchFamily="18" charset="0"/>
              </a:rPr>
              <a:t>6.3.</a:t>
            </a:r>
            <a:r>
              <a:rPr lang="vi-VN" sz="2800" b="1" smtClean="0">
                <a:solidFill>
                  <a:sysClr val="windowText" lastClr="000000"/>
                </a:solidFill>
                <a:latin typeface="Times New Roman" pitchFamily="18" charset="0"/>
                <a:cs typeface="Times New Roman" pitchFamily="18" charset="0"/>
              </a:rPr>
              <a:t>Ứ</a:t>
            </a:r>
            <a:r>
              <a:rPr lang="en-US" sz="2800" b="1" smtClean="0">
                <a:solidFill>
                  <a:sysClr val="windowText" lastClr="000000"/>
                </a:solidFill>
                <a:latin typeface="Times New Roman" pitchFamily="18" charset="0"/>
                <a:cs typeface="Times New Roman" pitchFamily="18" charset="0"/>
              </a:rPr>
              <a:t>c </a:t>
            </a:r>
            <a:r>
              <a:rPr lang="en-US" sz="2800" b="1" err="1" smtClean="0">
                <a:solidFill>
                  <a:sysClr val="windowText" lastClr="000000"/>
                </a:solidFill>
                <a:latin typeface="Times New Roman" pitchFamily="18" charset="0"/>
                <a:cs typeface="Times New Roman" pitchFamily="18" charset="0"/>
              </a:rPr>
              <a:t>chế</a:t>
            </a:r>
            <a:r>
              <a:rPr lang="en-US" sz="2800" b="1" smtClean="0">
                <a:solidFill>
                  <a:sysClr val="windowText" lastClr="000000"/>
                </a:solidFill>
                <a:latin typeface="Times New Roman" pitchFamily="18" charset="0"/>
                <a:cs typeface="Times New Roman" pitchFamily="18" charset="0"/>
              </a:rPr>
              <a:t> men </a:t>
            </a:r>
          </a:p>
          <a:p>
            <a:r>
              <a:rPr lang="el-GR" sz="2800" b="1" smtClean="0">
                <a:solidFill>
                  <a:sysClr val="windowText" lastClr="000000"/>
                </a:solidFill>
                <a:latin typeface="Times New Roman" pitchFamily="18" charset="0"/>
                <a:cs typeface="Times New Roman" pitchFamily="18" charset="0"/>
              </a:rPr>
              <a:t>α</a:t>
            </a:r>
            <a:r>
              <a:rPr lang="en-US" sz="2800" b="1" smtClean="0">
                <a:solidFill>
                  <a:sysClr val="windowText" lastClr="000000"/>
                </a:solidFill>
                <a:latin typeface="Times New Roman" pitchFamily="18" charset="0"/>
                <a:cs typeface="Times New Roman" pitchFamily="18" charset="0"/>
              </a:rPr>
              <a:t> - </a:t>
            </a:r>
            <a:r>
              <a:rPr lang="en-US" sz="2800" b="1" err="1" smtClean="0">
                <a:solidFill>
                  <a:sysClr val="windowText" lastClr="000000"/>
                </a:solidFill>
                <a:latin typeface="Times New Roman" pitchFamily="18" charset="0"/>
                <a:cs typeface="Times New Roman" pitchFamily="18" charset="0"/>
              </a:rPr>
              <a:t>Glucosidase</a:t>
            </a:r>
            <a:r>
              <a:rPr lang="vi-VN" sz="2800" b="1" smtClean="0">
                <a:solidFill>
                  <a:sysClr val="windowText" lastClr="000000"/>
                </a:solidFill>
                <a:latin typeface="Times New Roman" pitchFamily="18" charset="0"/>
                <a:cs typeface="Times New Roman" pitchFamily="18" charset="0"/>
              </a:rPr>
              <a:t> </a:t>
            </a:r>
            <a:endParaRPr lang="en-US" sz="2800" b="1" smtClean="0">
              <a:solidFill>
                <a:sysClr val="windowText" lastClr="000000"/>
              </a:solidFill>
              <a:latin typeface="Times New Roman" pitchFamily="18" charset="0"/>
              <a:cs typeface="Times New Roman" pitchFamily="18" charset="0"/>
            </a:endParaRPr>
          </a:p>
        </p:txBody>
      </p:sp>
      <p:pic>
        <p:nvPicPr>
          <p:cNvPr id="22" name="Picture 21" descr="Hình ảnh có liên quan"/>
          <p:cNvPicPr>
            <a:picLocks noChangeAspect="1" noChangeArrowheads="1"/>
          </p:cNvPicPr>
          <p:nvPr/>
        </p:nvPicPr>
        <p:blipFill>
          <a:blip r:embed="rId3" cstate="print"/>
          <a:srcRect/>
          <a:stretch>
            <a:fillRect/>
          </a:stretch>
        </p:blipFill>
        <p:spPr bwMode="auto">
          <a:xfrm>
            <a:off x="6529303" y="5257800"/>
            <a:ext cx="1700297" cy="899741"/>
          </a:xfrm>
          <a:prstGeom prst="rect">
            <a:avLst/>
          </a:prstGeom>
          <a:noFill/>
        </p:spPr>
      </p:pic>
      <p:pic>
        <p:nvPicPr>
          <p:cNvPr id="32" name="Picture 31" descr="C:\Users\Administrator\AppData\Local\Temp\SolidDocuments\SolidCapture\SolidCaptureImage67001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800600"/>
            <a:ext cx="2133600" cy="142039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762000"/>
            <a:ext cx="2189766" cy="1493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Title 1"/>
          <p:cNvSpPr>
            <a:spLocks noGrp="1"/>
          </p:cNvSpPr>
          <p:nvPr/>
        </p:nvSpPr>
        <p:spPr>
          <a:xfrm>
            <a:off x="2417040" y="152400"/>
            <a:ext cx="6117360" cy="457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latin typeface="Times New Roman" pitchFamily="18" charset="0"/>
                <a:cs typeface="Times New Roman" panose="02020603050405020304" pitchFamily="18" charset="0"/>
              </a:rPr>
              <a:t>6. NHÓM THUỐC ĐIỀU TRỊ ĐTĐ</a:t>
            </a:r>
            <a:endParaRPr lang="en-US" sz="2600" b="1">
              <a:latin typeface="Times New Roman" pitchFamily="18" charset="0"/>
              <a:cs typeface="Times New Roman" pitchFamily="18" charset="0"/>
            </a:endParaRPr>
          </a:p>
        </p:txBody>
      </p:sp>
      <p:pic>
        <p:nvPicPr>
          <p:cNvPr id="59" name="Picture 58" descr="C:\Users\Administrator\AppData\Local\Temp\SolidDocuments\SolidCapture\SolidCaptureImage247209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2626" y="914400"/>
            <a:ext cx="2172374" cy="11006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19401" y="3020784"/>
            <a:ext cx="2090290" cy="1254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6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6703" y="2700338"/>
            <a:ext cx="2024062" cy="2024062"/>
          </a:xfrm>
          <a:prstGeom prst="rect">
            <a:avLst/>
          </a:prstGeom>
        </p:spPr>
      </p:pic>
      <p:pic>
        <p:nvPicPr>
          <p:cNvPr id="64" name="Picture 6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2499397"/>
            <a:ext cx="3073723" cy="1844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Rectangle 69"/>
          <p:cNvSpPr/>
          <p:nvPr/>
        </p:nvSpPr>
        <p:spPr>
          <a:xfrm>
            <a:off x="6172200" y="2199041"/>
            <a:ext cx="2514600" cy="467959"/>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err="1" smtClean="0">
                <a:solidFill>
                  <a:sysClr val="windowText" lastClr="000000"/>
                </a:solidFill>
                <a:latin typeface="Times New Roman" pitchFamily="18" charset="0"/>
                <a:cs typeface="Times New Roman" pitchFamily="18" charset="0"/>
              </a:rPr>
              <a:t>Hộp</a:t>
            </a:r>
            <a:r>
              <a:rPr lang="en-US" sz="2800" smtClean="0">
                <a:solidFill>
                  <a:sysClr val="windowText" lastClr="000000"/>
                </a:solidFill>
                <a:latin typeface="Times New Roman" pitchFamily="18" charset="0"/>
                <a:cs typeface="Times New Roman" pitchFamily="18" charset="0"/>
              </a:rPr>
              <a:t>: 26.000đ</a:t>
            </a:r>
            <a:endParaRPr lang="en-US" sz="2800">
              <a:solidFill>
                <a:sysClr val="windowText" lastClr="000000"/>
              </a:solidFill>
              <a:latin typeface="Times New Roman" pitchFamily="18" charset="0"/>
              <a:cs typeface="Times New Roman" pitchFamily="18" charset="0"/>
            </a:endParaRPr>
          </a:p>
        </p:txBody>
      </p:sp>
      <p:sp>
        <p:nvSpPr>
          <p:cNvPr id="72" name="Rectangle 71"/>
          <p:cNvSpPr/>
          <p:nvPr/>
        </p:nvSpPr>
        <p:spPr>
          <a:xfrm>
            <a:off x="3200400" y="2101881"/>
            <a:ext cx="2426181" cy="523220"/>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wrap="square">
            <a:spAutoFit/>
          </a:bodyPr>
          <a:lstStyle>
            <a:defPPr>
              <a:defRPr lang="vi-V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vi-VN" sz="2800" smtClean="0">
                <a:solidFill>
                  <a:sysClr val="windowText" lastClr="000000"/>
                </a:solidFill>
                <a:latin typeface="Times New Roman" pitchFamily="18" charset="0"/>
                <a:cs typeface="Times New Roman" pitchFamily="18" charset="0"/>
              </a:rPr>
              <a:t>15.000đ/v</a:t>
            </a:r>
            <a:endParaRPr lang="en-US" sz="2800">
              <a:solidFill>
                <a:sysClr val="windowText" lastClr="000000"/>
              </a:solidFill>
              <a:latin typeface="Times New Roman" pitchFamily="18" charset="0"/>
              <a:cs typeface="Times New Roman" pitchFamily="18" charset="0"/>
            </a:endParaRPr>
          </a:p>
        </p:txBody>
      </p:sp>
      <p:sp>
        <p:nvSpPr>
          <p:cNvPr id="74" name="Rectangle 73"/>
          <p:cNvSpPr/>
          <p:nvPr/>
        </p:nvSpPr>
        <p:spPr>
          <a:xfrm>
            <a:off x="6096000" y="4572000"/>
            <a:ext cx="2895600" cy="685800"/>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err="1" smtClean="0">
                <a:solidFill>
                  <a:sysClr val="windowText" lastClr="000000"/>
                </a:solidFill>
                <a:latin typeface="Times New Roman" pitchFamily="18" charset="0"/>
                <a:cs typeface="Times New Roman" pitchFamily="18" charset="0"/>
              </a:rPr>
              <a:t>Hộp</a:t>
            </a:r>
            <a:r>
              <a:rPr lang="en-US" sz="2800" smtClean="0">
                <a:solidFill>
                  <a:sysClr val="windowText" lastClr="000000"/>
                </a:solidFill>
                <a:latin typeface="Times New Roman" pitchFamily="18" charset="0"/>
                <a:cs typeface="Times New Roman" pitchFamily="18" charset="0"/>
              </a:rPr>
              <a:t> 30v: 36.000đ</a:t>
            </a:r>
            <a:endParaRPr lang="en-US" sz="2800">
              <a:solidFill>
                <a:sysClr val="windowText" lastClr="000000"/>
              </a:solidFill>
              <a:latin typeface="Times New Roman" pitchFamily="18" charset="0"/>
              <a:cs typeface="Times New Roman" pitchFamily="18" charset="0"/>
            </a:endParaRPr>
          </a:p>
        </p:txBody>
      </p:sp>
      <p:sp>
        <p:nvSpPr>
          <p:cNvPr id="75" name="Rectangle 74"/>
          <p:cNvSpPr/>
          <p:nvPr/>
        </p:nvSpPr>
        <p:spPr>
          <a:xfrm>
            <a:off x="6705600" y="6248400"/>
            <a:ext cx="1651414" cy="523220"/>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wrap="none">
            <a:spAutoFit/>
          </a:bodyPr>
          <a:lstStyle>
            <a:defPPr>
              <a:defRPr lang="vi-V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vi-VN" sz="2800" smtClean="0">
                <a:solidFill>
                  <a:sysClr val="windowText" lastClr="000000"/>
                </a:solidFill>
                <a:latin typeface="Times New Roman" pitchFamily="18" charset="0"/>
                <a:cs typeface="Times New Roman" pitchFamily="18" charset="0"/>
              </a:rPr>
              <a:t>5</a:t>
            </a:r>
            <a:r>
              <a:rPr lang="en-US" sz="2800" smtClean="0">
                <a:solidFill>
                  <a:sysClr val="windowText" lastClr="000000"/>
                </a:solidFill>
                <a:latin typeface="Times New Roman" pitchFamily="18" charset="0"/>
                <a:cs typeface="Times New Roman" pitchFamily="18" charset="0"/>
              </a:rPr>
              <a:t>3.000</a:t>
            </a:r>
            <a:r>
              <a:rPr lang="vi-VN" sz="2800" smtClean="0">
                <a:solidFill>
                  <a:sysClr val="windowText" lastClr="000000"/>
                </a:solidFill>
                <a:latin typeface="Times New Roman" pitchFamily="18" charset="0"/>
                <a:cs typeface="Times New Roman" pitchFamily="18" charset="0"/>
              </a:rPr>
              <a:t>đ/v</a:t>
            </a:r>
            <a:endParaRPr lang="en-US" sz="2800">
              <a:solidFill>
                <a:sysClr val="windowText" lastClr="000000"/>
              </a:solidFill>
              <a:latin typeface="Times New Roman" pitchFamily="18" charset="0"/>
              <a:cs typeface="Times New Roman" pitchFamily="18" charset="0"/>
            </a:endParaRPr>
          </a:p>
        </p:txBody>
      </p:sp>
      <p:sp>
        <p:nvSpPr>
          <p:cNvPr id="73" name="Rectangle 72"/>
          <p:cNvSpPr/>
          <p:nvPr/>
        </p:nvSpPr>
        <p:spPr>
          <a:xfrm>
            <a:off x="2876512" y="4191000"/>
            <a:ext cx="3143288" cy="656518"/>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err="1" smtClean="0">
                <a:solidFill>
                  <a:sysClr val="windowText" lastClr="000000"/>
                </a:solidFill>
                <a:latin typeface="Times New Roman" pitchFamily="18" charset="0"/>
                <a:cs typeface="Times New Roman" pitchFamily="18" charset="0"/>
              </a:rPr>
              <a:t>Hộp</a:t>
            </a:r>
            <a:r>
              <a:rPr lang="en-US" sz="2800" smtClean="0">
                <a:solidFill>
                  <a:sysClr val="windowText" lastClr="000000"/>
                </a:solidFill>
                <a:latin typeface="Times New Roman" pitchFamily="18" charset="0"/>
                <a:cs typeface="Times New Roman" pitchFamily="18" charset="0"/>
              </a:rPr>
              <a:t> 30v:145.000đ</a:t>
            </a:r>
            <a:endParaRPr lang="en-US" sz="2800">
              <a:solidFill>
                <a:sysClr val="windowText" lastClr="000000"/>
              </a:solidFill>
              <a:latin typeface="Times New Roman" pitchFamily="18" charset="0"/>
              <a:cs typeface="Times New Roman" pitchFamily="18" charset="0"/>
            </a:endParaRPr>
          </a:p>
        </p:txBody>
      </p:sp>
      <p:sp>
        <p:nvSpPr>
          <p:cNvPr id="71" name="Rectangle 70"/>
          <p:cNvSpPr/>
          <p:nvPr/>
        </p:nvSpPr>
        <p:spPr>
          <a:xfrm>
            <a:off x="2971800" y="6209928"/>
            <a:ext cx="3200401" cy="571872"/>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err="1" smtClean="0">
                <a:solidFill>
                  <a:sysClr val="windowText" lastClr="000000"/>
                </a:solidFill>
                <a:latin typeface="Times New Roman" pitchFamily="18" charset="0"/>
                <a:cs typeface="Times New Roman" pitchFamily="18" charset="0"/>
              </a:rPr>
              <a:t>Hộp</a:t>
            </a:r>
            <a:r>
              <a:rPr lang="en-US" sz="2800" smtClean="0">
                <a:solidFill>
                  <a:sysClr val="windowText" lastClr="000000"/>
                </a:solidFill>
                <a:latin typeface="Times New Roman" pitchFamily="18" charset="0"/>
                <a:cs typeface="Times New Roman" pitchFamily="18" charset="0"/>
              </a:rPr>
              <a:t> 50V: 280.000đ</a:t>
            </a:r>
            <a:endParaRPr lang="en-US" sz="2800">
              <a:solidFill>
                <a:sysClr val="windowText" lastClr="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92690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66450" cy="609600"/>
          </a:xfrm>
          <a:prstGeom prst="rect">
            <a:avLst/>
          </a:prstGeom>
        </p:spPr>
      </p:pic>
      <p:sp>
        <p:nvSpPr>
          <p:cNvPr id="7" name="Title 1"/>
          <p:cNvSpPr>
            <a:spLocks noGrp="1"/>
          </p:cNvSpPr>
          <p:nvPr/>
        </p:nvSpPr>
        <p:spPr>
          <a:xfrm>
            <a:off x="2417040" y="152400"/>
            <a:ext cx="6117360" cy="457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latin typeface="Times New Roman" pitchFamily="18" charset="0"/>
                <a:cs typeface="Times New Roman" panose="02020603050405020304" pitchFamily="18" charset="0"/>
              </a:rPr>
              <a:t>6. NHÓM THUỐC ĐIỀU TRỊ ĐTĐ</a:t>
            </a:r>
            <a:endParaRPr lang="en-US" sz="2600" b="1">
              <a:latin typeface="Times New Roman" pitchFamily="18" charset="0"/>
              <a:cs typeface="Times New Roman" pitchFamily="18" charset="0"/>
            </a:endParaRPr>
          </a:p>
        </p:txBody>
      </p:sp>
      <p:sp>
        <p:nvSpPr>
          <p:cNvPr id="9" name="Rectangle 8"/>
          <p:cNvSpPr/>
          <p:nvPr/>
        </p:nvSpPr>
        <p:spPr>
          <a:xfrm>
            <a:off x="152400" y="1211820"/>
            <a:ext cx="3487628" cy="95410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defPPr>
              <a:defRPr lang="vi-V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sz="2800" b="1" smtClean="0">
                <a:solidFill>
                  <a:sysClr val="windowText" lastClr="000000"/>
                </a:solidFill>
                <a:latin typeface="Times New Roman" pitchFamily="18" charset="0"/>
                <a:cs typeface="Times New Roman" pitchFamily="18" charset="0"/>
              </a:rPr>
              <a:t>6.4. Thiazolidinedione</a:t>
            </a:r>
          </a:p>
        </p:txBody>
      </p:sp>
      <p:sp>
        <p:nvSpPr>
          <p:cNvPr id="10" name="Rectangle 9"/>
          <p:cNvSpPr/>
          <p:nvPr/>
        </p:nvSpPr>
        <p:spPr>
          <a:xfrm>
            <a:off x="223482" y="2971800"/>
            <a:ext cx="2748317" cy="95410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defPPr>
              <a:defRPr lang="vi-V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sz="2800" b="1" smtClean="0">
                <a:solidFill>
                  <a:sysClr val="windowText" lastClr="000000"/>
                </a:solidFill>
                <a:latin typeface="Times New Roman" pitchFamily="18" charset="0"/>
                <a:cs typeface="Times New Roman" pitchFamily="18" charset="0"/>
              </a:rPr>
              <a:t>6.5. </a:t>
            </a:r>
            <a:r>
              <a:rPr lang="en-US" sz="2800" b="1" err="1" smtClean="0">
                <a:solidFill>
                  <a:sysClr val="windowText" lastClr="000000"/>
                </a:solidFill>
                <a:latin typeface="Times New Roman" pitchFamily="18" charset="0"/>
                <a:cs typeface="Times New Roman" pitchFamily="18" charset="0"/>
              </a:rPr>
              <a:t>Ức</a:t>
            </a:r>
            <a:r>
              <a:rPr lang="en-US" sz="2800" b="1" smtClean="0">
                <a:solidFill>
                  <a:sysClr val="windowText" lastClr="000000"/>
                </a:solidFill>
                <a:latin typeface="Times New Roman" pitchFamily="18" charset="0"/>
                <a:cs typeface="Times New Roman" pitchFamily="18" charset="0"/>
              </a:rPr>
              <a:t> </a:t>
            </a:r>
            <a:r>
              <a:rPr lang="en-US" sz="2800" b="1" err="1" smtClean="0">
                <a:solidFill>
                  <a:sysClr val="windowText" lastClr="000000"/>
                </a:solidFill>
                <a:latin typeface="Times New Roman" pitchFamily="18" charset="0"/>
                <a:cs typeface="Times New Roman" pitchFamily="18" charset="0"/>
              </a:rPr>
              <a:t>chế</a:t>
            </a:r>
            <a:r>
              <a:rPr lang="en-US" sz="2800" b="1" smtClean="0">
                <a:solidFill>
                  <a:sysClr val="windowText" lastClr="000000"/>
                </a:solidFill>
                <a:latin typeface="Times New Roman" pitchFamily="18" charset="0"/>
                <a:cs typeface="Times New Roman" pitchFamily="18" charset="0"/>
              </a:rPr>
              <a:t> men DPP-4</a:t>
            </a:r>
          </a:p>
        </p:txBody>
      </p:sp>
      <p:sp>
        <p:nvSpPr>
          <p:cNvPr id="11" name="Rectangle 10"/>
          <p:cNvSpPr/>
          <p:nvPr/>
        </p:nvSpPr>
        <p:spPr>
          <a:xfrm>
            <a:off x="302640" y="5534005"/>
            <a:ext cx="2438400" cy="52322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defPPr>
              <a:defRPr lang="vi-V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sz="2800" b="1" smtClean="0">
                <a:solidFill>
                  <a:sysClr val="windowText" lastClr="000000"/>
                </a:solidFill>
                <a:latin typeface="Times New Roman" pitchFamily="18" charset="0"/>
                <a:cs typeface="Times New Roman" pitchFamily="18" charset="0"/>
              </a:rPr>
              <a:t>6.6. Insulin</a:t>
            </a:r>
            <a:r>
              <a:rPr lang="vi-VN" sz="2800" b="1" smtClean="0">
                <a:solidFill>
                  <a:sysClr val="windowText" lastClr="000000"/>
                </a:solidFill>
                <a:latin typeface="Times New Roman" pitchFamily="18" charset="0"/>
                <a:cs typeface="Times New Roman" pitchFamily="18" charset="0"/>
              </a:rPr>
              <a:t> </a:t>
            </a:r>
            <a:endParaRPr lang="en-US" sz="2800" b="1" smtClean="0">
              <a:solidFill>
                <a:sysClr val="windowText" lastClr="000000"/>
              </a:solidFill>
              <a:latin typeface="Times New Roman" pitchFamily="18" charset="0"/>
              <a:cs typeface="Times New Roman" pitchFamily="18" charset="0"/>
            </a:endParaRPr>
          </a:p>
        </p:txBody>
      </p:sp>
      <p:pic>
        <p:nvPicPr>
          <p:cNvPr id="12" name="Picture 11" descr="Kết quả hình ảnh cho Actos"/>
          <p:cNvPicPr>
            <a:picLocks noChangeAspect="1" noChangeArrowheads="1"/>
          </p:cNvPicPr>
          <p:nvPr/>
        </p:nvPicPr>
        <p:blipFill>
          <a:blip r:embed="rId3"/>
          <a:srcRect/>
          <a:stretch>
            <a:fillRect/>
          </a:stretch>
        </p:blipFill>
        <p:spPr bwMode="auto">
          <a:xfrm>
            <a:off x="6172200" y="1004248"/>
            <a:ext cx="2153549" cy="976952"/>
          </a:xfrm>
          <a:prstGeom prst="rect">
            <a:avLst/>
          </a:prstGeom>
          <a:noFill/>
        </p:spPr>
      </p:pic>
      <p:pic>
        <p:nvPicPr>
          <p:cNvPr id="14" name="Picture 13" descr="Hình ảnh có liên quan"/>
          <p:cNvPicPr>
            <a:picLocks noChangeAspect="1" noChangeArrowheads="1"/>
          </p:cNvPicPr>
          <p:nvPr/>
        </p:nvPicPr>
        <p:blipFill>
          <a:blip r:embed="rId4"/>
          <a:srcRect/>
          <a:stretch>
            <a:fillRect/>
          </a:stretch>
        </p:blipFill>
        <p:spPr bwMode="auto">
          <a:xfrm>
            <a:off x="3276600" y="2590800"/>
            <a:ext cx="2508473" cy="1072830"/>
          </a:xfrm>
          <a:prstGeom prst="rect">
            <a:avLst/>
          </a:prstGeom>
          <a:noFill/>
        </p:spPr>
      </p:pic>
      <p:pic>
        <p:nvPicPr>
          <p:cNvPr id="15" name="Picture 14" descr="C:\Users\Administrator\AppData\Local\Temp\SolidDocuments\SolidCapture\SolidCaptureImage266437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4257" y="4642072"/>
            <a:ext cx="2299121" cy="11470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C:\Users\Administrator\AppData\Local\Temp\SolidDocuments\SolidCapture\SolidCaptureImage728498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65770" y="2666841"/>
            <a:ext cx="2096796" cy="91455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9953" y="4705506"/>
            <a:ext cx="1861768" cy="1263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6096000" y="3663630"/>
            <a:ext cx="2286000" cy="75597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err="1" smtClean="0">
                <a:solidFill>
                  <a:sysClr val="windowText" lastClr="000000"/>
                </a:solidFill>
                <a:latin typeface="Times New Roman" pitchFamily="18" charset="0"/>
                <a:cs typeface="Times New Roman" pitchFamily="18" charset="0"/>
              </a:rPr>
              <a:t>Hộp</a:t>
            </a:r>
            <a:r>
              <a:rPr lang="en-US" sz="2800" smtClean="0">
                <a:solidFill>
                  <a:sysClr val="windowText" lastClr="000000"/>
                </a:solidFill>
                <a:latin typeface="Times New Roman" pitchFamily="18" charset="0"/>
                <a:cs typeface="Times New Roman" pitchFamily="18" charset="0"/>
              </a:rPr>
              <a:t> 28V: </a:t>
            </a:r>
            <a:r>
              <a:rPr lang="en-US" sz="2800">
                <a:solidFill>
                  <a:sysClr val="windowText" lastClr="000000"/>
                </a:solidFill>
                <a:latin typeface="Times New Roman" pitchFamily="18" charset="0"/>
                <a:cs typeface="Times New Roman" pitchFamily="18" charset="0"/>
              </a:rPr>
              <a:t>525.000đ</a:t>
            </a:r>
          </a:p>
        </p:txBody>
      </p:sp>
      <p:sp>
        <p:nvSpPr>
          <p:cNvPr id="20" name="Rectangle 19"/>
          <p:cNvSpPr/>
          <p:nvPr/>
        </p:nvSpPr>
        <p:spPr>
          <a:xfrm>
            <a:off x="2895600" y="3708778"/>
            <a:ext cx="2590801" cy="71082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err="1" smtClean="0">
                <a:solidFill>
                  <a:sysClr val="windowText" lastClr="000000"/>
                </a:solidFill>
                <a:latin typeface="Times New Roman" pitchFamily="18" charset="0"/>
                <a:cs typeface="Times New Roman" pitchFamily="18" charset="0"/>
              </a:rPr>
              <a:t>Hộp</a:t>
            </a:r>
            <a:r>
              <a:rPr lang="en-US" sz="2800" smtClean="0">
                <a:solidFill>
                  <a:sysClr val="windowText" lastClr="000000"/>
                </a:solidFill>
                <a:latin typeface="Times New Roman" pitchFamily="18" charset="0"/>
                <a:cs typeface="Times New Roman" pitchFamily="18" charset="0"/>
              </a:rPr>
              <a:t> 28V: </a:t>
            </a:r>
            <a:r>
              <a:rPr lang="en-US" sz="2800">
                <a:solidFill>
                  <a:sysClr val="windowText" lastClr="000000"/>
                </a:solidFill>
                <a:latin typeface="Times New Roman" pitchFamily="18" charset="0"/>
                <a:cs typeface="Times New Roman" pitchFamily="18" charset="0"/>
              </a:rPr>
              <a:t>240.000đ</a:t>
            </a:r>
          </a:p>
        </p:txBody>
      </p:sp>
      <p:sp>
        <p:nvSpPr>
          <p:cNvPr id="21" name="Rectangle 20"/>
          <p:cNvSpPr/>
          <p:nvPr/>
        </p:nvSpPr>
        <p:spPr>
          <a:xfrm>
            <a:off x="6999953" y="6112768"/>
            <a:ext cx="1672097" cy="51663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a:solidFill>
                  <a:sysClr val="windowText" lastClr="000000"/>
                </a:solidFill>
                <a:latin typeface="Times New Roman" pitchFamily="18" charset="0"/>
                <a:cs typeface="Times New Roman" pitchFamily="18" charset="0"/>
              </a:rPr>
              <a:t>330.000đ</a:t>
            </a:r>
          </a:p>
        </p:txBody>
      </p:sp>
      <p:sp>
        <p:nvSpPr>
          <p:cNvPr id="22" name="Rectangle 21"/>
          <p:cNvSpPr/>
          <p:nvPr/>
        </p:nvSpPr>
        <p:spPr>
          <a:xfrm>
            <a:off x="2784257" y="5902854"/>
            <a:ext cx="1711543" cy="49794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a:solidFill>
                  <a:sysClr val="windowText" lastClr="000000"/>
                </a:solidFill>
                <a:latin typeface="Times New Roman" pitchFamily="18" charset="0"/>
                <a:cs typeface="Times New Roman" pitchFamily="18" charset="0"/>
              </a:rPr>
              <a:t>330.000đ</a:t>
            </a:r>
          </a:p>
        </p:txBody>
      </p:sp>
      <p:pic>
        <p:nvPicPr>
          <p:cNvPr id="23" name="Picture 2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57800" y="4599610"/>
            <a:ext cx="1295400" cy="1572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5029200" y="6248400"/>
            <a:ext cx="1676400" cy="41554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a:solidFill>
                  <a:sysClr val="windowText" lastClr="000000"/>
                </a:solidFill>
                <a:latin typeface="Times New Roman" pitchFamily="18" charset="0"/>
                <a:cs typeface="Times New Roman" pitchFamily="18" charset="0"/>
              </a:rPr>
              <a:t>590.000đ</a:t>
            </a:r>
          </a:p>
        </p:txBody>
      </p:sp>
      <p:sp>
        <p:nvSpPr>
          <p:cNvPr id="29" name="Rectangle 28"/>
          <p:cNvSpPr/>
          <p:nvPr/>
        </p:nvSpPr>
        <p:spPr>
          <a:xfrm>
            <a:off x="6400800" y="1981200"/>
            <a:ext cx="1491114" cy="52322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defPPr>
              <a:defRPr lang="vi-V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en-US" sz="2800" smtClean="0">
                <a:solidFill>
                  <a:sysClr val="windowText" lastClr="000000"/>
                </a:solidFill>
                <a:latin typeface="Times New Roman" pitchFamily="18" charset="0"/>
                <a:cs typeface="Times New Roman" pitchFamily="18" charset="0"/>
              </a:rPr>
              <a:t>9.000</a:t>
            </a:r>
            <a:r>
              <a:rPr lang="vi-VN" sz="2800" smtClean="0">
                <a:solidFill>
                  <a:sysClr val="windowText" lastClr="000000"/>
                </a:solidFill>
                <a:latin typeface="Times New Roman" pitchFamily="18" charset="0"/>
                <a:cs typeface="Times New Roman" pitchFamily="18" charset="0"/>
              </a:rPr>
              <a:t>đ/v</a:t>
            </a:r>
            <a:endParaRPr lang="en-US" sz="2800">
              <a:solidFill>
                <a:sysClr val="windowText" lastClr="000000"/>
              </a:solidFill>
              <a:latin typeface="Times New Roman" pitchFamily="18" charset="0"/>
              <a:cs typeface="Times New Roman" pitchFamily="18" charset="0"/>
            </a:endParaRPr>
          </a:p>
        </p:txBody>
      </p:sp>
      <p:pic>
        <p:nvPicPr>
          <p:cNvPr id="30" name="Picture 29" descr="Kết quả hình ảnh cho Pionorm"/>
          <p:cNvPicPr>
            <a:picLocks noChangeAspect="1" noChangeArrowheads="1"/>
          </p:cNvPicPr>
          <p:nvPr/>
        </p:nvPicPr>
        <p:blipFill>
          <a:blip r:embed="rId9" cstate="print"/>
          <a:srcRect/>
          <a:stretch>
            <a:fillRect/>
          </a:stretch>
        </p:blipFill>
        <p:spPr bwMode="auto">
          <a:xfrm>
            <a:off x="3429000" y="838200"/>
            <a:ext cx="2028067" cy="1056541"/>
          </a:xfrm>
          <a:prstGeom prst="rect">
            <a:avLst/>
          </a:prstGeom>
          <a:noFill/>
        </p:spPr>
      </p:pic>
      <p:sp>
        <p:nvSpPr>
          <p:cNvPr id="32" name="Rectangle 31"/>
          <p:cNvSpPr/>
          <p:nvPr/>
        </p:nvSpPr>
        <p:spPr>
          <a:xfrm>
            <a:off x="3581400" y="1978223"/>
            <a:ext cx="1664238" cy="52322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defPPr>
              <a:defRPr lang="vi-V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vi-VN" sz="2800" smtClean="0">
                <a:solidFill>
                  <a:sysClr val="windowText" lastClr="000000"/>
                </a:solidFill>
                <a:latin typeface="Times New Roman" pitchFamily="18" charset="0"/>
                <a:cs typeface="Times New Roman" pitchFamily="18" charset="0"/>
              </a:rPr>
              <a:t>2</a:t>
            </a:r>
            <a:r>
              <a:rPr lang="en-US" sz="2800" smtClean="0">
                <a:solidFill>
                  <a:sysClr val="windowText" lastClr="000000"/>
                </a:solidFill>
                <a:latin typeface="Times New Roman" pitchFamily="18" charset="0"/>
                <a:cs typeface="Times New Roman" pitchFamily="18" charset="0"/>
              </a:rPr>
              <a:t>7.0</a:t>
            </a:r>
            <a:r>
              <a:rPr lang="vi-VN" sz="2800" smtClean="0">
                <a:solidFill>
                  <a:sysClr val="windowText" lastClr="000000"/>
                </a:solidFill>
                <a:latin typeface="Times New Roman" pitchFamily="18" charset="0"/>
                <a:cs typeface="Times New Roman" pitchFamily="18" charset="0"/>
              </a:rPr>
              <a:t>00đ/v</a:t>
            </a:r>
            <a:endParaRPr lang="en-US" sz="2800">
              <a:solidFill>
                <a:sysClr val="windowText" lastClr="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540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66450" cy="609600"/>
          </a:xfrm>
          <a:prstGeom prst="rect">
            <a:avLst/>
          </a:prstGeom>
        </p:spPr>
      </p:pic>
      <p:sp>
        <p:nvSpPr>
          <p:cNvPr id="6" name="Title 1"/>
          <p:cNvSpPr>
            <a:spLocks noGrp="1"/>
          </p:cNvSpPr>
          <p:nvPr/>
        </p:nvSpPr>
        <p:spPr>
          <a:xfrm>
            <a:off x="2417040" y="152400"/>
            <a:ext cx="6117360" cy="457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latin typeface="Times New Roman" panose="02020603050405020304" pitchFamily="18" charset="0"/>
                <a:cs typeface="Times New Roman" panose="02020603050405020304" pitchFamily="18" charset="0"/>
              </a:rPr>
              <a:t>7</a:t>
            </a:r>
            <a:r>
              <a:rPr lang="en-US" sz="2800" b="1" smtClean="0">
                <a:latin typeface="Times New Roman" panose="02020603050405020304" pitchFamily="18" charset="0"/>
                <a:cs typeface="Times New Roman" panose="02020603050405020304" pitchFamily="18" charset="0"/>
              </a:rPr>
              <a:t>. PHÒNG BỆNH</a:t>
            </a:r>
            <a:endParaRPr lang="en-US" sz="2600" b="1">
              <a:latin typeface="Times New Roman" pitchFamily="18" charset="0"/>
              <a:cs typeface="Times New Roman" pitchFamily="18" charset="0"/>
            </a:endParaRPr>
          </a:p>
        </p:txBody>
      </p:sp>
      <p:sp>
        <p:nvSpPr>
          <p:cNvPr id="7" name="Rectangle 6"/>
          <p:cNvSpPr/>
          <p:nvPr/>
        </p:nvSpPr>
        <p:spPr>
          <a:xfrm>
            <a:off x="304800" y="685800"/>
            <a:ext cx="8458199" cy="3108543"/>
          </a:xfrm>
          <a:prstGeom prst="rect">
            <a:avLst/>
          </a:prstGeom>
        </p:spPr>
        <p:txBody>
          <a:bodyPr wrap="square">
            <a:spAutoFit/>
          </a:bodyPr>
          <a:lstStyle/>
          <a:p>
            <a:pPr marL="457200" indent="-457200">
              <a:buFont typeface="Wingdings" pitchFamily="2" charset="2"/>
              <a:buChar char="v"/>
            </a:pPr>
            <a:r>
              <a:rPr lang="en-US" sz="2800" err="1" smtClean="0">
                <a:latin typeface="Times New Roman" pitchFamily="18" charset="0"/>
                <a:cs typeface="Times New Roman" pitchFamily="18" charset="0"/>
              </a:rPr>
              <a:t>Không</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bị</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bệnh</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khi</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có</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nguy</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cơ</a:t>
            </a:r>
            <a:r>
              <a:rPr lang="en-US" sz="2800" smtClean="0">
                <a:latin typeface="Times New Roman" pitchFamily="18" charset="0"/>
                <a:cs typeface="Times New Roman" pitchFamily="18" charset="0"/>
              </a:rPr>
              <a:t>.</a:t>
            </a:r>
          </a:p>
          <a:p>
            <a:pPr marL="457200" indent="-457200">
              <a:buFont typeface="Wingdings" pitchFamily="2" charset="2"/>
              <a:buChar char="v"/>
            </a:pPr>
            <a:r>
              <a:rPr lang="en-US" sz="2800" err="1" smtClean="0">
                <a:latin typeface="Times New Roman" pitchFamily="18" charset="0"/>
                <a:cs typeface="Times New Roman" pitchFamily="18" charset="0"/>
              </a:rPr>
              <a:t>Không</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tiến</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triển</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nhanh</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giảm</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thiểu</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biến</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chứng</a:t>
            </a:r>
            <a:r>
              <a:rPr lang="en-US" sz="2800" smtClean="0">
                <a:latin typeface="Times New Roman" pitchFamily="18" charset="0"/>
                <a:cs typeface="Times New Roman" pitchFamily="18" charset="0"/>
              </a:rPr>
              <a:t>.</a:t>
            </a:r>
          </a:p>
          <a:p>
            <a:pPr marL="457200" indent="-457200">
              <a:buFont typeface="Wingdings" pitchFamily="2" charset="2"/>
              <a:buChar char="v"/>
            </a:pPr>
            <a:r>
              <a:rPr lang="en-US" sz="2800" smtClean="0">
                <a:latin typeface="Times New Roman" pitchFamily="18" charset="0"/>
                <a:cs typeface="Times New Roman" pitchFamily="18" charset="0"/>
              </a:rPr>
              <a:t>C</a:t>
            </a:r>
            <a:r>
              <a:rPr lang="vi-VN" sz="2800" smtClean="0">
                <a:latin typeface="Times New Roman" pitchFamily="18" charset="0"/>
                <a:cs typeface="Times New Roman" pitchFamily="18" charset="0"/>
              </a:rPr>
              <a:t>ũng </a:t>
            </a:r>
            <a:r>
              <a:rPr lang="vi-VN" sz="2800">
                <a:latin typeface="Times New Roman" pitchFamily="18" charset="0"/>
                <a:cs typeface="Times New Roman" pitchFamily="18" charset="0"/>
              </a:rPr>
              <a:t>là một phần của điều </a:t>
            </a:r>
            <a:r>
              <a:rPr lang="vi-VN" sz="2800" smtClean="0">
                <a:latin typeface="Times New Roman" pitchFamily="18" charset="0"/>
                <a:cs typeface="Times New Roman" pitchFamily="18" charset="0"/>
              </a:rPr>
              <a:t>trị</a:t>
            </a:r>
            <a:r>
              <a:rPr lang="en-US" sz="2800" smtClean="0">
                <a:latin typeface="Times New Roman" pitchFamily="18" charset="0"/>
                <a:cs typeface="Times New Roman" pitchFamily="18" charset="0"/>
              </a:rPr>
              <a:t>:</a:t>
            </a:r>
          </a:p>
          <a:p>
            <a:pPr marL="457200" indent="-457200">
              <a:buFontTx/>
              <a:buChar char="-"/>
            </a:pPr>
            <a:r>
              <a:rPr lang="vi-VN" sz="2800" smtClean="0">
                <a:latin typeface="+mj-lt"/>
              </a:rPr>
              <a:t>Phòng </a:t>
            </a:r>
            <a:r>
              <a:rPr lang="vi-VN" sz="2800">
                <a:latin typeface="+mj-lt"/>
              </a:rPr>
              <a:t>bệnh cấp </a:t>
            </a:r>
            <a:r>
              <a:rPr lang="vi-VN" sz="2800" smtClean="0">
                <a:latin typeface="+mj-lt"/>
              </a:rPr>
              <a:t>1:</a:t>
            </a:r>
            <a:r>
              <a:rPr lang="en-US" sz="2800" smtClean="0">
                <a:latin typeface="+mj-lt"/>
              </a:rPr>
              <a:t> </a:t>
            </a:r>
            <a:r>
              <a:rPr lang="vi-VN" sz="2800" smtClean="0">
                <a:latin typeface="+mj-lt"/>
              </a:rPr>
              <a:t>nhóm </a:t>
            </a:r>
            <a:r>
              <a:rPr lang="vi-VN" sz="2800">
                <a:latin typeface="+mj-lt"/>
              </a:rPr>
              <a:t>người có nguy cơ mắc bệnh </a:t>
            </a:r>
            <a:r>
              <a:rPr lang="vi-VN" sz="2800" smtClean="0">
                <a:latin typeface="+mj-lt"/>
              </a:rPr>
              <a:t>cao</a:t>
            </a:r>
            <a:r>
              <a:rPr lang="en-US" sz="2800">
                <a:latin typeface="Times New Roman" pitchFamily="18" charset="0"/>
                <a:cs typeface="Times New Roman" pitchFamily="18" charset="0"/>
              </a:rPr>
              <a:t> → </a:t>
            </a:r>
            <a:r>
              <a:rPr lang="vi-VN" sz="2800" smtClean="0">
                <a:latin typeface="+mj-lt"/>
              </a:rPr>
              <a:t>can thiệp</a:t>
            </a:r>
            <a:r>
              <a:rPr lang="en-US" sz="2800">
                <a:latin typeface="Times New Roman" pitchFamily="18" charset="0"/>
                <a:cs typeface="Times New Roman" pitchFamily="18" charset="0"/>
              </a:rPr>
              <a:t> → </a:t>
            </a:r>
            <a:r>
              <a:rPr lang="vi-VN" sz="2800" smtClean="0">
                <a:latin typeface="+mj-lt"/>
              </a:rPr>
              <a:t>giảm </a:t>
            </a:r>
            <a:r>
              <a:rPr lang="vi-VN" sz="2800">
                <a:latin typeface="+mj-lt"/>
              </a:rPr>
              <a:t>tỷ lệ </a:t>
            </a:r>
            <a:r>
              <a:rPr lang="vi-VN" sz="2800" smtClean="0">
                <a:latin typeface="+mj-lt"/>
              </a:rPr>
              <a:t>mắc</a:t>
            </a:r>
            <a:r>
              <a:rPr lang="en-US" sz="2800" smtClean="0">
                <a:latin typeface="+mj-lt"/>
              </a:rPr>
              <a:t>. </a:t>
            </a:r>
          </a:p>
          <a:p>
            <a:pPr marL="457200" indent="-457200">
              <a:buFontTx/>
              <a:buChar char="-"/>
            </a:pPr>
            <a:r>
              <a:rPr lang="vi-VN" sz="2800" smtClean="0">
                <a:latin typeface="+mj-lt"/>
              </a:rPr>
              <a:t>Phòng </a:t>
            </a:r>
            <a:r>
              <a:rPr lang="vi-VN" sz="2800">
                <a:latin typeface="+mj-lt"/>
              </a:rPr>
              <a:t>bệnh cấp 2</a:t>
            </a:r>
            <a:r>
              <a:rPr lang="vi-VN" sz="2800" smtClean="0">
                <a:latin typeface="+mj-lt"/>
              </a:rPr>
              <a:t>:</a:t>
            </a:r>
            <a:r>
              <a:rPr lang="en-US" sz="2800" smtClean="0">
                <a:latin typeface="+mj-lt"/>
              </a:rPr>
              <a:t> </a:t>
            </a:r>
            <a:r>
              <a:rPr lang="en-US" sz="2800" smtClean="0">
                <a:latin typeface="Times New Roman" pitchFamily="18" charset="0"/>
                <a:cs typeface="Times New Roman" pitchFamily="18" charset="0"/>
              </a:rPr>
              <a:t>BN ĐTĐ</a:t>
            </a:r>
            <a:r>
              <a:rPr lang="en-US" sz="2800">
                <a:latin typeface="Times New Roman" pitchFamily="18" charset="0"/>
                <a:cs typeface="Times New Roman" pitchFamily="18" charset="0"/>
              </a:rPr>
              <a:t> → </a:t>
            </a:r>
            <a:r>
              <a:rPr lang="vi-VN" sz="2800" smtClean="0">
                <a:latin typeface="+mj-lt"/>
              </a:rPr>
              <a:t>làm </a:t>
            </a:r>
            <a:r>
              <a:rPr lang="vi-VN" sz="2800">
                <a:latin typeface="+mj-lt"/>
              </a:rPr>
              <a:t>chậm xảy </a:t>
            </a:r>
            <a:r>
              <a:rPr lang="vi-VN" sz="2800" smtClean="0">
                <a:latin typeface="+mj-lt"/>
              </a:rPr>
              <a:t>ra </a:t>
            </a:r>
            <a:r>
              <a:rPr lang="vi-VN" sz="2800">
                <a:latin typeface="+mj-lt"/>
              </a:rPr>
              <a:t>biến chứng; làm </a:t>
            </a:r>
            <a:r>
              <a:rPr lang="vi-VN" sz="2800" smtClean="0">
                <a:latin typeface="+mj-lt"/>
              </a:rPr>
              <a:t>giảm</a:t>
            </a:r>
            <a:r>
              <a:rPr lang="en-US" sz="2800" smtClean="0">
                <a:latin typeface="+mj-lt"/>
              </a:rPr>
              <a:t> </a:t>
            </a:r>
            <a:r>
              <a:rPr lang="vi-VN" sz="2800" smtClean="0">
                <a:latin typeface="+mj-lt"/>
              </a:rPr>
              <a:t>mức </a:t>
            </a:r>
            <a:r>
              <a:rPr lang="vi-VN" sz="2800">
                <a:latin typeface="+mj-lt"/>
              </a:rPr>
              <a:t>độ nặng của biến </a:t>
            </a:r>
            <a:r>
              <a:rPr lang="vi-VN" sz="2800" smtClean="0">
                <a:latin typeface="+mj-lt"/>
              </a:rPr>
              <a:t>chứng</a:t>
            </a:r>
            <a:r>
              <a:rPr lang="en-US" sz="2800" smtClean="0">
                <a:latin typeface="+mj-lt"/>
              </a:rPr>
              <a:t>.</a:t>
            </a:r>
            <a:endParaRPr lang="en-US" sz="2800">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933427"/>
            <a:ext cx="5334745" cy="2848373"/>
          </a:xfrm>
          <a:prstGeom prst="rect">
            <a:avLst/>
          </a:prstGeom>
        </p:spPr>
      </p:pic>
    </p:spTree>
    <p:extLst>
      <p:ext uri="{BB962C8B-B14F-4D97-AF65-F5344CB8AC3E}">
        <p14:creationId xmlns:p14="http://schemas.microsoft.com/office/powerpoint/2010/main" val="422644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6" y="72788"/>
            <a:ext cx="1966450" cy="609600"/>
          </a:xfrm>
          <a:prstGeom prst="rect">
            <a:avLst/>
          </a:prstGeom>
        </p:spPr>
      </p:pic>
      <p:sp>
        <p:nvSpPr>
          <p:cNvPr id="5" name="TextBox 4"/>
          <p:cNvSpPr txBox="1"/>
          <p:nvPr/>
        </p:nvSpPr>
        <p:spPr>
          <a:xfrm>
            <a:off x="1239672" y="2362200"/>
            <a:ext cx="6477000"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B. BỆNH LÝ TUYẾN GIÁP </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0873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pPr algn="l"/>
            <a:r>
              <a:rPr lang="en-US" sz="2800" b="1" dirty="0" smtClean="0">
                <a:latin typeface="Times New Roman" panose="02020603050405020304" pitchFamily="18" charset="0"/>
                <a:cs typeface="Times New Roman" panose="02020603050405020304" pitchFamily="18" charset="0"/>
              </a:rPr>
              <a:t>1. KHÁI NIỆM TUYẾN GIÁP</a:t>
            </a:r>
            <a:endParaRPr lang="en-US" sz="28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66450" cy="60960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406" y="1433015"/>
            <a:ext cx="4419600" cy="3297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105400" y="1435290"/>
            <a:ext cx="3810000" cy="2785378"/>
          </a:xfrm>
          <a:prstGeom prst="rect">
            <a:avLst/>
          </a:prstGeom>
          <a:noFill/>
        </p:spPr>
        <p:txBody>
          <a:bodyPr wrap="square" rtlCol="0">
            <a:spAutoFit/>
          </a:bodyPr>
          <a:lstStyle/>
          <a:p>
            <a:r>
              <a:rPr lang="en-US" sz="2500" dirty="0" err="1" smtClean="0">
                <a:latin typeface="Times New Roman" panose="02020603050405020304" pitchFamily="18" charset="0"/>
                <a:cs typeface="Times New Roman" panose="02020603050405020304" pitchFamily="18" charset="0"/>
              </a:rPr>
              <a:t>Là</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một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tuyến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trong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hệ</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nội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tiết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nó</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sản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xuất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ra</a:t>
            </a:r>
            <a:r>
              <a:rPr lang="en-US" sz="2500" dirty="0" smtClean="0">
                <a:latin typeface="Times New Roman" panose="02020603050405020304" pitchFamily="18" charset="0"/>
                <a:cs typeface="Times New Roman" panose="02020603050405020304" pitchFamily="18" charset="0"/>
              </a:rPr>
              <a:t> hormone, </a:t>
            </a:r>
            <a:r>
              <a:rPr lang="en-US" sz="2500" dirty="0" err="1" smtClean="0">
                <a:latin typeface="Times New Roman" panose="02020603050405020304" pitchFamily="18" charset="0"/>
                <a:cs typeface="Times New Roman" panose="02020603050405020304" pitchFamily="18" charset="0"/>
              </a:rPr>
              <a:t>đóng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vai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trò</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quan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trọng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trong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điều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hòa</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hoạt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động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một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số</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cơ</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quan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trong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cơ</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thể</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như</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tim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mạch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thần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kinh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tiêu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hóa</a:t>
            </a:r>
            <a:r>
              <a:rPr lang="en-US" sz="2500" dirty="0" smtClean="0">
                <a:latin typeface="Times New Roman" panose="02020603050405020304" pitchFamily="18" charset="0"/>
                <a:cs typeface="Times New Roman" panose="02020603050405020304" pitchFamily="18" charset="0"/>
              </a:rPr>
              <a:t>.</a:t>
            </a:r>
            <a:endParaRPr lang="en-US" sz="25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94899" y="4953000"/>
            <a:ext cx="7467600" cy="1200329"/>
          </a:xfrm>
          <a:prstGeom prst="rect">
            <a:avLst/>
          </a:prstGeom>
          <a:noFill/>
        </p:spPr>
        <p:txBody>
          <a:bodyPr wrap="square" rtlCol="0">
            <a:spAutoFit/>
          </a:bodyPr>
          <a:lstStyle/>
          <a:p>
            <a:r>
              <a:rPr lang="vi-VN" sz="2400" dirty="0">
                <a:latin typeface="+mj-lt"/>
              </a:rPr>
              <a:t> Khi rối loạn chức năng tuyến giáp có thể gây ra các bệnh cường tuyến giáp trạng, suy tuyến giáp trạng, bướu lành tuyến giáp trạng và ung thư tuyến giáp trạng rất nguy hiểm.</a:t>
            </a:r>
            <a:endParaRPr lang="en-US" sz="2400" dirty="0">
              <a:latin typeface="+mj-lt"/>
            </a:endParaRPr>
          </a:p>
        </p:txBody>
      </p:sp>
    </p:spTree>
    <p:extLst>
      <p:ext uri="{BB962C8B-B14F-4D97-AF65-F5344CB8AC3E}">
        <p14:creationId xmlns:p14="http://schemas.microsoft.com/office/powerpoint/2010/main" val="2053092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7707"/>
            <a:ext cx="7924800" cy="624681"/>
          </a:xfrm>
        </p:spPr>
        <p:txBody>
          <a:bodyPr>
            <a:noAutofit/>
          </a:bodyPr>
          <a:lstStyle/>
          <a:p>
            <a:r>
              <a:rPr lang="en-US" sz="2700" b="1" dirty="0">
                <a:latin typeface="Times New Roman" panose="02020603050405020304" pitchFamily="18" charset="0"/>
                <a:cs typeface="Times New Roman" panose="02020603050405020304" pitchFamily="18" charset="0"/>
              </a:rPr>
              <a:t>2</a:t>
            </a:r>
            <a:r>
              <a:rPr lang="en-US" sz="2700" b="1" dirty="0" smtClean="0">
                <a:latin typeface="Times New Roman" panose="02020603050405020304" pitchFamily="18" charset="0"/>
                <a:cs typeface="Times New Roman" panose="02020603050405020304" pitchFamily="18" charset="0"/>
              </a:rPr>
              <a:t>. CƠ CHẾ HOẠT ĐỘNG CỦA TUYẾN GIÁP</a:t>
            </a:r>
            <a:endParaRPr lang="en-US" sz="2700" b="1" dirty="0">
              <a:latin typeface="Times New Roman" panose="02020603050405020304" pitchFamily="18" charset="0"/>
              <a:cs typeface="Times New Roman" panose="02020603050405020304" pitchFamily="18"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5" y="1600200"/>
            <a:ext cx="9035955" cy="3318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6" y="72788"/>
            <a:ext cx="1966450" cy="609600"/>
          </a:xfrm>
          <a:prstGeom prst="rect">
            <a:avLst/>
          </a:prstGeom>
        </p:spPr>
      </p:pic>
    </p:spTree>
    <p:extLst>
      <p:ext uri="{BB962C8B-B14F-4D97-AF65-F5344CB8AC3E}">
        <p14:creationId xmlns:p14="http://schemas.microsoft.com/office/powerpoint/2010/main" val="1939330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66450" cy="609600"/>
          </a:xfrm>
          <a:prstGeom prst="rect">
            <a:avLst/>
          </a:prstGeom>
        </p:spPr>
      </p:pic>
      <p:sp>
        <p:nvSpPr>
          <p:cNvPr id="5" name="Rectangle 4"/>
          <p:cNvSpPr/>
          <p:nvPr/>
        </p:nvSpPr>
        <p:spPr>
          <a:xfrm>
            <a:off x="1966450" y="2466201"/>
            <a:ext cx="6553200" cy="553998"/>
          </a:xfrm>
          <a:prstGeom prst="rect">
            <a:avLst/>
          </a:prstGeom>
        </p:spPr>
        <p:txBody>
          <a:bodyPr wrap="square">
            <a:spAutoFit/>
          </a:bodyPr>
          <a:lstStyle/>
          <a:p>
            <a:r>
              <a:rPr lang="en-US" sz="3000" b="1" dirty="0" smtClean="0">
                <a:latin typeface="Times New Roman" panose="02020603050405020304" pitchFamily="18" charset="0"/>
                <a:cs typeface="Times New Roman" panose="02020603050405020304" pitchFamily="18" charset="0"/>
              </a:rPr>
              <a:t>A. BỆNH ĐÁI THÁO ĐƯỜNG</a:t>
            </a:r>
            <a:endParaRPr lang="en-US"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1333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196" y="-19334"/>
            <a:ext cx="7010400" cy="853281"/>
          </a:xfrm>
        </p:spPr>
        <p:txBody>
          <a:bodyPr>
            <a:normAutofit/>
          </a:bodyPr>
          <a:lstStyle/>
          <a:p>
            <a:r>
              <a:rPr lang="en-US" sz="3000" b="1" dirty="0" smtClean="0">
                <a:latin typeface="Times New Roman" pitchFamily="18" charset="0"/>
                <a:cs typeface="Times New Roman" pitchFamily="18" charset="0"/>
              </a:rPr>
              <a:t>3. CHỨC NĂNG CỦA TUYẾN GIÁP</a:t>
            </a:r>
            <a:endParaRPr lang="en-US" sz="3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525963"/>
          </a:xfrm>
        </p:spPr>
        <p:txBody>
          <a:bodyPr>
            <a:normAutofit fontScale="77500" lnSpcReduction="20000"/>
          </a:bodyPr>
          <a:lstStyle/>
          <a:p>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canxi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máu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luôn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duy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trì</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nồng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a:t>
            </a:r>
            <a:r>
              <a:rPr lang="en-US" dirty="0" smtClean="0">
                <a:latin typeface="Times New Roman" pitchFamily="18" charset="0"/>
                <a:cs typeface="Times New Roman" pitchFamily="18" charset="0"/>
              </a:rPr>
              <a:t> 1%.</a:t>
            </a:r>
          </a:p>
          <a:p>
            <a:r>
              <a:rPr lang="en-US" dirty="0" err="1" smtClean="0">
                <a:latin typeface="Times New Roman" pitchFamily="18" charset="0"/>
                <a:cs typeface="Times New Roman" pitchFamily="18" charset="0"/>
              </a:rPr>
              <a:t>Kích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tuyến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yếu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thyroxin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tyrosin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iot</a:t>
            </a:r>
            <a:r>
              <a:rPr lang="en-US" dirty="0" smtClean="0">
                <a:latin typeface="Times New Roman" pitchFamily="18" charset="0"/>
                <a:cs typeface="Times New Roman" pitchFamily="18" charset="0"/>
              </a:rPr>
              <a:t>.</a:t>
            </a:r>
          </a:p>
          <a:p>
            <a:r>
              <a:rPr lang="en-US" dirty="0" err="1" smtClean="0">
                <a:latin typeface="Times New Roman" pitchFamily="18" charset="0"/>
                <a:cs typeface="Times New Roman" pitchFamily="18" charset="0"/>
              </a:rPr>
              <a:t>Tác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thyroxin:</a:t>
            </a: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Tăng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kích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thích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trưởng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dục</a:t>
            </a:r>
            <a:r>
              <a:rPr lang="en-US" dirty="0" smtClean="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Tác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tuyến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tuyến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sữa</a:t>
            </a:r>
            <a:endParaRPr lang="en-US" dirty="0" smtClean="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Kích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thích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sự</a:t>
            </a:r>
            <a:r>
              <a:rPr lang="en-US" dirty="0" smtClean="0">
                <a:latin typeface="Times New Roman" pitchFamily="18" charset="0"/>
                <a:cs typeface="Times New Roman" pitchFamily="18" charset="0"/>
              </a:rPr>
              <a:t> co </a:t>
            </a:r>
            <a:r>
              <a:rPr lang="en-US" dirty="0" err="1" smtClean="0">
                <a:latin typeface="Times New Roman" pitchFamily="18" charset="0"/>
                <a:cs typeface="Times New Roman" pitchFamily="18" charset="0"/>
              </a:rPr>
              <a:t>bóp</a:t>
            </a:r>
            <a:r>
              <a:rPr lang="en-US" dirty="0" smtClean="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Tăng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nhiệt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huyết</a:t>
            </a:r>
            <a:endParaRPr lang="en-US" dirty="0" smtClean="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kích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thích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hoàn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hệ</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kinh</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6" y="0"/>
            <a:ext cx="1966450" cy="609600"/>
          </a:xfrm>
          <a:prstGeom prst="rect">
            <a:avLst/>
          </a:prstGeom>
        </p:spPr>
      </p:pic>
    </p:spTree>
    <p:extLst>
      <p:ext uri="{BB962C8B-B14F-4D97-AF65-F5344CB8AC3E}">
        <p14:creationId xmlns:p14="http://schemas.microsoft.com/office/powerpoint/2010/main" val="805227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3316" y="1447800"/>
            <a:ext cx="4191000" cy="1569660"/>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4.1.Định </a:t>
            </a:r>
            <a:r>
              <a:rPr lang="en-US" sz="2400" b="1" dirty="0" err="1" smtClean="0">
                <a:latin typeface="Times New Roman" panose="02020603050405020304" pitchFamily="18" charset="0"/>
                <a:cs typeface="Times New Roman" panose="02020603050405020304" pitchFamily="18" charset="0"/>
              </a:rPr>
              <a:t>nghĩa</a:t>
            </a:r>
            <a:r>
              <a:rPr lang="en-US" sz="2400" b="1" dirty="0" smtClean="0">
                <a:latin typeface="Times New Roman" panose="02020603050405020304" pitchFamily="18" charset="0"/>
                <a:cs typeface="Times New Roman" panose="02020603050405020304" pitchFamily="18" charset="0"/>
              </a:rPr>
              <a:t>:</a:t>
            </a:r>
          </a:p>
          <a:p>
            <a:r>
              <a:rPr lang="vi-VN" sz="2400" dirty="0">
                <a:latin typeface="Times New Roman" pitchFamily="18" charset="0"/>
                <a:cs typeface="Times New Roman" pitchFamily="18" charset="0"/>
              </a:rPr>
              <a:t>Cường giáp là một tình trạng mà trong đó tuyến giáp tạo ra quá nhiều hoóc môn thyroxine. </a:t>
            </a:r>
            <a:endParaRPr lang="en-US" sz="2400" b="1" dirty="0" smtClean="0">
              <a:latin typeface="Times New Roman" panose="02020603050405020304" pitchFamily="18" charset="0"/>
              <a:cs typeface="Times New Roman" panose="02020603050405020304" pitchFamily="18" charset="0"/>
            </a:endParaRP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00200"/>
            <a:ext cx="3448334" cy="2274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334" y="3585439"/>
            <a:ext cx="47625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209800" y="76201"/>
            <a:ext cx="6629400" cy="1015663"/>
          </a:xfrm>
          <a:prstGeom prst="rect">
            <a:avLst/>
          </a:prstGeom>
        </p:spPr>
        <p:txBody>
          <a:bodyPr wrap="square">
            <a:spAutoFit/>
          </a:bodyPr>
          <a:lstStyle/>
          <a:p>
            <a:pPr algn="ctr"/>
            <a:r>
              <a:rPr lang="en-US" sz="3000" b="1" dirty="0">
                <a:latin typeface="Times New Roman" pitchFamily="18" charset="0"/>
                <a:cs typeface="Times New Roman" pitchFamily="18" charset="0"/>
              </a:rPr>
              <a:t>4</a:t>
            </a:r>
            <a:r>
              <a:rPr lang="en-US" sz="3000" b="1" dirty="0" smtClean="0">
                <a:latin typeface="Times New Roman" pitchFamily="18" charset="0"/>
                <a:cs typeface="Times New Roman" pitchFamily="18" charset="0"/>
              </a:rPr>
              <a:t>. CƯỜNG TUYẾN GIÁP TRẠNG </a:t>
            </a:r>
          </a:p>
          <a:p>
            <a:pPr algn="ctr"/>
            <a:r>
              <a:rPr lang="en-US" sz="3000" dirty="0" smtClean="0">
                <a:latin typeface="Times New Roman" pitchFamily="18" charset="0"/>
                <a:cs typeface="Times New Roman" pitchFamily="18" charset="0"/>
              </a:rPr>
              <a:t>(</a:t>
            </a:r>
            <a:r>
              <a:rPr lang="en-US" sz="3000" b="1" dirty="0" smtClean="0">
                <a:latin typeface="Times New Roman" pitchFamily="18" charset="0"/>
                <a:cs typeface="Times New Roman" pitchFamily="18" charset="0"/>
              </a:rPr>
              <a:t>hyperthyroidism)</a:t>
            </a:r>
            <a:endParaRPr lang="en-US" sz="3000" dirty="0">
              <a:latin typeface="Times New Roman" pitchFamily="18" charset="0"/>
              <a:cs typeface="Times New Roman"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46" y="72788"/>
            <a:ext cx="1966450" cy="609600"/>
          </a:xfrm>
          <a:prstGeom prst="rect">
            <a:avLst/>
          </a:prstGeom>
        </p:spPr>
      </p:pic>
    </p:spTree>
    <p:extLst>
      <p:ext uri="{BB962C8B-B14F-4D97-AF65-F5344CB8AC3E}">
        <p14:creationId xmlns:p14="http://schemas.microsoft.com/office/powerpoint/2010/main" val="3869566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9695" y="1691552"/>
            <a:ext cx="4814754" cy="3209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81000" y="1685095"/>
            <a:ext cx="3352800" cy="3600986"/>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4.2. </a:t>
            </a:r>
            <a:r>
              <a:rPr lang="vi-VN" sz="2400" b="1" dirty="0" smtClean="0">
                <a:latin typeface="Times New Roman" panose="02020603050405020304" pitchFamily="18" charset="0"/>
                <a:cs typeface="Times New Roman" panose="02020603050405020304" pitchFamily="18" charset="0"/>
              </a:rPr>
              <a:t>Nguyên </a:t>
            </a:r>
            <a:r>
              <a:rPr lang="vi-VN" sz="2400" b="1" dirty="0">
                <a:latin typeface="Times New Roman" panose="02020603050405020304" pitchFamily="18" charset="0"/>
                <a:cs typeface="Times New Roman" panose="02020603050405020304" pitchFamily="18" charset="0"/>
              </a:rPr>
              <a:t>nhân cường giáp </a:t>
            </a:r>
            <a:r>
              <a:rPr lang="vi-VN" sz="2400" b="1" dirty="0" smtClean="0">
                <a:latin typeface="Times New Roman" panose="02020603050405020304" pitchFamily="18" charset="0"/>
                <a:cs typeface="Times New Roman" panose="02020603050405020304" pitchFamily="18" charset="0"/>
              </a:rPr>
              <a:t>trạng</a:t>
            </a:r>
            <a:r>
              <a:rPr lang="en-US" sz="2400" b="1" dirty="0" smtClean="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U độc tuyến giáp.</a:t>
            </a:r>
          </a:p>
          <a:p>
            <a:r>
              <a:rPr lang="vi-VN" sz="2000" dirty="0">
                <a:latin typeface="Times New Roman" panose="02020603050405020304" pitchFamily="18" charset="0"/>
                <a:cs typeface="Times New Roman" panose="02020603050405020304" pitchFamily="18" charset="0"/>
              </a:rPr>
              <a:t>– Viêm tuyến giáp bán cấp.</a:t>
            </a:r>
          </a:p>
          <a:p>
            <a:r>
              <a:rPr lang="vi-VN" sz="2000" dirty="0">
                <a:latin typeface="Times New Roman" panose="02020603050405020304" pitchFamily="18" charset="0"/>
                <a:cs typeface="Times New Roman" panose="02020603050405020304" pitchFamily="18" charset="0"/>
              </a:rPr>
              <a:t>– Bệnh Basdow, bệnh </a:t>
            </a:r>
            <a:r>
              <a:rPr lang="vi-VN" sz="2000" dirty="0" smtClean="0">
                <a:latin typeface="Times New Roman" panose="02020603050405020304" pitchFamily="18" charset="0"/>
                <a:cs typeface="Times New Roman" panose="02020603050405020304" pitchFamily="18" charset="0"/>
              </a:rPr>
              <a:t>G</a:t>
            </a:r>
            <a:r>
              <a:rPr lang="en-US" sz="2000" dirty="0" smtClean="0">
                <a:latin typeface="Times New Roman" panose="02020603050405020304" pitchFamily="18" charset="0"/>
                <a:cs typeface="Times New Roman" panose="02020603050405020304" pitchFamily="18" charset="0"/>
              </a:rPr>
              <a:t>rave</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bướu giáp độc.</a:t>
            </a:r>
          </a:p>
          <a:p>
            <a:r>
              <a:rPr lang="vi-VN" sz="2000" dirty="0">
                <a:latin typeface="Times New Roman" panose="02020603050405020304" pitchFamily="18" charset="0"/>
                <a:cs typeface="Times New Roman" panose="02020603050405020304" pitchFamily="18" charset="0"/>
              </a:rPr>
              <a:t>– Bệnh Plummer – bướu giáp độc đa nhân.</a:t>
            </a:r>
          </a:p>
          <a:p>
            <a:r>
              <a:rPr lang="vi-VN" sz="2000" dirty="0">
                <a:latin typeface="Times New Roman" panose="02020603050405020304" pitchFamily="18" charset="0"/>
                <a:cs typeface="Times New Roman" panose="02020603050405020304" pitchFamily="18" charset="0"/>
              </a:rPr>
              <a:t>– Uống thuốc điều trị </a:t>
            </a:r>
            <a:r>
              <a:rPr lang="vi-VN" sz="2000" dirty="0" smtClean="0">
                <a:latin typeface="Times New Roman" panose="02020603050405020304" pitchFamily="18" charset="0"/>
                <a:cs typeface="Times New Roman" panose="02020603050405020304" pitchFamily="18" charset="0"/>
                <a:hlinkClick r:id="rId3" tooltip="bệnh tuyến giáp"/>
              </a:rPr>
              <a:t> </a:t>
            </a:r>
            <a:r>
              <a:rPr lang="en-US" sz="2000" dirty="0" err="1" smtClean="0">
                <a:latin typeface="Times New Roman" panose="02020603050405020304" pitchFamily="18" charset="0"/>
                <a:cs typeface="Times New Roman" panose="02020603050405020304" pitchFamily="18" charset="0"/>
              </a:rPr>
              <a:t>bệnh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tuyến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giáp</a:t>
            </a:r>
            <a:r>
              <a:rPr lang="en-US"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 khiến tuyến giáp suy nhược</a:t>
            </a:r>
            <a:r>
              <a:rPr lang="vi-VN" sz="2000" dirty="0" smtClean="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46" y="72788"/>
            <a:ext cx="1966450" cy="609600"/>
          </a:xfrm>
          <a:prstGeom prst="rect">
            <a:avLst/>
          </a:prstGeom>
        </p:spPr>
      </p:pic>
      <p:sp>
        <p:nvSpPr>
          <p:cNvPr id="7" name="Rectangle 6"/>
          <p:cNvSpPr/>
          <p:nvPr/>
        </p:nvSpPr>
        <p:spPr>
          <a:xfrm>
            <a:off x="2209800" y="76201"/>
            <a:ext cx="6629400" cy="1015663"/>
          </a:xfrm>
          <a:prstGeom prst="rect">
            <a:avLst/>
          </a:prstGeom>
        </p:spPr>
        <p:txBody>
          <a:bodyPr wrap="square">
            <a:spAutoFit/>
          </a:bodyPr>
          <a:lstStyle/>
          <a:p>
            <a:pPr algn="ctr"/>
            <a:r>
              <a:rPr lang="en-US" sz="3000" b="1" dirty="0">
                <a:latin typeface="Times New Roman" pitchFamily="18" charset="0"/>
                <a:cs typeface="Times New Roman" pitchFamily="18" charset="0"/>
              </a:rPr>
              <a:t>4</a:t>
            </a:r>
            <a:r>
              <a:rPr lang="en-US" sz="3000" b="1" dirty="0" smtClean="0">
                <a:latin typeface="Times New Roman" pitchFamily="18" charset="0"/>
                <a:cs typeface="Times New Roman" pitchFamily="18" charset="0"/>
              </a:rPr>
              <a:t>. CƯỜNG TUYẾN GIÁP TRẠNG </a:t>
            </a:r>
          </a:p>
          <a:p>
            <a:pPr algn="ctr"/>
            <a:r>
              <a:rPr lang="en-US" sz="3000" dirty="0" smtClean="0">
                <a:latin typeface="Times New Roman" pitchFamily="18" charset="0"/>
                <a:cs typeface="Times New Roman" pitchFamily="18" charset="0"/>
              </a:rPr>
              <a:t>(</a:t>
            </a:r>
            <a:r>
              <a:rPr lang="en-US" sz="3000" b="1" dirty="0" smtClean="0">
                <a:latin typeface="Times New Roman" pitchFamily="18" charset="0"/>
                <a:cs typeface="Times New Roman" pitchFamily="18" charset="0"/>
              </a:rPr>
              <a:t>hyperthyroidism)</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2489928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078" y="1676400"/>
            <a:ext cx="8321722" cy="1692771"/>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4.3.Biến </a:t>
            </a:r>
            <a:r>
              <a:rPr lang="en-US" sz="2400" b="1" dirty="0" err="1" smtClean="0">
                <a:latin typeface="Times New Roman" panose="02020603050405020304" pitchFamily="18" charset="0"/>
                <a:cs typeface="Times New Roman" panose="02020603050405020304" pitchFamily="18" charset="0"/>
              </a:rPr>
              <a:t>chứng</a:t>
            </a:r>
            <a:r>
              <a:rPr lang="en-US" sz="2400" b="1" dirty="0">
                <a:latin typeface="Times New Roman" panose="02020603050405020304" pitchFamily="18" charset="0"/>
                <a:cs typeface="Times New Roman" panose="02020603050405020304" pitchFamily="18" charset="0"/>
              </a:rPr>
              <a:t>:</a:t>
            </a:r>
            <a:endParaRPr lang="en-US" sz="2400" b="1" dirty="0" smtClean="0">
              <a:latin typeface="Times New Roman" panose="02020603050405020304" pitchFamily="18" charset="0"/>
              <a:cs typeface="Times New Roman" panose="02020603050405020304" pitchFamily="18" charset="0"/>
            </a:endParaRPr>
          </a:p>
          <a:p>
            <a:r>
              <a:rPr lang="vi-VN" sz="2000" dirty="0" smtClean="0">
                <a:latin typeface="Times New Roman" panose="02020603050405020304" pitchFamily="18" charset="0"/>
                <a:cs typeface="Times New Roman" panose="02020603050405020304" pitchFamily="18" charset="0"/>
              </a:rPr>
              <a:t>Cường </a:t>
            </a:r>
            <a:r>
              <a:rPr lang="vi-VN" sz="2000" dirty="0">
                <a:latin typeface="Times New Roman" panose="02020603050405020304" pitchFamily="18" charset="0"/>
                <a:cs typeface="Times New Roman" panose="02020603050405020304" pitchFamily="18" charset="0"/>
              </a:rPr>
              <a:t>giáp trạng nếu không được điều trị kịp thời có thể dẫn đến các biến chứng: loãng xương (thường gặp ở phụ nữ sau thời kỳ mãn kinh), rung nhĩ (thông thường ở người cao tuổi trên 60), co thắt cơ tim, giảm hiệu suất tống máu.</a:t>
            </a:r>
            <a:endParaRPr lang="en-US"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472"/>
            <a:ext cx="1966450" cy="609600"/>
          </a:xfrm>
          <a:prstGeom prst="rect">
            <a:avLst/>
          </a:prstGeom>
        </p:spPr>
      </p:pic>
      <p:sp>
        <p:nvSpPr>
          <p:cNvPr id="6" name="Rectangle 5"/>
          <p:cNvSpPr/>
          <p:nvPr/>
        </p:nvSpPr>
        <p:spPr>
          <a:xfrm>
            <a:off x="2209800" y="76201"/>
            <a:ext cx="6629400" cy="1015663"/>
          </a:xfrm>
          <a:prstGeom prst="rect">
            <a:avLst/>
          </a:prstGeom>
        </p:spPr>
        <p:txBody>
          <a:bodyPr wrap="square">
            <a:spAutoFit/>
          </a:bodyPr>
          <a:lstStyle/>
          <a:p>
            <a:pPr algn="ctr"/>
            <a:r>
              <a:rPr lang="en-US" sz="3000" b="1" dirty="0">
                <a:latin typeface="Times New Roman" pitchFamily="18" charset="0"/>
                <a:cs typeface="Times New Roman" pitchFamily="18" charset="0"/>
              </a:rPr>
              <a:t>4</a:t>
            </a:r>
            <a:r>
              <a:rPr lang="en-US" sz="3000" b="1" dirty="0" smtClean="0">
                <a:latin typeface="Times New Roman" pitchFamily="18" charset="0"/>
                <a:cs typeface="Times New Roman" pitchFamily="18" charset="0"/>
              </a:rPr>
              <a:t>. CƯỜNG TUYẾN GIÁP TRẠNG </a:t>
            </a:r>
          </a:p>
          <a:p>
            <a:pPr algn="ctr"/>
            <a:r>
              <a:rPr lang="en-US" sz="3000" dirty="0" smtClean="0">
                <a:latin typeface="Times New Roman" pitchFamily="18" charset="0"/>
                <a:cs typeface="Times New Roman" pitchFamily="18" charset="0"/>
              </a:rPr>
              <a:t>(</a:t>
            </a:r>
            <a:r>
              <a:rPr lang="en-US" sz="3000" b="1" dirty="0" smtClean="0">
                <a:latin typeface="Times New Roman" pitchFamily="18" charset="0"/>
                <a:cs typeface="Times New Roman" pitchFamily="18" charset="0"/>
              </a:rPr>
              <a:t>hyperthyroidism)</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1779029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0999" y="1078216"/>
            <a:ext cx="5091977" cy="5632311"/>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4.4. </a:t>
            </a:r>
            <a:r>
              <a:rPr lang="vi-VN" sz="2400" b="1" dirty="0" smtClean="0">
                <a:latin typeface="Times New Roman" pitchFamily="18" charset="0"/>
                <a:cs typeface="Times New Roman" pitchFamily="18" charset="0"/>
              </a:rPr>
              <a:t>Biểu </a:t>
            </a:r>
            <a:r>
              <a:rPr lang="vi-VN" sz="2400" b="1" dirty="0">
                <a:latin typeface="Times New Roman" pitchFamily="18" charset="0"/>
                <a:cs typeface="Times New Roman" pitchFamily="18" charset="0"/>
              </a:rPr>
              <a:t>hiện thường </a:t>
            </a:r>
            <a:r>
              <a:rPr lang="vi-VN" sz="2400" b="1" dirty="0" smtClean="0">
                <a:latin typeface="Times New Roman" pitchFamily="18" charset="0"/>
                <a:cs typeface="Times New Roman" pitchFamily="18" charset="0"/>
              </a:rPr>
              <a:t>gặp</a:t>
            </a:r>
            <a:r>
              <a:rPr lang="en-US" sz="2400" b="1" dirty="0" smtClean="0">
                <a:latin typeface="Times New Roman" pitchFamily="18" charset="0"/>
                <a:cs typeface="Times New Roman" pitchFamily="18" charset="0"/>
              </a:rPr>
              <a:t>:</a:t>
            </a:r>
            <a:endParaRPr lang="vi-VN" sz="2400" b="1" dirty="0">
              <a:latin typeface="Times New Roman" pitchFamily="18" charset="0"/>
              <a:cs typeface="Times New Roman" pitchFamily="18" charset="0"/>
            </a:endParaRPr>
          </a:p>
          <a:p>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Sụt cân trầm trọng, có thể sụt 10 kg chỉ trong thời gian ngắn.</a:t>
            </a:r>
          </a:p>
          <a:p>
            <a:r>
              <a:rPr lang="vi-VN" sz="2400" dirty="0">
                <a:latin typeface="Times New Roman" pitchFamily="18" charset="0"/>
                <a:cs typeface="Times New Roman" pitchFamily="18" charset="0"/>
              </a:rPr>
              <a:t>– Căng thẳng, hồi hộp, tim đập nhanh.</a:t>
            </a:r>
          </a:p>
          <a:p>
            <a:r>
              <a:rPr lang="vi-VN" sz="2400" dirty="0">
                <a:latin typeface="Times New Roman" pitchFamily="18" charset="0"/>
                <a:cs typeface="Times New Roman" pitchFamily="18" charset="0"/>
              </a:rPr>
              <a:t>– Run giật đột ngột.</a:t>
            </a:r>
          </a:p>
          <a:p>
            <a:r>
              <a:rPr lang="vi-VN" sz="2400" dirty="0">
                <a:latin typeface="Times New Roman" pitchFamily="18" charset="0"/>
                <a:cs typeface="Times New Roman" pitchFamily="18" charset="0"/>
              </a:rPr>
              <a:t>– Cảm giác nóng nực, bực tức, đổ mồ hôi nhiều.</a:t>
            </a:r>
          </a:p>
          <a:p>
            <a:r>
              <a:rPr lang="vi-VN" sz="2400" dirty="0">
                <a:latin typeface="Times New Roman" pitchFamily="18" charset="0"/>
                <a:cs typeface="Times New Roman" pitchFamily="18" charset="0"/>
              </a:rPr>
              <a:t>– Rối loạn giấc ngủ (mất ngủ, khó ngủ, ngủ không sâu).</a:t>
            </a:r>
          </a:p>
          <a:p>
            <a:r>
              <a:rPr lang="vi-VN" sz="2400" dirty="0">
                <a:latin typeface="Times New Roman" pitchFamily="18" charset="0"/>
                <a:cs typeface="Times New Roman" pitchFamily="18" charset="0"/>
              </a:rPr>
              <a:t>– Rối loạn thị giác: mắt mờ, nhạy cảm với ánh sáng.</a:t>
            </a:r>
          </a:p>
          <a:p>
            <a:r>
              <a:rPr lang="vi-VN" sz="2400" dirty="0">
                <a:latin typeface="Times New Roman" pitchFamily="18" charset="0"/>
                <a:cs typeface="Times New Roman" pitchFamily="18" charset="0"/>
              </a:rPr>
              <a:t>– Khó thở, thở gấp.</a:t>
            </a:r>
          </a:p>
          <a:p>
            <a:r>
              <a:rPr lang="vi-VN" sz="2400" dirty="0">
                <a:latin typeface="Times New Roman" pitchFamily="18" charset="0"/>
                <a:cs typeface="Times New Roman" pitchFamily="18" charset="0"/>
              </a:rPr>
              <a:t>– Phì đại tuyến giáp.</a:t>
            </a:r>
          </a:p>
          <a:p>
            <a:r>
              <a:rPr lang="vi-VN" sz="2400" dirty="0">
                <a:latin typeface="Times New Roman" pitchFamily="18" charset="0"/>
                <a:cs typeface="Times New Roman" pitchFamily="18" charset="0"/>
              </a:rPr>
              <a:t>– Giảm ham muốn, giảm chất lượng tình dục, rối loạn kinh </a:t>
            </a:r>
            <a:r>
              <a:rPr lang="vi-VN" sz="2400" dirty="0" smtClean="0">
                <a:latin typeface="Times New Roman" pitchFamily="18" charset="0"/>
                <a:cs typeface="Times New Roman" pitchFamily="18" charset="0"/>
              </a:rPr>
              <a:t>ng</a:t>
            </a:r>
            <a:r>
              <a:rPr lang="en-US" sz="2400" dirty="0" err="1" smtClean="0">
                <a:latin typeface="Times New Roman" pitchFamily="18" charset="0"/>
                <a:cs typeface="Times New Roman" pitchFamily="18" charset="0"/>
              </a:rPr>
              <a:t>uyệt</a:t>
            </a:r>
            <a:r>
              <a:rPr lang="en-US"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0" y="1219200"/>
            <a:ext cx="3366223"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6" y="72788"/>
            <a:ext cx="1966450" cy="609600"/>
          </a:xfrm>
          <a:prstGeom prst="rect">
            <a:avLst/>
          </a:prstGeom>
        </p:spPr>
      </p:pic>
      <p:sp>
        <p:nvSpPr>
          <p:cNvPr id="8" name="Rectangle 7"/>
          <p:cNvSpPr/>
          <p:nvPr/>
        </p:nvSpPr>
        <p:spPr>
          <a:xfrm>
            <a:off x="2209800" y="76201"/>
            <a:ext cx="6629400" cy="1015663"/>
          </a:xfrm>
          <a:prstGeom prst="rect">
            <a:avLst/>
          </a:prstGeom>
        </p:spPr>
        <p:txBody>
          <a:bodyPr wrap="square">
            <a:spAutoFit/>
          </a:bodyPr>
          <a:lstStyle/>
          <a:p>
            <a:pPr algn="ctr"/>
            <a:r>
              <a:rPr lang="en-US" sz="3000" b="1" dirty="0">
                <a:latin typeface="Times New Roman" pitchFamily="18" charset="0"/>
                <a:cs typeface="Times New Roman" pitchFamily="18" charset="0"/>
              </a:rPr>
              <a:t>4</a:t>
            </a:r>
            <a:r>
              <a:rPr lang="en-US" sz="3000" b="1" dirty="0" smtClean="0">
                <a:latin typeface="Times New Roman" pitchFamily="18" charset="0"/>
                <a:cs typeface="Times New Roman" pitchFamily="18" charset="0"/>
              </a:rPr>
              <a:t>. CƯỜNG TUYẾN GIÁP TRẠNG </a:t>
            </a:r>
          </a:p>
          <a:p>
            <a:pPr algn="ctr"/>
            <a:r>
              <a:rPr lang="en-US" sz="3000" dirty="0" smtClean="0">
                <a:latin typeface="Times New Roman" pitchFamily="18" charset="0"/>
                <a:cs typeface="Times New Roman" pitchFamily="18" charset="0"/>
              </a:rPr>
              <a:t>(</a:t>
            </a:r>
            <a:r>
              <a:rPr lang="en-US" sz="3000" b="1" dirty="0" smtClean="0">
                <a:latin typeface="Times New Roman" pitchFamily="18" charset="0"/>
                <a:cs typeface="Times New Roman" pitchFamily="18" charset="0"/>
              </a:rPr>
              <a:t>hyperthyroidism)</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989445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492" y="1098575"/>
            <a:ext cx="6324600" cy="5093702"/>
          </a:xfrm>
          <a:prstGeom prst="rect">
            <a:avLst/>
          </a:prstGeom>
          <a:noFill/>
        </p:spPr>
        <p:txBody>
          <a:bodyPr wrap="square" rtlCol="0">
            <a:spAutoFit/>
          </a:bodyPr>
          <a:lstStyle/>
          <a:p>
            <a:r>
              <a:rPr lang="en-US" sz="2500" b="1" dirty="0" smtClean="0">
                <a:latin typeface="Times New Roman" panose="02020603050405020304" pitchFamily="18" charset="0"/>
                <a:cs typeface="Times New Roman" panose="02020603050405020304" pitchFamily="18" charset="0"/>
              </a:rPr>
              <a:t>4.5. </a:t>
            </a:r>
            <a:r>
              <a:rPr lang="en-US" sz="2500" b="1" dirty="0" err="1" smtClean="0">
                <a:latin typeface="Times New Roman" panose="02020603050405020304" pitchFamily="18" charset="0"/>
                <a:cs typeface="Times New Roman" panose="02020603050405020304" pitchFamily="18" charset="0"/>
              </a:rPr>
              <a:t>Điều</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trị</a:t>
            </a:r>
            <a:r>
              <a:rPr lang="en-US" sz="2500" b="1" dirty="0" smtClean="0">
                <a:latin typeface="Times New Roman" panose="02020603050405020304" pitchFamily="18" charset="0"/>
                <a:cs typeface="Times New Roman" panose="02020603050405020304" pitchFamily="18" charset="0"/>
              </a:rPr>
              <a:t>:</a:t>
            </a:r>
          </a:p>
          <a:p>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Nội</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khoa</a:t>
            </a:r>
            <a:r>
              <a:rPr lang="en-US" sz="2500" b="1" dirty="0" smtClean="0">
                <a:latin typeface="Times New Roman" panose="02020603050405020304" pitchFamily="18" charset="0"/>
                <a:cs typeface="Times New Roman" panose="02020603050405020304" pitchFamily="18" charset="0"/>
              </a:rPr>
              <a:t>:</a:t>
            </a:r>
          </a:p>
          <a:p>
            <a:r>
              <a:rPr lang="vi-VN" sz="2500" dirty="0">
                <a:latin typeface="Times New Roman" panose="02020603050405020304" pitchFamily="18" charset="0"/>
                <a:cs typeface="Times New Roman" panose="02020603050405020304" pitchFamily="18" charset="0"/>
              </a:rPr>
              <a:t>Dùng thuốc là phương pháp điều trị phổ biến và chi phí không quá đắt. Hiện trên thị trường có nhiều loại thuốc giá cả hợp túi tiền với nhiều người:</a:t>
            </a:r>
          </a:p>
          <a:p>
            <a:r>
              <a:rPr lang="vi-VN" sz="2500" dirty="0">
                <a:latin typeface="Times New Roman" panose="02020603050405020304" pitchFamily="18" charset="0"/>
                <a:cs typeface="Times New Roman" panose="02020603050405020304" pitchFamily="18" charset="0"/>
              </a:rPr>
              <a:t>– Sử dụng thuốc kháng giáp tổng hợp.</a:t>
            </a:r>
          </a:p>
          <a:p>
            <a:r>
              <a:rPr lang="vi-VN" sz="2500" dirty="0">
                <a:latin typeface="Times New Roman" panose="02020603050405020304" pitchFamily="18" charset="0"/>
                <a:cs typeface="Times New Roman" panose="02020603050405020304" pitchFamily="18" charset="0"/>
              </a:rPr>
              <a:t>– Thuốc ức chế beta giao cảm.</a:t>
            </a:r>
          </a:p>
          <a:p>
            <a:r>
              <a:rPr lang="vi-VN" sz="2500" dirty="0">
                <a:latin typeface="Times New Roman" panose="02020603050405020304" pitchFamily="18" charset="0"/>
                <a:cs typeface="Times New Roman" panose="02020603050405020304" pitchFamily="18" charset="0"/>
              </a:rPr>
              <a:t>– Thuốc an thần (trong một số ít trường hợp).</a:t>
            </a:r>
          </a:p>
          <a:p>
            <a:r>
              <a:rPr lang="vi-VN" sz="2500" b="1" dirty="0">
                <a:latin typeface="Times New Roman" panose="02020603050405020304" pitchFamily="18" charset="0"/>
                <a:cs typeface="Times New Roman" panose="02020603050405020304" pitchFamily="18" charset="0"/>
              </a:rPr>
              <a:t> Phẫu thuật cắt bỏ một phần tuyến giáp trạng:</a:t>
            </a:r>
            <a:r>
              <a:rPr lang="vi-VN" sz="2500" dirty="0">
                <a:latin typeface="Times New Roman" panose="02020603050405020304" pitchFamily="18" charset="0"/>
                <a:cs typeface="Times New Roman" panose="02020603050405020304" pitchFamily="18" charset="0"/>
              </a:rPr>
              <a:t> chỉ dùng cho những bệnh nhân uống thuốc không hiệu quả, hay ngại điều trị bằng chất phóng xạ iod.</a:t>
            </a:r>
            <a:endParaRPr lang="en-US" sz="2500"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8899" y="2719652"/>
            <a:ext cx="2819400" cy="1851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6" y="72788"/>
            <a:ext cx="1966450" cy="609600"/>
          </a:xfrm>
          <a:prstGeom prst="rect">
            <a:avLst/>
          </a:prstGeom>
        </p:spPr>
      </p:pic>
      <p:sp>
        <p:nvSpPr>
          <p:cNvPr id="7" name="Rectangle 6"/>
          <p:cNvSpPr/>
          <p:nvPr/>
        </p:nvSpPr>
        <p:spPr>
          <a:xfrm>
            <a:off x="2209800" y="76201"/>
            <a:ext cx="6629400" cy="1015663"/>
          </a:xfrm>
          <a:prstGeom prst="rect">
            <a:avLst/>
          </a:prstGeom>
        </p:spPr>
        <p:txBody>
          <a:bodyPr wrap="square">
            <a:spAutoFit/>
          </a:bodyPr>
          <a:lstStyle/>
          <a:p>
            <a:pPr algn="ctr"/>
            <a:r>
              <a:rPr lang="en-US" sz="3000" b="1" dirty="0">
                <a:latin typeface="Times New Roman" pitchFamily="18" charset="0"/>
                <a:cs typeface="Times New Roman" pitchFamily="18" charset="0"/>
              </a:rPr>
              <a:t>4</a:t>
            </a:r>
            <a:r>
              <a:rPr lang="en-US" sz="3000" b="1" dirty="0" smtClean="0">
                <a:latin typeface="Times New Roman" pitchFamily="18" charset="0"/>
                <a:cs typeface="Times New Roman" pitchFamily="18" charset="0"/>
              </a:rPr>
              <a:t>. CƯỜNG TUYẾN GIÁP TRẠNG </a:t>
            </a:r>
          </a:p>
          <a:p>
            <a:pPr algn="ctr"/>
            <a:r>
              <a:rPr lang="en-US" sz="3000" dirty="0" smtClean="0">
                <a:latin typeface="Times New Roman" pitchFamily="18" charset="0"/>
                <a:cs typeface="Times New Roman" pitchFamily="18" charset="0"/>
              </a:rPr>
              <a:t>(</a:t>
            </a:r>
            <a:r>
              <a:rPr lang="en-US" sz="3000" b="1" dirty="0" smtClean="0">
                <a:latin typeface="Times New Roman" pitchFamily="18" charset="0"/>
                <a:cs typeface="Times New Roman" pitchFamily="18" charset="0"/>
              </a:rPr>
              <a:t>hyperthyroidism)</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2400282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678" y="1219200"/>
            <a:ext cx="7391400" cy="4708981"/>
          </a:xfrm>
          <a:prstGeom prst="rect">
            <a:avLst/>
          </a:prstGeom>
          <a:noFill/>
        </p:spPr>
        <p:txBody>
          <a:bodyPr wrap="square" rtlCol="0">
            <a:spAutoFit/>
          </a:bodyPr>
          <a:lstStyle/>
          <a:p>
            <a:r>
              <a:rPr lang="en-US" sz="2500" b="1" dirty="0" smtClean="0">
                <a:latin typeface="Times New Roman" panose="02020603050405020304" pitchFamily="18" charset="0"/>
                <a:cs typeface="Times New Roman" panose="02020603050405020304" pitchFamily="18" charset="0"/>
              </a:rPr>
              <a:t>4.5. </a:t>
            </a:r>
            <a:r>
              <a:rPr lang="en-US" sz="2500" b="1" dirty="0" err="1">
                <a:latin typeface="Times New Roman" panose="02020603050405020304" pitchFamily="18" charset="0"/>
                <a:cs typeface="Times New Roman" panose="02020603050405020304" pitchFamily="18" charset="0"/>
              </a:rPr>
              <a:t>Điều</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trị</a:t>
            </a:r>
            <a:r>
              <a:rPr lang="en-US" sz="2500" b="1" dirty="0" smtClean="0">
                <a:latin typeface="Times New Roman" panose="02020603050405020304" pitchFamily="18" charset="0"/>
                <a:cs typeface="Times New Roman" panose="02020603050405020304" pitchFamily="18" charset="0"/>
              </a:rPr>
              <a:t>:</a:t>
            </a:r>
          </a:p>
          <a:p>
            <a:r>
              <a:rPr lang="en-US" sz="2500" b="1" dirty="0" err="1" smtClean="0">
                <a:latin typeface="Times New Roman" panose="02020603050405020304" pitchFamily="18" charset="0"/>
                <a:cs typeface="Times New Roman" panose="02020603050405020304" pitchFamily="18" charset="0"/>
              </a:rPr>
              <a:t>Ngoại</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Khoa</a:t>
            </a:r>
            <a:r>
              <a:rPr lang="en-US" sz="2500" b="1" dirty="0" smtClean="0">
                <a:latin typeface="Times New Roman" panose="02020603050405020304" pitchFamily="18" charset="0"/>
                <a:cs typeface="Times New Roman" panose="02020603050405020304" pitchFamily="18" charset="0"/>
              </a:rPr>
              <a:t>:</a:t>
            </a:r>
            <a:endParaRPr lang="en-US" sz="2500" b="1" dirty="0">
              <a:latin typeface="Times New Roman" panose="02020603050405020304" pitchFamily="18" charset="0"/>
              <a:cs typeface="Times New Roman" panose="02020603050405020304" pitchFamily="18" charset="0"/>
            </a:endParaRPr>
          </a:p>
          <a:p>
            <a:r>
              <a:rPr lang="en-US" sz="2500" dirty="0" smtClean="0">
                <a:latin typeface="Times New Roman" pitchFamily="18" charset="0"/>
                <a:cs typeface="Times New Roman" pitchFamily="18" charset="0"/>
              </a:rPr>
              <a:t>- </a:t>
            </a:r>
            <a:r>
              <a:rPr lang="vi-VN" sz="2500" dirty="0" smtClean="0">
                <a:latin typeface="Times New Roman" pitchFamily="18" charset="0"/>
                <a:cs typeface="Times New Roman" pitchFamily="18" charset="0"/>
              </a:rPr>
              <a:t>Nếu </a:t>
            </a:r>
            <a:r>
              <a:rPr lang="vi-VN" sz="2500" dirty="0">
                <a:latin typeface="Times New Roman" pitchFamily="18" charset="0"/>
                <a:cs typeface="Times New Roman" pitchFamily="18" charset="0"/>
              </a:rPr>
              <a:t>không thể chịu được thuốc kháng giáp và không muốn dùng iốt phóng xạ trị liệu, có thể phẫu thuật tuyến giáp, mặc dù đây là một tùy chọn chỉ trong một vài trường hợp. Rủi ro của phẫu thuật bao gồm thiệt hại dây thanh âm và tuyến cận giáp. </a:t>
            </a:r>
            <a:endParaRPr lang="en-US" sz="2500" dirty="0" smtClean="0">
              <a:latin typeface="Times New Roman" pitchFamily="18" charset="0"/>
              <a:cs typeface="Times New Roman" pitchFamily="18" charset="0"/>
            </a:endParaRPr>
          </a:p>
          <a:p>
            <a:r>
              <a:rPr lang="en-US" sz="2500" dirty="0" smtClean="0">
                <a:latin typeface="Times New Roman" pitchFamily="18" charset="0"/>
                <a:cs typeface="Times New Roman" pitchFamily="18" charset="0"/>
              </a:rPr>
              <a:t>- </a:t>
            </a:r>
            <a:r>
              <a:rPr lang="vi-VN" sz="2500" dirty="0" smtClean="0">
                <a:latin typeface="Times New Roman" pitchFamily="18" charset="0"/>
                <a:cs typeface="Times New Roman" pitchFamily="18" charset="0"/>
              </a:rPr>
              <a:t>Ngoài </a:t>
            </a:r>
            <a:r>
              <a:rPr lang="vi-VN" sz="2500" dirty="0">
                <a:latin typeface="Times New Roman" pitchFamily="18" charset="0"/>
                <a:cs typeface="Times New Roman" pitchFamily="18" charset="0"/>
              </a:rPr>
              <a:t>ra, cần phải điều trị suốt đời với levothyroxine (Levoxyl, Synthroid…) để cung cấp cho cơ thể với số lượng hormone tuyến giáp bình thường. Nếu tuyến cận giáp cũng được loại bỏ, cần uống thuốc để giữ mức canxi huyết bình thường.</a:t>
            </a:r>
            <a:endParaRPr lang="en-US" sz="25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6" y="72788"/>
            <a:ext cx="1966450" cy="609600"/>
          </a:xfrm>
          <a:prstGeom prst="rect">
            <a:avLst/>
          </a:prstGeom>
        </p:spPr>
      </p:pic>
      <p:sp>
        <p:nvSpPr>
          <p:cNvPr id="5" name="Rectangle 4"/>
          <p:cNvSpPr/>
          <p:nvPr/>
        </p:nvSpPr>
        <p:spPr>
          <a:xfrm>
            <a:off x="2209800" y="76201"/>
            <a:ext cx="6629400" cy="1015663"/>
          </a:xfrm>
          <a:prstGeom prst="rect">
            <a:avLst/>
          </a:prstGeom>
        </p:spPr>
        <p:txBody>
          <a:bodyPr wrap="square">
            <a:spAutoFit/>
          </a:bodyPr>
          <a:lstStyle/>
          <a:p>
            <a:pPr algn="ctr"/>
            <a:r>
              <a:rPr lang="en-US" sz="3000" b="1" dirty="0">
                <a:latin typeface="Times New Roman" pitchFamily="18" charset="0"/>
                <a:cs typeface="Times New Roman" pitchFamily="18" charset="0"/>
              </a:rPr>
              <a:t>4</a:t>
            </a:r>
            <a:r>
              <a:rPr lang="en-US" sz="3000" b="1" dirty="0" smtClean="0">
                <a:latin typeface="Times New Roman" pitchFamily="18" charset="0"/>
                <a:cs typeface="Times New Roman" pitchFamily="18" charset="0"/>
              </a:rPr>
              <a:t>. CƯỜNG TUYẾN GIÁP TRẠNG </a:t>
            </a:r>
          </a:p>
          <a:p>
            <a:pPr algn="ctr"/>
            <a:r>
              <a:rPr lang="en-US" sz="3000" dirty="0" smtClean="0">
                <a:latin typeface="Times New Roman" pitchFamily="18" charset="0"/>
                <a:cs typeface="Times New Roman" pitchFamily="18" charset="0"/>
              </a:rPr>
              <a:t>(</a:t>
            </a:r>
            <a:r>
              <a:rPr lang="en-US" sz="3000" b="1" dirty="0" smtClean="0">
                <a:latin typeface="Times New Roman" pitchFamily="18" charset="0"/>
                <a:cs typeface="Times New Roman" pitchFamily="18" charset="0"/>
              </a:rPr>
              <a:t>hyperthyroidism)</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4251265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78340"/>
            <a:ext cx="6096000" cy="537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6" y="72788"/>
            <a:ext cx="1966450" cy="609600"/>
          </a:xfrm>
          <a:prstGeom prst="rect">
            <a:avLst/>
          </a:prstGeom>
        </p:spPr>
      </p:pic>
      <p:sp>
        <p:nvSpPr>
          <p:cNvPr id="4" name="Rectangle 3"/>
          <p:cNvSpPr/>
          <p:nvPr/>
        </p:nvSpPr>
        <p:spPr>
          <a:xfrm>
            <a:off x="2209800" y="76201"/>
            <a:ext cx="6629400" cy="1015663"/>
          </a:xfrm>
          <a:prstGeom prst="rect">
            <a:avLst/>
          </a:prstGeom>
        </p:spPr>
        <p:txBody>
          <a:bodyPr wrap="square">
            <a:spAutoFit/>
          </a:bodyPr>
          <a:lstStyle/>
          <a:p>
            <a:pPr algn="ctr"/>
            <a:r>
              <a:rPr lang="en-US" sz="3000" b="1" dirty="0">
                <a:latin typeface="Times New Roman" pitchFamily="18" charset="0"/>
                <a:cs typeface="Times New Roman" pitchFamily="18" charset="0"/>
              </a:rPr>
              <a:t>4</a:t>
            </a:r>
            <a:r>
              <a:rPr lang="en-US" sz="3000" b="1" dirty="0" smtClean="0">
                <a:latin typeface="Times New Roman" pitchFamily="18" charset="0"/>
                <a:cs typeface="Times New Roman" pitchFamily="18" charset="0"/>
              </a:rPr>
              <a:t>. CƯỜNG TUYẾN GIÁP TRẠNG </a:t>
            </a:r>
          </a:p>
          <a:p>
            <a:pPr algn="ctr"/>
            <a:r>
              <a:rPr lang="en-US" sz="3000" dirty="0" smtClean="0">
                <a:latin typeface="Times New Roman" pitchFamily="18" charset="0"/>
                <a:cs typeface="Times New Roman" pitchFamily="18" charset="0"/>
              </a:rPr>
              <a:t>(</a:t>
            </a:r>
            <a:r>
              <a:rPr lang="en-US" sz="3000" b="1" dirty="0" smtClean="0">
                <a:latin typeface="Times New Roman" pitchFamily="18" charset="0"/>
                <a:cs typeface="Times New Roman" pitchFamily="18" charset="0"/>
              </a:rPr>
              <a:t>hyperthyroidism)</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3367046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077" y="77337"/>
            <a:ext cx="7002404" cy="944562"/>
          </a:xfrm>
        </p:spPr>
        <p:txBody>
          <a:bodyPr>
            <a:normAutofit fontScale="90000"/>
          </a:bodyPr>
          <a:lstStyle/>
          <a:p>
            <a:r>
              <a:rPr lang="en-US" sz="3000" b="1" dirty="0">
                <a:latin typeface="Times New Roman" panose="02020603050405020304" pitchFamily="18" charset="0"/>
                <a:cs typeface="Times New Roman" panose="02020603050405020304" pitchFamily="18" charset="0"/>
              </a:rPr>
              <a:t>5</a:t>
            </a:r>
            <a:r>
              <a:rPr lang="en-US" sz="3000" b="1" dirty="0" smtClean="0">
                <a:latin typeface="Times New Roman" panose="02020603050405020304" pitchFamily="18" charset="0"/>
                <a:cs typeface="Times New Roman" panose="02020603050405020304" pitchFamily="18" charset="0"/>
              </a:rPr>
              <a:t>. SUY TUYẾN GIÁP TRẠNG </a:t>
            </a:r>
            <a:r>
              <a:rPr lang="vi-VN" sz="3000" b="1" dirty="0" smtClean="0">
                <a:latin typeface="Times New Roman" panose="02020603050405020304" pitchFamily="18" charset="0"/>
                <a:cs typeface="Times New Roman" panose="02020603050405020304" pitchFamily="18" charset="0"/>
              </a:rPr>
              <a:t>(hypothyroidism</a:t>
            </a:r>
            <a:r>
              <a:rPr lang="vi-VN" sz="3000" b="1" dirty="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81000" y="1219200"/>
            <a:ext cx="3886200" cy="3939540"/>
          </a:xfrm>
          <a:prstGeom prst="rect">
            <a:avLst/>
          </a:prstGeom>
          <a:noFill/>
        </p:spPr>
        <p:txBody>
          <a:bodyPr wrap="square" rtlCol="0">
            <a:spAutoFit/>
          </a:bodyPr>
          <a:lstStyle/>
          <a:p>
            <a:r>
              <a:rPr lang="en-US" sz="2500" b="1" dirty="0" smtClean="0">
                <a:latin typeface="Times New Roman" pitchFamily="18" charset="0"/>
                <a:cs typeface="Times New Roman" pitchFamily="18" charset="0"/>
              </a:rPr>
              <a:t>5.1. </a:t>
            </a:r>
            <a:r>
              <a:rPr lang="en-US" sz="2500" b="1" dirty="0" err="1" smtClean="0">
                <a:latin typeface="Times New Roman" pitchFamily="18" charset="0"/>
                <a:cs typeface="Times New Roman" pitchFamily="18" charset="0"/>
              </a:rPr>
              <a:t>Định</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nghĩa</a:t>
            </a:r>
            <a:r>
              <a:rPr lang="en-US" sz="2500" b="1" dirty="0" smtClean="0">
                <a:latin typeface="Times New Roman" pitchFamily="18" charset="0"/>
                <a:cs typeface="Times New Roman" pitchFamily="18" charset="0"/>
              </a:rPr>
              <a:t>:</a:t>
            </a:r>
          </a:p>
          <a:p>
            <a:r>
              <a:rPr lang="vi-VN" sz="2500" b="1" dirty="0">
                <a:latin typeface="Times New Roman" pitchFamily="18" charset="0"/>
                <a:cs typeface="Times New Roman" pitchFamily="18" charset="0"/>
              </a:rPr>
              <a:t>Suy giáp (SG) </a:t>
            </a:r>
            <a:r>
              <a:rPr lang="vi-VN" sz="2500" dirty="0">
                <a:latin typeface="Times New Roman" pitchFamily="18" charset="0"/>
                <a:cs typeface="Times New Roman" pitchFamily="18" charset="0"/>
              </a:rPr>
              <a:t>là một bệnh cảnh xuất hiện do sự thiếu hụt hormone giáp, gây nên những tổn thương ở mô, và những rối loạn chuyển hóa. Những thay đổi bệnh </a:t>
            </a:r>
            <a:r>
              <a:rPr lang="vi-VN" sz="2500" dirty="0" smtClean="0">
                <a:latin typeface="Times New Roman" pitchFamily="18" charset="0"/>
                <a:cs typeface="Times New Roman" pitchFamily="18" charset="0"/>
              </a:rPr>
              <a:t>này </a:t>
            </a:r>
            <a:r>
              <a:rPr lang="vi-VN" sz="2500" dirty="0">
                <a:latin typeface="Times New Roman" pitchFamily="18" charset="0"/>
                <a:cs typeface="Times New Roman" pitchFamily="18" charset="0"/>
              </a:rPr>
              <a:t>được gọi là triệu chứng giảm chuyển hóa (hypometabolism).</a:t>
            </a:r>
            <a:r>
              <a:rPr lang="en-US" sz="2500" dirty="0" smtClean="0">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6" y="72788"/>
            <a:ext cx="1966450" cy="609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973" y="1828800"/>
            <a:ext cx="4313406" cy="2590800"/>
          </a:xfrm>
          <a:prstGeom prst="rect">
            <a:avLst/>
          </a:prstGeom>
        </p:spPr>
      </p:pic>
    </p:spTree>
    <p:extLst>
      <p:ext uri="{BB962C8B-B14F-4D97-AF65-F5344CB8AC3E}">
        <p14:creationId xmlns:p14="http://schemas.microsoft.com/office/powerpoint/2010/main" val="1601682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500" b="1" dirty="0" smtClean="0">
                <a:latin typeface="Times New Roman" pitchFamily="18" charset="0"/>
                <a:cs typeface="Times New Roman" pitchFamily="18" charset="0"/>
              </a:rPr>
              <a:t>5.2.</a:t>
            </a:r>
            <a:r>
              <a:rPr lang="vi-VN" sz="2500" b="1" dirty="0" smtClean="0">
                <a:latin typeface="Times New Roman" pitchFamily="18" charset="0"/>
                <a:cs typeface="Times New Roman" pitchFamily="18" charset="0"/>
              </a:rPr>
              <a:t> </a:t>
            </a:r>
            <a:r>
              <a:rPr lang="vi-VN" sz="2500" b="1" dirty="0">
                <a:latin typeface="+mj-lt"/>
              </a:rPr>
              <a:t>Nguyên </a:t>
            </a:r>
            <a:r>
              <a:rPr lang="vi-VN" sz="2500" b="1" dirty="0" smtClean="0">
                <a:latin typeface="+mj-lt"/>
              </a:rPr>
              <a:t>nhân</a:t>
            </a:r>
            <a:r>
              <a:rPr lang="en-US" sz="2500" b="1" dirty="0" smtClean="0">
                <a:latin typeface="+mj-lt"/>
              </a:rPr>
              <a:t>:</a:t>
            </a:r>
          </a:p>
          <a:p>
            <a:r>
              <a:rPr lang="vi-VN" sz="2500" dirty="0">
                <a:latin typeface="+mj-lt"/>
              </a:rPr>
              <a:t>Hai nguyên nhân phổ biến gây suy giáp đó là do thiếu iốt </a:t>
            </a:r>
            <a:r>
              <a:rPr lang="vi-VN" sz="2500" dirty="0" smtClean="0">
                <a:latin typeface="+mj-lt"/>
              </a:rPr>
              <a:t>và</a:t>
            </a:r>
            <a:r>
              <a:rPr lang="en-US" sz="2500" u="sng" dirty="0">
                <a:latin typeface="+mj-lt"/>
              </a:rPr>
              <a:t> </a:t>
            </a:r>
            <a:r>
              <a:rPr lang="en-US" sz="2500" dirty="0" err="1" smtClean="0">
                <a:latin typeface="Times New Roman" pitchFamily="18" charset="0"/>
                <a:cs typeface="Times New Roman" pitchFamily="18" charset="0"/>
              </a:rPr>
              <a:t>bệnh</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viêm</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tuyến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giáp</a:t>
            </a:r>
            <a:r>
              <a:rPr lang="en-US" sz="2500" dirty="0" smtClean="0">
                <a:latin typeface="Times New Roman" pitchFamily="18" charset="0"/>
                <a:cs typeface="Times New Roman" pitchFamily="18" charset="0"/>
              </a:rPr>
              <a:t> </a:t>
            </a:r>
            <a:r>
              <a:rPr lang="vi-VN" sz="2500" dirty="0" smtClean="0">
                <a:latin typeface="+mj-lt"/>
              </a:rPr>
              <a:t>mạn </a:t>
            </a:r>
            <a:r>
              <a:rPr lang="vi-VN" sz="2500" dirty="0">
                <a:latin typeface="+mj-lt"/>
              </a:rPr>
              <a:t>tính. </a:t>
            </a:r>
            <a:endParaRPr lang="en-US" sz="2500" dirty="0">
              <a:latin typeface="+mj-lt"/>
            </a:endParaRPr>
          </a:p>
          <a:p>
            <a:r>
              <a:rPr lang="vi-VN" sz="2500" dirty="0" smtClean="0">
                <a:latin typeface="+mj-lt"/>
              </a:rPr>
              <a:t>Thiếu </a:t>
            </a:r>
            <a:r>
              <a:rPr lang="vi-VN" sz="2500" dirty="0">
                <a:latin typeface="+mj-lt"/>
              </a:rPr>
              <a:t>i-ốt ít khi xảy ra ở Mỹ và châu Âu tuy nhiên xảy ra phổ biến ở hầu hết các nước còn lại trên thế giới</a:t>
            </a:r>
            <a:r>
              <a:rPr lang="vi-VN" sz="2500" dirty="0" smtClean="0">
                <a:latin typeface="+mj-lt"/>
              </a:rPr>
              <a:t>. </a:t>
            </a:r>
            <a:endParaRPr lang="en-US" sz="2500" dirty="0" smtClean="0">
              <a:latin typeface="+mj-lt"/>
            </a:endParaRPr>
          </a:p>
          <a:p>
            <a:r>
              <a:rPr lang="vi-VN" sz="2500" dirty="0" smtClean="0">
                <a:latin typeface="+mj-lt"/>
              </a:rPr>
              <a:t>Trong </a:t>
            </a:r>
            <a:r>
              <a:rPr lang="vi-VN" sz="2500" dirty="0">
                <a:latin typeface="+mj-lt"/>
              </a:rPr>
              <a:t>khi đó, viêm tuyến giáp mạn tính là một bệnh di truyền.</a:t>
            </a:r>
            <a:endParaRPr lang="en-US" sz="25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6" y="72788"/>
            <a:ext cx="1966450" cy="609600"/>
          </a:xfrm>
          <a:prstGeom prst="rect">
            <a:avLst/>
          </a:prstGeom>
        </p:spPr>
      </p:pic>
      <p:sp>
        <p:nvSpPr>
          <p:cNvPr id="5" name="Title 1"/>
          <p:cNvSpPr>
            <a:spLocks noGrp="1"/>
          </p:cNvSpPr>
          <p:nvPr>
            <p:ph type="title"/>
          </p:nvPr>
        </p:nvSpPr>
        <p:spPr>
          <a:xfrm>
            <a:off x="1955077" y="77337"/>
            <a:ext cx="7002404" cy="944562"/>
          </a:xfrm>
        </p:spPr>
        <p:txBody>
          <a:bodyPr>
            <a:normAutofit fontScale="90000"/>
          </a:bodyPr>
          <a:lstStyle/>
          <a:p>
            <a:r>
              <a:rPr lang="en-US" sz="3000" b="1" dirty="0">
                <a:latin typeface="Times New Roman" panose="02020603050405020304" pitchFamily="18" charset="0"/>
                <a:cs typeface="Times New Roman" panose="02020603050405020304" pitchFamily="18" charset="0"/>
              </a:rPr>
              <a:t>5</a:t>
            </a:r>
            <a:r>
              <a:rPr lang="en-US" sz="3000" b="1" dirty="0" smtClean="0">
                <a:latin typeface="Times New Roman" panose="02020603050405020304" pitchFamily="18" charset="0"/>
                <a:cs typeface="Times New Roman" panose="02020603050405020304" pitchFamily="18" charset="0"/>
              </a:rPr>
              <a:t>. SUY TUYẾN GIÁP TRẠNG </a:t>
            </a:r>
            <a:r>
              <a:rPr lang="vi-VN" sz="3000" b="1" dirty="0" smtClean="0">
                <a:latin typeface="Times New Roman" panose="02020603050405020304" pitchFamily="18" charset="0"/>
                <a:cs typeface="Times New Roman" panose="02020603050405020304" pitchFamily="18" charset="0"/>
              </a:rPr>
              <a:t>(hypothyroidism</a:t>
            </a:r>
            <a:r>
              <a:rPr lang="vi-VN" sz="3000" b="1" dirty="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168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66450" cy="609600"/>
          </a:xfrm>
          <a:prstGeom prst="rect">
            <a:avLst/>
          </a:prstGeom>
        </p:spPr>
      </p:pic>
      <p:sp>
        <p:nvSpPr>
          <p:cNvPr id="2" name="Rectangle 1"/>
          <p:cNvSpPr/>
          <p:nvPr/>
        </p:nvSpPr>
        <p:spPr>
          <a:xfrm>
            <a:off x="2362201" y="98048"/>
            <a:ext cx="6781799" cy="954107"/>
          </a:xfrm>
          <a:prstGeom prst="rect">
            <a:avLst/>
          </a:prstGeom>
        </p:spPr>
        <p:txBody>
          <a:bodyPr wrap="square">
            <a:spAutoFit/>
          </a:bodyPr>
          <a:lstStyle/>
          <a:p>
            <a:pPr algn="ctr"/>
            <a:r>
              <a:rPr lang="en-US" sz="2800" b="1">
                <a:latin typeface="Times New Roman" pitchFamily="18" charset="0"/>
                <a:cs typeface="Times New Roman" pitchFamily="18" charset="0"/>
              </a:rPr>
              <a:t>1. </a:t>
            </a:r>
            <a:r>
              <a:rPr lang="en-US" sz="2800" b="1" smtClean="0">
                <a:latin typeface="Times New Roman" pitchFamily="18" charset="0"/>
                <a:cs typeface="Times New Roman" pitchFamily="18" charset="0"/>
              </a:rPr>
              <a:t>NHẮC LẠI SINH LÝ INSULIN VÀ CHUYỂN HÓA GLUCOSE</a:t>
            </a:r>
            <a:endParaRPr lang="en-US" sz="2800" b="1">
              <a:latin typeface="Times New Roman" pitchFamily="18" charset="0"/>
              <a:cs typeface="Times New Roman" pitchFamily="18" charset="0"/>
            </a:endParaRPr>
          </a:p>
        </p:txBody>
      </p:sp>
      <p:sp>
        <p:nvSpPr>
          <p:cNvPr id="6" name="Rectangle 5"/>
          <p:cNvSpPr/>
          <p:nvPr/>
        </p:nvSpPr>
        <p:spPr>
          <a:xfrm>
            <a:off x="152400" y="990600"/>
            <a:ext cx="4038601" cy="2246769"/>
          </a:xfrm>
          <a:prstGeom prst="rect">
            <a:avLst/>
          </a:prstGeom>
        </p:spPr>
        <p:txBody>
          <a:bodyPr wrap="square">
            <a:spAutoFit/>
          </a:bodyPr>
          <a:lstStyle/>
          <a:p>
            <a:r>
              <a:rPr lang="en-US" sz="2800" b="1" smtClean="0">
                <a:latin typeface="Times New Roman" pitchFamily="18" charset="0"/>
                <a:cs typeface="Times New Roman" pitchFamily="18" charset="0"/>
              </a:rPr>
              <a:t>1.1.Sinh </a:t>
            </a:r>
            <a:r>
              <a:rPr lang="en-US" sz="2800" b="1" err="1" smtClean="0">
                <a:latin typeface="Times New Roman" pitchFamily="18" charset="0"/>
                <a:cs typeface="Times New Roman" pitchFamily="18" charset="0"/>
              </a:rPr>
              <a:t>lý</a:t>
            </a:r>
            <a:r>
              <a:rPr lang="en-US" sz="2800" b="1" smtClean="0">
                <a:latin typeface="Times New Roman" pitchFamily="18" charset="0"/>
                <a:cs typeface="Times New Roman" pitchFamily="18" charset="0"/>
              </a:rPr>
              <a:t> </a:t>
            </a:r>
            <a:r>
              <a:rPr lang="en-US" sz="2800" smtClean="0">
                <a:latin typeface="Times New Roman" pitchFamily="18" charset="0"/>
                <a:cs typeface="Times New Roman" pitchFamily="18" charset="0"/>
              </a:rPr>
              <a:t>(TB Beta </a:t>
            </a:r>
            <a:r>
              <a:rPr lang="en-US" sz="2800" err="1" smtClean="0">
                <a:latin typeface="Times New Roman" pitchFamily="18" charset="0"/>
                <a:cs typeface="Times New Roman" pitchFamily="18" charset="0"/>
              </a:rPr>
              <a:t>tuyến</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tụy</a:t>
            </a:r>
            <a:r>
              <a:rPr lang="en-US" sz="2800" smtClean="0">
                <a:latin typeface="Times New Roman" pitchFamily="18" charset="0"/>
                <a:cs typeface="Times New Roman" pitchFamily="18" charset="0"/>
              </a:rPr>
              <a:t>)</a:t>
            </a:r>
            <a:endParaRPr lang="en-US" sz="2800" b="1">
              <a:latin typeface="Times New Roman" pitchFamily="18" charset="0"/>
              <a:cs typeface="Times New Roman" pitchFamily="18" charset="0"/>
            </a:endParaRPr>
          </a:p>
          <a:p>
            <a:r>
              <a:rPr lang="en-US" sz="2800" err="1" smtClean="0">
                <a:latin typeface="Times New Roman" pitchFamily="18" charset="0"/>
                <a:cs typeface="Times New Roman" pitchFamily="18" charset="0"/>
              </a:rPr>
              <a:t>Apha</a:t>
            </a:r>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 glucagon (25%)</a:t>
            </a:r>
          </a:p>
          <a:p>
            <a:r>
              <a:rPr lang="en-US" sz="2800">
                <a:latin typeface="Times New Roman" pitchFamily="18" charset="0"/>
                <a:cs typeface="Times New Roman" pitchFamily="18" charset="0"/>
              </a:rPr>
              <a:t>Beta : Insulin (65%)</a:t>
            </a:r>
          </a:p>
          <a:p>
            <a:r>
              <a:rPr lang="en-US" sz="2800">
                <a:latin typeface="Times New Roman" pitchFamily="18" charset="0"/>
                <a:cs typeface="Times New Roman" pitchFamily="18" charset="0"/>
              </a:rPr>
              <a:t>Delta: </a:t>
            </a:r>
            <a:r>
              <a:rPr lang="en-US" sz="2800" err="1">
                <a:latin typeface="Times New Roman" pitchFamily="18" charset="0"/>
                <a:cs typeface="Times New Roman" pitchFamily="18" charset="0"/>
              </a:rPr>
              <a:t>Somatostatin</a:t>
            </a:r>
            <a:r>
              <a:rPr lang="en-US" sz="2800">
                <a:latin typeface="Times New Roman" pitchFamily="18" charset="0"/>
                <a:cs typeface="Times New Roman" pitchFamily="18" charset="0"/>
              </a:rPr>
              <a:t>(10%)</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146" y="3442587"/>
            <a:ext cx="3830654" cy="3034413"/>
          </a:xfrm>
          <a:prstGeom prst="rect">
            <a:avLst/>
          </a:prstGeom>
        </p:spPr>
      </p:pic>
      <p:sp>
        <p:nvSpPr>
          <p:cNvPr id="9" name="Content Placeholder 8"/>
          <p:cNvSpPr>
            <a:spLocks noGrp="1"/>
          </p:cNvSpPr>
          <p:nvPr/>
        </p:nvSpPr>
        <p:spPr>
          <a:xfrm>
            <a:off x="4495800" y="990600"/>
            <a:ext cx="4343400" cy="3505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latin typeface="Times New Roman" pitchFamily="18" charset="0"/>
                <a:cs typeface="Times New Roman" pitchFamily="18" charset="0"/>
              </a:rPr>
              <a:t>1.2.Sự </a:t>
            </a:r>
            <a:r>
              <a:rPr lang="en-US" b="1" err="1">
                <a:latin typeface="Times New Roman" pitchFamily="18" charset="0"/>
                <a:cs typeface="Times New Roman" pitchFamily="18" charset="0"/>
              </a:rPr>
              <a:t>bài</a:t>
            </a:r>
            <a:r>
              <a:rPr lang="en-US" b="1">
                <a:latin typeface="Times New Roman" pitchFamily="18" charset="0"/>
                <a:cs typeface="Times New Roman" pitchFamily="18" charset="0"/>
              </a:rPr>
              <a:t> </a:t>
            </a:r>
            <a:r>
              <a:rPr lang="en-US" b="1" err="1">
                <a:latin typeface="Times New Roman" pitchFamily="18" charset="0"/>
                <a:cs typeface="Times New Roman" pitchFamily="18" charset="0"/>
              </a:rPr>
              <a:t>tiết</a:t>
            </a:r>
            <a:r>
              <a:rPr lang="en-US" b="1">
                <a:latin typeface="Times New Roman" pitchFamily="18" charset="0"/>
                <a:cs typeface="Times New Roman" pitchFamily="18" charset="0"/>
              </a:rPr>
              <a:t> insulin </a:t>
            </a:r>
            <a:r>
              <a:rPr lang="en-US" smtClean="0">
                <a:latin typeface="Times New Roman" pitchFamily="18" charset="0"/>
                <a:cs typeface="Times New Roman" pitchFamily="18" charset="0"/>
              </a:rPr>
              <a:t>(1 UI/ </a:t>
            </a:r>
            <a:r>
              <a:rPr lang="en-US" err="1" smtClean="0">
                <a:latin typeface="Times New Roman" pitchFamily="18" charset="0"/>
                <a:cs typeface="Times New Roman" pitchFamily="18" charset="0"/>
              </a:rPr>
              <a:t>giờ</a:t>
            </a:r>
            <a:r>
              <a:rPr lang="en-US" smtClean="0">
                <a:latin typeface="Times New Roman" pitchFamily="18" charset="0"/>
                <a:cs typeface="Times New Roman" pitchFamily="18" charset="0"/>
              </a:rPr>
              <a:t>)</a:t>
            </a:r>
            <a:endParaRPr lang="en-US" b="1" smtClean="0">
              <a:latin typeface="Times New Roman" pitchFamily="18" charset="0"/>
              <a:cs typeface="Times New Roman" pitchFamily="18" charset="0"/>
            </a:endParaRPr>
          </a:p>
          <a:p>
            <a:pPr>
              <a:lnSpc>
                <a:spcPct val="100000"/>
              </a:lnSpc>
              <a:buFontTx/>
              <a:buChar char="-"/>
            </a:pPr>
            <a:r>
              <a:rPr lang="en-US" err="1" smtClean="0">
                <a:latin typeface="Times New Roman" pitchFamily="18" charset="0"/>
                <a:cs typeface="Times New Roman" pitchFamily="18" charset="0"/>
              </a:rPr>
              <a:t>Nồng</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độ</a:t>
            </a:r>
            <a:r>
              <a:rPr lang="en-US" smtClean="0">
                <a:latin typeface="Times New Roman" pitchFamily="18" charset="0"/>
                <a:cs typeface="Times New Roman" pitchFamily="18" charset="0"/>
              </a:rPr>
              <a:t> glucose </a:t>
            </a:r>
            <a:r>
              <a:rPr lang="en-US" err="1" smtClean="0">
                <a:latin typeface="Times New Roman" pitchFamily="18" charset="0"/>
                <a:cs typeface="Times New Roman" pitchFamily="18" charset="0"/>
              </a:rPr>
              <a:t>máu</a:t>
            </a:r>
            <a:r>
              <a:rPr lang="en-US" smtClean="0">
                <a:latin typeface="Times New Roman" pitchFamily="18" charset="0"/>
                <a:cs typeface="Times New Roman" pitchFamily="18" charset="0"/>
              </a:rPr>
              <a:t>.</a:t>
            </a:r>
          </a:p>
          <a:p>
            <a:pPr>
              <a:lnSpc>
                <a:spcPct val="100000"/>
              </a:lnSpc>
              <a:buFontTx/>
              <a:buChar char="-"/>
            </a:pPr>
            <a:r>
              <a:rPr lang="en-US" err="1" smtClean="0">
                <a:latin typeface="Times New Roman" pitchFamily="18" charset="0"/>
                <a:cs typeface="Times New Roman" pitchFamily="18" charset="0"/>
              </a:rPr>
              <a:t>Nồng</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độ</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a.a</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chất</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béo</a:t>
            </a:r>
            <a:r>
              <a:rPr lang="en-US" smtClean="0">
                <a:latin typeface="Times New Roman" pitchFamily="18" charset="0"/>
                <a:cs typeface="Times New Roman" pitchFamily="18" charset="0"/>
              </a:rPr>
              <a:t>.</a:t>
            </a:r>
          </a:p>
          <a:p>
            <a:pPr>
              <a:lnSpc>
                <a:spcPct val="100000"/>
              </a:lnSpc>
              <a:buFontTx/>
              <a:buChar char="-"/>
            </a:pPr>
            <a:r>
              <a:rPr lang="en-US" err="1" smtClean="0">
                <a:latin typeface="Times New Roman" pitchFamily="18" charset="0"/>
                <a:cs typeface="Times New Roman" pitchFamily="18" charset="0"/>
              </a:rPr>
              <a:t>Kích</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thích</a:t>
            </a:r>
            <a:r>
              <a:rPr lang="en-US" smtClean="0">
                <a:latin typeface="Times New Roman" pitchFamily="18" charset="0"/>
                <a:cs typeface="Times New Roman" pitchFamily="18" charset="0"/>
              </a:rPr>
              <a:t> TK </a:t>
            </a:r>
            <a:r>
              <a:rPr lang="en-US" err="1" smtClean="0">
                <a:latin typeface="Times New Roman" pitchFamily="18" charset="0"/>
                <a:cs typeface="Times New Roman" pitchFamily="18" charset="0"/>
              </a:rPr>
              <a:t>giao</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cảm</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phó</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giao</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cảm</a:t>
            </a:r>
            <a:r>
              <a:rPr lang="en-US" smtClean="0">
                <a:latin typeface="Times New Roman" pitchFamily="18" charset="0"/>
                <a:cs typeface="Times New Roman" pitchFamily="18" charset="0"/>
              </a:rPr>
              <a:t> → </a:t>
            </a:r>
            <a:r>
              <a:rPr lang="en-US" err="1" smtClean="0">
                <a:latin typeface="Times New Roman" pitchFamily="18" charset="0"/>
                <a:cs typeface="Times New Roman" pitchFamily="18" charset="0"/>
              </a:rPr>
              <a:t>tăng</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bài</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tiết</a:t>
            </a:r>
            <a:r>
              <a:rPr lang="en-US" smtClean="0">
                <a:latin typeface="Times New Roman" pitchFamily="18" charset="0"/>
                <a:cs typeface="Times New Roman" pitchFamily="18" charset="0"/>
              </a:rPr>
              <a:t> insulin.</a:t>
            </a:r>
          </a:p>
        </p:txBody>
      </p:sp>
      <p:sp>
        <p:nvSpPr>
          <p:cNvPr id="10" name="Right Arrow 9"/>
          <p:cNvSpPr/>
          <p:nvPr/>
        </p:nvSpPr>
        <p:spPr>
          <a:xfrm>
            <a:off x="4038600" y="3124200"/>
            <a:ext cx="457199"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a:latin typeface="Times New Roman" pitchFamily="18" charset="0"/>
              <a:cs typeface="Times New Roman" pitchFamily="18" charset="0"/>
            </a:endParaRPr>
          </a:p>
        </p:txBody>
      </p:sp>
      <p:sp>
        <p:nvSpPr>
          <p:cNvPr id="7" name="Rectangle 6"/>
          <p:cNvSpPr/>
          <p:nvPr/>
        </p:nvSpPr>
        <p:spPr>
          <a:xfrm>
            <a:off x="4419600" y="4382631"/>
            <a:ext cx="4572000" cy="2246769"/>
          </a:xfrm>
          <a:prstGeom prst="rect">
            <a:avLst/>
          </a:prstGeom>
        </p:spPr>
        <p:txBody>
          <a:bodyPr>
            <a:spAutoFit/>
          </a:bodyPr>
          <a:lstStyle/>
          <a:p>
            <a:r>
              <a:rPr lang="en-US" sz="2800" b="1">
                <a:latin typeface="Times New Roman" pitchFamily="18" charset="0"/>
                <a:cs typeface="Times New Roman" pitchFamily="18" charset="0"/>
              </a:rPr>
              <a:t>Receptor :</a:t>
            </a:r>
          </a:p>
          <a:p>
            <a:pPr>
              <a:lnSpc>
                <a:spcPct val="100000"/>
              </a:lnSpc>
              <a:buFontTx/>
              <a:buChar char="-"/>
            </a:pPr>
            <a:r>
              <a:rPr lang="en-US" sz="2800" err="1">
                <a:latin typeface="Times New Roman" pitchFamily="18" charset="0"/>
                <a:cs typeface="Times New Roman" pitchFamily="18" charset="0"/>
              </a:rPr>
              <a:t>Bề</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mặt</a:t>
            </a:r>
            <a:r>
              <a:rPr lang="en-US" sz="2800">
                <a:latin typeface="Times New Roman" pitchFamily="18" charset="0"/>
                <a:cs typeface="Times New Roman" pitchFamily="18" charset="0"/>
              </a:rPr>
              <a:t> TB </a:t>
            </a:r>
            <a:r>
              <a:rPr lang="en-US" sz="2800" err="1">
                <a:latin typeface="Times New Roman" pitchFamily="18" charset="0"/>
                <a:cs typeface="Times New Roman" pitchFamily="18" charset="0"/>
              </a:rPr>
              <a:t>mô</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nhạy</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cảm</a:t>
            </a:r>
            <a:r>
              <a:rPr lang="en-US" sz="2800">
                <a:latin typeface="Times New Roman" pitchFamily="18" charset="0"/>
                <a:cs typeface="Times New Roman" pitchFamily="18" charset="0"/>
              </a:rPr>
              <a:t> Insulin</a:t>
            </a:r>
          </a:p>
          <a:p>
            <a:pPr>
              <a:lnSpc>
                <a:spcPct val="100000"/>
              </a:lnSpc>
              <a:buFontTx/>
              <a:buChar char="-"/>
            </a:pPr>
            <a:r>
              <a:rPr lang="en-US" sz="2800" err="1">
                <a:latin typeface="Times New Roman" pitchFamily="18" charset="0"/>
                <a:cs typeface="Times New Roman" pitchFamily="18" charset="0"/>
              </a:rPr>
              <a:t>Ái</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lực</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tính</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đặc</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hiệu</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cao</a:t>
            </a:r>
            <a:r>
              <a:rPr lang="en-US" sz="2800">
                <a:latin typeface="Times New Roman" pitchFamily="18" charset="0"/>
                <a:cs typeface="Times New Roman" pitchFamily="18" charset="0"/>
              </a:rPr>
              <a:t>.</a:t>
            </a:r>
          </a:p>
          <a:p>
            <a:pPr>
              <a:lnSpc>
                <a:spcPct val="100000"/>
              </a:lnSpc>
              <a:buFontTx/>
              <a:buChar char="-"/>
            </a:pPr>
            <a:r>
              <a:rPr lang="en-US" sz="2800" err="1">
                <a:latin typeface="Times New Roman" pitchFamily="18" charset="0"/>
                <a:cs typeface="Times New Roman" pitchFamily="18" charset="0"/>
              </a:rPr>
              <a:t>Điều</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hòa</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nồng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độ</a:t>
            </a:r>
            <a:r>
              <a:rPr lang="en-US" sz="2800">
                <a:latin typeface="Times New Roman" pitchFamily="18" charset="0"/>
                <a:cs typeface="Times New Roman" pitchFamily="18" charset="0"/>
              </a:rPr>
              <a:t> Insulin </a:t>
            </a:r>
          </a:p>
        </p:txBody>
      </p:sp>
    </p:spTree>
    <p:extLst>
      <p:ext uri="{BB962C8B-B14F-4D97-AF65-F5344CB8AC3E}">
        <p14:creationId xmlns:p14="http://schemas.microsoft.com/office/powerpoint/2010/main" val="8275731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2547" y="1219200"/>
            <a:ext cx="2903561" cy="5218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6" y="72788"/>
            <a:ext cx="1966450" cy="609600"/>
          </a:xfrm>
          <a:prstGeom prst="rect">
            <a:avLst/>
          </a:prstGeom>
        </p:spPr>
      </p:pic>
      <p:sp>
        <p:nvSpPr>
          <p:cNvPr id="2" name="TextBox 1"/>
          <p:cNvSpPr txBox="1"/>
          <p:nvPr/>
        </p:nvSpPr>
        <p:spPr>
          <a:xfrm>
            <a:off x="380999" y="1006568"/>
            <a:ext cx="5859439" cy="637097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5.3. </a:t>
            </a:r>
            <a:r>
              <a:rPr lang="en-US" sz="2400" b="1" dirty="0" err="1" smtClean="0">
                <a:latin typeface="Times New Roman" pitchFamily="18" charset="0"/>
                <a:cs typeface="Times New Roman" pitchFamily="18" charset="0"/>
              </a:rPr>
              <a:t>Triệu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chứng</a:t>
            </a:r>
            <a:r>
              <a:rPr lang="en-US" sz="2400" b="1"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Mệt </a:t>
            </a:r>
            <a:r>
              <a:rPr lang="vi-VN" sz="2400" dirty="0">
                <a:latin typeface="Times New Roman" pitchFamily="18" charset="0"/>
                <a:cs typeface="Times New Roman" pitchFamily="18" charset="0"/>
              </a:rPr>
              <a:t>mỏi, giảm khả năng làm việc, có khi lại tăng cân.</a:t>
            </a:r>
          </a:p>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Sợ </a:t>
            </a:r>
            <a:r>
              <a:rPr lang="vi-VN" sz="2400" dirty="0">
                <a:latin typeface="Times New Roman" pitchFamily="18" charset="0"/>
                <a:cs typeface="Times New Roman" pitchFamily="18" charset="0"/>
              </a:rPr>
              <a:t>lạnh, da khô và thô, da tái lạnh.</a:t>
            </a:r>
          </a:p>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Tóc </a:t>
            </a:r>
            <a:r>
              <a:rPr lang="vi-VN" sz="2400" dirty="0">
                <a:latin typeface="Times New Roman" pitchFamily="18" charset="0"/>
                <a:cs typeface="Times New Roman" pitchFamily="18" charset="0"/>
              </a:rPr>
              <a:t>dễ rụng gãy, rụng lông mày, lông nách, lông mu thưa.</a:t>
            </a:r>
          </a:p>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Phù </a:t>
            </a:r>
            <a:r>
              <a:rPr lang="vi-VN" sz="2400" dirty="0">
                <a:latin typeface="Times New Roman" pitchFamily="18" charset="0"/>
                <a:cs typeface="Times New Roman" pitchFamily="18" charset="0"/>
              </a:rPr>
              <a:t>niêm mạc toàn thể, da trông láng bóng.</a:t>
            </a:r>
          </a:p>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Nặng </a:t>
            </a:r>
            <a:r>
              <a:rPr lang="vi-VN" sz="2400" dirty="0">
                <a:latin typeface="Times New Roman" pitchFamily="18" charset="0"/>
                <a:cs typeface="Times New Roman" pitchFamily="18" charset="0"/>
              </a:rPr>
              <a:t>mi mắt, lưỡi to dày, khó thở, giả phì đại cơ</a:t>
            </a:r>
          </a:p>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Khàn </a:t>
            </a:r>
            <a:r>
              <a:rPr lang="vi-VN" sz="2400" dirty="0">
                <a:latin typeface="Times New Roman" pitchFamily="18" charset="0"/>
                <a:cs typeface="Times New Roman" pitchFamily="18" charset="0"/>
              </a:rPr>
              <a:t>tiếng</a:t>
            </a: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Dễ</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bón</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Nhịp </a:t>
            </a:r>
            <a:r>
              <a:rPr lang="vi-VN" sz="2400" dirty="0">
                <a:latin typeface="Times New Roman" pitchFamily="18" charset="0"/>
                <a:cs typeface="Times New Roman" pitchFamily="18" charset="0"/>
              </a:rPr>
              <a:t>tim chậm, tim to, tràn dịch màng tim.</a:t>
            </a:r>
          </a:p>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Suy </a:t>
            </a:r>
            <a:r>
              <a:rPr lang="vi-VN" sz="2400" dirty="0">
                <a:latin typeface="Times New Roman" pitchFamily="18" charset="0"/>
                <a:cs typeface="Times New Roman" pitchFamily="18" charset="0"/>
              </a:rPr>
              <a:t>nghĩ và vận động chậm chạp, nói chậm, trí nhớ giảm.</a:t>
            </a: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cơ</a:t>
            </a:r>
            <a:endParaRPr lang="vi-VN"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5" name="Title 1"/>
          <p:cNvSpPr txBox="1">
            <a:spLocks/>
          </p:cNvSpPr>
          <p:nvPr/>
        </p:nvSpPr>
        <p:spPr>
          <a:xfrm>
            <a:off x="1955077" y="77337"/>
            <a:ext cx="7002404" cy="944562"/>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smtClean="0">
                <a:latin typeface="Times New Roman" panose="02020603050405020304" pitchFamily="18" charset="0"/>
                <a:cs typeface="Times New Roman" panose="02020603050405020304" pitchFamily="18" charset="0"/>
              </a:rPr>
              <a:t>5. SUY TUYẾN GIÁP TRẠNG </a:t>
            </a:r>
            <a:r>
              <a:rPr lang="vi-VN" sz="3000" b="1" smtClean="0">
                <a:latin typeface="Times New Roman" panose="02020603050405020304" pitchFamily="18" charset="0"/>
                <a:cs typeface="Times New Roman" panose="02020603050405020304" pitchFamily="18" charset="0"/>
              </a:rPr>
              <a:t>(hypothyroidism):</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3804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0999" y="914400"/>
            <a:ext cx="8576481" cy="5863144"/>
          </a:xfrm>
          <a:prstGeom prst="rect">
            <a:avLst/>
          </a:prstGeom>
        </p:spPr>
        <p:txBody>
          <a:bodyPr wrap="square">
            <a:spAutoFit/>
          </a:bodyPr>
          <a:lstStyle/>
          <a:p>
            <a:r>
              <a:rPr lang="en-US" sz="2500" b="1" dirty="0" smtClean="0">
                <a:latin typeface="Times New Roman" pitchFamily="18" charset="0"/>
                <a:cs typeface="Times New Roman" pitchFamily="18" charset="0"/>
              </a:rPr>
              <a:t>5.4.</a:t>
            </a:r>
            <a:r>
              <a:rPr lang="vi-VN" sz="2500" b="1" dirty="0" smtClean="0">
                <a:latin typeface="Times New Roman" pitchFamily="18" charset="0"/>
                <a:cs typeface="Times New Roman" pitchFamily="18" charset="0"/>
              </a:rPr>
              <a:t>Điều </a:t>
            </a:r>
            <a:r>
              <a:rPr lang="vi-VN" sz="2500" b="1" dirty="0">
                <a:latin typeface="Times New Roman" pitchFamily="18" charset="0"/>
                <a:cs typeface="Times New Roman" pitchFamily="18" charset="0"/>
              </a:rPr>
              <a:t>trị triệu chứng </a:t>
            </a:r>
            <a:endParaRPr lang="en-US" sz="2500" b="1" dirty="0" smtClean="0">
              <a:latin typeface="Times New Roman" pitchFamily="18" charset="0"/>
              <a:cs typeface="Times New Roman" pitchFamily="18" charset="0"/>
            </a:endParaRPr>
          </a:p>
          <a:p>
            <a:r>
              <a:rPr lang="vi-VN" sz="2500" dirty="0" smtClean="0">
                <a:latin typeface="Times New Roman" pitchFamily="18" charset="0"/>
                <a:cs typeface="Times New Roman" pitchFamily="18" charset="0"/>
              </a:rPr>
              <a:t>-</a:t>
            </a:r>
            <a:r>
              <a:rPr lang="vi-VN" sz="2500" dirty="0">
                <a:latin typeface="Times New Roman" pitchFamily="18" charset="0"/>
                <a:cs typeface="Times New Roman" pitchFamily="18" charset="0"/>
              </a:rPr>
              <a:t>Hỗ trợ hô hấp; oxy liệu pháp, đặt nội khí quản, giúp thở, đồng thời điều trị tình trạnh truỵ mạch một cách tích cực. Nhanh chóng xác định chẩn đoán bằng định lượng TSH, FT4 trước khi cho thyroxine. </a:t>
            </a:r>
            <a:endParaRPr lang="en-US" sz="2500" dirty="0" smtClean="0">
              <a:latin typeface="Times New Roman" pitchFamily="18" charset="0"/>
              <a:cs typeface="Times New Roman" pitchFamily="18" charset="0"/>
            </a:endParaRPr>
          </a:p>
          <a:p>
            <a:r>
              <a:rPr lang="vi-VN" sz="2500" dirty="0" smtClean="0">
                <a:latin typeface="Times New Roman" pitchFamily="18" charset="0"/>
                <a:cs typeface="Times New Roman" pitchFamily="18" charset="0"/>
              </a:rPr>
              <a:t>- </a:t>
            </a:r>
            <a:r>
              <a:rPr lang="vi-VN" sz="2500" dirty="0">
                <a:latin typeface="Times New Roman" pitchFamily="18" charset="0"/>
                <a:cs typeface="Times New Roman" pitchFamily="18" charset="0"/>
              </a:rPr>
              <a:t>Sưởi ấm từ từ ở nhiệt độ phòng là 220C. Sưởi ấm nhanh quá có thể làm nặng tình trạng trụy mạch và rung thất. Bù nước điện giải, glucose. </a:t>
            </a:r>
            <a:endParaRPr lang="en-US" sz="2500" dirty="0" smtClean="0">
              <a:latin typeface="Times New Roman" pitchFamily="18" charset="0"/>
              <a:cs typeface="Times New Roman" pitchFamily="18" charset="0"/>
            </a:endParaRPr>
          </a:p>
          <a:p>
            <a:r>
              <a:rPr lang="vi-VN" sz="2500" dirty="0" smtClean="0">
                <a:latin typeface="Times New Roman" pitchFamily="18" charset="0"/>
                <a:cs typeface="Times New Roman" pitchFamily="18" charset="0"/>
              </a:rPr>
              <a:t>-</a:t>
            </a:r>
            <a:r>
              <a:rPr lang="vi-VN" sz="2500" dirty="0">
                <a:latin typeface="Times New Roman" pitchFamily="18" charset="0"/>
                <a:cs typeface="Times New Roman" pitchFamily="18" charset="0"/>
              </a:rPr>
              <a:t>Thyroxine: 50-100</a:t>
            </a:r>
            <a:r>
              <a:rPr lang="el-GR" sz="2500" dirty="0">
                <a:latin typeface="Times New Roman" pitchFamily="18" charset="0"/>
                <a:cs typeface="Times New Roman" pitchFamily="18" charset="0"/>
              </a:rPr>
              <a:t>μ</a:t>
            </a:r>
            <a:r>
              <a:rPr lang="vi-VN" sz="2500" dirty="0">
                <a:latin typeface="Times New Roman" pitchFamily="18" charset="0"/>
                <a:cs typeface="Times New Roman" pitchFamily="18" charset="0"/>
              </a:rPr>
              <a:t>g TM mỗi 6-8 giờ trong 24 giờ, sau đó 75-100</a:t>
            </a:r>
            <a:r>
              <a:rPr lang="el-GR" sz="2500" dirty="0">
                <a:latin typeface="Times New Roman" pitchFamily="18" charset="0"/>
                <a:cs typeface="Times New Roman" pitchFamily="18" charset="0"/>
              </a:rPr>
              <a:t>μ</a:t>
            </a:r>
            <a:r>
              <a:rPr lang="vi-VN" sz="2500" dirty="0">
                <a:latin typeface="Times New Roman" pitchFamily="18" charset="0"/>
                <a:cs typeface="Times New Roman" pitchFamily="18" charset="0"/>
              </a:rPr>
              <a:t>g/ngày TM cho đến khi uống được. Điều trị hormone thay thế được tiếp tục sau đó như thường quy khi mà suy giáp được chẩn đoán xác định. Cần theo dõi kỹ về tim mạch để nhanh chóng phát hiện tác dụng không mong muốn trên tim do thyroxine. </a:t>
            </a:r>
            <a:endParaRPr lang="en-US" sz="2500" dirty="0" smtClean="0">
              <a:latin typeface="Times New Roman" pitchFamily="18" charset="0"/>
              <a:cs typeface="Times New Roman" pitchFamily="18" charset="0"/>
            </a:endParaRPr>
          </a:p>
          <a:p>
            <a:r>
              <a:rPr lang="vi-VN" sz="2500" dirty="0" smtClean="0">
                <a:latin typeface="Times New Roman" pitchFamily="18" charset="0"/>
                <a:cs typeface="Times New Roman" pitchFamily="18" charset="0"/>
              </a:rPr>
              <a:t>- </a:t>
            </a:r>
            <a:r>
              <a:rPr lang="vi-VN" sz="2500" dirty="0">
                <a:latin typeface="Times New Roman" pitchFamily="18" charset="0"/>
                <a:cs typeface="Times New Roman" pitchFamily="18" charset="0"/>
              </a:rPr>
              <a:t>Hydrocortisone:100mg tĩnh mạch sau đó tiêm bắp 50mg mỗi 8h trong đợt cấp, tiếp đó tùy tiến triển có thể giảm bớt liều lượng</a:t>
            </a:r>
            <a:endParaRPr lang="en-US" sz="2500" dirty="0">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6" y="72788"/>
            <a:ext cx="1966450" cy="609600"/>
          </a:xfrm>
          <a:prstGeom prst="rect">
            <a:avLst/>
          </a:prstGeom>
        </p:spPr>
      </p:pic>
      <p:sp>
        <p:nvSpPr>
          <p:cNvPr id="4" name="Title 1"/>
          <p:cNvSpPr txBox="1">
            <a:spLocks/>
          </p:cNvSpPr>
          <p:nvPr/>
        </p:nvSpPr>
        <p:spPr>
          <a:xfrm>
            <a:off x="1955077" y="77337"/>
            <a:ext cx="7002404" cy="944562"/>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smtClean="0">
                <a:latin typeface="Times New Roman" panose="02020603050405020304" pitchFamily="18" charset="0"/>
                <a:cs typeface="Times New Roman" panose="02020603050405020304" pitchFamily="18" charset="0"/>
              </a:rPr>
              <a:t>5. SUY TUYẾN GIÁP TRẠNG </a:t>
            </a:r>
            <a:r>
              <a:rPr lang="vi-VN" sz="3000" b="1" dirty="0" smtClean="0">
                <a:latin typeface="Times New Roman" panose="02020603050405020304" pitchFamily="18" charset="0"/>
                <a:cs typeface="Times New Roman" panose="02020603050405020304" pitchFamily="18" charset="0"/>
              </a:rPr>
              <a:t>(hypothyroidism):</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49362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6372395" cy="487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6" y="72788"/>
            <a:ext cx="1966450" cy="609600"/>
          </a:xfrm>
          <a:prstGeom prst="rect">
            <a:avLst/>
          </a:prstGeom>
        </p:spPr>
      </p:pic>
      <p:sp>
        <p:nvSpPr>
          <p:cNvPr id="4" name="Title 1"/>
          <p:cNvSpPr txBox="1">
            <a:spLocks/>
          </p:cNvSpPr>
          <p:nvPr/>
        </p:nvSpPr>
        <p:spPr>
          <a:xfrm>
            <a:off x="1955077" y="77337"/>
            <a:ext cx="7002404" cy="944562"/>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smtClean="0">
                <a:latin typeface="Times New Roman" panose="02020603050405020304" pitchFamily="18" charset="0"/>
                <a:cs typeface="Times New Roman" panose="02020603050405020304" pitchFamily="18" charset="0"/>
              </a:rPr>
              <a:t>5. SUY TUYẾN GIÁP TRẠNG </a:t>
            </a:r>
            <a:r>
              <a:rPr lang="vi-VN" sz="3000" b="1" dirty="0" smtClean="0">
                <a:latin typeface="Times New Roman" panose="02020603050405020304" pitchFamily="18" charset="0"/>
                <a:cs typeface="Times New Roman" panose="02020603050405020304" pitchFamily="18" charset="0"/>
              </a:rPr>
              <a:t>(hypothyroidism):</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9223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999" y="1519450"/>
            <a:ext cx="8576481" cy="1246495"/>
          </a:xfrm>
          <a:prstGeom prst="rect">
            <a:avLst/>
          </a:prstGeom>
          <a:noFill/>
        </p:spPr>
        <p:txBody>
          <a:bodyPr wrap="square" rtlCol="0">
            <a:spAutoFit/>
          </a:bodyPr>
          <a:lstStyle/>
          <a:p>
            <a:r>
              <a:rPr lang="en-US" sz="2500" b="1" dirty="0" smtClean="0">
                <a:latin typeface="Times New Roman" pitchFamily="18" charset="0"/>
                <a:cs typeface="Times New Roman" pitchFamily="18" charset="0"/>
              </a:rPr>
              <a:t>6.1.Định </a:t>
            </a:r>
            <a:r>
              <a:rPr lang="en-US" sz="2500" b="1" dirty="0" err="1" smtClean="0">
                <a:latin typeface="Times New Roman" pitchFamily="18" charset="0"/>
                <a:cs typeface="Times New Roman" pitchFamily="18" charset="0"/>
              </a:rPr>
              <a:t>nghĩa</a:t>
            </a:r>
            <a:r>
              <a:rPr lang="en-US" sz="2500" b="1" dirty="0" smtClean="0">
                <a:latin typeface="Times New Roman" pitchFamily="18" charset="0"/>
                <a:cs typeface="Times New Roman" pitchFamily="18" charset="0"/>
              </a:rPr>
              <a:t>:</a:t>
            </a:r>
            <a:r>
              <a:rPr lang="en-US" sz="2500" dirty="0" smtClean="0">
                <a:latin typeface="Times New Roman" pitchFamily="18" charset="0"/>
                <a:cs typeface="Times New Roman" pitchFamily="18" charset="0"/>
              </a:rPr>
              <a:t/>
            </a:r>
            <a:br>
              <a:rPr lang="en-US" sz="2500" dirty="0" smtClean="0">
                <a:latin typeface="Times New Roman" pitchFamily="18" charset="0"/>
                <a:cs typeface="Times New Roman" pitchFamily="18" charset="0"/>
              </a:rPr>
            </a:br>
            <a:r>
              <a:rPr lang="en-US" sz="2500" dirty="0" err="1" smtClean="0">
                <a:latin typeface="Times New Roman" pitchFamily="18" charset="0"/>
                <a:cs typeface="Times New Roman" pitchFamily="18" charset="0"/>
              </a:rPr>
              <a:t>Bướu</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giáp</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đơn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thuần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là</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sự</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tăng</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khối</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lượng</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tuyến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giáp</a:t>
            </a:r>
            <a:r>
              <a:rPr lang="en-US" sz="2500" dirty="0" smtClean="0">
                <a:latin typeface="Times New Roman" pitchFamily="18" charset="0"/>
                <a:cs typeface="Times New Roman" pitchFamily="18" charset="0"/>
              </a:rPr>
              <a:t> do </a:t>
            </a:r>
            <a:r>
              <a:rPr lang="en-US" sz="2500" dirty="0" err="1" smtClean="0">
                <a:latin typeface="Times New Roman" pitchFamily="18" charset="0"/>
                <a:cs typeface="Times New Roman" pitchFamily="18" charset="0"/>
              </a:rPr>
              <a:t>phì</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đại</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và</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quá</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sản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tuyến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sinh</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ra</a:t>
            </a:r>
            <a:endParaRPr lang="en-US" sz="2500" dirty="0">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6" y="72788"/>
            <a:ext cx="1966450" cy="609600"/>
          </a:xfrm>
          <a:prstGeom prst="rect">
            <a:avLst/>
          </a:prstGeom>
        </p:spPr>
      </p:pic>
      <p:sp>
        <p:nvSpPr>
          <p:cNvPr id="4" name="Title 1"/>
          <p:cNvSpPr txBox="1">
            <a:spLocks/>
          </p:cNvSpPr>
          <p:nvPr/>
        </p:nvSpPr>
        <p:spPr>
          <a:xfrm>
            <a:off x="1955077" y="77337"/>
            <a:ext cx="7002404" cy="94456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smtClean="0">
                <a:latin typeface="Times New Roman" pitchFamily="18" charset="0"/>
                <a:cs typeface="Times New Roman" panose="02020603050405020304" pitchFamily="18" charset="0"/>
              </a:rPr>
              <a:t>6.</a:t>
            </a:r>
            <a:r>
              <a:rPr lang="en-US" sz="3000" dirty="0">
                <a:latin typeface="Times New Roman" pitchFamily="18" charset="0"/>
                <a:cs typeface="Times New Roman" pitchFamily="18" charset="0"/>
              </a:rPr>
              <a:t> </a:t>
            </a:r>
            <a:r>
              <a:rPr lang="en-US" sz="3000" b="1" dirty="0" smtClean="0">
                <a:latin typeface="Times New Roman" pitchFamily="18" charset="0"/>
                <a:cs typeface="Times New Roman" pitchFamily="18" charset="0"/>
              </a:rPr>
              <a:t>BƯỚU GIÁP ĐƠN THUẦN</a:t>
            </a:r>
            <a:endParaRPr lang="en-US" sz="3000" b="1"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95600"/>
            <a:ext cx="6781800" cy="333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77024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447800"/>
            <a:ext cx="7543800" cy="2785378"/>
          </a:xfrm>
          <a:prstGeom prst="rect">
            <a:avLst/>
          </a:prstGeom>
          <a:noFill/>
        </p:spPr>
        <p:txBody>
          <a:bodyPr wrap="square" rtlCol="0">
            <a:spAutoFit/>
          </a:bodyPr>
          <a:lstStyle/>
          <a:p>
            <a:r>
              <a:rPr lang="en-US" sz="2500" b="1" dirty="0" smtClean="0">
                <a:latin typeface="Times New Roman" pitchFamily="18" charset="0"/>
                <a:cs typeface="Times New Roman" pitchFamily="18" charset="0"/>
              </a:rPr>
              <a:t>6.2.Nguyên </a:t>
            </a:r>
            <a:r>
              <a:rPr lang="en-US" sz="2500" b="1" dirty="0" err="1" smtClean="0">
                <a:latin typeface="Times New Roman" pitchFamily="18" charset="0"/>
                <a:cs typeface="Times New Roman" pitchFamily="18" charset="0"/>
              </a:rPr>
              <a:t>nhân</a:t>
            </a:r>
            <a:r>
              <a:rPr lang="en-US" sz="2500" b="1" dirty="0" smtClean="0">
                <a:latin typeface="Times New Roman" pitchFamily="18" charset="0"/>
                <a:cs typeface="Times New Roman" pitchFamily="18" charset="0"/>
              </a:rPr>
              <a:t>:</a:t>
            </a:r>
          </a:p>
          <a:p>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Thiếu</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hụt</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iod</a:t>
            </a:r>
            <a:r>
              <a:rPr lang="en-US" sz="2500" dirty="0" smtClean="0">
                <a:latin typeface="Times New Roman" pitchFamily="18" charset="0"/>
                <a:cs typeface="Times New Roman" pitchFamily="18" charset="0"/>
              </a:rPr>
              <a:t> :</a:t>
            </a:r>
            <a:r>
              <a:rPr lang="vi-VN" sz="2500" dirty="0">
                <a:latin typeface="Times New Roman" pitchFamily="18" charset="0"/>
                <a:cs typeface="Times New Roman" pitchFamily="18" charset="0"/>
              </a:rPr>
              <a:t>Gặp trong vùng địa dư đặc biệt như vùng núi và một số vùng đã nêu đã trên. Rối loạn kích thích tố nữ: xảy ra ở phụ nữ dậy thì, có thai, tiền mãn kinh. </a:t>
            </a:r>
          </a:p>
          <a:p>
            <a:r>
              <a:rPr lang="en-US" sz="2500" dirty="0" smtClean="0">
                <a:latin typeface="Times New Roman" pitchFamily="18" charset="0"/>
                <a:cs typeface="Times New Roman" pitchFamily="18" charset="0"/>
              </a:rPr>
              <a:t>- Do </a:t>
            </a:r>
            <a:r>
              <a:rPr lang="en-US" sz="2500" dirty="0" err="1" smtClean="0">
                <a:latin typeface="Times New Roman" pitchFamily="18" charset="0"/>
                <a:cs typeface="Times New Roman" pitchFamily="18" charset="0"/>
              </a:rPr>
              <a:t>chất</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kháng</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giáp</a:t>
            </a:r>
            <a:endParaRPr lang="en-US" sz="2500" dirty="0" smtClean="0">
              <a:latin typeface="Times New Roman" pitchFamily="18" charset="0"/>
              <a:cs typeface="Times New Roman" pitchFamily="18" charset="0"/>
            </a:endParaRPr>
          </a:p>
          <a:p>
            <a:r>
              <a:rPr lang="vi-VN" sz="2500" dirty="0" smtClean="0">
                <a:latin typeface="Times New Roman" pitchFamily="18" charset="0"/>
                <a:cs typeface="Times New Roman" pitchFamily="18" charset="0"/>
              </a:rPr>
              <a:t>- Do bất thường tổng hợp KTT tuyến giáp</a:t>
            </a:r>
            <a:endParaRPr lang="en-US" sz="2500" dirty="0" smtClean="0">
              <a:latin typeface="Times New Roman" pitchFamily="18" charset="0"/>
              <a:cs typeface="Times New Roman" pitchFamily="18" charset="0"/>
            </a:endParaRPr>
          </a:p>
          <a:p>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Mất</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iode</a:t>
            </a:r>
            <a:r>
              <a:rPr lang="en-US" sz="2500" dirty="0" smtClean="0">
                <a:latin typeface="Times New Roman" pitchFamily="18" charset="0"/>
                <a:cs typeface="Times New Roman" pitchFamily="18" charset="0"/>
              </a:rPr>
              <a:t> :</a:t>
            </a:r>
            <a:r>
              <a:rPr lang="vi-VN" sz="2500" dirty="0" smtClean="0">
                <a:latin typeface="Times New Roman" pitchFamily="18" charset="0"/>
                <a:cs typeface="Times New Roman" pitchFamily="18" charset="0"/>
              </a:rPr>
              <a:t>Tiêu chảy kéo dài, hội chứng thận hư </a:t>
            </a:r>
            <a:r>
              <a:rPr lang="en-US" sz="2500" dirty="0" smtClean="0">
                <a:latin typeface="Times New Roman" pitchFamily="18" charset="0"/>
                <a:cs typeface="Times New Roman" pitchFamily="18" charset="0"/>
              </a:rPr>
              <a:t>…</a:t>
            </a:r>
            <a:endParaRPr lang="en-US" sz="2500" dirty="0">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6" y="72788"/>
            <a:ext cx="1966450" cy="609600"/>
          </a:xfrm>
          <a:prstGeom prst="rect">
            <a:avLst/>
          </a:prstGeom>
        </p:spPr>
      </p:pic>
      <p:sp>
        <p:nvSpPr>
          <p:cNvPr id="4" name="Title 1"/>
          <p:cNvSpPr txBox="1">
            <a:spLocks/>
          </p:cNvSpPr>
          <p:nvPr/>
        </p:nvSpPr>
        <p:spPr>
          <a:xfrm>
            <a:off x="1955077" y="77337"/>
            <a:ext cx="7002404" cy="94456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smtClean="0">
                <a:latin typeface="Times New Roman" pitchFamily="18" charset="0"/>
                <a:cs typeface="Times New Roman" panose="02020603050405020304" pitchFamily="18" charset="0"/>
              </a:rPr>
              <a:t>6.</a:t>
            </a:r>
            <a:r>
              <a:rPr lang="en-US" sz="3000" dirty="0">
                <a:latin typeface="Times New Roman" pitchFamily="18" charset="0"/>
                <a:cs typeface="Times New Roman" pitchFamily="18" charset="0"/>
              </a:rPr>
              <a:t> </a:t>
            </a:r>
            <a:r>
              <a:rPr lang="en-US" sz="3000" b="1" dirty="0" smtClean="0">
                <a:latin typeface="Times New Roman" pitchFamily="18" charset="0"/>
                <a:cs typeface="Times New Roman" pitchFamily="18" charset="0"/>
              </a:rPr>
              <a:t>BƯỚU GIÁP ĐƠN THUẦN</a:t>
            </a:r>
            <a:endParaRPr lang="en-US"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20461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6432" y="838200"/>
            <a:ext cx="7449368" cy="5478423"/>
          </a:xfrm>
          <a:prstGeom prst="rect">
            <a:avLst/>
          </a:prstGeom>
        </p:spPr>
        <p:txBody>
          <a:bodyPr wrap="square">
            <a:spAutoFit/>
          </a:bodyPr>
          <a:lstStyle/>
          <a:p>
            <a:r>
              <a:rPr lang="en-US" sz="2500" b="1" dirty="0" smtClean="0">
                <a:latin typeface="Times New Roman" pitchFamily="18" charset="0"/>
                <a:cs typeface="Times New Roman" pitchFamily="18" charset="0"/>
              </a:rPr>
              <a:t>6.3. </a:t>
            </a:r>
            <a:r>
              <a:rPr lang="en-US" sz="2500" b="1" dirty="0" err="1" smtClean="0">
                <a:latin typeface="Times New Roman" pitchFamily="18" charset="0"/>
                <a:cs typeface="Times New Roman" pitchFamily="18" charset="0"/>
              </a:rPr>
              <a:t>Điều</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trị</a:t>
            </a:r>
            <a:r>
              <a:rPr lang="en-US" sz="2500" b="1" dirty="0" smtClean="0">
                <a:latin typeface="Times New Roman" pitchFamily="18" charset="0"/>
                <a:cs typeface="Times New Roman" pitchFamily="18" charset="0"/>
              </a:rPr>
              <a:t>:</a:t>
            </a:r>
          </a:p>
          <a:p>
            <a:pPr marL="285750" indent="-285750">
              <a:buFontTx/>
              <a:buChar char="-"/>
            </a:pPr>
            <a:r>
              <a:rPr lang="vi-VN" sz="2500" b="1" dirty="0" smtClean="0">
                <a:latin typeface="Times New Roman" pitchFamily="18" charset="0"/>
                <a:cs typeface="Times New Roman" pitchFamily="18" charset="0"/>
              </a:rPr>
              <a:t>Điều </a:t>
            </a:r>
            <a:r>
              <a:rPr lang="vi-VN" sz="2500" b="1" dirty="0">
                <a:latin typeface="Times New Roman" pitchFamily="18" charset="0"/>
                <a:cs typeface="Times New Roman" pitchFamily="18" charset="0"/>
              </a:rPr>
              <a:t>trị ngoại khoa: </a:t>
            </a:r>
            <a:endParaRPr lang="en-US" sz="2500" b="1" dirty="0" smtClean="0">
              <a:latin typeface="Times New Roman" pitchFamily="18" charset="0"/>
              <a:cs typeface="Times New Roman" pitchFamily="18" charset="0"/>
            </a:endParaRPr>
          </a:p>
          <a:p>
            <a:r>
              <a:rPr lang="vi-VN" sz="2500" dirty="0" smtClean="0">
                <a:latin typeface="Times New Roman" pitchFamily="18" charset="0"/>
                <a:cs typeface="Times New Roman" pitchFamily="18" charset="0"/>
              </a:rPr>
              <a:t>Hạn </a:t>
            </a:r>
            <a:r>
              <a:rPr lang="vi-VN" sz="2500" dirty="0">
                <a:latin typeface="Times New Roman" pitchFamily="18" charset="0"/>
                <a:cs typeface="Times New Roman" pitchFamily="18" charset="0"/>
              </a:rPr>
              <a:t>chế tối đa phẩu thuật vì bướu giáp trong trường hợp này lớn là do hoạt động bù, nếu cắt bỏ dễ bị suy giáp, nhất là hiếm khi chỉ định đối với các bướu lớn lan toả. </a:t>
            </a:r>
            <a:endParaRPr lang="en-US" sz="2500" dirty="0" smtClean="0">
              <a:latin typeface="Times New Roman" pitchFamily="18" charset="0"/>
              <a:cs typeface="Times New Roman" pitchFamily="18" charset="0"/>
            </a:endParaRPr>
          </a:p>
          <a:p>
            <a:r>
              <a:rPr lang="vi-VN" sz="2500" dirty="0" smtClean="0">
                <a:latin typeface="Times New Roman" pitchFamily="18" charset="0"/>
                <a:cs typeface="Times New Roman" pitchFamily="18" charset="0"/>
              </a:rPr>
              <a:t>Tuy </a:t>
            </a:r>
            <a:r>
              <a:rPr lang="vi-VN" sz="2500" dirty="0">
                <a:latin typeface="Times New Roman" pitchFamily="18" charset="0"/>
                <a:cs typeface="Times New Roman" pitchFamily="18" charset="0"/>
              </a:rPr>
              <a:t>nhiên can thiệp phẩu thuật có thể đặt ra trong những trường hợp sau: </a:t>
            </a:r>
            <a:endParaRPr lang="en-US" sz="2500" dirty="0" smtClean="0">
              <a:latin typeface="Times New Roman" pitchFamily="18" charset="0"/>
              <a:cs typeface="Times New Roman" pitchFamily="18" charset="0"/>
            </a:endParaRPr>
          </a:p>
          <a:p>
            <a:pPr marL="285750" indent="-285750">
              <a:buFont typeface="Arial" pitchFamily="34" charset="0"/>
              <a:buChar char="•"/>
            </a:pPr>
            <a:r>
              <a:rPr lang="vi-VN" sz="2500" dirty="0" smtClean="0">
                <a:latin typeface="Times New Roman" pitchFamily="18" charset="0"/>
                <a:cs typeface="Times New Roman" pitchFamily="18" charset="0"/>
              </a:rPr>
              <a:t>Bướu </a:t>
            </a:r>
            <a:r>
              <a:rPr lang="vi-VN" sz="2500" dirty="0">
                <a:latin typeface="Times New Roman" pitchFamily="18" charset="0"/>
                <a:cs typeface="Times New Roman" pitchFamily="18" charset="0"/>
              </a:rPr>
              <a:t>giáp quá lớn gây chèn ép (khó nuốt, khó thở, nói khàn). </a:t>
            </a:r>
            <a:r>
              <a:rPr lang="vi-VN" sz="2500" dirty="0" smtClean="0">
                <a:latin typeface="Times New Roman" pitchFamily="18" charset="0"/>
                <a:cs typeface="Times New Roman" pitchFamily="18" charset="0"/>
              </a:rPr>
              <a:t> </a:t>
            </a:r>
            <a:endParaRPr lang="en-US" sz="2500" dirty="0" smtClean="0">
              <a:latin typeface="Times New Roman" pitchFamily="18" charset="0"/>
              <a:cs typeface="Times New Roman" pitchFamily="18" charset="0"/>
            </a:endParaRPr>
          </a:p>
          <a:p>
            <a:pPr marL="285750" indent="-285750">
              <a:buFont typeface="Arial" pitchFamily="34" charset="0"/>
              <a:buChar char="•"/>
            </a:pPr>
            <a:r>
              <a:rPr lang="vi-VN" sz="2500" dirty="0" smtClean="0">
                <a:latin typeface="Times New Roman" pitchFamily="18" charset="0"/>
                <a:cs typeface="Times New Roman" pitchFamily="18" charset="0"/>
              </a:rPr>
              <a:t>Bướu </a:t>
            </a:r>
            <a:r>
              <a:rPr lang="vi-VN" sz="2500" dirty="0">
                <a:latin typeface="Times New Roman" pitchFamily="18" charset="0"/>
                <a:cs typeface="Times New Roman" pitchFamily="18" charset="0"/>
              </a:rPr>
              <a:t>giáp lâu năm dễ bị ung thư hoá hoặc nghi ngờ ung thư hoá. </a:t>
            </a:r>
            <a:r>
              <a:rPr lang="vi-VN" sz="2500" dirty="0" smtClean="0">
                <a:latin typeface="Times New Roman" pitchFamily="18" charset="0"/>
                <a:cs typeface="Times New Roman" pitchFamily="18" charset="0"/>
              </a:rPr>
              <a:t> </a:t>
            </a:r>
            <a:endParaRPr lang="en-US" sz="2500" dirty="0" smtClean="0">
              <a:latin typeface="Times New Roman" pitchFamily="18" charset="0"/>
              <a:cs typeface="Times New Roman" pitchFamily="18" charset="0"/>
            </a:endParaRPr>
          </a:p>
          <a:p>
            <a:pPr marL="285750" indent="-285750">
              <a:buFont typeface="Arial" pitchFamily="34" charset="0"/>
              <a:buChar char="•"/>
            </a:pPr>
            <a:r>
              <a:rPr lang="vi-VN" sz="2500" dirty="0" smtClean="0">
                <a:latin typeface="Times New Roman" pitchFamily="18" charset="0"/>
                <a:cs typeface="Times New Roman" pitchFamily="18" charset="0"/>
              </a:rPr>
              <a:t>Bướu </a:t>
            </a:r>
            <a:r>
              <a:rPr lang="vi-VN" sz="2500" dirty="0">
                <a:latin typeface="Times New Roman" pitchFamily="18" charset="0"/>
                <a:cs typeface="Times New Roman" pitchFamily="18" charset="0"/>
              </a:rPr>
              <a:t>nhiều nhân. </a:t>
            </a:r>
            <a:endParaRPr lang="en-US" sz="2500" dirty="0" smtClean="0">
              <a:latin typeface="Times New Roman" pitchFamily="18" charset="0"/>
              <a:cs typeface="Times New Roman" pitchFamily="18" charset="0"/>
            </a:endParaRPr>
          </a:p>
          <a:p>
            <a:pPr marL="285750" indent="-285750">
              <a:buFont typeface="Arial" pitchFamily="34" charset="0"/>
              <a:buChar char="•"/>
            </a:pPr>
            <a:r>
              <a:rPr lang="vi-VN" sz="2500" dirty="0" smtClean="0">
                <a:latin typeface="Times New Roman" pitchFamily="18" charset="0"/>
                <a:cs typeface="Times New Roman" pitchFamily="18" charset="0"/>
              </a:rPr>
              <a:t>Vì </a:t>
            </a:r>
            <a:r>
              <a:rPr lang="en-US" sz="2500" dirty="0" err="1" smtClean="0">
                <a:latin typeface="Times New Roman" pitchFamily="18" charset="0"/>
                <a:cs typeface="Times New Roman" pitchFamily="18" charset="0"/>
              </a:rPr>
              <a:t>ly</a:t>
            </a:r>
            <a:r>
              <a:rPr lang="en-US" sz="2500" dirty="0" smtClean="0">
                <a:latin typeface="Times New Roman" pitchFamily="18" charset="0"/>
                <a:cs typeface="Times New Roman" pitchFamily="18" charset="0"/>
              </a:rPr>
              <a:t> </a:t>
            </a:r>
            <a:r>
              <a:rPr lang="vi-VN" sz="2500" dirty="0" smtClean="0">
                <a:latin typeface="Times New Roman" pitchFamily="18" charset="0"/>
                <a:cs typeface="Times New Roman" pitchFamily="18" charset="0"/>
              </a:rPr>
              <a:t>do </a:t>
            </a:r>
            <a:r>
              <a:rPr lang="vi-VN" sz="2500" dirty="0">
                <a:latin typeface="Times New Roman" pitchFamily="18" charset="0"/>
                <a:cs typeface="Times New Roman" pitchFamily="18" charset="0"/>
              </a:rPr>
              <a:t>thẩm mỹ.. </a:t>
            </a:r>
            <a:endParaRPr lang="en-US" sz="2500" dirty="0" smtClean="0">
              <a:latin typeface="Times New Roman" pitchFamily="18" charset="0"/>
              <a:cs typeface="Times New Roman" pitchFamily="18" charset="0"/>
            </a:endParaRPr>
          </a:p>
          <a:p>
            <a:endParaRPr lang="en-US" sz="2500" dirty="0">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6" y="72788"/>
            <a:ext cx="1966450" cy="609600"/>
          </a:xfrm>
          <a:prstGeom prst="rect">
            <a:avLst/>
          </a:prstGeom>
        </p:spPr>
      </p:pic>
      <p:sp>
        <p:nvSpPr>
          <p:cNvPr id="4" name="Title 1"/>
          <p:cNvSpPr txBox="1">
            <a:spLocks/>
          </p:cNvSpPr>
          <p:nvPr/>
        </p:nvSpPr>
        <p:spPr>
          <a:xfrm>
            <a:off x="1955077" y="77337"/>
            <a:ext cx="7002404" cy="94456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smtClean="0">
                <a:latin typeface="Times New Roman" pitchFamily="18" charset="0"/>
                <a:cs typeface="Times New Roman" panose="02020603050405020304" pitchFamily="18" charset="0"/>
              </a:rPr>
              <a:t>6.</a:t>
            </a:r>
            <a:r>
              <a:rPr lang="en-US" sz="3000" dirty="0">
                <a:latin typeface="Times New Roman" pitchFamily="18" charset="0"/>
                <a:cs typeface="Times New Roman" pitchFamily="18" charset="0"/>
              </a:rPr>
              <a:t> </a:t>
            </a:r>
            <a:r>
              <a:rPr lang="en-US" sz="3000" b="1" dirty="0" smtClean="0">
                <a:latin typeface="Times New Roman" pitchFamily="18" charset="0"/>
                <a:cs typeface="Times New Roman" pitchFamily="18" charset="0"/>
              </a:rPr>
              <a:t>BƯỚU GIÁP ĐƠN THUẦN</a:t>
            </a:r>
            <a:endParaRPr lang="en-US"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272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305342"/>
            <a:ext cx="7696200" cy="4708981"/>
          </a:xfrm>
          <a:prstGeom prst="rect">
            <a:avLst/>
          </a:prstGeom>
        </p:spPr>
        <p:txBody>
          <a:bodyPr wrap="square">
            <a:spAutoFit/>
          </a:bodyPr>
          <a:lstStyle/>
          <a:p>
            <a:pPr marL="285750" indent="-285750">
              <a:buFontTx/>
              <a:buChar char="-"/>
            </a:pPr>
            <a:r>
              <a:rPr lang="vi-VN" sz="2500" b="1" dirty="0">
                <a:latin typeface="+mj-lt"/>
              </a:rPr>
              <a:t>Điều trị nội khoa: </a:t>
            </a:r>
            <a:endParaRPr lang="en-US" sz="2500" b="1" dirty="0" smtClean="0">
              <a:latin typeface="+mj-lt"/>
            </a:endParaRPr>
          </a:p>
          <a:p>
            <a:r>
              <a:rPr lang="vi-VN" sz="2500" dirty="0" smtClean="0">
                <a:latin typeface="+mj-lt"/>
              </a:rPr>
              <a:t>Đối </a:t>
            </a:r>
            <a:r>
              <a:rPr lang="vi-VN" sz="2500" dirty="0">
                <a:latin typeface="+mj-lt"/>
              </a:rPr>
              <a:t>với bướu giáp do thiếu iode hay bướu giáp địa phương: Tốt nhất là đưa iode vào điều trị và dự phòng </a:t>
            </a:r>
            <a:r>
              <a:rPr lang="vi-VN" sz="2500" dirty="0" smtClean="0">
                <a:latin typeface="+mj-lt"/>
              </a:rPr>
              <a:t>Để </a:t>
            </a:r>
            <a:r>
              <a:rPr lang="vi-VN" sz="2500" dirty="0">
                <a:latin typeface="+mj-lt"/>
              </a:rPr>
              <a:t>làm giảm thể tích tuyến giáp. L. Thyroxine viên được chỉ định khi: </a:t>
            </a:r>
            <a:endParaRPr lang="en-US" sz="2500" dirty="0" smtClean="0">
              <a:latin typeface="+mj-lt"/>
            </a:endParaRPr>
          </a:p>
          <a:p>
            <a:pPr marL="285750" indent="-285750">
              <a:buFont typeface="Arial" pitchFamily="34" charset="0"/>
              <a:buChar char="•"/>
            </a:pPr>
            <a:r>
              <a:rPr lang="vi-VN" sz="2500" dirty="0" smtClean="0">
                <a:latin typeface="+mj-lt"/>
              </a:rPr>
              <a:t>Lâm </a:t>
            </a:r>
            <a:r>
              <a:rPr lang="vi-VN" sz="2500" dirty="0">
                <a:latin typeface="+mj-lt"/>
              </a:rPr>
              <a:t>sàng và siêu âm xác định bướu giáp lớn… </a:t>
            </a:r>
            <a:endParaRPr lang="en-US" sz="2500" dirty="0" smtClean="0">
              <a:latin typeface="+mj-lt"/>
            </a:endParaRPr>
          </a:p>
          <a:p>
            <a:pPr marL="285750" indent="-285750">
              <a:buFont typeface="Arial" pitchFamily="34" charset="0"/>
              <a:buChar char="•"/>
            </a:pPr>
            <a:r>
              <a:rPr lang="vi-VN" sz="2500" dirty="0" smtClean="0">
                <a:latin typeface="+mj-lt"/>
              </a:rPr>
              <a:t>Thyroxin </a:t>
            </a:r>
            <a:r>
              <a:rPr lang="vi-VN" sz="2500" dirty="0">
                <a:latin typeface="+mj-lt"/>
              </a:rPr>
              <a:t>(Levothyroxine, L-Thyroxine, Levothyrox) (T4), viên 50</a:t>
            </a:r>
            <a:r>
              <a:rPr lang="el-GR" sz="2500" dirty="0">
                <a:latin typeface="+mj-lt"/>
              </a:rPr>
              <a:t>μ</a:t>
            </a:r>
            <a:r>
              <a:rPr lang="vi-VN" sz="2500" dirty="0">
                <a:latin typeface="+mj-lt"/>
              </a:rPr>
              <a:t>g, 75</a:t>
            </a:r>
            <a:r>
              <a:rPr lang="el-GR" sz="2500" dirty="0">
                <a:latin typeface="+mj-lt"/>
              </a:rPr>
              <a:t>μ</a:t>
            </a:r>
            <a:r>
              <a:rPr lang="vi-VN" sz="2500" dirty="0">
                <a:latin typeface="+mj-lt"/>
              </a:rPr>
              <a:t>g, 100</a:t>
            </a:r>
            <a:r>
              <a:rPr lang="el-GR" sz="2500" dirty="0">
                <a:latin typeface="+mj-lt"/>
              </a:rPr>
              <a:t>μ</a:t>
            </a:r>
            <a:r>
              <a:rPr lang="vi-VN" sz="2500" dirty="0">
                <a:latin typeface="+mj-lt"/>
              </a:rPr>
              <a:t>g, liều 0.5- 2 viên/ng </a:t>
            </a:r>
            <a:endParaRPr lang="en-US" sz="2500" dirty="0" smtClean="0">
              <a:latin typeface="+mj-lt"/>
            </a:endParaRPr>
          </a:p>
          <a:p>
            <a:pPr marL="285750" indent="-285750">
              <a:buFont typeface="Arial" pitchFamily="34" charset="0"/>
              <a:buChar char="•"/>
            </a:pPr>
            <a:r>
              <a:rPr lang="vi-VN" sz="2500" dirty="0" smtClean="0">
                <a:latin typeface="+mj-lt"/>
              </a:rPr>
              <a:t>Triiodothyronine </a:t>
            </a:r>
            <a:r>
              <a:rPr lang="vi-VN" sz="2500" dirty="0">
                <a:latin typeface="+mj-lt"/>
              </a:rPr>
              <a:t>(Liothyronine) (T3) viên 25 </a:t>
            </a:r>
            <a:r>
              <a:rPr lang="el-GR" sz="2500" dirty="0">
                <a:latin typeface="+mj-lt"/>
              </a:rPr>
              <a:t>μ</a:t>
            </a:r>
            <a:r>
              <a:rPr lang="vi-VN" sz="2500" dirty="0">
                <a:latin typeface="+mj-lt"/>
              </a:rPr>
              <a:t>g, 1- 2 viên/ng </a:t>
            </a:r>
            <a:endParaRPr lang="en-US" sz="2500" dirty="0" smtClean="0">
              <a:latin typeface="+mj-lt"/>
            </a:endParaRPr>
          </a:p>
          <a:p>
            <a:pPr marL="285750" indent="-285750">
              <a:buFont typeface="Arial" pitchFamily="34" charset="0"/>
              <a:buChar char="•"/>
            </a:pPr>
            <a:r>
              <a:rPr lang="vi-VN" sz="2500" dirty="0" smtClean="0">
                <a:latin typeface="+mj-lt"/>
              </a:rPr>
              <a:t>Xạ </a:t>
            </a:r>
            <a:r>
              <a:rPr lang="vi-VN" sz="2500" dirty="0">
                <a:latin typeface="+mj-lt"/>
              </a:rPr>
              <a:t>trị liệu ngày càng được chỉ định vì làm kích thước tuyến nhỏ lại, và có thể cắt bỏ chọn lọc các nhân tự trị.</a:t>
            </a:r>
            <a:endParaRPr lang="en-US" sz="2500" dirty="0">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6" y="72788"/>
            <a:ext cx="1966450" cy="609600"/>
          </a:xfrm>
          <a:prstGeom prst="rect">
            <a:avLst/>
          </a:prstGeom>
        </p:spPr>
      </p:pic>
      <p:sp>
        <p:nvSpPr>
          <p:cNvPr id="4" name="Title 1"/>
          <p:cNvSpPr txBox="1">
            <a:spLocks/>
          </p:cNvSpPr>
          <p:nvPr/>
        </p:nvSpPr>
        <p:spPr>
          <a:xfrm>
            <a:off x="1955077" y="77337"/>
            <a:ext cx="7002404" cy="94456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smtClean="0">
                <a:latin typeface="Times New Roman" pitchFamily="18" charset="0"/>
                <a:cs typeface="Times New Roman" panose="02020603050405020304" pitchFamily="18" charset="0"/>
              </a:rPr>
              <a:t>6.</a:t>
            </a:r>
            <a:r>
              <a:rPr lang="en-US" sz="3000" dirty="0">
                <a:latin typeface="Times New Roman" pitchFamily="18" charset="0"/>
                <a:cs typeface="Times New Roman" pitchFamily="18" charset="0"/>
              </a:rPr>
              <a:t> </a:t>
            </a:r>
            <a:r>
              <a:rPr lang="en-US" sz="3000" b="1" dirty="0" smtClean="0">
                <a:latin typeface="Times New Roman" pitchFamily="18" charset="0"/>
                <a:cs typeface="Times New Roman" pitchFamily="18" charset="0"/>
              </a:rPr>
              <a:t>BƯỚU GIÁP ĐƠN THUẦN</a:t>
            </a:r>
            <a:endParaRPr lang="en-US"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7706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8" y="581463"/>
            <a:ext cx="7439025" cy="589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6" y="72788"/>
            <a:ext cx="1966450" cy="609600"/>
          </a:xfrm>
          <a:prstGeom prst="rect">
            <a:avLst/>
          </a:prstGeom>
        </p:spPr>
      </p:pic>
      <p:sp>
        <p:nvSpPr>
          <p:cNvPr id="5" name="Title 1"/>
          <p:cNvSpPr txBox="1">
            <a:spLocks/>
          </p:cNvSpPr>
          <p:nvPr/>
        </p:nvSpPr>
        <p:spPr>
          <a:xfrm>
            <a:off x="1955077" y="77337"/>
            <a:ext cx="7002404" cy="94456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smtClean="0">
                <a:latin typeface="Times New Roman" pitchFamily="18" charset="0"/>
                <a:cs typeface="Times New Roman" panose="02020603050405020304" pitchFamily="18" charset="0"/>
              </a:rPr>
              <a:t>6.</a:t>
            </a:r>
            <a:r>
              <a:rPr lang="en-US" sz="3000" dirty="0">
                <a:latin typeface="Times New Roman" pitchFamily="18" charset="0"/>
                <a:cs typeface="Times New Roman" pitchFamily="18" charset="0"/>
              </a:rPr>
              <a:t> </a:t>
            </a:r>
            <a:r>
              <a:rPr lang="en-US" sz="3000" b="1" dirty="0" smtClean="0">
                <a:latin typeface="Times New Roman" pitchFamily="18" charset="0"/>
                <a:cs typeface="Times New Roman" pitchFamily="18" charset="0"/>
              </a:rPr>
              <a:t>BƯỚU GIÁP ĐƠN THUẦN</a:t>
            </a:r>
            <a:endParaRPr lang="en-US"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2095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6" y="72788"/>
            <a:ext cx="1966450" cy="609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970" y="1600200"/>
            <a:ext cx="7071229" cy="3453117"/>
          </a:xfrm>
          <a:prstGeom prst="rect">
            <a:avLst/>
          </a:prstGeom>
        </p:spPr>
      </p:pic>
    </p:spTree>
    <p:extLst>
      <p:ext uri="{BB962C8B-B14F-4D97-AF65-F5344CB8AC3E}">
        <p14:creationId xmlns:p14="http://schemas.microsoft.com/office/powerpoint/2010/main" val="627331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23975"/>
            <a:ext cx="5377386" cy="2753996"/>
          </a:xfrm>
        </p:spPr>
        <p:txBody>
          <a:bodyPr>
            <a:noAutofit/>
          </a:bodyPr>
          <a:lstStyle/>
          <a:p>
            <a:pPr marL="0" indent="0">
              <a:buNone/>
            </a:pPr>
            <a:r>
              <a:rPr lang="en-US" sz="2800" b="1" smtClean="0">
                <a:latin typeface="Times New Roman" pitchFamily="18" charset="0"/>
                <a:cs typeface="Times New Roman" pitchFamily="18" charset="0"/>
              </a:rPr>
              <a:t>1.3.Tác </a:t>
            </a:r>
            <a:r>
              <a:rPr lang="en-US" sz="2800" b="1" err="1">
                <a:latin typeface="Times New Roman" pitchFamily="18" charset="0"/>
                <a:cs typeface="Times New Roman" pitchFamily="18" charset="0"/>
              </a:rPr>
              <a:t>dụng</a:t>
            </a:r>
            <a:r>
              <a:rPr lang="en-US" sz="2800" b="1">
                <a:latin typeface="Times New Roman" pitchFamily="18" charset="0"/>
                <a:cs typeface="Times New Roman" pitchFamily="18" charset="0"/>
              </a:rPr>
              <a:t> </a:t>
            </a:r>
            <a:r>
              <a:rPr lang="en-US" sz="2800" b="1" err="1">
                <a:latin typeface="Times New Roman" pitchFamily="18" charset="0"/>
                <a:cs typeface="Times New Roman" pitchFamily="18" charset="0"/>
              </a:rPr>
              <a:t>của</a:t>
            </a:r>
            <a:r>
              <a:rPr lang="en-US" sz="2800" b="1">
                <a:latin typeface="Times New Roman" pitchFamily="18" charset="0"/>
                <a:cs typeface="Times New Roman" pitchFamily="18" charset="0"/>
              </a:rPr>
              <a:t> insulin </a:t>
            </a:r>
            <a:r>
              <a:rPr lang="en-US" sz="2800" smtClean="0">
                <a:latin typeface="Times New Roman" pitchFamily="18" charset="0"/>
                <a:cs typeface="Times New Roman" pitchFamily="18" charset="0"/>
              </a:rPr>
              <a:t>1.3.1.Hormon </a:t>
            </a:r>
            <a:r>
              <a:rPr lang="en-US" sz="2800" err="1">
                <a:latin typeface="Times New Roman" pitchFamily="18" charset="0"/>
                <a:cs typeface="Times New Roman" pitchFamily="18" charset="0"/>
              </a:rPr>
              <a:t>đồng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hóa</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chính</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hormon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dị</a:t>
            </a:r>
            <a:r>
              <a:rPr lang="en-US" sz="2800">
                <a:latin typeface="Times New Roman" pitchFamily="18" charset="0"/>
                <a:cs typeface="Times New Roman" pitchFamily="18" charset="0"/>
              </a:rPr>
              <a:t> </a:t>
            </a:r>
            <a:r>
              <a:rPr lang="en-US" sz="2800" err="1" smtClean="0">
                <a:latin typeface="Times New Roman" pitchFamily="18" charset="0"/>
                <a:cs typeface="Times New Roman" pitchFamily="18" charset="0"/>
              </a:rPr>
              <a:t>hóa</a:t>
            </a:r>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CB → </a:t>
            </a:r>
            <a:r>
              <a:rPr lang="en-US" sz="2800" err="1">
                <a:latin typeface="Times New Roman" pitchFamily="18" charset="0"/>
                <a:cs typeface="Times New Roman" pitchFamily="18" charset="0"/>
              </a:rPr>
              <a:t>N</a:t>
            </a:r>
            <a:r>
              <a:rPr lang="en-US" sz="2800" err="1" smtClean="0">
                <a:latin typeface="Times New Roman" pitchFamily="18" charset="0"/>
                <a:cs typeface="Times New Roman" pitchFamily="18" charset="0"/>
              </a:rPr>
              <a:t>ồng</a:t>
            </a:r>
            <a:r>
              <a:rPr lang="en-US" sz="2800" smtClean="0">
                <a:latin typeface="Times New Roman" pitchFamily="18" charset="0"/>
                <a:cs typeface="Times New Roman" pitchFamily="18" charset="0"/>
              </a:rPr>
              <a:t> </a:t>
            </a:r>
            <a:r>
              <a:rPr lang="en-US" sz="2800" err="1">
                <a:latin typeface="Times New Roman" pitchFamily="18" charset="0"/>
                <a:cs typeface="Times New Roman" pitchFamily="18" charset="0"/>
              </a:rPr>
              <a:t>độ</a:t>
            </a:r>
            <a:r>
              <a:rPr lang="en-US" sz="2800">
                <a:latin typeface="Times New Roman" pitchFamily="18" charset="0"/>
                <a:cs typeface="Times New Roman" pitchFamily="18" charset="0"/>
              </a:rPr>
              <a:t> glucose </a:t>
            </a:r>
            <a:r>
              <a:rPr lang="en-US" sz="2800" err="1">
                <a:latin typeface="Times New Roman" pitchFamily="18" charset="0"/>
                <a:cs typeface="Times New Roman" pitchFamily="18" charset="0"/>
              </a:rPr>
              <a:t>nội</a:t>
            </a:r>
            <a:r>
              <a:rPr lang="en-US" sz="2800">
                <a:latin typeface="Times New Roman" pitchFamily="18" charset="0"/>
                <a:cs typeface="Times New Roman" pitchFamily="18" charset="0"/>
              </a:rPr>
              <a:t> </a:t>
            </a:r>
            <a:r>
              <a:rPr lang="en-US" sz="2800" err="1" smtClean="0">
                <a:latin typeface="Times New Roman" pitchFamily="18" charset="0"/>
                <a:cs typeface="Times New Roman" pitchFamily="18" charset="0"/>
              </a:rPr>
              <a:t>môi</a:t>
            </a:r>
            <a:r>
              <a:rPr lang="en-US" sz="2800" smtClean="0">
                <a:latin typeface="Times New Roman" pitchFamily="18" charset="0"/>
                <a:cs typeface="Times New Roman" pitchFamily="18" charset="0"/>
              </a:rPr>
              <a:t>.</a:t>
            </a:r>
          </a:p>
          <a:p>
            <a:pPr marL="0" indent="0">
              <a:buNone/>
            </a:pPr>
            <a:r>
              <a:rPr lang="en-US" sz="2800" smtClean="0">
                <a:latin typeface="Times New Roman" pitchFamily="18" charset="0"/>
                <a:cs typeface="Times New Roman" pitchFamily="18" charset="0"/>
              </a:rPr>
              <a:t>1.3.2. Ba </a:t>
            </a:r>
            <a:r>
              <a:rPr lang="en-US" sz="2800" err="1">
                <a:latin typeface="Times New Roman" pitchFamily="18" charset="0"/>
                <a:cs typeface="Times New Roman" pitchFamily="18" charset="0"/>
              </a:rPr>
              <a:t>tác</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dụng</a:t>
            </a:r>
            <a:r>
              <a:rPr lang="en-US" sz="2800">
                <a:latin typeface="Times New Roman" pitchFamily="18" charset="0"/>
                <a:cs typeface="Times New Roman" pitchFamily="18" charset="0"/>
              </a:rPr>
              <a:t> </a:t>
            </a:r>
            <a:r>
              <a:rPr lang="en-US" sz="2800" err="1" smtClean="0">
                <a:latin typeface="Times New Roman" pitchFamily="18" charset="0"/>
                <a:cs typeface="Times New Roman" pitchFamily="18" charset="0"/>
              </a:rPr>
              <a:t>chính</a:t>
            </a:r>
            <a:endParaRPr lang="en-US" sz="2800">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66450" cy="609600"/>
          </a:xfrm>
          <a:prstGeom prst="rect">
            <a:avLst/>
          </a:prstGeom>
        </p:spPr>
      </p:pic>
      <p:pic>
        <p:nvPicPr>
          <p:cNvPr id="6" name="Content Placeholder 10"/>
          <p:cNvPicPr>
            <a:picLocks noGrp="1" noChangeAspect="1"/>
          </p:cNvPicPr>
          <p:nvPr/>
        </p:nvPicPr>
        <p:blipFill rotWithShape="1">
          <a:blip r:embed="rId4" cstate="print">
            <a:extLst>
              <a:ext uri="{28A0092B-C50C-407E-A947-70E740481C1C}">
                <a14:useLocalDpi xmlns:a14="http://schemas.microsoft.com/office/drawing/2010/main" val="0"/>
              </a:ext>
            </a:extLst>
          </a:blip>
          <a:srcRect l="4078" t="4208" r="11170" b="47707"/>
          <a:stretch/>
        </p:blipFill>
        <p:spPr>
          <a:xfrm>
            <a:off x="76200" y="4077971"/>
            <a:ext cx="5334000" cy="224662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9786" y="1219200"/>
            <a:ext cx="3461814" cy="4667250"/>
          </a:xfrm>
          <a:prstGeom prst="rect">
            <a:avLst/>
          </a:prstGeom>
        </p:spPr>
      </p:pic>
      <p:sp>
        <p:nvSpPr>
          <p:cNvPr id="8" name="Rectangle 7"/>
          <p:cNvSpPr/>
          <p:nvPr/>
        </p:nvSpPr>
        <p:spPr>
          <a:xfrm>
            <a:off x="2362201" y="98048"/>
            <a:ext cx="6781799" cy="954107"/>
          </a:xfrm>
          <a:prstGeom prst="rect">
            <a:avLst/>
          </a:prstGeom>
        </p:spPr>
        <p:txBody>
          <a:bodyPr wrap="square">
            <a:spAutoFit/>
          </a:bodyPr>
          <a:lstStyle/>
          <a:p>
            <a:pPr algn="ctr"/>
            <a:r>
              <a:rPr lang="en-US" sz="2800" b="1">
                <a:latin typeface="Times New Roman" pitchFamily="18" charset="0"/>
                <a:cs typeface="Times New Roman" pitchFamily="18" charset="0"/>
              </a:rPr>
              <a:t>1. </a:t>
            </a:r>
            <a:r>
              <a:rPr lang="en-US" sz="2800" b="1" smtClean="0">
                <a:latin typeface="Times New Roman" pitchFamily="18" charset="0"/>
                <a:cs typeface="Times New Roman" pitchFamily="18" charset="0"/>
              </a:rPr>
              <a:t>NHẮC LẠI SINH LÝ INSULIN VÀ CHUYỂN HÓA GLUCOSE</a:t>
            </a:r>
            <a:endParaRPr lang="en-US" sz="2800" b="1">
              <a:latin typeface="Times New Roman" pitchFamily="18" charset="0"/>
              <a:cs typeface="Times New Roman" pitchFamily="18" charset="0"/>
            </a:endParaRPr>
          </a:p>
        </p:txBody>
      </p:sp>
    </p:spTree>
    <p:extLst>
      <p:ext uri="{BB962C8B-B14F-4D97-AF65-F5344CB8AC3E}">
        <p14:creationId xmlns:p14="http://schemas.microsoft.com/office/powerpoint/2010/main" val="934161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66450" cy="609600"/>
          </a:xfrm>
          <a:prstGeom prst="rect">
            <a:avLst/>
          </a:prstGeom>
        </p:spPr>
      </p:pic>
      <p:sp>
        <p:nvSpPr>
          <p:cNvPr id="7" name="Rectangle 6"/>
          <p:cNvSpPr/>
          <p:nvPr/>
        </p:nvSpPr>
        <p:spPr>
          <a:xfrm>
            <a:off x="2362201" y="98048"/>
            <a:ext cx="6781799" cy="954107"/>
          </a:xfrm>
          <a:prstGeom prst="rect">
            <a:avLst/>
          </a:prstGeom>
        </p:spPr>
        <p:txBody>
          <a:bodyPr wrap="square">
            <a:spAutoFit/>
          </a:bodyPr>
          <a:lstStyle/>
          <a:p>
            <a:pPr algn="ctr"/>
            <a:r>
              <a:rPr lang="en-US" sz="2800" b="1">
                <a:latin typeface="Times New Roman" pitchFamily="18" charset="0"/>
                <a:cs typeface="Times New Roman" pitchFamily="18" charset="0"/>
              </a:rPr>
              <a:t>1. </a:t>
            </a:r>
            <a:r>
              <a:rPr lang="en-US" sz="2800" b="1" smtClean="0">
                <a:latin typeface="Times New Roman" pitchFamily="18" charset="0"/>
                <a:cs typeface="Times New Roman" pitchFamily="18" charset="0"/>
              </a:rPr>
              <a:t>NHẮC LẠI SINH LÝ INSULIN VÀ CHUYỂN HÓA GLUCOSE</a:t>
            </a:r>
            <a:endParaRPr lang="en-US" sz="2800" b="1">
              <a:latin typeface="Times New Roman" pitchFamily="18" charset="0"/>
              <a:cs typeface="Times New Roman" pitchFamily="18" charset="0"/>
            </a:endParaRPr>
          </a:p>
        </p:txBody>
      </p:sp>
      <p:sp>
        <p:nvSpPr>
          <p:cNvPr id="9" name="Text Placeholder 2"/>
          <p:cNvSpPr>
            <a:spLocks noGrp="1"/>
          </p:cNvSpPr>
          <p:nvPr/>
        </p:nvSpPr>
        <p:spPr>
          <a:xfrm>
            <a:off x="274438" y="1326356"/>
            <a:ext cx="4907162" cy="56331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10000"/>
              </a:lnSpc>
            </a:pPr>
            <a:r>
              <a:rPr lang="en-US" sz="2800" b="0" err="1" smtClean="0">
                <a:latin typeface="Times New Roman" pitchFamily="18" charset="0"/>
                <a:cs typeface="Times New Roman" pitchFamily="18" charset="0"/>
              </a:rPr>
              <a:t>Thiếu</a:t>
            </a:r>
            <a:r>
              <a:rPr lang="en-US" sz="2800" b="0" smtClean="0">
                <a:latin typeface="Times New Roman" pitchFamily="18" charset="0"/>
                <a:cs typeface="Times New Roman" pitchFamily="18" charset="0"/>
              </a:rPr>
              <a:t> </a:t>
            </a:r>
            <a:r>
              <a:rPr lang="en-US" sz="2800" b="0" err="1" smtClean="0">
                <a:latin typeface="Times New Roman" pitchFamily="18" charset="0"/>
                <a:cs typeface="Times New Roman" pitchFamily="18" charset="0"/>
              </a:rPr>
              <a:t>hụt</a:t>
            </a:r>
            <a:r>
              <a:rPr lang="en-US" sz="2800" b="0" smtClean="0">
                <a:latin typeface="Times New Roman" pitchFamily="18" charset="0"/>
                <a:cs typeface="Times New Roman" pitchFamily="18" charset="0"/>
              </a:rPr>
              <a:t> B1 </a:t>
            </a:r>
            <a:r>
              <a:rPr lang="en-US" sz="2800" b="0" err="1" smtClean="0">
                <a:latin typeface="Times New Roman" pitchFamily="18" charset="0"/>
                <a:cs typeface="Times New Roman" pitchFamily="18" charset="0"/>
              </a:rPr>
              <a:t>phần</a:t>
            </a:r>
            <a:r>
              <a:rPr lang="en-US" sz="2800" b="0" smtClean="0">
                <a:latin typeface="Times New Roman" pitchFamily="18" charset="0"/>
                <a:cs typeface="Times New Roman" pitchFamily="18" charset="0"/>
              </a:rPr>
              <a:t> ( type 2)</a:t>
            </a:r>
            <a:endParaRPr lang="en-US" sz="2800" b="0">
              <a:latin typeface="Times New Roman" pitchFamily="18" charset="0"/>
              <a:cs typeface="Times New Roman" pitchFamily="18" charset="0"/>
            </a:endParaRPr>
          </a:p>
        </p:txBody>
      </p:sp>
      <p:pic>
        <p:nvPicPr>
          <p:cNvPr id="10" name="Content Placeholder 7"/>
          <p:cNvPicPr>
            <a:picLocks noGrp="1" noChangeAspect="1"/>
          </p:cNvPicPr>
          <p:nvPr/>
        </p:nvPicPr>
        <p:blipFill rotWithShape="1">
          <a:blip r:embed="rId3"/>
          <a:srcRect t="4075" b="5643"/>
          <a:stretch/>
        </p:blipFill>
        <p:spPr>
          <a:xfrm>
            <a:off x="381000" y="1934916"/>
            <a:ext cx="3875287" cy="2659297"/>
          </a:xfrm>
          <a:prstGeom prst="rect">
            <a:avLst/>
          </a:prstGeom>
        </p:spPr>
      </p:pic>
      <p:sp>
        <p:nvSpPr>
          <p:cNvPr id="11" name="Text Placeholder 4"/>
          <p:cNvSpPr>
            <a:spLocks noGrp="1"/>
          </p:cNvSpPr>
          <p:nvPr/>
        </p:nvSpPr>
        <p:spPr>
          <a:xfrm>
            <a:off x="4648201" y="1295400"/>
            <a:ext cx="4419599" cy="59427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10000"/>
              </a:lnSpc>
            </a:pPr>
            <a:r>
              <a:rPr lang="en-US" sz="2800" b="0" err="1" smtClean="0">
                <a:latin typeface="Times New Roman" pitchFamily="18" charset="0"/>
                <a:cs typeface="Times New Roman" pitchFamily="18" charset="0"/>
              </a:rPr>
              <a:t>Thiếu</a:t>
            </a:r>
            <a:r>
              <a:rPr lang="en-US" sz="2800" b="0" smtClean="0">
                <a:latin typeface="Times New Roman" pitchFamily="18" charset="0"/>
                <a:cs typeface="Times New Roman" pitchFamily="18" charset="0"/>
              </a:rPr>
              <a:t> </a:t>
            </a:r>
            <a:r>
              <a:rPr lang="en-US" sz="2800" b="0" err="1" smtClean="0">
                <a:latin typeface="Times New Roman" pitchFamily="18" charset="0"/>
                <a:cs typeface="Times New Roman" pitchFamily="18" charset="0"/>
              </a:rPr>
              <a:t>hụt</a:t>
            </a:r>
            <a:r>
              <a:rPr lang="en-US" sz="2800" b="0" smtClean="0">
                <a:latin typeface="Times New Roman" pitchFamily="18" charset="0"/>
                <a:cs typeface="Times New Roman" pitchFamily="18" charset="0"/>
              </a:rPr>
              <a:t> </a:t>
            </a:r>
            <a:r>
              <a:rPr lang="en-US" sz="2800" b="0" err="1" smtClean="0">
                <a:latin typeface="Times New Roman" pitchFamily="18" charset="0"/>
                <a:cs typeface="Times New Roman" pitchFamily="18" charset="0"/>
              </a:rPr>
              <a:t>toàn</a:t>
            </a:r>
            <a:r>
              <a:rPr lang="en-US" sz="2800" b="0" smtClean="0">
                <a:latin typeface="Times New Roman" pitchFamily="18" charset="0"/>
                <a:cs typeface="Times New Roman" pitchFamily="18" charset="0"/>
              </a:rPr>
              <a:t> </a:t>
            </a:r>
            <a:r>
              <a:rPr lang="en-US" sz="2800" b="0" err="1" smtClean="0">
                <a:latin typeface="Times New Roman" pitchFamily="18" charset="0"/>
                <a:cs typeface="Times New Roman" pitchFamily="18" charset="0"/>
              </a:rPr>
              <a:t>bộ</a:t>
            </a:r>
            <a:r>
              <a:rPr lang="en-US" sz="2800" b="0" smtClean="0">
                <a:latin typeface="Times New Roman" pitchFamily="18" charset="0"/>
                <a:cs typeface="Times New Roman" pitchFamily="18" charset="0"/>
              </a:rPr>
              <a:t> ( type 1)</a:t>
            </a:r>
            <a:endParaRPr lang="en-US" sz="2800" b="0">
              <a:latin typeface="Times New Roman" pitchFamily="18" charset="0"/>
              <a:cs typeface="Times New Roman" pitchFamily="18" charset="0"/>
            </a:endParaRPr>
          </a:p>
        </p:txBody>
      </p:sp>
      <p:pic>
        <p:nvPicPr>
          <p:cNvPr id="12" name="Content Placeholder 6"/>
          <p:cNvPicPr>
            <a:picLocks noGrp="1" noChangeAspect="1"/>
          </p:cNvPicPr>
          <p:nvPr/>
        </p:nvPicPr>
        <p:blipFill rotWithShape="1">
          <a:blip r:embed="rId4"/>
          <a:srcRect t="4565" b="6271"/>
          <a:stretch/>
        </p:blipFill>
        <p:spPr>
          <a:xfrm>
            <a:off x="4648200" y="1934916"/>
            <a:ext cx="4155583" cy="2713284"/>
          </a:xfrm>
          <a:prstGeom prst="rect">
            <a:avLst/>
          </a:prstGeom>
        </p:spPr>
      </p:pic>
      <p:sp>
        <p:nvSpPr>
          <p:cNvPr id="13" name="TextBox 8"/>
          <p:cNvSpPr txBox="1"/>
          <p:nvPr/>
        </p:nvSpPr>
        <p:spPr>
          <a:xfrm>
            <a:off x="228600" y="4724400"/>
            <a:ext cx="4191000" cy="18158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smtClean="0">
                <a:latin typeface="Times New Roman" pitchFamily="18" charset="0"/>
                <a:cs typeface="Times New Roman" pitchFamily="18" charset="0"/>
              </a:rPr>
              <a:t>Glucose/</a:t>
            </a:r>
            <a:r>
              <a:rPr lang="en-US" sz="2800" err="1" smtClean="0">
                <a:latin typeface="Times New Roman" pitchFamily="18" charset="0"/>
                <a:cs typeface="Times New Roman" pitchFamily="18" charset="0"/>
              </a:rPr>
              <a:t>máu</a:t>
            </a:r>
            <a:r>
              <a:rPr lang="en-US" sz="2800" smtClean="0">
                <a:latin typeface="Times New Roman" pitchFamily="18" charset="0"/>
                <a:cs typeface="Times New Roman" pitchFamily="18" charset="0"/>
              </a:rPr>
              <a:t> </a:t>
            </a:r>
            <a:r>
              <a:rPr lang="en-US" sz="2800" b="1" smtClean="0">
                <a:latin typeface="Times New Roman" pitchFamily="18" charset="0"/>
                <a:cs typeface="Times New Roman" pitchFamily="18" charset="0"/>
              </a:rPr>
              <a:t>≥</a:t>
            </a:r>
            <a:r>
              <a:rPr lang="en-US" sz="2800" smtClean="0">
                <a:latin typeface="Times New Roman" pitchFamily="18" charset="0"/>
                <a:cs typeface="Times New Roman" pitchFamily="18" charset="0"/>
              </a:rPr>
              <a:t>180 mg/dl </a:t>
            </a:r>
            <a:r>
              <a:rPr lang="en-US" sz="2800">
                <a:latin typeface="Times New Roman" pitchFamily="18" charset="0"/>
                <a:cs typeface="Times New Roman" pitchFamily="18" charset="0"/>
              </a:rPr>
              <a:t>→ </a:t>
            </a:r>
            <a:r>
              <a:rPr lang="en-US" sz="2800" err="1" smtClean="0">
                <a:latin typeface="Times New Roman" pitchFamily="18" charset="0"/>
                <a:cs typeface="Times New Roman" pitchFamily="18" charset="0"/>
              </a:rPr>
              <a:t>nước</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tiểu</a:t>
            </a:r>
            <a:r>
              <a:rPr lang="en-US" sz="2800" smtClean="0">
                <a:latin typeface="Times New Roman" pitchFamily="18" charset="0"/>
                <a:cs typeface="Times New Roman" pitchFamily="18" charset="0"/>
              </a:rPr>
              <a:t> (glucose </a:t>
            </a:r>
            <a:r>
              <a:rPr lang="en-US" sz="2800" err="1" smtClean="0">
                <a:latin typeface="Times New Roman" pitchFamily="18" charset="0"/>
                <a:cs typeface="Times New Roman" pitchFamily="18" charset="0"/>
              </a:rPr>
              <a:t>niệu</a:t>
            </a:r>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 </a:t>
            </a:r>
            <a:r>
              <a:rPr lang="en-US" sz="2800" err="1" smtClean="0">
                <a:latin typeface="Times New Roman" pitchFamily="18" charset="0"/>
                <a:cs typeface="Times New Roman" pitchFamily="18" charset="0"/>
              </a:rPr>
              <a:t>tăng</a:t>
            </a:r>
            <a:r>
              <a:rPr lang="en-US" sz="2800" smtClean="0">
                <a:latin typeface="Times New Roman" pitchFamily="18" charset="0"/>
                <a:cs typeface="Times New Roman" pitchFamily="18" charset="0"/>
              </a:rPr>
              <a:t> ALTT </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gây</a:t>
            </a:r>
            <a:r>
              <a:rPr lang="en-US" sz="2800">
                <a:latin typeface="Times New Roman" pitchFamily="18" charset="0"/>
                <a:cs typeface="Times New Roman" pitchFamily="18" charset="0"/>
              </a:rPr>
              <a:t> </a:t>
            </a:r>
            <a:r>
              <a:rPr lang="en-US" sz="2800" err="1" smtClean="0">
                <a:latin typeface="Times New Roman" pitchFamily="18" charset="0"/>
                <a:cs typeface="Times New Roman" pitchFamily="18" charset="0"/>
              </a:rPr>
              <a:t>khát</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đái</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nhiều</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giảm</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cân</a:t>
            </a:r>
            <a:endParaRPr lang="en-US" sz="2800">
              <a:latin typeface="Times New Roman" pitchFamily="18" charset="0"/>
              <a:cs typeface="Times New Roman" pitchFamily="18" charset="0"/>
            </a:endParaRPr>
          </a:p>
        </p:txBody>
      </p:sp>
      <p:sp>
        <p:nvSpPr>
          <p:cNvPr id="14" name="TextBox 10"/>
          <p:cNvSpPr txBox="1"/>
          <p:nvPr/>
        </p:nvSpPr>
        <p:spPr>
          <a:xfrm>
            <a:off x="4790940" y="4724400"/>
            <a:ext cx="4012843"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err="1" smtClean="0">
                <a:latin typeface="Times New Roman" pitchFamily="18" charset="0"/>
                <a:cs typeface="Times New Roman" pitchFamily="18" charset="0"/>
              </a:rPr>
              <a:t>Tăng</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đường</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huyết</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nghiêm</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trọng</a:t>
            </a:r>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tăng</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ALTT</a:t>
            </a:r>
            <a:endParaRPr lang="en-US" sz="2800">
              <a:latin typeface="Times New Roman" pitchFamily="18" charset="0"/>
              <a:cs typeface="Times New Roman" pitchFamily="18" charset="0"/>
            </a:endParaRPr>
          </a:p>
        </p:txBody>
      </p:sp>
      <p:sp>
        <p:nvSpPr>
          <p:cNvPr id="15" name="Rectangle 14"/>
          <p:cNvSpPr/>
          <p:nvPr/>
        </p:nvSpPr>
        <p:spPr>
          <a:xfrm>
            <a:off x="228600" y="838200"/>
            <a:ext cx="3657600" cy="523220"/>
          </a:xfrm>
          <a:prstGeom prst="rect">
            <a:avLst/>
          </a:prstGeom>
        </p:spPr>
        <p:txBody>
          <a:bodyPr wrap="square">
            <a:spAutoFit/>
          </a:bodyPr>
          <a:lstStyle/>
          <a:p>
            <a:r>
              <a:rPr lang="en-US" sz="2800" b="1">
                <a:latin typeface="Times New Roman" pitchFamily="18" charset="0"/>
                <a:cs typeface="Times New Roman" pitchFamily="18" charset="0"/>
              </a:rPr>
              <a:t>1.4. </a:t>
            </a:r>
            <a:r>
              <a:rPr lang="en-US" sz="2800" b="1" err="1">
                <a:latin typeface="Times New Roman" pitchFamily="18" charset="0"/>
                <a:cs typeface="Times New Roman" pitchFamily="18" charset="0"/>
              </a:rPr>
              <a:t>Thiếu</a:t>
            </a:r>
            <a:r>
              <a:rPr lang="en-US" sz="2800" b="1">
                <a:latin typeface="Times New Roman" pitchFamily="18" charset="0"/>
                <a:cs typeface="Times New Roman" pitchFamily="18" charset="0"/>
              </a:rPr>
              <a:t> </a:t>
            </a:r>
            <a:r>
              <a:rPr lang="en-US" sz="2800" b="1" err="1">
                <a:latin typeface="Times New Roman" pitchFamily="18" charset="0"/>
                <a:cs typeface="Times New Roman" pitchFamily="18" charset="0"/>
              </a:rPr>
              <a:t>hụt</a:t>
            </a:r>
            <a:r>
              <a:rPr lang="en-US" sz="2800" b="1">
                <a:latin typeface="Times New Roman" pitchFamily="18" charset="0"/>
                <a:cs typeface="Times New Roman" pitchFamily="18" charset="0"/>
              </a:rPr>
              <a:t> </a:t>
            </a:r>
            <a:r>
              <a:rPr lang="en-US" sz="2800" b="1" smtClean="0">
                <a:latin typeface="Times New Roman" pitchFamily="18" charset="0"/>
                <a:cs typeface="Times New Roman" pitchFamily="18" charset="0"/>
              </a:rPr>
              <a:t>Insulin</a:t>
            </a:r>
            <a:endParaRPr lang="en-US" sz="2800" b="1">
              <a:latin typeface="Times New Roman" pitchFamily="18" charset="0"/>
              <a:cs typeface="Times New Roman" pitchFamily="18" charset="0"/>
            </a:endParaRPr>
          </a:p>
        </p:txBody>
      </p:sp>
    </p:spTree>
    <p:extLst>
      <p:ext uri="{BB962C8B-B14F-4D97-AF65-F5344CB8AC3E}">
        <p14:creationId xmlns:p14="http://schemas.microsoft.com/office/powerpoint/2010/main" val="4258802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66450" cy="609600"/>
          </a:xfrm>
          <a:prstGeom prst="rect">
            <a:avLst/>
          </a:prstGeom>
        </p:spPr>
      </p:pic>
      <p:sp>
        <p:nvSpPr>
          <p:cNvPr id="6" name="Title 1"/>
          <p:cNvSpPr>
            <a:spLocks noGrp="1"/>
          </p:cNvSpPr>
          <p:nvPr/>
        </p:nvSpPr>
        <p:spPr>
          <a:xfrm>
            <a:off x="2362200" y="141778"/>
            <a:ext cx="6645812" cy="7726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800" b="1" smtClean="0">
                <a:latin typeface="Times New Roman" pitchFamily="18" charset="0"/>
                <a:cs typeface="Times New Roman" pitchFamily="18" charset="0"/>
              </a:rPr>
              <a:t>2.ĐỊNH NGHĨA, PHÂN LOẠI, NGUYÊN NHÂN VÀ CƠ CHẾ BỆNH SINH</a:t>
            </a:r>
            <a:endParaRPr lang="en-US" sz="2800" b="1">
              <a:latin typeface="Times New Roman" pitchFamily="18" charset="0"/>
              <a:cs typeface="Times New Roman" pitchFamily="18" charset="0"/>
            </a:endParaRPr>
          </a:p>
        </p:txBody>
      </p:sp>
      <p:sp>
        <p:nvSpPr>
          <p:cNvPr id="7" name="Text Placeholder 2"/>
          <p:cNvSpPr>
            <a:spLocks noGrp="1"/>
          </p:cNvSpPr>
          <p:nvPr/>
        </p:nvSpPr>
        <p:spPr>
          <a:xfrm>
            <a:off x="228600" y="945810"/>
            <a:ext cx="4732893" cy="568359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en-US" sz="2800" smtClean="0">
                <a:latin typeface="Times New Roman" pitchFamily="18" charset="0"/>
                <a:cs typeface="Times New Roman" pitchFamily="18" charset="0"/>
              </a:rPr>
              <a:t>2.1.Định </a:t>
            </a:r>
            <a:r>
              <a:rPr lang="en-US" sz="2800" err="1" smtClean="0">
                <a:latin typeface="Times New Roman" pitchFamily="18" charset="0"/>
                <a:cs typeface="Times New Roman" pitchFamily="18" charset="0"/>
              </a:rPr>
              <a:t>nghĩa</a:t>
            </a:r>
            <a:r>
              <a:rPr lang="en-US" sz="2800" smtClean="0">
                <a:latin typeface="Times New Roman" pitchFamily="18" charset="0"/>
                <a:cs typeface="Times New Roman" pitchFamily="18" charset="0"/>
              </a:rPr>
              <a:t>:</a:t>
            </a:r>
          </a:p>
          <a:p>
            <a:pPr marL="457200" indent="-457200">
              <a:lnSpc>
                <a:spcPct val="100000"/>
              </a:lnSpc>
              <a:buFontTx/>
              <a:buChar char="-"/>
            </a:pPr>
            <a:r>
              <a:rPr lang="en-US" sz="2800" b="0" err="1" smtClean="0">
                <a:latin typeface="Times New Roman" pitchFamily="18" charset="0"/>
                <a:cs typeface="Times New Roman" pitchFamily="18" charset="0"/>
              </a:rPr>
              <a:t>Bệnh</a:t>
            </a:r>
            <a:r>
              <a:rPr lang="en-US" sz="2800" b="0" smtClean="0">
                <a:latin typeface="Times New Roman" pitchFamily="18" charset="0"/>
                <a:cs typeface="Times New Roman" pitchFamily="18" charset="0"/>
              </a:rPr>
              <a:t> </a:t>
            </a:r>
            <a:r>
              <a:rPr lang="en-US" sz="2800" b="0" err="1">
                <a:latin typeface="Times New Roman" pitchFamily="18" charset="0"/>
                <a:cs typeface="Times New Roman" pitchFamily="18" charset="0"/>
              </a:rPr>
              <a:t>mạn</a:t>
            </a:r>
            <a:r>
              <a:rPr lang="en-US" sz="2800" b="0">
                <a:latin typeface="Times New Roman" pitchFamily="18" charset="0"/>
                <a:cs typeface="Times New Roman" pitchFamily="18" charset="0"/>
              </a:rPr>
              <a:t> </a:t>
            </a:r>
            <a:r>
              <a:rPr lang="en-US" sz="2800" b="0" err="1" smtClean="0">
                <a:latin typeface="Times New Roman" pitchFamily="18" charset="0"/>
                <a:cs typeface="Times New Roman" pitchFamily="18" charset="0"/>
              </a:rPr>
              <a:t>tính</a:t>
            </a:r>
            <a:r>
              <a:rPr lang="en-US" sz="2800" b="0" smtClean="0">
                <a:latin typeface="Times New Roman" pitchFamily="18" charset="0"/>
                <a:cs typeface="Times New Roman" pitchFamily="18" charset="0"/>
              </a:rPr>
              <a:t>.</a:t>
            </a:r>
          </a:p>
          <a:p>
            <a:pPr marL="457200" indent="-457200">
              <a:lnSpc>
                <a:spcPct val="100000"/>
              </a:lnSpc>
              <a:buFontTx/>
              <a:buChar char="-"/>
            </a:pPr>
            <a:r>
              <a:rPr lang="en-US" sz="2800" b="0" err="1" smtClean="0">
                <a:latin typeface="Times New Roman" pitchFamily="18" charset="0"/>
                <a:cs typeface="Times New Roman" pitchFamily="18" charset="0"/>
              </a:rPr>
              <a:t>Thiếu</a:t>
            </a:r>
            <a:r>
              <a:rPr lang="en-US" sz="2800" b="0" smtClean="0">
                <a:latin typeface="Times New Roman" pitchFamily="18" charset="0"/>
                <a:cs typeface="Times New Roman" pitchFamily="18" charset="0"/>
              </a:rPr>
              <a:t> </a:t>
            </a:r>
            <a:r>
              <a:rPr lang="en-US" sz="2800" b="0" err="1">
                <a:latin typeface="Times New Roman" pitchFamily="18" charset="0"/>
                <a:cs typeface="Times New Roman" pitchFamily="18" charset="0"/>
              </a:rPr>
              <a:t>hụt</a:t>
            </a:r>
            <a:r>
              <a:rPr lang="en-US" sz="2800" b="0">
                <a:latin typeface="Times New Roman" pitchFamily="18" charset="0"/>
                <a:cs typeface="Times New Roman" pitchFamily="18" charset="0"/>
              </a:rPr>
              <a:t> </a:t>
            </a:r>
            <a:r>
              <a:rPr lang="en-US" sz="2800" b="0" err="1" smtClean="0">
                <a:latin typeface="Times New Roman" pitchFamily="18" charset="0"/>
                <a:cs typeface="Times New Roman" pitchFamily="18" charset="0"/>
              </a:rPr>
              <a:t>tương</a:t>
            </a:r>
            <a:r>
              <a:rPr lang="en-US" sz="2800" b="0" smtClean="0">
                <a:latin typeface="Times New Roman" pitchFamily="18" charset="0"/>
                <a:cs typeface="Times New Roman" pitchFamily="18" charset="0"/>
              </a:rPr>
              <a:t>/ </a:t>
            </a:r>
            <a:r>
              <a:rPr lang="en-US" sz="2800" b="0" err="1" smtClean="0">
                <a:latin typeface="Times New Roman" pitchFamily="18" charset="0"/>
                <a:cs typeface="Times New Roman" pitchFamily="18" charset="0"/>
              </a:rPr>
              <a:t>tuyệt</a:t>
            </a:r>
            <a:r>
              <a:rPr lang="en-US" sz="2800" b="0" smtClean="0">
                <a:latin typeface="Times New Roman" pitchFamily="18" charset="0"/>
                <a:cs typeface="Times New Roman" pitchFamily="18" charset="0"/>
              </a:rPr>
              <a:t> </a:t>
            </a:r>
            <a:r>
              <a:rPr lang="en-US" sz="2800" b="0" err="1">
                <a:latin typeface="Times New Roman" pitchFamily="18" charset="0"/>
                <a:cs typeface="Times New Roman" pitchFamily="18" charset="0"/>
              </a:rPr>
              <a:t>đối</a:t>
            </a:r>
            <a:r>
              <a:rPr lang="en-US" sz="2800" b="0">
                <a:latin typeface="Times New Roman" pitchFamily="18" charset="0"/>
                <a:cs typeface="Times New Roman" pitchFamily="18" charset="0"/>
              </a:rPr>
              <a:t> </a:t>
            </a:r>
            <a:r>
              <a:rPr lang="en-US" sz="2800" b="0" smtClean="0">
                <a:latin typeface="Times New Roman" pitchFamily="18" charset="0"/>
                <a:cs typeface="Times New Roman" pitchFamily="18" charset="0"/>
              </a:rPr>
              <a:t>insulin.</a:t>
            </a:r>
          </a:p>
          <a:p>
            <a:pPr marL="457200" indent="-457200">
              <a:lnSpc>
                <a:spcPct val="100000"/>
              </a:lnSpc>
              <a:buFontTx/>
              <a:buChar char="-"/>
            </a:pPr>
            <a:r>
              <a:rPr lang="en-US" sz="2800" b="0" err="1">
                <a:latin typeface="Times New Roman" pitchFamily="18" charset="0"/>
                <a:cs typeface="Times New Roman" pitchFamily="18" charset="0"/>
              </a:rPr>
              <a:t>T</a:t>
            </a:r>
            <a:r>
              <a:rPr lang="en-US" sz="2800" b="0" err="1" smtClean="0">
                <a:latin typeface="Times New Roman" pitchFamily="18" charset="0"/>
                <a:cs typeface="Times New Roman" pitchFamily="18" charset="0"/>
              </a:rPr>
              <a:t>huộc</a:t>
            </a:r>
            <a:r>
              <a:rPr lang="en-US" sz="2800" b="0" smtClean="0">
                <a:latin typeface="Times New Roman" pitchFamily="18" charset="0"/>
                <a:cs typeface="Times New Roman" pitchFamily="18" charset="0"/>
              </a:rPr>
              <a:t> </a:t>
            </a:r>
            <a:r>
              <a:rPr lang="en-US" sz="2800" b="0" err="1">
                <a:latin typeface="Times New Roman" pitchFamily="18" charset="0"/>
                <a:cs typeface="Times New Roman" pitchFamily="18" charset="0"/>
              </a:rPr>
              <a:t>tính</a:t>
            </a:r>
            <a:r>
              <a:rPr lang="en-US" sz="2800" b="0">
                <a:latin typeface="Times New Roman" pitchFamily="18" charset="0"/>
                <a:cs typeface="Times New Roman" pitchFamily="18" charset="0"/>
              </a:rPr>
              <a:t>:</a:t>
            </a:r>
          </a:p>
          <a:p>
            <a:pPr marL="457200" indent="-457200">
              <a:lnSpc>
                <a:spcPct val="100000"/>
              </a:lnSpc>
              <a:buFont typeface="Wingdings" pitchFamily="2" charset="2"/>
              <a:buChar char="Ø"/>
            </a:pPr>
            <a:r>
              <a:rPr lang="en-US" sz="2800" b="0" err="1" smtClean="0">
                <a:latin typeface="Times New Roman" pitchFamily="18" charset="0"/>
                <a:cs typeface="Times New Roman" pitchFamily="18" charset="0"/>
              </a:rPr>
              <a:t>Tăng</a:t>
            </a:r>
            <a:r>
              <a:rPr lang="en-US" sz="2800" b="0" smtClean="0">
                <a:latin typeface="Times New Roman" pitchFamily="18" charset="0"/>
                <a:cs typeface="Times New Roman" pitchFamily="18" charset="0"/>
              </a:rPr>
              <a:t> </a:t>
            </a:r>
            <a:r>
              <a:rPr lang="en-US" sz="2800" b="0">
                <a:latin typeface="Times New Roman" pitchFamily="18" charset="0"/>
                <a:cs typeface="Times New Roman" pitchFamily="18" charset="0"/>
              </a:rPr>
              <a:t>glucose </a:t>
            </a:r>
            <a:r>
              <a:rPr lang="en-US" sz="2800" b="0" err="1" smtClean="0">
                <a:latin typeface="Times New Roman" pitchFamily="18" charset="0"/>
                <a:cs typeface="Times New Roman" pitchFamily="18" charset="0"/>
              </a:rPr>
              <a:t>máu</a:t>
            </a:r>
            <a:r>
              <a:rPr lang="en-US" sz="2800" b="0" smtClean="0">
                <a:latin typeface="Times New Roman" pitchFamily="18" charset="0"/>
                <a:cs typeface="Times New Roman" pitchFamily="18" charset="0"/>
              </a:rPr>
              <a:t>. </a:t>
            </a:r>
          </a:p>
          <a:p>
            <a:pPr marL="457200" indent="-457200">
              <a:lnSpc>
                <a:spcPct val="100000"/>
              </a:lnSpc>
              <a:buFont typeface="Wingdings" pitchFamily="2" charset="2"/>
              <a:buChar char="Ø"/>
            </a:pPr>
            <a:r>
              <a:rPr lang="en-US" sz="2800" b="0" err="1" smtClean="0">
                <a:solidFill>
                  <a:schemeClr val="bg2">
                    <a:lumMod val="10000"/>
                  </a:schemeClr>
                </a:solidFill>
                <a:latin typeface="Times New Roman" pitchFamily="18" charset="0"/>
                <a:cs typeface="Times New Roman" pitchFamily="18" charset="0"/>
              </a:rPr>
              <a:t>Rối</a:t>
            </a:r>
            <a:r>
              <a:rPr lang="en-US" sz="2800" b="0" smtClean="0">
                <a:solidFill>
                  <a:schemeClr val="bg2">
                    <a:lumMod val="10000"/>
                  </a:schemeClr>
                </a:solidFill>
                <a:latin typeface="Times New Roman" pitchFamily="18" charset="0"/>
                <a:cs typeface="Times New Roman" pitchFamily="18" charset="0"/>
              </a:rPr>
              <a:t> </a:t>
            </a:r>
            <a:r>
              <a:rPr lang="en-US" sz="2800" b="0" err="1">
                <a:solidFill>
                  <a:schemeClr val="bg2">
                    <a:lumMod val="10000"/>
                  </a:schemeClr>
                </a:solidFill>
                <a:latin typeface="Times New Roman" pitchFamily="18" charset="0"/>
                <a:cs typeface="Times New Roman" pitchFamily="18" charset="0"/>
              </a:rPr>
              <a:t>loạn</a:t>
            </a:r>
            <a:r>
              <a:rPr lang="en-US" sz="2800" b="0">
                <a:solidFill>
                  <a:schemeClr val="bg2">
                    <a:lumMod val="10000"/>
                  </a:schemeClr>
                </a:solidFill>
                <a:latin typeface="Times New Roman" pitchFamily="18" charset="0"/>
                <a:cs typeface="Times New Roman" pitchFamily="18" charset="0"/>
              </a:rPr>
              <a:t> </a:t>
            </a:r>
            <a:r>
              <a:rPr lang="vi-VN" sz="2800" b="0">
                <a:solidFill>
                  <a:schemeClr val="bg2">
                    <a:lumMod val="10000"/>
                  </a:schemeClr>
                </a:solidFill>
                <a:latin typeface="Times New Roman" pitchFamily="18" charset="0"/>
                <a:cs typeface="Times New Roman" pitchFamily="18" charset="0"/>
              </a:rPr>
              <a:t>chuyển hoá carbohydrat, lipid và protein</a:t>
            </a:r>
            <a:endParaRPr lang="en-US" sz="2800" b="0">
              <a:solidFill>
                <a:schemeClr val="bg2">
                  <a:lumMod val="10000"/>
                </a:schemeClr>
              </a:solidFill>
              <a:latin typeface="Times New Roman" pitchFamily="18" charset="0"/>
              <a:cs typeface="Times New Roman" pitchFamily="18" charset="0"/>
            </a:endParaRPr>
          </a:p>
          <a:p>
            <a:pPr marL="457200" indent="-457200">
              <a:lnSpc>
                <a:spcPct val="100000"/>
              </a:lnSpc>
              <a:buFont typeface="Wingdings" pitchFamily="2" charset="2"/>
              <a:buChar char="Ø"/>
            </a:pPr>
            <a:r>
              <a:rPr lang="en-US" sz="2800" b="0">
                <a:solidFill>
                  <a:schemeClr val="bg2">
                    <a:lumMod val="10000"/>
                  </a:schemeClr>
                </a:solidFill>
                <a:latin typeface="Times New Roman" pitchFamily="18" charset="0"/>
                <a:cs typeface="Times New Roman" pitchFamily="18" charset="0"/>
              </a:rPr>
              <a:t>B</a:t>
            </a:r>
            <a:r>
              <a:rPr lang="vi-VN" sz="2800" b="0" smtClean="0">
                <a:solidFill>
                  <a:schemeClr val="bg2">
                    <a:lumMod val="10000"/>
                  </a:schemeClr>
                </a:solidFill>
                <a:latin typeface="Times New Roman" pitchFamily="18" charset="0"/>
                <a:cs typeface="Times New Roman" pitchFamily="18" charset="0"/>
              </a:rPr>
              <a:t>ệnh </a:t>
            </a:r>
            <a:r>
              <a:rPr lang="vi-VN" sz="2800" b="0">
                <a:solidFill>
                  <a:schemeClr val="bg2">
                    <a:lumMod val="10000"/>
                  </a:schemeClr>
                </a:solidFill>
                <a:latin typeface="Times New Roman" pitchFamily="18" charset="0"/>
                <a:cs typeface="Times New Roman" pitchFamily="18" charset="0"/>
              </a:rPr>
              <a:t>lý về thận, đáy mắt, thần kinh và các bệnh </a:t>
            </a:r>
            <a:r>
              <a:rPr lang="vi-VN" sz="2800" b="0" smtClean="0">
                <a:solidFill>
                  <a:schemeClr val="bg2">
                    <a:lumMod val="10000"/>
                  </a:schemeClr>
                </a:solidFill>
                <a:latin typeface="Times New Roman" pitchFamily="18" charset="0"/>
                <a:cs typeface="Times New Roman" pitchFamily="18" charset="0"/>
              </a:rPr>
              <a:t>tim</a:t>
            </a:r>
            <a:endParaRPr lang="en-US" sz="2800" b="0">
              <a:latin typeface="Times New Roman" pitchFamily="18" charset="0"/>
              <a:cs typeface="Times New Roman" pitchFamily="18"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3968750"/>
            <a:ext cx="2667000" cy="288925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5576" y="914400"/>
            <a:ext cx="3356424" cy="2971800"/>
          </a:xfrm>
          <a:prstGeom prst="rect">
            <a:avLst/>
          </a:prstGeom>
        </p:spPr>
      </p:pic>
    </p:spTree>
    <p:extLst>
      <p:ext uri="{BB962C8B-B14F-4D97-AF65-F5344CB8AC3E}">
        <p14:creationId xmlns:p14="http://schemas.microsoft.com/office/powerpoint/2010/main" val="300844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66450" cy="609600"/>
          </a:xfrm>
          <a:prstGeom prst="rect">
            <a:avLst/>
          </a:prstGeom>
        </p:spPr>
      </p:pic>
      <p:sp>
        <p:nvSpPr>
          <p:cNvPr id="7" name="Content Placeholder 5"/>
          <p:cNvSpPr>
            <a:spLocks noGrp="1"/>
          </p:cNvSpPr>
          <p:nvPr/>
        </p:nvSpPr>
        <p:spPr>
          <a:xfrm>
            <a:off x="304800" y="914400"/>
            <a:ext cx="8153400" cy="5715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latin typeface="Times New Roman" pitchFamily="18" charset="0"/>
                <a:cs typeface="Times New Roman" pitchFamily="18" charset="0"/>
              </a:rPr>
              <a:t>2.2.Phân </a:t>
            </a:r>
            <a:r>
              <a:rPr lang="en-US" b="1" err="1" smtClean="0">
                <a:latin typeface="Times New Roman" pitchFamily="18" charset="0"/>
                <a:cs typeface="Times New Roman" pitchFamily="18" charset="0"/>
              </a:rPr>
              <a:t>loại</a:t>
            </a:r>
            <a:r>
              <a:rPr lang="en-US" b="1" smtClean="0">
                <a:latin typeface="Times New Roman" pitchFamily="18" charset="0"/>
                <a:cs typeface="Times New Roman" pitchFamily="18" charset="0"/>
              </a:rPr>
              <a:t>:</a:t>
            </a:r>
          </a:p>
          <a:p>
            <a:pPr>
              <a:lnSpc>
                <a:spcPct val="100000"/>
              </a:lnSpc>
              <a:buFontTx/>
              <a:buChar char="-"/>
            </a:pPr>
            <a:r>
              <a:rPr lang="en-US" smtClean="0">
                <a:latin typeface="Times New Roman" pitchFamily="18" charset="0"/>
                <a:cs typeface="Times New Roman" pitchFamily="18" charset="0"/>
              </a:rPr>
              <a:t>Type 1( </a:t>
            </a:r>
            <a:r>
              <a:rPr lang="en-US" err="1" smtClean="0">
                <a:latin typeface="Times New Roman" pitchFamily="18" charset="0"/>
                <a:cs typeface="Times New Roman" pitchFamily="18" charset="0"/>
              </a:rPr>
              <a:t>tự</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miễn</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vô</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căn</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tế</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bào</a:t>
            </a:r>
            <a:r>
              <a:rPr lang="en-US" smtClean="0">
                <a:latin typeface="Times New Roman" pitchFamily="18" charset="0"/>
                <a:cs typeface="Times New Roman" pitchFamily="18" charset="0"/>
              </a:rPr>
              <a:t> Beta </a:t>
            </a:r>
            <a:r>
              <a:rPr lang="en-US" err="1" smtClean="0">
                <a:latin typeface="Times New Roman" pitchFamily="18" charset="0"/>
                <a:cs typeface="Times New Roman" pitchFamily="18" charset="0"/>
              </a:rPr>
              <a:t>bị</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hủy</a:t>
            </a:r>
            <a:r>
              <a:rPr lang="en-US" smtClean="0">
                <a:latin typeface="Times New Roman" pitchFamily="18" charset="0"/>
                <a:cs typeface="Times New Roman" pitchFamily="18" charset="0"/>
              </a:rPr>
              <a:t> </a:t>
            </a:r>
            <a:r>
              <a:rPr lang="en-US">
                <a:latin typeface="Times New Roman" pitchFamily="18" charset="0"/>
                <a:cs typeface="Times New Roman" pitchFamily="18" charset="0"/>
              </a:rPr>
              <a:t>→</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thiếu</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hụt</a:t>
            </a:r>
            <a:r>
              <a:rPr lang="en-US" smtClean="0">
                <a:latin typeface="Times New Roman" pitchFamily="18" charset="0"/>
                <a:cs typeface="Times New Roman" pitchFamily="18" charset="0"/>
              </a:rPr>
              <a:t> insulin </a:t>
            </a:r>
            <a:r>
              <a:rPr lang="en-US" err="1" smtClean="0">
                <a:latin typeface="Times New Roman" pitchFamily="18" charset="0"/>
                <a:cs typeface="Times New Roman" pitchFamily="18" charset="0"/>
              </a:rPr>
              <a:t>tuyệt</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đối</a:t>
            </a:r>
            <a:r>
              <a:rPr lang="en-US" smtClean="0">
                <a:latin typeface="Times New Roman" pitchFamily="18" charset="0"/>
                <a:cs typeface="Times New Roman" pitchFamily="18" charset="0"/>
              </a:rPr>
              <a:t>.</a:t>
            </a:r>
          </a:p>
          <a:p>
            <a:pPr>
              <a:lnSpc>
                <a:spcPct val="100000"/>
              </a:lnSpc>
              <a:buFontTx/>
              <a:buChar char="-"/>
            </a:pPr>
            <a:r>
              <a:rPr lang="en-US" smtClean="0">
                <a:latin typeface="Times New Roman" pitchFamily="18" charset="0"/>
                <a:cs typeface="Times New Roman" pitchFamily="18" charset="0"/>
              </a:rPr>
              <a:t>Type 2: </a:t>
            </a:r>
            <a:r>
              <a:rPr lang="en-US" err="1" smtClean="0">
                <a:latin typeface="Times New Roman" pitchFamily="18" charset="0"/>
                <a:cs typeface="Times New Roman" pitchFamily="18" charset="0"/>
              </a:rPr>
              <a:t>tổn</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thương</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bài</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tiết</a:t>
            </a:r>
            <a:r>
              <a:rPr lang="en-US" smtClean="0">
                <a:latin typeface="Times New Roman" pitchFamily="18" charset="0"/>
                <a:cs typeface="Times New Roman" pitchFamily="18" charset="0"/>
              </a:rPr>
              <a:t> insulin/ </a:t>
            </a:r>
            <a:r>
              <a:rPr lang="en-US" err="1" smtClean="0">
                <a:latin typeface="Times New Roman" pitchFamily="18" charset="0"/>
                <a:cs typeface="Times New Roman" pitchFamily="18" charset="0"/>
              </a:rPr>
              <a:t>kháng</a:t>
            </a:r>
            <a:r>
              <a:rPr lang="en-US" smtClean="0">
                <a:latin typeface="Times New Roman" pitchFamily="18" charset="0"/>
                <a:cs typeface="Times New Roman" pitchFamily="18" charset="0"/>
              </a:rPr>
              <a:t> insulin.</a:t>
            </a:r>
            <a:endParaRPr lang="en-US">
              <a:latin typeface="Times New Roman" pitchFamily="18" charset="0"/>
              <a:cs typeface="Times New Roman" pitchFamily="18" charset="0"/>
            </a:endParaRPr>
          </a:p>
          <a:p>
            <a:pPr>
              <a:lnSpc>
                <a:spcPct val="100000"/>
              </a:lnSpc>
              <a:buFontTx/>
              <a:buChar char="-"/>
            </a:pPr>
            <a:r>
              <a:rPr lang="en-US" smtClean="0">
                <a:latin typeface="Times New Roman" pitchFamily="18" charset="0"/>
                <a:cs typeface="Times New Roman" pitchFamily="18" charset="0"/>
              </a:rPr>
              <a:t>Thai </a:t>
            </a:r>
            <a:r>
              <a:rPr lang="en-US" err="1" smtClean="0">
                <a:latin typeface="Times New Roman" pitchFamily="18" charset="0"/>
                <a:cs typeface="Times New Roman" pitchFamily="18" charset="0"/>
              </a:rPr>
              <a:t>kỳ</a:t>
            </a:r>
            <a:r>
              <a:rPr lang="en-US" smtClean="0">
                <a:latin typeface="Times New Roman" pitchFamily="18" charset="0"/>
                <a:cs typeface="Times New Roman" pitchFamily="18" charset="0"/>
              </a:rPr>
              <a:t>.</a:t>
            </a:r>
          </a:p>
          <a:p>
            <a:pPr>
              <a:lnSpc>
                <a:spcPct val="100000"/>
              </a:lnSpc>
              <a:buFontTx/>
              <a:buChar char="-"/>
            </a:pPr>
            <a:r>
              <a:rPr lang="en-US" err="1">
                <a:latin typeface="Times New Roman" pitchFamily="18" charset="0"/>
                <a:cs typeface="Times New Roman" pitchFamily="18" charset="0"/>
              </a:rPr>
              <a:t>L</a:t>
            </a:r>
            <a:r>
              <a:rPr lang="en-US" err="1" smtClean="0">
                <a:latin typeface="Times New Roman" pitchFamily="18" charset="0"/>
                <a:cs typeface="Times New Roman" pitchFamily="18" charset="0"/>
              </a:rPr>
              <a:t>oại</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khác</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bệnh</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lý</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tụy</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ngoại</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tiết</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nội</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tiết</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dùng</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thuốc</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hóa</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chất</a:t>
            </a:r>
            <a:r>
              <a:rPr lang="en-US" smtClean="0">
                <a:latin typeface="Times New Roman" pitchFamily="18" charset="0"/>
                <a:cs typeface="Times New Roman" pitchFamily="18" charset="0"/>
              </a:rPr>
              <a:t>, …</a:t>
            </a:r>
          </a:p>
          <a:p>
            <a:pPr marL="0" indent="0">
              <a:lnSpc>
                <a:spcPct val="100000"/>
              </a:lnSpc>
              <a:buNone/>
            </a:pPr>
            <a:r>
              <a:rPr lang="en-US" b="1" smtClean="0">
                <a:latin typeface="Times New Roman" pitchFamily="18" charset="0"/>
                <a:cs typeface="Times New Roman" pitchFamily="18" charset="0"/>
              </a:rPr>
              <a:t>2.3.Nguyên </a:t>
            </a:r>
            <a:r>
              <a:rPr lang="en-US" b="1" err="1" smtClean="0">
                <a:latin typeface="Times New Roman" pitchFamily="18" charset="0"/>
                <a:cs typeface="Times New Roman" pitchFamily="18" charset="0"/>
              </a:rPr>
              <a:t>nhân</a:t>
            </a:r>
            <a:r>
              <a:rPr lang="en-US" b="1" smtClean="0">
                <a:latin typeface="Times New Roman" pitchFamily="18" charset="0"/>
                <a:cs typeface="Times New Roman" pitchFamily="18" charset="0"/>
              </a:rPr>
              <a:t>: </a:t>
            </a:r>
          </a:p>
          <a:p>
            <a:pPr>
              <a:lnSpc>
                <a:spcPct val="100000"/>
              </a:lnSpc>
              <a:buFontTx/>
              <a:buChar char="-"/>
            </a:pPr>
            <a:r>
              <a:rPr lang="en-US" err="1" smtClean="0">
                <a:latin typeface="Times New Roman" pitchFamily="18" charset="0"/>
                <a:cs typeface="Times New Roman" pitchFamily="18" charset="0"/>
              </a:rPr>
              <a:t>Yếu</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tố</a:t>
            </a:r>
            <a:r>
              <a:rPr lang="en-US" smtClean="0">
                <a:latin typeface="Times New Roman" pitchFamily="18" charset="0"/>
                <a:cs typeface="Times New Roman" pitchFamily="18" charset="0"/>
              </a:rPr>
              <a:t> di </a:t>
            </a:r>
            <a:r>
              <a:rPr lang="en-US" err="1" smtClean="0">
                <a:latin typeface="Times New Roman" pitchFamily="18" charset="0"/>
                <a:cs typeface="Times New Roman" pitchFamily="18" charset="0"/>
              </a:rPr>
              <a:t>truyền</a:t>
            </a:r>
            <a:r>
              <a:rPr lang="en-US" smtClean="0">
                <a:latin typeface="Times New Roman" pitchFamily="18" charset="0"/>
                <a:cs typeface="Times New Roman" pitchFamily="18" charset="0"/>
              </a:rPr>
              <a:t> </a:t>
            </a:r>
          </a:p>
          <a:p>
            <a:pPr>
              <a:lnSpc>
                <a:spcPct val="100000"/>
              </a:lnSpc>
              <a:buFontTx/>
              <a:buChar char="-"/>
            </a:pPr>
            <a:r>
              <a:rPr lang="en-US" err="1" smtClean="0">
                <a:latin typeface="Times New Roman" pitchFamily="18" charset="0"/>
                <a:cs typeface="Times New Roman" pitchFamily="18" charset="0"/>
              </a:rPr>
              <a:t>Yếu</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tố</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môi</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trường</a:t>
            </a:r>
            <a:endParaRPr lang="en-US" smtClean="0">
              <a:latin typeface="Times New Roman" pitchFamily="18" charset="0"/>
              <a:cs typeface="Times New Roman" pitchFamily="18" charset="0"/>
            </a:endParaRPr>
          </a:p>
          <a:p>
            <a:pPr>
              <a:lnSpc>
                <a:spcPct val="100000"/>
              </a:lnSpc>
              <a:buFontTx/>
              <a:buChar char="-"/>
            </a:pPr>
            <a:r>
              <a:rPr lang="en-US" err="1" smtClean="0">
                <a:latin typeface="Times New Roman" pitchFamily="18" charset="0"/>
                <a:cs typeface="Times New Roman" pitchFamily="18" charset="0"/>
              </a:rPr>
              <a:t>Tuổi</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thọ</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cao</a:t>
            </a:r>
            <a:r>
              <a:rPr lang="en-US" smtClean="0">
                <a:latin typeface="Times New Roman" pitchFamily="18" charset="0"/>
                <a:cs typeface="Times New Roman" pitchFamily="18" charset="0"/>
              </a:rPr>
              <a:t> </a:t>
            </a:r>
            <a:r>
              <a:rPr lang="en-US">
                <a:latin typeface="Times New Roman" pitchFamily="18" charset="0"/>
                <a:cs typeface="Times New Roman" pitchFamily="18" charset="0"/>
              </a:rPr>
              <a:t>→ </a:t>
            </a:r>
            <a:r>
              <a:rPr lang="en-US" err="1" smtClean="0">
                <a:latin typeface="Times New Roman" pitchFamily="18" charset="0"/>
                <a:cs typeface="Times New Roman" pitchFamily="18" charset="0"/>
              </a:rPr>
              <a:t>nguy</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cơ</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lớn</a:t>
            </a:r>
            <a:endParaRPr lang="en-US" smtClean="0">
              <a:latin typeface="Times New Roman" pitchFamily="18" charset="0"/>
              <a:cs typeface="Times New Roman" pitchFamily="18" charset="0"/>
            </a:endParaRPr>
          </a:p>
        </p:txBody>
      </p:sp>
      <p:sp>
        <p:nvSpPr>
          <p:cNvPr id="8" name="Title 1"/>
          <p:cNvSpPr>
            <a:spLocks noGrp="1"/>
          </p:cNvSpPr>
          <p:nvPr/>
        </p:nvSpPr>
        <p:spPr>
          <a:xfrm>
            <a:off x="2286000" y="141778"/>
            <a:ext cx="6722012" cy="7726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latin typeface="Times New Roman" pitchFamily="18" charset="0"/>
                <a:cs typeface="Times New Roman" pitchFamily="18" charset="0"/>
              </a:rPr>
              <a:t>2.ĐỊNH NGHĨA, PHÂN LOẠI, NGUYÊN NHÂN VÀ CƠ CHẾ BỆNH SINH</a:t>
            </a:r>
            <a:endParaRPr lang="en-US" sz="2800" b="1">
              <a:latin typeface="Times New Roman" pitchFamily="18" charset="0"/>
              <a:cs typeface="Times New Roman"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4229100"/>
            <a:ext cx="2689708" cy="2476500"/>
          </a:xfrm>
          <a:prstGeom prst="rect">
            <a:avLst/>
          </a:prstGeom>
        </p:spPr>
      </p:pic>
      <p:sp>
        <p:nvSpPr>
          <p:cNvPr id="10" name="TextBox 7"/>
          <p:cNvSpPr txBox="1"/>
          <p:nvPr/>
        </p:nvSpPr>
        <p:spPr>
          <a:xfrm>
            <a:off x="6705600" y="4355068"/>
            <a:ext cx="16002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smtClean="0">
                <a:solidFill>
                  <a:srgbClr val="FF0000"/>
                </a:solidFill>
                <a:latin typeface="Times New Roman" pitchFamily="18" charset="0"/>
                <a:cs typeface="Times New Roman" pitchFamily="18" charset="0"/>
              </a:rPr>
              <a:t>5-10%</a:t>
            </a:r>
            <a:endParaRPr lang="en-US" sz="2800">
              <a:solidFill>
                <a:srgbClr val="FF0000"/>
              </a:solidFill>
              <a:latin typeface="Times New Roman" pitchFamily="18" charset="0"/>
              <a:cs typeface="Times New Roman" pitchFamily="18" charset="0"/>
            </a:endParaRPr>
          </a:p>
        </p:txBody>
      </p:sp>
      <p:sp>
        <p:nvSpPr>
          <p:cNvPr id="11" name="TextBox 8"/>
          <p:cNvSpPr txBox="1"/>
          <p:nvPr/>
        </p:nvSpPr>
        <p:spPr>
          <a:xfrm>
            <a:off x="7620000" y="5269468"/>
            <a:ext cx="138801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2800">
                <a:solidFill>
                  <a:srgbClr val="FF0000"/>
                </a:solidFill>
                <a:latin typeface="Times New Roman" panose="02020603050405020304" pitchFamily="18" charset="0"/>
                <a:cs typeface="Times New Roman" panose="02020603050405020304" pitchFamily="18" charset="0"/>
              </a:rPr>
              <a:t>90-95%</a:t>
            </a:r>
            <a:endParaRPr lang="en-US" sz="2800">
              <a:solidFill>
                <a:srgbClr val="FF0000"/>
              </a:solidFill>
            </a:endParaRPr>
          </a:p>
        </p:txBody>
      </p:sp>
    </p:spTree>
    <p:extLst>
      <p:ext uri="{BB962C8B-B14F-4D97-AF65-F5344CB8AC3E}">
        <p14:creationId xmlns:p14="http://schemas.microsoft.com/office/powerpoint/2010/main" val="188846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66450" cy="609600"/>
          </a:xfrm>
          <a:prstGeom prst="rect">
            <a:avLst/>
          </a:prstGeom>
        </p:spPr>
      </p:pic>
      <p:sp>
        <p:nvSpPr>
          <p:cNvPr id="6" name="Title 1"/>
          <p:cNvSpPr>
            <a:spLocks noGrp="1"/>
          </p:cNvSpPr>
          <p:nvPr/>
        </p:nvSpPr>
        <p:spPr>
          <a:xfrm>
            <a:off x="2286000" y="141778"/>
            <a:ext cx="6722012" cy="7726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800" b="1" smtClean="0">
                <a:latin typeface="Times New Roman" pitchFamily="18" charset="0"/>
                <a:cs typeface="Times New Roman" pitchFamily="18" charset="0"/>
              </a:rPr>
              <a:t>2.ĐỊNH NGHĨA, PHÂN LOẠI, NGUYÊN NHÂN VÀ CƠ CHẾ BỆNH SINH</a:t>
            </a:r>
            <a:endParaRPr lang="en-US" sz="2800" b="1">
              <a:latin typeface="Times New Roman" pitchFamily="18" charset="0"/>
              <a:cs typeface="Times New Roman"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75" y="1524000"/>
            <a:ext cx="4483025" cy="351844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7908" y="3276600"/>
            <a:ext cx="4436092" cy="3529444"/>
          </a:xfrm>
          <a:prstGeom prst="rect">
            <a:avLst/>
          </a:prstGeom>
        </p:spPr>
      </p:pic>
      <p:sp>
        <p:nvSpPr>
          <p:cNvPr id="9" name="TextBox 11"/>
          <p:cNvSpPr txBox="1"/>
          <p:nvPr/>
        </p:nvSpPr>
        <p:spPr>
          <a:xfrm>
            <a:off x="152400" y="5370493"/>
            <a:ext cx="4495800"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smtClean="0">
                <a:latin typeface="Times New Roman" panose="02020603050405020304" pitchFamily="18" charset="0"/>
                <a:cs typeface="Times New Roman" panose="02020603050405020304" pitchFamily="18" charset="0"/>
              </a:rPr>
              <a:t>Type 1: T</a:t>
            </a:r>
            <a:r>
              <a:rPr lang="vi-VN" sz="2800" smtClean="0">
                <a:latin typeface="Times New Roman" panose="02020603050405020304" pitchFamily="18" charset="0"/>
                <a:cs typeface="Times New Roman" panose="02020603050405020304" pitchFamily="18" charset="0"/>
              </a:rPr>
              <a:t>rẻ em</a:t>
            </a: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người ≤</a:t>
            </a: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30 </a:t>
            </a:r>
            <a:r>
              <a:rPr lang="vi-VN" sz="2800">
                <a:latin typeface="Times New Roman" panose="02020603050405020304" pitchFamily="18" charset="0"/>
                <a:cs typeface="Times New Roman" panose="02020603050405020304" pitchFamily="18" charset="0"/>
              </a:rPr>
              <a:t>tuổi. </a:t>
            </a:r>
            <a:endParaRPr lang="en-US" sz="2800">
              <a:latin typeface="Times New Roman" panose="02020603050405020304" pitchFamily="18" charset="0"/>
              <a:cs typeface="Times New Roman" panose="02020603050405020304" pitchFamily="18" charset="0"/>
            </a:endParaRPr>
          </a:p>
        </p:txBody>
      </p:sp>
      <p:sp>
        <p:nvSpPr>
          <p:cNvPr id="10" name="TextBox 12"/>
          <p:cNvSpPr txBox="1"/>
          <p:nvPr/>
        </p:nvSpPr>
        <p:spPr>
          <a:xfrm>
            <a:off x="4800600" y="2143780"/>
            <a:ext cx="42672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smtClean="0">
                <a:latin typeface="Times New Roman" panose="02020603050405020304" pitchFamily="18" charset="0"/>
                <a:cs typeface="Times New Roman" panose="02020603050405020304" pitchFamily="18" charset="0"/>
              </a:rPr>
              <a:t>Type 2: </a:t>
            </a:r>
            <a:r>
              <a:rPr lang="en-US" sz="2800" err="1" smtClean="0">
                <a:latin typeface="Times New Roman" panose="02020603050405020304" pitchFamily="18" charset="0"/>
                <a:cs typeface="Times New Roman" panose="02020603050405020304" pitchFamily="18" charset="0"/>
              </a:rPr>
              <a:t>Người</a:t>
            </a:r>
            <a:r>
              <a:rPr lang="en-US" sz="2800" smtClean="0">
                <a:latin typeface="Times New Roman" panose="02020603050405020304" pitchFamily="18" charset="0"/>
                <a:cs typeface="Times New Roman" panose="02020603050405020304" pitchFamily="18" charset="0"/>
              </a:rPr>
              <a:t> ≥ 40 </a:t>
            </a:r>
            <a:r>
              <a:rPr lang="en-US" sz="2800" err="1" smtClean="0">
                <a:latin typeface="Times New Roman" panose="02020603050405020304" pitchFamily="18" charset="0"/>
                <a:cs typeface="Times New Roman" panose="02020603050405020304" pitchFamily="18" charset="0"/>
              </a:rPr>
              <a:t>tuổi</a:t>
            </a:r>
            <a:r>
              <a:rPr lang="vi-VN" sz="2800" smtClean="0">
                <a:latin typeface="Times New Roman" panose="02020603050405020304" pitchFamily="18" charset="0"/>
                <a:cs typeface="Times New Roman" panose="02020603050405020304" pitchFamily="18" charset="0"/>
              </a:rPr>
              <a:t>. </a:t>
            </a:r>
            <a:endParaRPr lang="vi-VN" sz="2800">
              <a:latin typeface="Times New Roman" panose="02020603050405020304" pitchFamily="18" charset="0"/>
              <a:cs typeface="Times New Roman" panose="02020603050405020304" pitchFamily="18" charset="0"/>
            </a:endParaRPr>
          </a:p>
        </p:txBody>
      </p:sp>
      <p:sp>
        <p:nvSpPr>
          <p:cNvPr id="11" name="Rectangle 10"/>
          <p:cNvSpPr/>
          <p:nvPr/>
        </p:nvSpPr>
        <p:spPr>
          <a:xfrm>
            <a:off x="304800" y="955357"/>
            <a:ext cx="3578224" cy="523220"/>
          </a:xfrm>
          <a:prstGeom prst="rect">
            <a:avLst/>
          </a:prstGeom>
        </p:spPr>
        <p:txBody>
          <a:bodyPr wrap="none">
            <a:spAutoFit/>
          </a:bodyPr>
          <a:lstStyle/>
          <a:p>
            <a:r>
              <a:rPr lang="en-US" sz="2800" b="1" smtClean="0">
                <a:latin typeface="Times New Roman" pitchFamily="18" charset="0"/>
                <a:cs typeface="Times New Roman" pitchFamily="18" charset="0"/>
              </a:rPr>
              <a:t>2.3. </a:t>
            </a:r>
            <a:r>
              <a:rPr lang="en-US" sz="2800" b="1" err="1" smtClean="0">
                <a:latin typeface="Times New Roman" pitchFamily="18" charset="0"/>
                <a:cs typeface="Times New Roman" pitchFamily="18" charset="0"/>
              </a:rPr>
              <a:t>Cơ</a:t>
            </a:r>
            <a:r>
              <a:rPr lang="en-US" sz="2800" b="1" smtClean="0">
                <a:latin typeface="Times New Roman" pitchFamily="18" charset="0"/>
                <a:cs typeface="Times New Roman" pitchFamily="18" charset="0"/>
              </a:rPr>
              <a:t> </a:t>
            </a:r>
            <a:r>
              <a:rPr lang="en-US" sz="2800" b="1" err="1" smtClean="0">
                <a:latin typeface="Times New Roman" pitchFamily="18" charset="0"/>
                <a:cs typeface="Times New Roman" pitchFamily="18" charset="0"/>
              </a:rPr>
              <a:t>chế</a:t>
            </a:r>
            <a:r>
              <a:rPr lang="en-US" sz="2800" b="1" smtClean="0">
                <a:latin typeface="Times New Roman" pitchFamily="18" charset="0"/>
                <a:cs typeface="Times New Roman" pitchFamily="18" charset="0"/>
              </a:rPr>
              <a:t> </a:t>
            </a:r>
            <a:r>
              <a:rPr lang="en-US" sz="2800" b="1" err="1" smtClean="0">
                <a:latin typeface="Times New Roman" pitchFamily="18" charset="0"/>
                <a:cs typeface="Times New Roman" pitchFamily="18" charset="0"/>
              </a:rPr>
              <a:t>bệnh</a:t>
            </a:r>
            <a:r>
              <a:rPr lang="en-US" sz="2800" b="1" smtClean="0">
                <a:latin typeface="Times New Roman" pitchFamily="18" charset="0"/>
                <a:cs typeface="Times New Roman" pitchFamily="18" charset="0"/>
              </a:rPr>
              <a:t> </a:t>
            </a:r>
            <a:r>
              <a:rPr lang="en-US" sz="2800" b="1" err="1" smtClean="0">
                <a:latin typeface="Times New Roman" pitchFamily="18" charset="0"/>
                <a:cs typeface="Times New Roman" pitchFamily="18" charset="0"/>
              </a:rPr>
              <a:t>sinh</a:t>
            </a:r>
            <a:r>
              <a:rPr lang="en-US" sz="2800" b="1">
                <a:latin typeface="Times New Roman" pitchFamily="18" charset="0"/>
                <a:cs typeface="Times New Roman" pitchFamily="18" charset="0"/>
              </a:rPr>
              <a:t>:</a:t>
            </a:r>
          </a:p>
        </p:txBody>
      </p:sp>
    </p:spTree>
    <p:extLst>
      <p:ext uri="{BB962C8B-B14F-4D97-AF65-F5344CB8AC3E}">
        <p14:creationId xmlns:p14="http://schemas.microsoft.com/office/powerpoint/2010/main" val="1260375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66450" cy="609600"/>
          </a:xfrm>
          <a:prstGeom prst="rect">
            <a:avLst/>
          </a:prstGeom>
        </p:spPr>
      </p:pic>
      <p:sp>
        <p:nvSpPr>
          <p:cNvPr id="6" name="Title 1"/>
          <p:cNvSpPr>
            <a:spLocks noGrp="1"/>
          </p:cNvSpPr>
          <p:nvPr/>
        </p:nvSpPr>
        <p:spPr>
          <a:xfrm>
            <a:off x="2895600" y="156895"/>
            <a:ext cx="6172730" cy="7575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800" b="1" smtClean="0">
                <a:latin typeface="Times New Roman" pitchFamily="18" charset="0"/>
                <a:cs typeface="Times New Roman" pitchFamily="18" charset="0"/>
              </a:rPr>
              <a:t>3. TRIỆU CHỨNG VÀ TIÊU CHUẨN CHẨN ĐOÁN</a:t>
            </a:r>
            <a:endParaRPr lang="en-US" sz="2800" b="1">
              <a:latin typeface="Times New Roman" pitchFamily="18" charset="0"/>
              <a:cs typeface="Times New Roman" pitchFamily="18" charset="0"/>
            </a:endParaRPr>
          </a:p>
        </p:txBody>
      </p:sp>
      <p:sp>
        <p:nvSpPr>
          <p:cNvPr id="8" name="Content Placeholder 3"/>
          <p:cNvSpPr>
            <a:spLocks noGrp="1"/>
          </p:cNvSpPr>
          <p:nvPr/>
        </p:nvSpPr>
        <p:spPr>
          <a:xfrm>
            <a:off x="160550" y="609600"/>
            <a:ext cx="4563850" cy="6096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latin typeface="Times New Roman" pitchFamily="18" charset="0"/>
                <a:cs typeface="Times New Roman" pitchFamily="18" charset="0"/>
              </a:rPr>
              <a:t>3.1. </a:t>
            </a:r>
            <a:r>
              <a:rPr lang="en-US" b="1" err="1" smtClean="0">
                <a:latin typeface="Times New Roman" pitchFamily="18" charset="0"/>
                <a:cs typeface="Times New Roman" pitchFamily="18" charset="0"/>
              </a:rPr>
              <a:t>Triệu</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chứng</a:t>
            </a:r>
            <a:r>
              <a:rPr lang="en-US" b="1" smtClean="0">
                <a:latin typeface="Times New Roman" pitchFamily="18" charset="0"/>
                <a:cs typeface="Times New Roman" pitchFamily="18" charset="0"/>
              </a:rPr>
              <a:t>:</a:t>
            </a:r>
          </a:p>
          <a:p>
            <a:pPr>
              <a:lnSpc>
                <a:spcPct val="100000"/>
              </a:lnSpc>
              <a:buFont typeface="Wingdings" pitchFamily="2" charset="2"/>
              <a:buChar char="v"/>
            </a:pPr>
            <a:r>
              <a:rPr lang="en-US" err="1" smtClean="0">
                <a:latin typeface="Times New Roman" pitchFamily="18" charset="0"/>
                <a:cs typeface="Times New Roman" pitchFamily="18" charset="0"/>
              </a:rPr>
              <a:t>Hậu</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quả</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trực</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tiếp</a:t>
            </a:r>
            <a:r>
              <a:rPr lang="en-US">
                <a:latin typeface="Times New Roman" pitchFamily="18" charset="0"/>
                <a:cs typeface="Times New Roman" pitchFamily="18" charset="0"/>
              </a:rPr>
              <a:t> </a:t>
            </a:r>
            <a:r>
              <a:rPr lang="en-US" err="1" smtClean="0">
                <a:latin typeface="Times New Roman" pitchFamily="18" charset="0"/>
                <a:cs typeface="Times New Roman" pitchFamily="18" charset="0"/>
              </a:rPr>
              <a:t>tăng</a:t>
            </a:r>
            <a:r>
              <a:rPr lang="en-US" smtClean="0">
                <a:latin typeface="Times New Roman" pitchFamily="18" charset="0"/>
                <a:cs typeface="Times New Roman" pitchFamily="18" charset="0"/>
              </a:rPr>
              <a:t> glucose </a:t>
            </a:r>
            <a:r>
              <a:rPr lang="en-US" err="1" smtClean="0">
                <a:latin typeface="Times New Roman" pitchFamily="18" charset="0"/>
                <a:cs typeface="Times New Roman" pitchFamily="18" charset="0"/>
              </a:rPr>
              <a:t>máu</a:t>
            </a:r>
            <a:r>
              <a:rPr lang="en-US" smtClean="0">
                <a:latin typeface="Times New Roman" pitchFamily="18" charset="0"/>
                <a:cs typeface="Times New Roman" pitchFamily="18" charset="0"/>
              </a:rPr>
              <a:t>:</a:t>
            </a:r>
          </a:p>
          <a:p>
            <a:pPr>
              <a:lnSpc>
                <a:spcPct val="100000"/>
              </a:lnSpc>
              <a:buFontTx/>
              <a:buChar char="-"/>
            </a:pPr>
            <a:r>
              <a:rPr lang="en-US" err="1" smtClean="0">
                <a:latin typeface="Times New Roman" pitchFamily="18" charset="0"/>
                <a:cs typeface="Times New Roman" pitchFamily="18" charset="0"/>
              </a:rPr>
              <a:t>Tiểu</a:t>
            </a:r>
            <a:r>
              <a:rPr lang="vi-VN" smtClean="0">
                <a:latin typeface="Times New Roman" pitchFamily="18" charset="0"/>
                <a:cs typeface="Times New Roman" pitchFamily="18" charset="0"/>
              </a:rPr>
              <a:t> nhiều, tiểu đêm</a:t>
            </a:r>
            <a:r>
              <a:rPr lang="en-US" smtClean="0">
                <a:latin typeface="Times New Roman" pitchFamily="18" charset="0"/>
                <a:cs typeface="Times New Roman" pitchFamily="18" charset="0"/>
              </a:rPr>
              <a:t>,</a:t>
            </a:r>
            <a:r>
              <a:rPr lang="vi-VN" smtClean="0">
                <a:latin typeface="Times New Roman" pitchFamily="18" charset="0"/>
                <a:cs typeface="Times New Roman" pitchFamily="18" charset="0"/>
              </a:rPr>
              <a:t> khát nhiều </a:t>
            </a:r>
            <a:endParaRPr lang="en-US" smtClean="0">
              <a:latin typeface="Times New Roman" pitchFamily="18" charset="0"/>
              <a:cs typeface="Times New Roman" pitchFamily="18" charset="0"/>
            </a:endParaRPr>
          </a:p>
          <a:p>
            <a:pPr>
              <a:lnSpc>
                <a:spcPct val="100000"/>
              </a:lnSpc>
              <a:buFontTx/>
              <a:buChar char="-"/>
            </a:pPr>
            <a:r>
              <a:rPr lang="en-US" err="1" smtClean="0">
                <a:latin typeface="Times New Roman" pitchFamily="18" charset="0"/>
                <a:cs typeface="Times New Roman" pitchFamily="18" charset="0"/>
              </a:rPr>
              <a:t>Rối</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loạn</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thị</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giác</a:t>
            </a:r>
            <a:endParaRPr lang="en-US" smtClean="0">
              <a:latin typeface="Times New Roman" pitchFamily="18" charset="0"/>
              <a:cs typeface="Times New Roman" pitchFamily="18" charset="0"/>
            </a:endParaRPr>
          </a:p>
          <a:p>
            <a:pPr>
              <a:lnSpc>
                <a:spcPct val="100000"/>
              </a:lnSpc>
              <a:buFontTx/>
              <a:buChar char="-"/>
            </a:pP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Viêm</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âm</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hộ</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âm</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đạo</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niệu</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đạo</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bao</a:t>
            </a:r>
            <a:r>
              <a:rPr lang="en-US" smtClean="0">
                <a:latin typeface="Times New Roman" pitchFamily="18" charset="0"/>
                <a:cs typeface="Times New Roman" pitchFamily="18" charset="0"/>
              </a:rPr>
              <a:t> qui </a:t>
            </a:r>
            <a:r>
              <a:rPr lang="en-US" err="1" smtClean="0">
                <a:latin typeface="Times New Roman" pitchFamily="18" charset="0"/>
                <a:cs typeface="Times New Roman" pitchFamily="18" charset="0"/>
              </a:rPr>
              <a:t>đầu</a:t>
            </a:r>
            <a:r>
              <a:rPr lang="en-US" smtClean="0">
                <a:latin typeface="Times New Roman" pitchFamily="18" charset="0"/>
                <a:cs typeface="Times New Roman" pitchFamily="18" charset="0"/>
              </a:rPr>
              <a:t> </a:t>
            </a:r>
          </a:p>
          <a:p>
            <a:pPr>
              <a:lnSpc>
                <a:spcPct val="100000"/>
              </a:lnSpc>
              <a:buFont typeface="Wingdings" pitchFamily="2" charset="2"/>
              <a:buChar char="v"/>
            </a:pPr>
            <a:r>
              <a:rPr lang="en-US" err="1" smtClean="0">
                <a:latin typeface="Times New Roman" pitchFamily="18" charset="0"/>
                <a:cs typeface="Times New Roman" pitchFamily="18" charset="0"/>
              </a:rPr>
              <a:t>Hậu</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quả</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rối</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loạn</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chuyển</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hóa</a:t>
            </a:r>
            <a:r>
              <a:rPr lang="en-US" smtClean="0">
                <a:latin typeface="Times New Roman" pitchFamily="18" charset="0"/>
                <a:cs typeface="Times New Roman" pitchFamily="18" charset="0"/>
              </a:rPr>
              <a:t> glucose: </a:t>
            </a:r>
          </a:p>
          <a:p>
            <a:pPr>
              <a:lnSpc>
                <a:spcPct val="100000"/>
              </a:lnSpc>
              <a:buFontTx/>
              <a:buChar char="-"/>
            </a:pPr>
            <a:r>
              <a:rPr lang="en-US" err="1" smtClean="0">
                <a:latin typeface="Times New Roman" pitchFamily="18" charset="0"/>
                <a:cs typeface="Times New Roman" pitchFamily="18" charset="0"/>
              </a:rPr>
              <a:t>Ngủ</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lịm</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yếu</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mệt</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giảm</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cân</a:t>
            </a:r>
            <a:r>
              <a:rPr lang="en-US" smtClean="0">
                <a:latin typeface="Times New Roman" pitchFamily="18" charset="0"/>
                <a:cs typeface="Times New Roman" pitchFamily="18" charset="0"/>
              </a:rPr>
              <a:t> </a:t>
            </a:r>
          </a:p>
          <a:p>
            <a:pPr>
              <a:lnSpc>
                <a:spcPct val="100000"/>
              </a:lnSpc>
              <a:buFontTx/>
              <a:buChar char="-"/>
            </a:pPr>
            <a:r>
              <a:rPr lang="en-US" err="1" smtClean="0">
                <a:latin typeface="Times New Roman" pitchFamily="18" charset="0"/>
                <a:cs typeface="Times New Roman" pitchFamily="18" charset="0"/>
              </a:rPr>
              <a:t>Nhiễm</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toan</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ceton</a:t>
            </a:r>
            <a:endParaRPr lang="en-US" smtClean="0">
              <a:latin typeface="Times New Roman" pitchFamily="18" charset="0"/>
              <a:cs typeface="Times New Roman" pitchFamily="18" charset="0"/>
            </a:endParaRPr>
          </a:p>
        </p:txBody>
      </p:sp>
      <p:pic>
        <p:nvPicPr>
          <p:cNvPr id="9" name="Content Placeholder 13"/>
          <p:cNvPicPr>
            <a:picLocks noGrp="1" noChangeAspect="1"/>
          </p:cNvPicPr>
          <p:nvPr/>
        </p:nvPicPr>
        <p:blipFill rotWithShape="1">
          <a:blip r:embed="rId3">
            <a:extLst>
              <a:ext uri="{28A0092B-C50C-407E-A947-70E740481C1C}">
                <a14:useLocalDpi xmlns:a14="http://schemas.microsoft.com/office/drawing/2010/main" val="0"/>
              </a:ext>
            </a:extLst>
          </a:blip>
          <a:srcRect t="3261" r="3105"/>
          <a:stretch/>
        </p:blipFill>
        <p:spPr>
          <a:xfrm>
            <a:off x="4640050" y="914400"/>
            <a:ext cx="4503950" cy="4740998"/>
          </a:xfrm>
          <a:prstGeom prst="rect">
            <a:avLst/>
          </a:prstGeom>
        </p:spPr>
      </p:pic>
      <p:sp>
        <p:nvSpPr>
          <p:cNvPr id="10" name="Rectangle 9"/>
          <p:cNvSpPr/>
          <p:nvPr/>
        </p:nvSpPr>
        <p:spPr>
          <a:xfrm>
            <a:off x="4876800" y="5675293"/>
            <a:ext cx="4191000" cy="954107"/>
          </a:xfrm>
          <a:prstGeom prst="rect">
            <a:avLst/>
          </a:prstGeom>
        </p:spPr>
        <p:txBody>
          <a:bodyPr wrap="square">
            <a:spAutoFit/>
          </a:bodyPr>
          <a:lstStyle/>
          <a:p>
            <a:pPr marL="457200" indent="-457200">
              <a:buFont typeface="Wingdings" pitchFamily="2" charset="2"/>
              <a:buChar char="v"/>
            </a:pPr>
            <a:r>
              <a:rPr lang="en-US" sz="2800" err="1">
                <a:latin typeface="Times New Roman" pitchFamily="18" charset="0"/>
                <a:cs typeface="Times New Roman" pitchFamily="18" charset="0"/>
              </a:rPr>
              <a:t>Biến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chứng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mãn</a:t>
            </a:r>
            <a:r>
              <a:rPr lang="en-US" sz="2800">
                <a:latin typeface="Times New Roman" pitchFamily="18" charset="0"/>
                <a:cs typeface="Times New Roman" pitchFamily="18" charset="0"/>
              </a:rPr>
              <a:t> </a:t>
            </a:r>
            <a:r>
              <a:rPr lang="en-US" sz="2800" err="1" smtClean="0">
                <a:latin typeface="Times New Roman" pitchFamily="18" charset="0"/>
                <a:cs typeface="Times New Roman" pitchFamily="18" charset="0"/>
              </a:rPr>
              <a:t>tính</a:t>
            </a:r>
            <a:r>
              <a:rPr lang="en-US" sz="2800" smtClean="0">
                <a:latin typeface="Times New Roman" pitchFamily="18" charset="0"/>
                <a:cs typeface="Times New Roman" pitchFamily="18" charset="0"/>
              </a:rPr>
              <a:t> </a:t>
            </a:r>
          </a:p>
          <a:p>
            <a:r>
              <a:rPr lang="en-US" sz="2800" smtClean="0">
                <a:latin typeface="Times New Roman" pitchFamily="18" charset="0"/>
                <a:cs typeface="Times New Roman" pitchFamily="18" charset="0"/>
              </a:rPr>
              <a:t>→ </a:t>
            </a:r>
            <a:r>
              <a:rPr lang="en-US" sz="2800" err="1">
                <a:latin typeface="Times New Roman" pitchFamily="18" charset="0"/>
                <a:cs typeface="Times New Roman" pitchFamily="18" charset="0"/>
              </a:rPr>
              <a:t>hôn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mê,nhiễm</a:t>
            </a:r>
            <a:r>
              <a:rPr lang="en-US" sz="2800">
                <a:latin typeface="Times New Roman" pitchFamily="18" charset="0"/>
                <a:cs typeface="Times New Roman" pitchFamily="18" charset="0"/>
              </a:rPr>
              <a:t> </a:t>
            </a:r>
            <a:r>
              <a:rPr lang="en-US" sz="2800" err="1" smtClean="0">
                <a:latin typeface="Times New Roman" pitchFamily="18" charset="0"/>
                <a:cs typeface="Times New Roman" pitchFamily="18" charset="0"/>
              </a:rPr>
              <a:t>toan</a:t>
            </a:r>
            <a:r>
              <a:rPr lang="en-US" sz="2800" smtClean="0">
                <a:latin typeface="Times New Roman" pitchFamily="18" charset="0"/>
                <a:cs typeface="Times New Roman" pitchFamily="18" charset="0"/>
              </a:rPr>
              <a:t>, …</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3754330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94&quot;/&gt;&lt;/object&gt;&lt;object type=&quot;3&quot; unique_id=&quot;10005&quot;&gt;&lt;property id=&quot;20148&quot; value=&quot;5&quot;/&gt;&lt;property id=&quot;20300&quot; value=&quot;Slide 3&quot;/&gt;&lt;property id=&quot;20307&quot; value=&quot;257&quot;/&gt;&lt;/object&gt;&lt;object type=&quot;3&quot; unique_id=&quot;10006&quot;&gt;&lt;property id=&quot;20148&quot; value=&quot;5&quot;/&gt;&lt;property id=&quot;20300&quot; value=&quot;Slide 4&quot;/&gt;&lt;property id=&quot;20307&quot; value=&quot;258&quot;/&gt;&lt;/object&gt;&lt;object type=&quot;3&quot; unique_id=&quot;10007&quot;&gt;&lt;property id=&quot;20148&quot; value=&quot;5&quot;/&gt;&lt;property id=&quot;20300&quot; value=&quot;Slide 5&quot;/&gt;&lt;property id=&quot;20307&quot; value=&quot;259&quot;/&gt;&lt;/object&gt;&lt;object type=&quot;3&quot; unique_id=&quot;10008&quot;&gt;&lt;property id=&quot;20148&quot; value=&quot;5&quot;/&gt;&lt;property id=&quot;20300&quot; value=&quot;Slide 6&quot;/&gt;&lt;property id=&quot;20307&quot; value=&quot;260&quot;/&gt;&lt;/object&gt;&lt;object type=&quot;3&quot; unique_id=&quot;10009&quot;&gt;&lt;property id=&quot;20148&quot; value=&quot;5&quot;/&gt;&lt;property id=&quot;20300&quot; value=&quot;Slide 7&quot;/&gt;&lt;property id=&quot;20307&quot; value=&quot;261&quot;/&gt;&lt;/object&gt;&lt;object type=&quot;3&quot; unique_id=&quot;10010&quot;&gt;&lt;property id=&quot;20148&quot; value=&quot;5&quot;/&gt;&lt;property id=&quot;20300&quot; value=&quot;Slide 8&quot;/&gt;&lt;property id=&quot;20307&quot; value=&quot;262&quot;/&gt;&lt;/object&gt;&lt;object type=&quot;3&quot; unique_id=&quot;10011&quot;&gt;&lt;property id=&quot;20148&quot; value=&quot;5&quot;/&gt;&lt;property id=&quot;20300&quot; value=&quot;Slide 9&quot;/&gt;&lt;property id=&quot;20307&quot; value=&quot;263&quot;/&gt;&lt;/object&gt;&lt;object type=&quot;3&quot; unique_id=&quot;10012&quot;&gt;&lt;property id=&quot;20148&quot; value=&quot;5&quot;/&gt;&lt;property id=&quot;20300&quot; value=&quot;Slide 10&quot;/&gt;&lt;property id=&quot;20307&quot; value=&quot;264&quot;/&gt;&lt;/object&gt;&lt;object type=&quot;3&quot; unique_id=&quot;10013&quot;&gt;&lt;property id=&quot;20148&quot; value=&quot;5&quot;/&gt;&lt;property id=&quot;20300&quot; value=&quot;Slide 11&quot;/&gt;&lt;property id=&quot;20307&quot; value=&quot;265&quot;/&gt;&lt;/object&gt;&lt;object type=&quot;3&quot; unique_id=&quot;10014&quot;&gt;&lt;property id=&quot;20148&quot; value=&quot;5&quot;/&gt;&lt;property id=&quot;20300&quot; value=&quot;Slide 12&quot;/&gt;&lt;property id=&quot;20307&quot; value=&quot;266&quot;/&gt;&lt;/object&gt;&lt;object type=&quot;3&quot; unique_id=&quot;10015&quot;&gt;&lt;property id=&quot;20148&quot; value=&quot;5&quot;/&gt;&lt;property id=&quot;20300&quot; value=&quot;Slide 13&quot;/&gt;&lt;property id=&quot;20307&quot; value=&quot;267&quot;/&gt;&lt;/object&gt;&lt;object type=&quot;3&quot; unique_id=&quot;10016&quot;&gt;&lt;property id=&quot;20148&quot; value=&quot;5&quot;/&gt;&lt;property id=&quot;20300&quot; value=&quot;Slide 14&quot;/&gt;&lt;property id=&quot;20307&quot; value=&quot;268&quot;/&gt;&lt;/object&gt;&lt;object type=&quot;3&quot; unique_id=&quot;10017&quot;&gt;&lt;property id=&quot;20148&quot; value=&quot;5&quot;/&gt;&lt;property id=&quot;20300&quot; value=&quot;Slide 15&quot;/&gt;&lt;property id=&quot;20307&quot; value=&quot;269&quot;/&gt;&lt;/object&gt;&lt;object type=&quot;3&quot; unique_id=&quot;10018&quot;&gt;&lt;property id=&quot;20148&quot; value=&quot;5&quot;/&gt;&lt;property id=&quot;20300&quot; value=&quot;Slide 16&quot;/&gt;&lt;property id=&quot;20307&quot; value=&quot;270&quot;/&gt;&lt;/object&gt;&lt;object type=&quot;3&quot; unique_id=&quot;10019&quot;&gt;&lt;property id=&quot;20148&quot; value=&quot;5&quot;/&gt;&lt;property id=&quot;20300&quot; value=&quot;Slide 17&quot;/&gt;&lt;property id=&quot;20307&quot; value=&quot;272&quot;/&gt;&lt;/object&gt;&lt;object type=&quot;3&quot; unique_id=&quot;10020&quot;&gt;&lt;property id=&quot;20148&quot; value=&quot;5&quot;/&gt;&lt;property id=&quot;20300&quot; value=&quot;Slide 18 - &amp;quot;1. KHÁI NIỆM TUYẾN GIÁP&amp;quot;&quot;/&gt;&lt;property id=&quot;20307&quot; value=&quot;273&quot;/&gt;&lt;/object&gt;&lt;object type=&quot;3&quot; unique_id=&quot;10021&quot;&gt;&lt;property id=&quot;20148&quot; value=&quot;5&quot;/&gt;&lt;property id=&quot;20300&quot; value=&quot;Slide 19 - &amp;quot;2. CƠ CHẾ HOẠT ĐỘNG CỦA TUYẾN GIÁP&amp;quot;&quot;/&gt;&lt;property id=&quot;20307&quot; value=&quot;274&quot;/&gt;&lt;/object&gt;&lt;object type=&quot;3&quot; unique_id=&quot;10022&quot;&gt;&lt;property id=&quot;20148&quot; value=&quot;5&quot;/&gt;&lt;property id=&quot;20300&quot; value=&quot;Slide 20 - &amp;quot;3. CHỨC NĂNG CỦA TUYẾN GIÁP&amp;quot;&quot;/&gt;&lt;property id=&quot;20307&quot; value=&quot;275&quot;/&gt;&lt;/object&gt;&lt;object type=&quot;3&quot; unique_id=&quot;10023&quot;&gt;&lt;property id=&quot;20148&quot; value=&quot;5&quot;/&gt;&lt;property id=&quot;20300&quot; value=&quot;Slide 21&quot;/&gt;&lt;property id=&quot;20307&quot; value=&quot;276&quot;/&gt;&lt;/object&gt;&lt;object type=&quot;3&quot; unique_id=&quot;10024&quot;&gt;&lt;property id=&quot;20148&quot; value=&quot;5&quot;/&gt;&lt;property id=&quot;20300&quot; value=&quot;Slide 22&quot;/&gt;&lt;property id=&quot;20307&quot; value=&quot;277&quot;/&gt;&lt;/object&gt;&lt;object type=&quot;3&quot; unique_id=&quot;10025&quot;&gt;&lt;property id=&quot;20148&quot; value=&quot;5&quot;/&gt;&lt;property id=&quot;20300&quot; value=&quot;Slide 23&quot;/&gt;&lt;property id=&quot;20307&quot; value=&quot;278&quot;/&gt;&lt;/object&gt;&lt;object type=&quot;3&quot; unique_id=&quot;10026&quot;&gt;&lt;property id=&quot;20148&quot; value=&quot;5&quot;/&gt;&lt;property id=&quot;20300&quot; value=&quot;Slide 24&quot;/&gt;&lt;property id=&quot;20307&quot; value=&quot;279&quot;/&gt;&lt;/object&gt;&lt;object type=&quot;3&quot; unique_id=&quot;10027&quot;&gt;&lt;property id=&quot;20148&quot; value=&quot;5&quot;/&gt;&lt;property id=&quot;20300&quot; value=&quot;Slide 25&quot;/&gt;&lt;property id=&quot;20307&quot; value=&quot;280&quot;/&gt;&lt;/object&gt;&lt;object type=&quot;3&quot; unique_id=&quot;10028&quot;&gt;&lt;property id=&quot;20148&quot; value=&quot;5&quot;/&gt;&lt;property id=&quot;20300&quot; value=&quot;Slide 26&quot;/&gt;&lt;property id=&quot;20307&quot; value=&quot;281&quot;/&gt;&lt;/object&gt;&lt;object type=&quot;3&quot; unique_id=&quot;10029&quot;&gt;&lt;property id=&quot;20148&quot; value=&quot;5&quot;/&gt;&lt;property id=&quot;20300&quot; value=&quot;Slide 27&quot;/&gt;&lt;property id=&quot;20307&quot; value=&quot;282&quot;/&gt;&lt;/object&gt;&lt;object type=&quot;3&quot; unique_id=&quot;10030&quot;&gt;&lt;property id=&quot;20148&quot; value=&quot;5&quot;/&gt;&lt;property id=&quot;20300&quot; value=&quot;Slide 28 - &amp;quot;5. SUY TUYẾN GIÁP TRẠNG (hypothyroidism):&amp;quot;&quot;/&gt;&lt;property id=&quot;20307&quot; value=&quot;283&quot;/&gt;&lt;/object&gt;&lt;object type=&quot;3&quot; unique_id=&quot;10031&quot;&gt;&lt;property id=&quot;20148&quot; value=&quot;5&quot;/&gt;&lt;property id=&quot;20300&quot; value=&quot;Slide 29 - &amp;quot;5. SUY TUYẾN GIÁP TRẠNG (hypothyroidism):&amp;quot;&quot;/&gt;&lt;property id=&quot;20307&quot; value=&quot;284&quot;/&gt;&lt;/object&gt;&lt;object type=&quot;3&quot; unique_id=&quot;10032&quot;&gt;&lt;property id=&quot;20148&quot; value=&quot;5&quot;/&gt;&lt;property id=&quot;20300&quot; value=&quot;Slide 30&quot;/&gt;&lt;property id=&quot;20307&quot; value=&quot;285&quot;/&gt;&lt;/object&gt;&lt;object type=&quot;3&quot; unique_id=&quot;10033&quot;&gt;&lt;property id=&quot;20148&quot; value=&quot;5&quot;/&gt;&lt;property id=&quot;20300&quot; value=&quot;Slide 31&quot;/&gt;&lt;property id=&quot;20307&quot; value=&quot;286&quot;/&gt;&lt;/object&gt;&lt;object type=&quot;3&quot; unique_id=&quot;10034&quot;&gt;&lt;property id=&quot;20148&quot; value=&quot;5&quot;/&gt;&lt;property id=&quot;20300&quot; value=&quot;Slide 32&quot;/&gt;&lt;property id=&quot;20307&quot; value=&quot;287&quot;/&gt;&lt;/object&gt;&lt;object type=&quot;3&quot; unique_id=&quot;10035&quot;&gt;&lt;property id=&quot;20148&quot; value=&quot;5&quot;/&gt;&lt;property id=&quot;20300&quot; value=&quot;Slide 33&quot;/&gt;&lt;property id=&quot;20307&quot; value=&quot;288&quot;/&gt;&lt;/object&gt;&lt;object type=&quot;3&quot; unique_id=&quot;10036&quot;&gt;&lt;property id=&quot;20148&quot; value=&quot;5&quot;/&gt;&lt;property id=&quot;20300&quot; value=&quot;Slide 34&quot;/&gt;&lt;property id=&quot;20307&quot; value=&quot;289&quot;/&gt;&lt;/object&gt;&lt;object type=&quot;3&quot; unique_id=&quot;10037&quot;&gt;&lt;property id=&quot;20148&quot; value=&quot;5&quot;/&gt;&lt;property id=&quot;20300&quot; value=&quot;Slide 35&quot;/&gt;&lt;property id=&quot;20307&quot; value=&quot;290&quot;/&gt;&lt;/object&gt;&lt;object type=&quot;3&quot; unique_id=&quot;10038&quot;&gt;&lt;property id=&quot;20148&quot; value=&quot;5&quot;/&gt;&lt;property id=&quot;20300&quot; value=&quot;Slide 36&quot;/&gt;&lt;property id=&quot;20307&quot; value=&quot;291&quot;/&gt;&lt;/object&gt;&lt;object type=&quot;3&quot; unique_id=&quot;10039&quot;&gt;&lt;property id=&quot;20148&quot; value=&quot;5&quot;/&gt;&lt;property id=&quot;20300&quot; value=&quot;Slide 37&quot;/&gt;&lt;property id=&quot;20307&quot; value=&quot;292&quot;/&gt;&lt;/object&gt;&lt;object type=&quot;3&quot; unique_id=&quot;10040&quot;&gt;&lt;property id=&quot;20148&quot; value=&quot;5&quot;/&gt;&lt;property id=&quot;20300&quot; value=&quot;Slide 38&quot;/&gt;&lt;property id=&quot;20307&quot; value=&quot;293&quot;/&gt;&lt;/object&gt;&lt;/object&gt;&lt;object type=&quot;8&quot; unique_id=&quot;10080&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2549</Words>
  <Application>Microsoft Office PowerPoint</Application>
  <PresentationFormat>On-screen Show (4:3)</PresentationFormat>
  <Paragraphs>240</Paragraphs>
  <Slides>38</Slides>
  <Notes>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KHÁI NIỆM TUYẾN GIÁP</vt:lpstr>
      <vt:lpstr>2. CƠ CHẾ HOẠT ĐỘNG CỦA TUYẾN GIÁP</vt:lpstr>
      <vt:lpstr>3. CHỨC NĂNG CỦA TUYẾN GIÁP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SUY TUYẾN GIÁP TRẠNG (hypothyroidism):</vt:lpstr>
      <vt:lpstr>5. SUY TUYẾN GIÁP TRẠNG (hypothyroidism):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GCafe</dc:creator>
  <cp:lastModifiedBy>AutoBVT</cp:lastModifiedBy>
  <cp:revision>51</cp:revision>
  <dcterms:created xsi:type="dcterms:W3CDTF">2018-04-28T09:53:44Z</dcterms:created>
  <dcterms:modified xsi:type="dcterms:W3CDTF">2018-05-11T08:03:00Z</dcterms:modified>
</cp:coreProperties>
</file>