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70" r:id="rId11"/>
    <p:sldId id="271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501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56939-FAF7-4F31-84C4-A7AA05600D0A}" type="datetimeFigureOut">
              <a:rPr lang="vi-VN" smtClean="0"/>
              <a:t>10/11/2016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75523-2F85-47EA-BCB2-AA84A111730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906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5523-2F85-47EA-BCB2-AA84A1117300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784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75523-2F85-47EA-BCB2-AA84A1117300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449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0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5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4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0AF0-2435-4B27-9855-31EDF7EC5DA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A868-4BB5-4E4E-9604-F1618D2D8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6480720"/>
          </a:xfrm>
        </p:spPr>
        <p:txBody>
          <a:bodyPr>
            <a:norm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TRƯỜNG ĐẠI HỌC DUY TÂN</a:t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KHOA DƯỢC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BỆNH LÂY TRUYỀN QUA</a:t>
            </a:r>
            <a:br>
              <a:rPr lang="en-US" sz="4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ĐƯỜNG TÌNH DỤC</a:t>
            </a:r>
            <a:br>
              <a:rPr lang="en-US" sz="4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b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Giáo viên hướng dẫn: Nguyễn Phúc Học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 3: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br>
              <a:rPr 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HOÀNG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THỊ OANH</a:t>
            </a:r>
            <a:br>
              <a:rPr 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NGUYỄN THỊ VIỆT MỸ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 THỊ KIM NGÂN</a:t>
            </a:r>
            <a:b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MAI THỊ HOÀNG OANH  </a:t>
            </a:r>
            <a:br>
              <a:rPr 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LÝ MINH PHỤNG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vi-VN" b="1" i="1" smtClean="0"/>
              <a:t>2.4.Điều trị</a:t>
            </a:r>
            <a:endParaRPr lang="vi-VN" b="1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4807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vi-VN" sz="11200" smtClean="0">
                <a:latin typeface="+mj-lt"/>
              </a:rPr>
              <a:t>    </a:t>
            </a:r>
            <a:r>
              <a:rPr lang="vi-VN" sz="11200" smtClean="0">
                <a:latin typeface="+mj-lt"/>
              </a:rPr>
              <a:t>Nguyên tắc:</a:t>
            </a:r>
          </a:p>
          <a:p>
            <a:pPr>
              <a:buFontTx/>
              <a:buChar char="-"/>
            </a:pPr>
            <a:r>
              <a:rPr lang="vi-VN" sz="11200" smtClean="0">
                <a:latin typeface="+mj-lt"/>
              </a:rPr>
              <a:t>Điều trị sớm và đủ liều để khỏi bệnh , ngăn </a:t>
            </a:r>
            <a:r>
              <a:rPr lang="vi-VN" sz="11200" smtClean="0">
                <a:latin typeface="+mj-lt"/>
              </a:rPr>
              <a:t>chặn </a:t>
            </a:r>
            <a:r>
              <a:rPr lang="vi-VN" sz="11200" smtClean="0">
                <a:latin typeface="+mj-lt"/>
              </a:rPr>
              <a:t>lây lan, đề phòng tái phát và di chứng.</a:t>
            </a:r>
          </a:p>
          <a:p>
            <a:pPr>
              <a:buFontTx/>
              <a:buChar char="-"/>
            </a:pPr>
            <a:r>
              <a:rPr lang="vi-VN" sz="11200" smtClean="0">
                <a:latin typeface="+mj-lt"/>
              </a:rPr>
              <a:t>Điều trị đồng thời cho cả bạn tình của bệnh nhân .</a:t>
            </a:r>
          </a:p>
          <a:p>
            <a:pPr>
              <a:buFontTx/>
              <a:buChar char="-"/>
            </a:pPr>
            <a:r>
              <a:rPr lang="vi-VN" sz="11200" b="1" smtClean="0">
                <a:latin typeface="+mj-lt"/>
              </a:rPr>
              <a:t>Điều trị giang mai thời kỳ 1</a:t>
            </a:r>
            <a:r>
              <a:rPr lang="vi-VN" sz="11200" smtClean="0">
                <a:latin typeface="+mj-lt"/>
              </a:rPr>
              <a:t>:</a:t>
            </a:r>
            <a:endParaRPr lang="vi-VN" sz="11200" smtClean="0">
              <a:latin typeface="+mj-lt"/>
            </a:endParaRPr>
          </a:p>
          <a:p>
            <a:pPr marL="0" indent="0">
              <a:buNone/>
            </a:pPr>
            <a:r>
              <a:rPr lang="vi-VN" sz="11200" smtClean="0">
                <a:latin typeface="+mj-lt"/>
              </a:rPr>
              <a:t> + Benzathin penicillin G 2,4 tr đv /2 bên mông tiêm 1 liều duy nhất.</a:t>
            </a:r>
          </a:p>
          <a:p>
            <a:pPr marL="0" indent="0">
              <a:buNone/>
            </a:pPr>
            <a:r>
              <a:rPr lang="vi-VN" sz="11200">
                <a:latin typeface="+mj-lt"/>
              </a:rPr>
              <a:t> </a:t>
            </a:r>
            <a:r>
              <a:rPr lang="vi-VN" sz="11200" smtClean="0">
                <a:latin typeface="+mj-lt"/>
              </a:rPr>
              <a:t>+ procain G : 1tr đv/2 lần/ ngày*15 ngày</a:t>
            </a:r>
          </a:p>
          <a:p>
            <a:pPr marL="0" indent="0">
              <a:buNone/>
            </a:pPr>
            <a:r>
              <a:rPr lang="vi-VN" sz="11200">
                <a:latin typeface="+mj-lt"/>
              </a:rPr>
              <a:t> </a:t>
            </a:r>
            <a:r>
              <a:rPr lang="vi-VN" sz="11200" smtClean="0">
                <a:latin typeface="+mj-lt"/>
              </a:rPr>
              <a:t>+Benzyl penicllin G :1tr đv/ngày, chia nhiều lần. 2-3 h tiêm một lần * 30 ngày.</a:t>
            </a:r>
          </a:p>
          <a:p>
            <a:pPr marL="0" indent="0">
              <a:buNone/>
            </a:pPr>
            <a:r>
              <a:rPr lang="vi-VN" sz="11200" smtClean="0">
                <a:latin typeface="+mj-lt"/>
              </a:rPr>
              <a:t>+Benzathin penicillin G : 1,2tr đv/ngày*5 ngày trong 1 tuần tiêm trong 2 tuần.</a:t>
            </a:r>
          </a:p>
          <a:p>
            <a:pPr marL="0" indent="0">
              <a:buNone/>
            </a:pPr>
            <a:r>
              <a:rPr lang="vi-VN" sz="11200" smtClean="0">
                <a:latin typeface="+mj-lt"/>
              </a:rPr>
              <a:t>+Benicillin procain G: 1tr đv/ 2lan/ngày*15 ngày.</a:t>
            </a:r>
          </a:p>
          <a:p>
            <a:pPr marL="0" indent="0">
              <a:buNone/>
            </a:pPr>
            <a:r>
              <a:rPr lang="vi-VN" sz="11200" smtClean="0">
                <a:latin typeface="+mj-lt"/>
              </a:rPr>
              <a:t>+Benzyl penicillin G : 1tr đv/ngày chia làm nhiều lần 3h tiêm một lần . Tiêm trong 30 ngày.2g/ngày*15 ngày </a:t>
            </a:r>
          </a:p>
          <a:p>
            <a:pPr marL="0" indent="0">
              <a:buNone/>
            </a:pPr>
            <a:endParaRPr lang="vi-VN" sz="2800" smtClean="0">
              <a:latin typeface="+mj-lt"/>
            </a:endParaRPr>
          </a:p>
          <a:p>
            <a:pPr marL="0" indent="0">
              <a:buNone/>
            </a:pPr>
            <a:endParaRPr lang="vi-VN" sz="2800" smtClean="0">
              <a:latin typeface="+mj-lt"/>
            </a:endParaRPr>
          </a:p>
          <a:p>
            <a:pPr marL="0" indent="0">
              <a:buNone/>
            </a:pPr>
            <a:r>
              <a:rPr lang="vi-VN" sz="28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vi-VN" sz="2800" smtClean="0">
                <a:latin typeface="+mj-lt"/>
              </a:rPr>
              <a:t>                                                      </a:t>
            </a:r>
            <a:endParaRPr lang="vi-VN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537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7938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800" b="1" smtClean="0">
                <a:latin typeface="+mj-lt"/>
              </a:rPr>
              <a:t>Điều trị giang mai thời kỳ 2:</a:t>
            </a:r>
            <a:endParaRPr lang="vi-VN" sz="2800" b="1">
              <a:latin typeface="+mj-lt"/>
            </a:endParaRPr>
          </a:p>
          <a:p>
            <a:pPr marL="0" indent="0">
              <a:buNone/>
            </a:pPr>
            <a:r>
              <a:rPr lang="vi-VN" sz="2800">
                <a:latin typeface="+mj-lt"/>
              </a:rPr>
              <a:t>+Benzathin penicillin G : 1,2tr đv/ngày*5 ngày trong 1 tuần tiêm trong 2 tuần.</a:t>
            </a:r>
          </a:p>
          <a:p>
            <a:pPr marL="0" indent="0">
              <a:buNone/>
            </a:pPr>
            <a:r>
              <a:rPr lang="vi-VN" sz="2800">
                <a:latin typeface="+mj-lt"/>
              </a:rPr>
              <a:t>+Benicillin procain G: 1tr đv/ 2lan/ngày*15 ngày.</a:t>
            </a:r>
          </a:p>
          <a:p>
            <a:pPr marL="0" indent="0">
              <a:buNone/>
            </a:pPr>
            <a:r>
              <a:rPr lang="vi-VN" sz="2800">
                <a:latin typeface="+mj-lt"/>
              </a:rPr>
              <a:t>+Benzyl penicillin G : 1tr đv/ngày chia làm nhiều lần 3h tiêm một lần . Tiêm trong 30 ngày.</a:t>
            </a:r>
          </a:p>
          <a:p>
            <a:pPr marL="0" indent="0">
              <a:buNone/>
            </a:pPr>
            <a:r>
              <a:rPr lang="vi-VN" sz="2800">
                <a:latin typeface="+mj-lt"/>
              </a:rPr>
              <a:t>+Nếu dị ứng với penicillin thì thay thế Tetracyclin 2g/ngày*15 ngày hoăc Erythromycin 2g/ngày*15 ngày</a:t>
            </a:r>
            <a:r>
              <a:rPr lang="vi-VN" sz="280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vi-VN" sz="2800" b="1" smtClean="0">
                <a:latin typeface="+mj-lt"/>
              </a:rPr>
              <a:t>Điều trị giang mai thời kỳ 3</a:t>
            </a:r>
            <a:r>
              <a:rPr lang="vi-VN" sz="280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sz="2800" smtClean="0">
                <a:latin typeface="+mj-lt"/>
              </a:rPr>
              <a:t>+Benzathin penicillin G: 2,4tr đv/tuần chia đều 2 bên mông * 4 tuần liên tục</a:t>
            </a:r>
          </a:p>
          <a:p>
            <a:pPr marL="0" indent="0">
              <a:buNone/>
            </a:pPr>
            <a:r>
              <a:rPr lang="vi-VN" sz="2800" smtClean="0">
                <a:latin typeface="+mj-lt"/>
              </a:rPr>
              <a:t>+Penicillin procain G: 1tr đv/ngày/ 2 lần*30 ngày.</a:t>
            </a:r>
          </a:p>
          <a:p>
            <a:pPr marL="0" indent="0">
              <a:buNone/>
            </a:pPr>
            <a:r>
              <a:rPr lang="vi-VN" sz="2800" smtClean="0">
                <a:latin typeface="+mj-lt"/>
              </a:rPr>
              <a:t>+Benzyl penicillin G:1tr đv/ ngày chia làm nhiều lần 3h tiêm một lần. Tiêm trong 30 ngày.</a:t>
            </a:r>
          </a:p>
          <a:p>
            <a:pPr marL="0" indent="0">
              <a:buNone/>
            </a:pPr>
            <a:endParaRPr lang="vi-VN" sz="2800">
              <a:latin typeface="+mj-lt"/>
            </a:endParaRPr>
          </a:p>
          <a:p>
            <a:pPr marL="0" indent="0">
              <a:buNone/>
            </a:pPr>
            <a:endParaRPr lang="vi-VN" sz="2800">
              <a:latin typeface="+mj-lt"/>
            </a:endParaRPr>
          </a:p>
          <a:p>
            <a:pPr marL="0" indent="0">
              <a:buNone/>
            </a:pPr>
            <a:endParaRPr lang="vi-VN" sz="2800">
              <a:latin typeface="+mj-lt"/>
            </a:endParaRPr>
          </a:p>
          <a:p>
            <a:pPr marL="0" indent="0">
              <a:buNone/>
            </a:pPr>
            <a:r>
              <a:rPr lang="vi-VN" sz="28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vi-VN" sz="2800">
                <a:latin typeface="+mj-lt"/>
              </a:rPr>
              <a:t>                                                      </a:t>
            </a:r>
          </a:p>
          <a:p>
            <a:endParaRPr lang="vi-VN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210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. Viêm âm hộ - âm đạo do Candida</a:t>
            </a:r>
            <a:endParaRPr lang="vi-VN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7" y="908720"/>
            <a:ext cx="8875193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vi-VN" b="1" i="1" smtClean="0">
                <a:latin typeface="Times New Roman" pitchFamily="18" charset="0"/>
                <a:cs typeface="Times New Roman" pitchFamily="18" charset="0"/>
              </a:rPr>
              <a:t>Đại cương:</a:t>
            </a:r>
          </a:p>
          <a:p>
            <a:pPr marL="0" indent="0" algn="just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Nhiễm nấm phụ khoa là một bệnh thường gặp ở nữ giới, mà nguyên nhân chính là candida albicans(90%). Ở điều kiện bình thường , nấm thường trực ở dạng bào tử nhưng không gây bệnh .Khi có điều kiện thuận lợi như thời tiết nóng ẩm hoặc gay mất cân bằng môi trường sinh lý âm  đạo , nấm sẻ phát triển và gây bệnh .Có 2 hình thức khác nhau về sự diễn biến của bệnh : Nhiễm nấm cấp tính và nhiễm nấm mãn tính.Việc điều trị viêm âm đạo do nấm sẻ khó khăn hơn khi có sự suy giãm miễn dịch. Candida 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albicans hiện diện trong âm đạo với 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một số lượng nhỏ và bị lấn át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bởi vi khuẩn có lợi của âm đạo.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tdt\Desktop\n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13176"/>
            <a:ext cx="37246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1" y="1341"/>
            <a:ext cx="3968765" cy="907379"/>
          </a:xfrm>
        </p:spPr>
        <p:txBody>
          <a:bodyPr>
            <a:normAutofit/>
          </a:bodyPr>
          <a:lstStyle/>
          <a:p>
            <a:pPr algn="l"/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3.Nguyên nhân:</a:t>
            </a:r>
            <a:endParaRPr 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4" y="836712"/>
            <a:ext cx="8936924" cy="583264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Viêm âm đạo do nấm chủ yếu là Candida albicans (&gt;90%), đôi khi do candida tropicalis,Candida krusei, Candida stelltoidea......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 b="1" i="1" smtClean="0">
                <a:latin typeface="Times New Roman" pitchFamily="18" charset="0"/>
                <a:cs typeface="Times New Roman" pitchFamily="18" charset="0"/>
              </a:rPr>
              <a:t>3.3.Triệu chứng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-Ngưá rát âm hộ , có vết trầy xước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do gãi nhiều , có thể có đái khó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oặc đái buốt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Ra nhiều khí hư bột hoặc như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váng sửa , không hôi.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Đau khi giao hợp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-Âm hộ viêm đỏ, sưng nề....</a:t>
            </a:r>
            <a:endParaRPr lang="vi-VN" sz="3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tdt\Desktop\nam-cand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6" y="3115764"/>
            <a:ext cx="4387444" cy="374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5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79912" cy="764704"/>
          </a:xfrm>
        </p:spPr>
        <p:txBody>
          <a:bodyPr>
            <a:normAutofit/>
          </a:bodyPr>
          <a:lstStyle/>
          <a:p>
            <a:pPr algn="l"/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3.3. Biến chứng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Gây vô sinh ở nữ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Ảnh hưởng đến sự phát triển của thai nhi</a:t>
            </a:r>
          </a:p>
          <a:p>
            <a:r>
              <a:rPr lang="vi-VN" sz="3000">
                <a:latin typeface="Times New Roman" pitchFamily="18" charset="0"/>
                <a:cs typeface="Times New Roman" pitchFamily="18" charset="0"/>
              </a:rPr>
              <a:t>Khi bị viêm âm đạo nếu không được điều trị kịp thời còn có thể dẫn đến viêm nhiễm ở một số bộ phận khác như: viêm vùng chậu, viêm nội mạc cổ tử cung, viêm cổ tử cung, viêm phần phụ…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tdt\Desktop\viem-am-dao-do-nam-cand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5"/>
            <a:ext cx="4752528" cy="35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5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1" y="0"/>
            <a:ext cx="7992763" cy="1196752"/>
          </a:xfrm>
        </p:spPr>
        <p:txBody>
          <a:bodyPr>
            <a:normAutofit fontScale="90000"/>
          </a:bodyPr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3.4. Cách phòng tránh và điều trị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Cách phòng tránh</a:t>
            </a:r>
            <a:r>
              <a:rPr lang="en-US" b="1" i="1" u="sng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Đối với cá nhân:</a:t>
            </a: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Đảm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bảo tình dục an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quan hệ tình dục bừa bãi,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Sử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dụng bao cao su khi quan hệ tình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Tránh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quan hệ tình dục với người bệnh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Phòng chống trong cộng đồng: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Chống nạn mại dâm, gái điếm.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Phòng ngừa thái hóa trụy lạc, bảo vệ thuần phong mỹ tục dân tộc.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Giáo dục về bệnh lây truyền qua đường tình dục...</a:t>
            </a:r>
          </a:p>
          <a:p>
            <a:pPr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" y="0"/>
            <a:ext cx="3705295" cy="764704"/>
          </a:xfrm>
        </p:spPr>
        <p:txBody>
          <a:bodyPr/>
          <a:lstStyle/>
          <a:p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3.4.2. Điều trị</a:t>
            </a: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0" y="764704"/>
            <a:ext cx="9017775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  </a:t>
            </a:r>
            <a:r>
              <a:rPr lang="en-US" smtClean="0"/>
              <a:t>  Nguyên tắc:</a:t>
            </a:r>
            <a:endParaRPr lang="en-US" smtClean="0"/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Không cần điều cho phụ nữ có nấm âm đạo không triệu chứng do phát hiện ngẫu nhiên( vd: khi làm phiến đồ âm đạo – cổ tử cung)</a:t>
            </a:r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Cần điều trị sớm và đủ liều để khỏi bệnh , ngăn chặn lây lan,đề phòng kháng thuốc và tái phát.</a:t>
            </a:r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Cần điều trị vùng âm hộ , âm đạo bằng kháng sinh chống nấm ( thuốc viên và thuốc mỡ bôi).</a:t>
            </a:r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Điều trị cho người vợ , đối với chồng hoặc bạn tình, cần tránh giao hợp trong thời gian điều trị.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Điều trị cho chồng hoặc bạn tình khi có biểu hiện triệu chứng.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smtClean="0">
                <a:latin typeface="Times New Roman" pitchFamily="18" charset="0"/>
                <a:cs typeface="Times New Roman" pitchFamily="18" charset="0"/>
              </a:rPr>
              <a:t>Xin chân thành cảm ơn các bạn đã lắng nghe!</a:t>
            </a:r>
            <a:endParaRPr lang="vi-VN" sz="54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Brace 2"/>
          <p:cNvSpPr/>
          <p:nvPr/>
        </p:nvSpPr>
        <p:spPr>
          <a:xfrm>
            <a:off x="4716015" y="2126034"/>
            <a:ext cx="156613" cy="4608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.</a:t>
            </a:r>
            <a:endParaRPr lang="vi-V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216" y="2780928"/>
            <a:ext cx="8291264" cy="576064"/>
          </a:xfrm>
        </p:spPr>
        <p:txBody>
          <a:bodyPr>
            <a:noAutofit/>
          </a:bodyPr>
          <a:lstStyle/>
          <a:p>
            <a:pPr algn="l"/>
            <a:r>
              <a:rPr lang="en-US" sz="3200" b="1" i="1" smtClean="0">
                <a:solidFill>
                  <a:srgbClr val="C00000"/>
                </a:solidFill>
                <a:latin typeface="PMingLiU-ExtB" pitchFamily="18" charset="-120"/>
                <a:ea typeface="PMingLiU-ExtB" pitchFamily="18" charset="-120"/>
              </a:rPr>
              <a:t>I</a:t>
            </a:r>
            <a:r>
              <a:rPr lang="en-US" sz="3200" b="1" i="1" smtClean="0">
                <a:solidFill>
                  <a:srgbClr val="C00000"/>
                </a:solidFill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.Đại cương</a:t>
            </a:r>
            <a:r>
              <a:rPr lang="en-US" sz="32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:</a:t>
            </a:r>
            <a:br>
              <a:rPr lang="en-US" sz="32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1.Vài nét về các bệnh lây truyền qua đường tình dục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-Thuật ngữ các bệnh lây truyền qua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đường tình dục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(sexually Transmitted Diseases-STDs) không chỉ một loại bệnh cụ thể nào mà chỉ ra một nhóm các bệnh mắc phải qua con đường hoạt động tình dục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- Nguyên nhân gây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STDs thường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gặp có thể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là do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: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          + Siêu vi khuẩn: virus  ecpet alpha 1 hoặc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ecpet alpha2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virus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ecpet beta  5, virus viêm gan B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,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pox virus ( </a:t>
            </a: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u mềm lây), virus zosterr(zona), HIV…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- Các chủng nấm : canida albicans…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- Các động vật nguyên sinh: trùng roi, amip….</a:t>
            </a:r>
            <a:b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ea typeface="PMingLiU-ExtB" pitchFamily="18" charset="-120"/>
                <a:cs typeface="Times New Roman" pitchFamily="18" charset="0"/>
              </a:rPr>
              <a:t>- Các ký sinh trùng: ghẻ,rận mu...</a:t>
            </a:r>
            <a:endParaRPr lang="vi-VN" sz="2800">
              <a:latin typeface="Times New Roman" pitchFamily="18" charset="0"/>
              <a:ea typeface="PMingLiU-ExtB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/>
            </a:r>
            <a:br>
              <a:rPr lang="en-US" i="1" smtClean="0"/>
            </a:br>
            <a:r>
              <a:rPr lang="en-US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vi-VN" sz="3600" b="1" i="1" smtClean="0">
                <a:solidFill>
                  <a:srgbClr val="C00000"/>
                </a:solidFill>
              </a:rPr>
              <a:t>. Các bệnh </a:t>
            </a:r>
            <a:r>
              <a:rPr lang="vi-VN" sz="3600" b="1" i="1">
                <a:solidFill>
                  <a:srgbClr val="C00000"/>
                </a:solidFill>
              </a:rPr>
              <a:t>lậy truyền qua đường tình dục </a:t>
            </a:r>
            <a:r>
              <a:rPr lang="vi-VN" sz="3600" b="1" i="1" smtClean="0">
                <a:solidFill>
                  <a:srgbClr val="C00000"/>
                </a:solidFill>
              </a:rPr>
              <a:t> thường gặp - </a:t>
            </a:r>
            <a:r>
              <a:rPr lang="vi-VN" sz="3600" b="1" i="1">
                <a:solidFill>
                  <a:srgbClr val="C00000"/>
                </a:solidFill>
              </a:rPr>
              <a:t>cách phòng </a:t>
            </a:r>
            <a:r>
              <a:rPr lang="vi-VN" sz="3600" b="1" i="1" smtClean="0">
                <a:solidFill>
                  <a:srgbClr val="C00000"/>
                </a:solidFill>
              </a:rPr>
              <a:t>tránh</a:t>
            </a:r>
            <a:r>
              <a:rPr lang="en-US" sz="3600" b="1" i="1" smtClean="0">
                <a:solidFill>
                  <a:srgbClr val="C00000"/>
                </a:solidFill>
              </a:rPr>
              <a:t> </a:t>
            </a:r>
            <a:r>
              <a:rPr lang="en-US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 điều trị:</a:t>
            </a:r>
            <a:r>
              <a:rPr lang="vi-VN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i="1" smtClean="0">
                <a:latin typeface="Times New Roman" pitchFamily="18" charset="0"/>
                <a:cs typeface="Times New Roman" pitchFamily="18" charset="0"/>
              </a:rPr>
              <a:t>1.Bệnh lậu</a:t>
            </a:r>
            <a:r>
              <a:rPr lang="vi-VN" sz="31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1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vi-VN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i="1" smtClean="0">
                <a:solidFill>
                  <a:srgbClr val="C00000"/>
                </a:solidFill>
              </a:rPr>
              <a:t/>
            </a:r>
            <a:br>
              <a:rPr lang="vi-VN" i="1" smtClean="0">
                <a:solidFill>
                  <a:srgbClr val="C00000"/>
                </a:solidFill>
              </a:rPr>
            </a:br>
            <a:endParaRPr lang="en-US" i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67" y="1340768"/>
            <a:ext cx="8928992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1.1.Đại cương: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Bệnh lậu là một bệnh nhiễm khuẩn, do song cầu G(-)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Neissria gonorhoeae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gây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nên.Bệnh thường lây trực tiếp qua quan hệ tình dục không bảo vệ đường âm đạo , hậu môn và sinh dục-miệng.Mẹ mắc bệnh lậu nếu không được điều trị có thể lây nhiễm cho trẻ SS khi để gây viêm kết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mạc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mắt.</a:t>
            </a:r>
          </a:p>
          <a:p>
            <a:pPr marL="0" indent="0"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1.2. Nguyên nhân:</a:t>
            </a:r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Do lậu cầu:(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Neisseria </a:t>
            </a:r>
          </a:p>
          <a:p>
            <a:pPr marL="0" indent="0"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Gonorrhoeae)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là cầu 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Khuẩn G(-) ,nằm sóng 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Đôi nên gọi là song câu</a:t>
            </a:r>
          </a:p>
          <a:p>
            <a:pPr marL="0" indent="0">
              <a:buNone/>
            </a:pP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dt\Desktop\song-cau-khuan-gay-benh-l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05064"/>
            <a:ext cx="4716018" cy="329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0" y="14988"/>
            <a:ext cx="3962656" cy="821724"/>
          </a:xfrm>
        </p:spPr>
        <p:txBody>
          <a:bodyPr>
            <a:normAutofit/>
          </a:bodyPr>
          <a:lstStyle/>
          <a:p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1.3. Triệu chứng:</a:t>
            </a:r>
            <a:endParaRPr lang="en-US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5" y="800708"/>
            <a:ext cx="8928992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Có nhiều thể lâm sàng khác nhau giữa nam ,nữ,TE</a:t>
            </a:r>
          </a:p>
          <a:p>
            <a:pPr marL="0" indent="0" algn="just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Ở Nam:</a:t>
            </a:r>
          </a:p>
          <a:p>
            <a:pPr algn="just">
              <a:buFontTx/>
              <a:buChar char="-"/>
            </a:pPr>
            <a:r>
              <a:rPr lang="vi-VN" sz="2800" smtClean="0">
                <a:latin typeface="+mj-lt"/>
              </a:rPr>
              <a:t>Thời gian ủ bệnh từ 2-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ngày sau khi tiếp xúc vớ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i mầm bệnh</a:t>
            </a:r>
          </a:p>
          <a:p>
            <a:pPr algn="just">
              <a:buFontTx/>
              <a:buChar char="-"/>
            </a:pPr>
            <a:r>
              <a:rPr lang="vi-VN" sz="2800" smtClean="0">
                <a:latin typeface="+mj-lt"/>
                <a:cs typeface="Times New Roman" pitchFamily="18" charset="0"/>
              </a:rPr>
              <a:t>Mi</a:t>
            </a:r>
            <a:r>
              <a:rPr lang="en-US" sz="2800" smtClean="0">
                <a:latin typeface="+mj-lt"/>
                <a:cs typeface="Times New Roman" pitchFamily="18" charset="0"/>
              </a:rPr>
              <a:t>ệng sáo đỏ và sưng nề lên</a:t>
            </a:r>
          </a:p>
          <a:p>
            <a:pPr algn="just">
              <a:buFontTx/>
              <a:buChar char="-"/>
            </a:pPr>
            <a:r>
              <a:rPr lang="en-US" sz="2800" smtClean="0">
                <a:latin typeface="+mj-lt"/>
                <a:cs typeface="Times New Roman" pitchFamily="18" charset="0"/>
              </a:rPr>
              <a:t>Mủ chảy ra nhiều từ trong niệu đạo , số lượng mủ nhiều, đặc màu vàng hoặc </a:t>
            </a:r>
            <a:r>
              <a:rPr lang="en-US" sz="2800" smtClean="0">
                <a:latin typeface="+mj-lt"/>
                <a:cs typeface="Times New Roman" pitchFamily="18" charset="0"/>
              </a:rPr>
              <a:t>xanh.</a:t>
            </a:r>
            <a:endParaRPr lang="en-US" sz="2800" smtClean="0">
              <a:latin typeface="+mj-lt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smtClean="0">
                <a:latin typeface="+mj-lt"/>
                <a:cs typeface="Times New Roman" pitchFamily="18" charset="0"/>
              </a:rPr>
              <a:t>Đái buốt ,đái dắt: đái rất đau làm BN đái ít một.</a:t>
            </a:r>
            <a:endParaRPr lang="vi-VN" sz="280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800" smtClean="0">
                <a:latin typeface="+mj-lt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C:\Documents and Settings\tdt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07" y="5013176"/>
            <a:ext cx="7488832" cy="174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7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210146"/>
          </a:xfrm>
        </p:spPr>
        <p:txBody>
          <a:bodyPr>
            <a:normAutofit fontScale="90000"/>
          </a:bodyPr>
          <a:lstStyle/>
          <a:p>
            <a:r>
              <a:rPr lang="vi-VN" smtClean="0">
                <a:latin typeface="+mj-lt"/>
                <a:cs typeface="Times New Roman" pitchFamily="18" charset="0"/>
              </a:rPr>
              <a:t/>
            </a:r>
            <a:br>
              <a:rPr lang="vi-VN" smtClean="0">
                <a:latin typeface="+mj-lt"/>
                <a:cs typeface="Times New Roman" pitchFamily="18" charset="0"/>
              </a:rPr>
            </a:br>
            <a:r>
              <a:rPr lang="en-US" smtClean="0">
                <a:latin typeface="+mj-lt"/>
                <a:cs typeface="Times New Roman" pitchFamily="18" charset="0"/>
              </a:rPr>
              <a:t/>
            </a:r>
            <a:br>
              <a:rPr lang="en-US" smtClean="0">
                <a:latin typeface="+mj-lt"/>
                <a:cs typeface="Times New Roman" pitchFamily="18" charset="0"/>
              </a:rPr>
            </a:br>
            <a:r>
              <a:rPr lang="en-US" smtClean="0">
                <a:latin typeface="+mj-lt"/>
                <a:cs typeface="Times New Roman" pitchFamily="18" charset="0"/>
              </a:rPr>
              <a:t/>
            </a:r>
            <a:br>
              <a:rPr lang="en-US" smtClean="0">
                <a:latin typeface="+mj-lt"/>
                <a:cs typeface="Times New Roman" pitchFamily="18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31512" cy="6614195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b="1">
                <a:latin typeface="Times New Roman" pitchFamily="18" charset="0"/>
                <a:cs typeface="Times New Roman" pitchFamily="18" charset="0"/>
              </a:rPr>
              <a:t>Ở nữ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Triệu chứng không rỏ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ràng, thường kín đáo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Đái khó , đái buốt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- Mủ chảy ra từ niệu đạo, cổ tử cung,màu vàng đặc, số lượng nhiều, mùi hôi.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1.3. Biến chứng:</a:t>
            </a:r>
          </a:p>
          <a:p>
            <a:r>
              <a:rPr lang="vi-VN" sz="2800">
                <a:latin typeface="Times New Roman" pitchFamily="18" charset="0"/>
                <a:cs typeface="Times New Roman" pitchFamily="18" charset="0"/>
              </a:rPr>
              <a:t>Gây vô sinh do: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Hẹp đường dẫn 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tinh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vì sau khi viêm </a:t>
            </a:r>
            <a:endParaRPr lang="vi-VN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lại sẹo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Tắc ống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dẫn trứng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nên có nguy cơ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chửa</a:t>
            </a: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ngoài dạ con.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 Con sinh ra có thể </a:t>
            </a:r>
            <a:endParaRPr lang="vi-VN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bị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mù lòa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tdt\Desktop\lau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94" y="2564904"/>
            <a:ext cx="578300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0920"/>
            <a:ext cx="8945373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vi-VN" sz="2800" i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1.4.Điều trị:</a:t>
            </a:r>
          </a:p>
          <a:p>
            <a:pPr marL="0" indent="0">
              <a:buNone/>
            </a:pP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1.4.1.Nguyên tắc chung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-Điều trị đồng thời nhiễm clamydia.</a:t>
            </a:r>
          </a:p>
          <a:p>
            <a:pPr>
              <a:buFontTx/>
              <a:buChar char="-"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Điều trị sớm , điều trị đúng phác đồ,điều trị cả bạn tình.</a:t>
            </a:r>
          </a:p>
          <a:p>
            <a:pPr>
              <a:buFontTx/>
              <a:buChar char="-"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Tuân thủ đúng chế độ điều trị : không quan hệ tình dục , không uống rượu bia và chất kích thích, không làm thủ thuật tiết niệu trong lúc điều trị.</a:t>
            </a:r>
          </a:p>
          <a:p>
            <a:pPr>
              <a:buFontTx/>
              <a:buChar char="-"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Xét nghiệm huyết thanh giang mai và HIV trước và sau khi điều trị để phát hiện và 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sàng 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lọc 2 bệnh này.</a:t>
            </a:r>
          </a:p>
          <a:p>
            <a:pPr marL="0" indent="0">
              <a:buNone/>
            </a:pP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1.4.2. </a:t>
            </a: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Phác </a:t>
            </a: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đồ điều trị lậu không biến chứng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-Spectinomycin 2g : tiêm bắp 1 liều duy nhất</a:t>
            </a:r>
          </a:p>
          <a:p>
            <a:pPr>
              <a:buFontTx/>
              <a:buChar char="-"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Ceftriaxon 250mg: tiêm bắp 1 liều duy nhất</a:t>
            </a:r>
          </a:p>
          <a:p>
            <a:pPr marL="0" indent="0">
              <a:buNone/>
            </a:pPr>
            <a:r>
              <a:rPr lang="vi-VN" sz="3000" b="1" i="1" smtClean="0">
                <a:latin typeface="Times New Roman" pitchFamily="18" charset="0"/>
                <a:cs typeface="Times New Roman" pitchFamily="18" charset="0"/>
              </a:rPr>
              <a:t>1.4.3. Phác đồ điều trị lậu biến chứng</a:t>
            </a: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sz="3000" smtClean="0">
                <a:latin typeface="Times New Roman" pitchFamily="18" charset="0"/>
                <a:cs typeface="Times New Roman" pitchFamily="18" charset="0"/>
              </a:rPr>
              <a:t>-Ceftriaxon 1g/1 ngày*3-7 ngày. Sau đó dùng Doxycyclin 100mg *2 viên/ngày *7 ngày</a:t>
            </a:r>
          </a:p>
        </p:txBody>
      </p:sp>
    </p:spTree>
    <p:extLst>
      <p:ext uri="{BB962C8B-B14F-4D97-AF65-F5344CB8AC3E}">
        <p14:creationId xmlns:p14="http://schemas.microsoft.com/office/powerpoint/2010/main" val="30774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70"/>
            <a:ext cx="4283968" cy="907379"/>
          </a:xfrm>
        </p:spPr>
        <p:txBody>
          <a:bodyPr>
            <a:normAutofit fontScale="90000"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2. Bệnh Giang mai: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2.1.Định nghĩa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-Bệnh giang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mai(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Syphilis)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 bệnh nhiễm trùng kinh diễn hệ thống , lây truyền qua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tình dục, khuẩn nhạt , tên khoa học là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Treponema pallidum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gây nên. Bệnh có thể gây tổn thương niêm mạc và nhiều tổ chức cơ quan của cơ thể ở cơ, xương khớp, tim mạch..Bệnh lây truyền chủ yếu qua đường tình dục và  có thể lây truyền qua đường  máu, lây từ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mẹ sang con Bệnh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có thể gây hậu quả trầm trọng như giang mai thần kinh , giang mai bẩm sinh</a:t>
            </a:r>
          </a:p>
          <a:p>
            <a:pPr marL="0" indent="0"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2.2.Nguyên nhân:</a:t>
            </a:r>
          </a:p>
          <a:p>
            <a:pPr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Do xoắn khuẩn nhạt 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Treponema pallidum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), do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Schaudinn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Hofman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phát hiện ra năm 1905.Đây là xoắn khuẩn hình lò xo có 6-10 vòng xoắn.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i="1" smtClean="0"/>
              <a:t>2.3.Triệu chứng </a:t>
            </a:r>
            <a:r>
              <a:rPr lang="en-US" sz="3200" smtClean="0"/>
              <a:t>:</a:t>
            </a:r>
            <a:br>
              <a:rPr lang="en-US" sz="3200" smtClean="0"/>
            </a:br>
            <a:r>
              <a:rPr lang="en-US" sz="3100" smtClean="0">
                <a:latin typeface="Times New Roman" pitchFamily="18" charset="0"/>
                <a:cs typeface="Times New Roman" pitchFamily="18" charset="0"/>
              </a:rPr>
              <a:t>- Thời kỳ ủ bệnh 3-4 tuần sau khi co tiếp xúc với nguồn bệnh.</a:t>
            </a:r>
            <a:r>
              <a:rPr lang="en-US" sz="3100" smtClean="0"/>
              <a:t/>
            </a:r>
            <a:br>
              <a:rPr lang="en-US" sz="3100" smtClean="0"/>
            </a:br>
            <a:endParaRPr lang="vi-VN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2.3.1. Giang mai thời kỳ 1: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smtClean="0">
                <a:latin typeface="Times New Roman" pitchFamily="18" charset="0"/>
                <a:cs typeface="Times New Roman" pitchFamily="18" charset="0"/>
              </a:rPr>
              <a:t>Săng giang mai)</a:t>
            </a:r>
          </a:p>
          <a:p>
            <a:pPr marL="0" indent="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Săng giang mai là tổn thương tại nơi xoắn khuẩn xâm nhập vào cơ thể . Tổn thương là một vết loét nông , nền cứng, không đau, không ngứa thường ở bộ phận sinh dục, không điều trị vết loét cũng tự mất đi</a:t>
            </a:r>
          </a:p>
          <a:p>
            <a:pPr marL="0" indent="0"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2.3.2.Giang mai thời kỳ 2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3000" i="1" smtClean="0">
                <a:latin typeface="Times New Roman" pitchFamily="18" charset="0"/>
                <a:cs typeface="Times New Roman" pitchFamily="18" charset="0"/>
              </a:rPr>
              <a:t>nhiễm xoắn khuẩn huyết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Sau thời kỳ 1 khoảng 45 ngày , do giang mai lan tỏa toàn thân nên gây tổn thương ở da, niêm mạc và các triệu chứng toàn thân như: Đào ban giang mai,sẩn giang mai ở hậu môn ,sinh dục,mụn loét ở miệng ,họng,rụng tóc lốm đốm từng mảng……</a:t>
            </a:r>
          </a:p>
          <a:p>
            <a:pPr marL="0" indent="0"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2.3.3.Giang mai thời kỳ 3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Biểu hiện tổn thương các cơ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quan.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3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635896" cy="764704"/>
          </a:xfrm>
        </p:spPr>
        <p:txBody>
          <a:bodyPr>
            <a:normAutofit fontScale="90000"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>
                <a:latin typeface="Times New Roman" pitchFamily="18" charset="0"/>
                <a:cs typeface="Times New Roman" pitchFamily="18" charset="0"/>
              </a:rPr>
            </a:b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Biến chứng</a:t>
            </a:r>
            <a:endParaRPr lang="en-US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2" y="3140968"/>
            <a:ext cx="9019204" cy="3600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- Gây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tổn thương các 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phủ</a:t>
            </a:r>
          </a:p>
          <a:p>
            <a:pPr marL="0" indent="0">
              <a:buNone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 tạng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(tim, gan, thận) 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và</a:t>
            </a:r>
          </a:p>
          <a:p>
            <a:pPr marL="0" indent="0">
              <a:buNone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 thần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kinh. 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Con sinh ra có thể mang</a:t>
            </a:r>
          </a:p>
          <a:p>
            <a:pPr marL="0" indent="0">
              <a:buNone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khuyết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tật hoặc bị dị </a:t>
            </a:r>
            <a:endParaRPr lang="vi-VN" sz="4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dạng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bẩm sinh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600"/>
              <a:t/>
            </a:r>
            <a:br>
              <a:rPr lang="vi-VN" sz="3600"/>
            </a:br>
            <a:r>
              <a:rPr lang="vi-VN" sz="3600"/>
              <a:t/>
            </a:r>
            <a:br>
              <a:rPr lang="vi-VN" sz="3600"/>
            </a:br>
            <a:endParaRPr lang="en-US" sz="3600"/>
          </a:p>
        </p:txBody>
      </p:sp>
      <p:pic>
        <p:nvPicPr>
          <p:cNvPr id="4099" name="Picture 3" descr="C:\Documents and Settings\tdt\Desktop\benh_giang_mai_bam_sinh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46449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xoan-khuan-giang-m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64704"/>
            <a:ext cx="468052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1492</Words>
  <Application>Microsoft Office PowerPoint</Application>
  <PresentationFormat>On-screen Show (4:3)</PresentationFormat>
  <Paragraphs>135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TRƯỜNG ĐẠI HỌC DUY TÂN KHOA DƯỢC  CÁC BỆNH LÂY TRUYỀN QUA  ĐƯỜNG TÌNH DỤC                                                                                                       Giáo viên hướng dẫn: Nguyễn Phúc Học NHÓM 3:                                                                       HOÀNG THỊ OANH                                       NGUYỄN THỊ VIỆT MỸ                                           NGUYỄN THỊ KIM NGÂN                                         MAI THỊ HOÀNG OANH                               LÝ MINH PHỤNG</vt:lpstr>
      <vt:lpstr>I.Đại cương: 1.Vài nét về các bệnh lây truyền qua đường tình dục -Thuật ngữ các bệnh lây truyền qua đường tình dục (sexually Transmitted Diseases-STDs) không chỉ một loại bệnh cụ thể nào mà chỉ ra một nhóm các bệnh mắc phải qua con đường hoạt động tình dục - Nguyên nhân gây STDs thường gặp có thể là do :            + Siêu vi khuẩn: virus  ecpet alpha 1 hoặc ecpet alpha2, virus ecpet beta  5, virus viêm gan B , pox virus ( u mềm lây), virus zosterr(zona), HIV… - Các chủng nấm : canida albicans… - Các động vật nguyên sinh: trùng roi, amip…. - Các ký sinh trùng: ghẻ,rận mu...</vt:lpstr>
      <vt:lpstr>  II. Các bệnh lậy truyền qua đường tình dục  thường gặp - cách phòng tránh và điều trị: 1.Bệnh lậu   </vt:lpstr>
      <vt:lpstr>1.3. Triệu chứng:</vt:lpstr>
      <vt:lpstr>   </vt:lpstr>
      <vt:lpstr>PowerPoint Presentation</vt:lpstr>
      <vt:lpstr>2. Bệnh Giang mai:</vt:lpstr>
      <vt:lpstr>2.3.Triệu chứng : - Thời kỳ ủ bệnh 3-4 tuần sau khi co tiếp xúc với nguồn bệnh. </vt:lpstr>
      <vt:lpstr>     2.4. Biến chứng</vt:lpstr>
      <vt:lpstr>2.4.Điều trị</vt:lpstr>
      <vt:lpstr>PowerPoint Presentation</vt:lpstr>
      <vt:lpstr>3. Viêm âm hộ - âm đạo do Candida</vt:lpstr>
      <vt:lpstr>3.Nguyên nhân:</vt:lpstr>
      <vt:lpstr>3.3. Biến chứng:</vt:lpstr>
      <vt:lpstr>3.4. Cách phòng tránh và điều trị:</vt:lpstr>
      <vt:lpstr>3.4.2. Điều trị: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CÁC BỆNH LÂY QUA ĐƯỜNG TÌNH DỤC  Nhóm 3 Nguyễn Thị Việt Mỹ Nguyễn Thị Kim Ngân Hoàng Thị Oanh Mai Thị Hoàng Oanh </dc:title>
  <dc:creator>tamductin</dc:creator>
  <cp:lastModifiedBy>A</cp:lastModifiedBy>
  <cp:revision>161</cp:revision>
  <dcterms:created xsi:type="dcterms:W3CDTF">2016-11-07T10:45:44Z</dcterms:created>
  <dcterms:modified xsi:type="dcterms:W3CDTF">2016-11-10T14:27:15Z</dcterms:modified>
</cp:coreProperties>
</file>