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custDataLst>
    <p:tags r:id="rId17"/>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72" y="-4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BAF7D44-076C-4778-A220-33E524AAD2D1}" type="datetimeFigureOut">
              <a:rPr lang="vi-VN" smtClean="0"/>
              <a:t>29/05/2017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1736438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BAF7D44-076C-4778-A220-33E524AAD2D1}" type="datetimeFigureOut">
              <a:rPr lang="vi-VN" smtClean="0"/>
              <a:t>29/05/2017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353983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BAF7D44-076C-4778-A220-33E524AAD2D1}" type="datetimeFigureOut">
              <a:rPr lang="vi-VN" smtClean="0"/>
              <a:t>29/05/2017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63302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BAF7D44-076C-4778-A220-33E524AAD2D1}" type="datetimeFigureOut">
              <a:rPr lang="vi-VN" smtClean="0"/>
              <a:t>29/05/2017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93165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F7D44-076C-4778-A220-33E524AAD2D1}" type="datetimeFigureOut">
              <a:rPr lang="vi-VN" smtClean="0"/>
              <a:t>29/05/2017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69386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BAF7D44-076C-4778-A220-33E524AAD2D1}" type="datetimeFigureOut">
              <a:rPr lang="vi-VN" smtClean="0"/>
              <a:t>29/05/2017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421199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BAF7D44-076C-4778-A220-33E524AAD2D1}" type="datetimeFigureOut">
              <a:rPr lang="vi-VN" smtClean="0"/>
              <a:t>29/05/2017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379179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BAF7D44-076C-4778-A220-33E524AAD2D1}" type="datetimeFigureOut">
              <a:rPr lang="vi-VN" smtClean="0"/>
              <a:t>29/05/2017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187825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F7D44-076C-4778-A220-33E524AAD2D1}" type="datetimeFigureOut">
              <a:rPr lang="vi-VN" smtClean="0"/>
              <a:t>29/05/2017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19286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F7D44-076C-4778-A220-33E524AAD2D1}" type="datetimeFigureOut">
              <a:rPr lang="vi-VN" smtClean="0"/>
              <a:t>29/05/2017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140435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F7D44-076C-4778-A220-33E524AAD2D1}" type="datetimeFigureOut">
              <a:rPr lang="vi-VN" smtClean="0"/>
              <a:t>29/05/2017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782F8F-1E89-4B26-AD09-A26177B4D757}" type="slidenum">
              <a:rPr lang="vi-VN" smtClean="0"/>
              <a:t>‹#›</a:t>
            </a:fld>
            <a:endParaRPr lang="vi-VN"/>
          </a:p>
        </p:txBody>
      </p:sp>
    </p:spTree>
    <p:extLst>
      <p:ext uri="{BB962C8B-B14F-4D97-AF65-F5344CB8AC3E}">
        <p14:creationId xmlns:p14="http://schemas.microsoft.com/office/powerpoint/2010/main" val="2320678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F7D44-076C-4778-A220-33E524AAD2D1}" type="datetimeFigureOut">
              <a:rPr lang="vi-VN" smtClean="0"/>
              <a:t>29/05/2017</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82F8F-1E89-4B26-AD09-A26177B4D757}" type="slidenum">
              <a:rPr lang="vi-VN" smtClean="0"/>
              <a:t>‹#›</a:t>
            </a:fld>
            <a:endParaRPr lang="vi-VN"/>
          </a:p>
        </p:txBody>
      </p:sp>
    </p:spTree>
    <p:extLst>
      <p:ext uri="{BB962C8B-B14F-4D97-AF65-F5344CB8AC3E}">
        <p14:creationId xmlns:p14="http://schemas.microsoft.com/office/powerpoint/2010/main" val="3504030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0665" y="399245"/>
            <a:ext cx="9144000" cy="4018207"/>
          </a:xfrm>
        </p:spPr>
        <p:txBody>
          <a:bodyPr>
            <a:noAutofit/>
          </a:bodyPr>
          <a:lstStyle/>
          <a:p>
            <a:pPr>
              <a:spcBef>
                <a:spcPts val="1200"/>
              </a:spcBef>
              <a:spcAft>
                <a:spcPts val="1200"/>
              </a:spcAft>
            </a:pPr>
            <a:r>
              <a:rPr lang="en-US" sz="3400" dirty="0" smtClean="0">
                <a:solidFill>
                  <a:srgbClr val="C00000"/>
                </a:solidFill>
                <a:latin typeface="Times New Roman" panose="02020603050405020304" pitchFamily="18" charset="0"/>
                <a:cs typeface="Times New Roman" panose="02020603050405020304" pitchFamily="18" charset="0"/>
              </a:rPr>
              <a:t/>
            </a:r>
            <a:br>
              <a:rPr lang="en-US" sz="3400" dirty="0" smtClean="0">
                <a:solidFill>
                  <a:srgbClr val="C00000"/>
                </a:solidFill>
                <a:latin typeface="Times New Roman" panose="02020603050405020304" pitchFamily="18" charset="0"/>
                <a:cs typeface="Times New Roman" panose="02020603050405020304" pitchFamily="18" charset="0"/>
              </a:rPr>
            </a:br>
            <a:r>
              <a:rPr lang="en-US" sz="2800" dirty="0" smtClean="0">
                <a:solidFill>
                  <a:srgbClr val="C00000"/>
                </a:solidFill>
                <a:latin typeface="Times New Roman" panose="02020603050405020304" pitchFamily="18" charset="0"/>
                <a:cs typeface="Times New Roman" panose="02020603050405020304" pitchFamily="18" charset="0"/>
              </a:rPr>
              <a:t>Đại Học Duy Tân- Khoa Điều Dưỡng</a:t>
            </a:r>
            <a:br>
              <a:rPr lang="en-US" sz="2800" dirty="0" smtClean="0">
                <a:solidFill>
                  <a:srgbClr val="C00000"/>
                </a:solidFill>
                <a:latin typeface="Times New Roman" panose="02020603050405020304" pitchFamily="18" charset="0"/>
                <a:cs typeface="Times New Roman" panose="02020603050405020304" pitchFamily="18" charset="0"/>
              </a:rPr>
            </a:br>
            <a:r>
              <a:rPr lang="en-US" sz="4400" b="1" dirty="0" smtClean="0">
                <a:solidFill>
                  <a:srgbClr val="C00000"/>
                </a:solidFill>
                <a:latin typeface="Times New Roman" panose="02020603050405020304" pitchFamily="18" charset="0"/>
                <a:cs typeface="Times New Roman" panose="02020603050405020304" pitchFamily="18" charset="0"/>
              </a:rPr>
              <a:t/>
            </a:r>
            <a:br>
              <a:rPr lang="en-US" sz="4400" b="1" dirty="0" smtClean="0">
                <a:solidFill>
                  <a:srgbClr val="C00000"/>
                </a:solidFill>
                <a:latin typeface="Times New Roman" panose="02020603050405020304" pitchFamily="18" charset="0"/>
                <a:cs typeface="Times New Roman" panose="02020603050405020304" pitchFamily="18" charset="0"/>
              </a:rPr>
            </a:br>
            <a:r>
              <a:rPr lang="en-US" sz="4400" b="1" dirty="0" smtClean="0">
                <a:solidFill>
                  <a:srgbClr val="C00000"/>
                </a:solidFill>
                <a:latin typeface="Times New Roman" panose="02020603050405020304" pitchFamily="18" charset="0"/>
                <a:cs typeface="Times New Roman" panose="02020603050405020304" pitchFamily="18" charset="0"/>
              </a:rPr>
              <a:t>CHĂM SÓC VÀ XỬ TRÍ NGƯỜI BỆNH THỞ MÁY</a:t>
            </a:r>
            <a:r>
              <a:rPr lang="en-US" sz="3400" dirty="0" smtClean="0">
                <a:solidFill>
                  <a:srgbClr val="C00000"/>
                </a:solidFill>
                <a:latin typeface="Times New Roman" panose="02020603050405020304" pitchFamily="18" charset="0"/>
                <a:cs typeface="Times New Roman" panose="02020603050405020304" pitchFamily="18" charset="0"/>
              </a:rPr>
              <a:t/>
            </a:r>
            <a:br>
              <a:rPr lang="en-US" sz="3400" dirty="0" smtClean="0">
                <a:solidFill>
                  <a:srgbClr val="C00000"/>
                </a:solidFill>
                <a:latin typeface="Times New Roman" panose="02020603050405020304" pitchFamily="18" charset="0"/>
                <a:cs typeface="Times New Roman" panose="02020603050405020304" pitchFamily="18" charset="0"/>
              </a:rPr>
            </a:br>
            <a:r>
              <a:rPr lang="en-US" sz="3400" dirty="0" smtClean="0">
                <a:solidFill>
                  <a:srgbClr val="C00000"/>
                </a:solidFill>
                <a:latin typeface="Times New Roman" panose="02020603050405020304" pitchFamily="18" charset="0"/>
                <a:cs typeface="Times New Roman" panose="02020603050405020304" pitchFamily="18" charset="0"/>
              </a:rPr>
              <a:t/>
            </a:r>
            <a:br>
              <a:rPr lang="en-US" sz="3400" dirty="0" smtClean="0">
                <a:solidFill>
                  <a:srgbClr val="C00000"/>
                </a:solidFill>
                <a:latin typeface="Times New Roman" panose="02020603050405020304" pitchFamily="18" charset="0"/>
                <a:cs typeface="Times New Roman" panose="02020603050405020304" pitchFamily="18" charset="0"/>
              </a:rPr>
            </a:br>
            <a:r>
              <a:rPr lang="en-US" sz="3400" dirty="0" smtClean="0">
                <a:solidFill>
                  <a:srgbClr val="C00000"/>
                </a:solidFill>
                <a:latin typeface="Times New Roman" panose="02020603050405020304" pitchFamily="18" charset="0"/>
                <a:cs typeface="Times New Roman" panose="02020603050405020304" pitchFamily="18" charset="0"/>
              </a:rPr>
              <a:t/>
            </a:r>
            <a:br>
              <a:rPr lang="en-US" sz="3400" dirty="0" smtClean="0">
                <a:solidFill>
                  <a:srgbClr val="C00000"/>
                </a:solidFill>
                <a:latin typeface="Times New Roman" panose="02020603050405020304" pitchFamily="18" charset="0"/>
                <a:cs typeface="Times New Roman" panose="02020603050405020304" pitchFamily="18" charset="0"/>
              </a:rPr>
            </a:br>
            <a:endParaRPr lang="vi-VN" sz="3400"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113431" y="3168199"/>
            <a:ext cx="6100294" cy="3818590"/>
          </a:xfrm>
        </p:spPr>
        <p:txBody>
          <a:bodyPr>
            <a:noAutofit/>
          </a:bodyPr>
          <a:lstStyle/>
          <a:p>
            <a:pPr algn="l"/>
            <a:endParaRPr lang="en-US" dirty="0" smtClean="0">
              <a:latin typeface=".VnTime" panose="020B7200000000000000" pitchFamily="34" charset="0"/>
            </a:endParaRPr>
          </a:p>
          <a:p>
            <a:pPr algn="l"/>
            <a:r>
              <a:rPr lang="en-US" sz="2000" b="1" dirty="0" smtClean="0">
                <a:latin typeface=".VnTime" panose="020B7200000000000000" pitchFamily="34" charset="0"/>
                <a:cs typeface="Times New Roman" panose="02020603050405020304" pitchFamily="18" charset="0"/>
              </a:rPr>
              <a:t>GVHD</a:t>
            </a:r>
            <a:r>
              <a:rPr lang="en-US" sz="2000" dirty="0" smtClean="0">
                <a:latin typeface=".VnTime" panose="020B7200000000000000" pitchFamily="34" charset="0"/>
                <a:cs typeface="Times New Roman" panose="02020603050405020304" pitchFamily="18" charset="0"/>
              </a:rPr>
              <a:t>:  </a:t>
            </a:r>
            <a:r>
              <a:rPr lang="en-US" sz="2000" dirty="0" err="1" smtClean="0">
                <a:latin typeface=".VnTime" panose="020B7200000000000000" pitchFamily="34" charset="0"/>
                <a:cs typeface="Times New Roman" panose="02020603050405020304" pitchFamily="18" charset="0"/>
              </a:rPr>
              <a:t>Ths</a:t>
            </a:r>
            <a:r>
              <a:rPr lang="en-US" sz="2000" dirty="0" smtClean="0">
                <a:latin typeface=".VnTime" panose="020B7200000000000000" pitchFamily="34" charset="0"/>
                <a:cs typeface="Times New Roman" panose="02020603050405020304" pitchFamily="18" charset="0"/>
              </a:rPr>
              <a:t> </a:t>
            </a:r>
            <a:r>
              <a:rPr lang="en-US" sz="2000" dirty="0" err="1" smtClean="0">
                <a:latin typeface=".VnTime" panose="020B7200000000000000" pitchFamily="34" charset="0"/>
                <a:cs typeface="Times New Roman" panose="02020603050405020304" pitchFamily="18" charset="0"/>
              </a:rPr>
              <a:t>Bs</a:t>
            </a:r>
            <a:r>
              <a:rPr lang="en-US" sz="2000" dirty="0" smtClean="0">
                <a:latin typeface=".VnTime" panose="020B7200000000000000" pitchFamily="34" charset="0"/>
                <a:cs typeface="Times New Roman" panose="02020603050405020304" pitchFamily="18" charset="0"/>
              </a:rPr>
              <a:t> </a:t>
            </a:r>
            <a:r>
              <a:rPr lang="en-US" sz="2000" dirty="0" err="1">
                <a:latin typeface=".VnTime" panose="020B7200000000000000" pitchFamily="34" charset="0"/>
                <a:cs typeface="Times New Roman" panose="02020603050405020304" pitchFamily="18" charset="0"/>
              </a:rPr>
              <a:t>N</a:t>
            </a:r>
            <a:r>
              <a:rPr lang="en-US" sz="2000" dirty="0" err="1" smtClean="0">
                <a:latin typeface=".VnTime" panose="020B7200000000000000" pitchFamily="34" charset="0"/>
                <a:cs typeface="Times New Roman" panose="02020603050405020304" pitchFamily="18" charset="0"/>
              </a:rPr>
              <a:t>guyÔn</a:t>
            </a:r>
            <a:r>
              <a:rPr lang="en-US" sz="2000" dirty="0" smtClean="0">
                <a:latin typeface=".VnTime" panose="020B7200000000000000" pitchFamily="34" charset="0"/>
                <a:cs typeface="Times New Roman" panose="02020603050405020304" pitchFamily="18" charset="0"/>
              </a:rPr>
              <a:t> </a:t>
            </a:r>
            <a:r>
              <a:rPr lang="en-US" sz="2000" dirty="0">
                <a:latin typeface=".VnTime" panose="020B7200000000000000" pitchFamily="34" charset="0"/>
                <a:cs typeface="Times New Roman" panose="02020603050405020304" pitchFamily="18" charset="0"/>
              </a:rPr>
              <a:t>P</a:t>
            </a:r>
            <a:r>
              <a:rPr lang="en-US" sz="2000" dirty="0" smtClean="0">
                <a:latin typeface=".VnTime" panose="020B7200000000000000" pitchFamily="34" charset="0"/>
                <a:cs typeface="Times New Roman" panose="02020603050405020304" pitchFamily="18" charset="0"/>
              </a:rPr>
              <a:t>hóc </a:t>
            </a:r>
            <a:r>
              <a:rPr lang="en-US" sz="2000" dirty="0" err="1" smtClean="0">
                <a:latin typeface=".VnTime" panose="020B7200000000000000" pitchFamily="34" charset="0"/>
                <a:cs typeface="Times New Roman" panose="02020603050405020304" pitchFamily="18" charset="0"/>
              </a:rPr>
              <a:t>Häc</a:t>
            </a:r>
            <a:endParaRPr lang="en-US" sz="2000" dirty="0" smtClean="0">
              <a:latin typeface=".VnTime" panose="020B7200000000000000" pitchFamily="34" charset="0"/>
              <a:cs typeface="Times New Roman" panose="02020603050405020304" pitchFamily="18" charset="0"/>
            </a:endParaRPr>
          </a:p>
          <a:p>
            <a:pPr algn="l"/>
            <a:r>
              <a:rPr lang="en-US" sz="2000" b="1" dirty="0" err="1" smtClean="0">
                <a:latin typeface=".VnTime" panose="020B7200000000000000" pitchFamily="34" charset="0"/>
                <a:cs typeface="Times New Roman" panose="02020603050405020304" pitchFamily="18" charset="0"/>
              </a:rPr>
              <a:t>Nhãm</a:t>
            </a:r>
            <a:r>
              <a:rPr lang="en-US" sz="2000" b="1" dirty="0" smtClean="0">
                <a:latin typeface=".VnTime" panose="020B7200000000000000" pitchFamily="34" charset="0"/>
                <a:cs typeface="Times New Roman" panose="02020603050405020304" pitchFamily="18" charset="0"/>
              </a:rPr>
              <a:t> </a:t>
            </a:r>
            <a:r>
              <a:rPr lang="en-US" sz="2000" dirty="0" smtClean="0">
                <a:latin typeface=".VnTime" panose="020B7200000000000000" pitchFamily="34" charset="0"/>
                <a:cs typeface="Times New Roman" panose="02020603050405020304" pitchFamily="18" charset="0"/>
              </a:rPr>
              <a:t>:  9</a:t>
            </a:r>
          </a:p>
          <a:p>
            <a:pPr algn="l"/>
            <a:r>
              <a:rPr lang="en-US" sz="2000" b="1" dirty="0" smtClean="0">
                <a:latin typeface=".VnTime" panose="020B7200000000000000" pitchFamily="34" charset="0"/>
                <a:cs typeface="Times New Roman" panose="02020603050405020304" pitchFamily="18" charset="0"/>
              </a:rPr>
              <a:t>SVTH </a:t>
            </a:r>
            <a:r>
              <a:rPr lang="en-US" sz="2000" dirty="0" smtClean="0">
                <a:latin typeface=".VnTime" panose="020B7200000000000000" pitchFamily="34" charset="0"/>
                <a:cs typeface="Times New Roman" panose="02020603050405020304" pitchFamily="18" charset="0"/>
              </a:rPr>
              <a:t>:  Lª</a:t>
            </a:r>
            <a:r>
              <a:rPr lang="en-US" sz="2000" dirty="0" smtClean="0">
                <a:latin typeface=".VnTime" panose="020B7200000000000000" pitchFamily="34" charset="0"/>
              </a:rPr>
              <a:t> Thị Mai Quỳnh</a:t>
            </a:r>
          </a:p>
          <a:p>
            <a:pPr algn="just"/>
            <a:r>
              <a:rPr lang="en-US" sz="2000" dirty="0" smtClean="0">
                <a:latin typeface=".VnTime" panose="020B7200000000000000" pitchFamily="34" charset="0"/>
              </a:rPr>
              <a:t>	   Trần Thị Kim Phụng</a:t>
            </a:r>
          </a:p>
          <a:p>
            <a:pPr algn="just"/>
            <a:r>
              <a:rPr lang="en-US" sz="2000" dirty="0" smtClean="0">
                <a:latin typeface=".VnTime" panose="020B7200000000000000" pitchFamily="34" charset="0"/>
              </a:rPr>
              <a:t>	   </a:t>
            </a:r>
            <a:r>
              <a:rPr lang="en-US" sz="2000" dirty="0" err="1" smtClean="0">
                <a:latin typeface=".VnTime" panose="020B7200000000000000" pitchFamily="34" charset="0"/>
              </a:rPr>
              <a:t>Nguyễn</a:t>
            </a:r>
            <a:r>
              <a:rPr lang="en-US" sz="2000" dirty="0" smtClean="0">
                <a:latin typeface=".VnTime" panose="020B7200000000000000" pitchFamily="34" charset="0"/>
              </a:rPr>
              <a:t> Thị Kim Phụng</a:t>
            </a:r>
          </a:p>
          <a:p>
            <a:pPr algn="just"/>
            <a:r>
              <a:rPr lang="en-US" sz="2000" dirty="0" smtClean="0">
                <a:latin typeface=".VnTime" panose="020B7200000000000000" pitchFamily="34" charset="0"/>
              </a:rPr>
              <a:t>	   Trần Thị Hoàng Phương</a:t>
            </a:r>
          </a:p>
          <a:p>
            <a:pPr algn="just"/>
            <a:r>
              <a:rPr lang="en-US" sz="2000" dirty="0" smtClean="0">
                <a:latin typeface=".VnTime" panose="020B7200000000000000" pitchFamily="34" charset="0"/>
              </a:rPr>
              <a:t>	   </a:t>
            </a:r>
            <a:r>
              <a:rPr lang="en-US" sz="2000" dirty="0" err="1" smtClean="0">
                <a:latin typeface=".VnTime" panose="020B7200000000000000" pitchFamily="34" charset="0"/>
              </a:rPr>
              <a:t>Nguyễn</a:t>
            </a:r>
            <a:r>
              <a:rPr lang="en-US" sz="2000" dirty="0" smtClean="0">
                <a:latin typeface=".VnTime" panose="020B7200000000000000" pitchFamily="34" charset="0"/>
              </a:rPr>
              <a:t> Thị Hà Phương</a:t>
            </a:r>
          </a:p>
          <a:p>
            <a:pPr algn="just"/>
            <a:endParaRPr lang="en-US" sz="2000" dirty="0" smtClean="0">
              <a:latin typeface=".VnTime" panose="020B7200000000000000" pitchFamily="34" charset="0"/>
            </a:endParaRPr>
          </a:p>
          <a:p>
            <a:pPr algn="just"/>
            <a:endParaRPr lang="vi-VN" sz="2000" dirty="0">
              <a:latin typeface="VnTIME"/>
            </a:endParaRPr>
          </a:p>
        </p:txBody>
      </p:sp>
    </p:spTree>
    <p:extLst>
      <p:ext uri="{BB962C8B-B14F-4D97-AF65-F5344CB8AC3E}">
        <p14:creationId xmlns:p14="http://schemas.microsoft.com/office/powerpoint/2010/main" val="2343572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836" y="399246"/>
            <a:ext cx="10515600" cy="6078827"/>
          </a:xfrm>
        </p:spPr>
        <p:txBody>
          <a:bodyPr>
            <a:noAutofit/>
          </a:bodyPr>
          <a:lstStyle/>
          <a:p>
            <a:pPr>
              <a:buFont typeface="Wingdings" panose="05000000000000000000" pitchFamily="2" charset="2"/>
              <a:buChar char="Ø"/>
            </a:pPr>
            <a:r>
              <a:rPr lang="vi-VN" i="1" dirty="0" smtClean="0">
                <a:latin typeface="VnTIME"/>
              </a:rPr>
              <a:t>Hút </a:t>
            </a:r>
            <a:r>
              <a:rPr lang="vi-VN" i="1" dirty="0">
                <a:latin typeface="VnTIME"/>
              </a:rPr>
              <a:t>đàm giải qua NKQ, qua Canyl mở khí quản</a:t>
            </a:r>
          </a:p>
          <a:p>
            <a:pPr marL="0" indent="0">
              <a:buNone/>
            </a:pPr>
            <a:r>
              <a:rPr lang="vi-VN" sz="2200" dirty="0" smtClean="0">
                <a:latin typeface="VnTIME"/>
              </a:rPr>
              <a:t>    - Hút </a:t>
            </a:r>
            <a:r>
              <a:rPr lang="vi-VN" sz="2200" dirty="0">
                <a:latin typeface="VnTIME"/>
              </a:rPr>
              <a:t>đàm giải định kỳ 2-3h/lần hoặc khi có tăng tiết nhiều đàm giải, hạn chế hút nhiều trong các trường hợp suy hô hấp cấp tiến </a:t>
            </a:r>
            <a:r>
              <a:rPr lang="vi-VN" sz="2200" dirty="0" smtClean="0">
                <a:latin typeface="VnTIME"/>
              </a:rPr>
              <a:t>triển.</a:t>
            </a:r>
          </a:p>
          <a:p>
            <a:pPr marL="0" indent="0">
              <a:buNone/>
            </a:pPr>
            <a:r>
              <a:rPr lang="vi-VN" sz="2200" dirty="0" smtClean="0">
                <a:latin typeface="VnTIME"/>
              </a:rPr>
              <a:t>    - Dây </a:t>
            </a:r>
            <a:r>
              <a:rPr lang="vi-VN" sz="2200" dirty="0">
                <a:latin typeface="VnTIME"/>
              </a:rPr>
              <a:t>hút nên sử dụng 1 lần và dùng riêng, nếu tiết kiệm sử dụng 1 dây nên hút ở NKQ hay canyl KQ trước, mũi miệng hút sau.</a:t>
            </a:r>
          </a:p>
          <a:p>
            <a:pPr marL="0" indent="0">
              <a:buNone/>
            </a:pPr>
            <a:r>
              <a:rPr lang="vi-VN" sz="2200" dirty="0" smtClean="0">
                <a:latin typeface="VnTIME"/>
              </a:rPr>
              <a:t>    - Nếu </a:t>
            </a:r>
            <a:r>
              <a:rPr lang="vi-VN" sz="2200" dirty="0">
                <a:latin typeface="VnTIME"/>
              </a:rPr>
              <a:t>đàm khô, trít ống NKQ, dùng 1-2ml nước muối sinh lý làm loãng đàm để dễ hút, nhưng không khuyến khích vì sẽ làm vi khuẩn xâm nhập vào sâu hơn trong đường hô hấp</a:t>
            </a:r>
            <a:r>
              <a:rPr lang="vi-VN" sz="2200" dirty="0" smtClean="0">
                <a:latin typeface="VnTIME"/>
              </a:rPr>
              <a:t>.</a:t>
            </a:r>
          </a:p>
          <a:p>
            <a:pPr>
              <a:buFont typeface="Wingdings" panose="05000000000000000000" pitchFamily="2" charset="2"/>
              <a:buChar char="v"/>
            </a:pPr>
            <a:r>
              <a:rPr lang="vi-VN" sz="2200" dirty="0">
                <a:latin typeface="VnTIME"/>
              </a:rPr>
              <a:t> </a:t>
            </a:r>
            <a:r>
              <a:rPr lang="vi-VN" sz="2200" dirty="0" smtClean="0">
                <a:latin typeface="VnTIME"/>
              </a:rPr>
              <a:t>       Nguy cơ:</a:t>
            </a:r>
          </a:p>
          <a:p>
            <a:pPr marL="0" indent="0">
              <a:buNone/>
            </a:pPr>
            <a:r>
              <a:rPr lang="vi-VN" sz="2200" dirty="0" smtClean="0"/>
              <a:t>    - Xây </a:t>
            </a:r>
            <a:r>
              <a:rPr lang="vi-VN" sz="2200" dirty="0"/>
              <a:t>xước chảy máu niêm mạc mũi miệng, chảy máu phổi phế </a:t>
            </a:r>
            <a:r>
              <a:rPr lang="vi-VN" sz="2200" dirty="0" smtClean="0"/>
              <a:t>quản</a:t>
            </a:r>
          </a:p>
          <a:p>
            <a:pPr marL="0" indent="0">
              <a:buNone/>
            </a:pPr>
            <a:r>
              <a:rPr lang="vi-VN" sz="2200" dirty="0"/>
              <a:t> </a:t>
            </a:r>
            <a:r>
              <a:rPr lang="vi-VN" sz="2200" dirty="0" smtClean="0"/>
              <a:t>   - Thiếu </a:t>
            </a:r>
            <a:r>
              <a:rPr lang="vi-VN" sz="2200" dirty="0"/>
              <a:t>oxy cấp</a:t>
            </a:r>
          </a:p>
          <a:p>
            <a:pPr marL="0" indent="0">
              <a:buNone/>
            </a:pPr>
            <a:r>
              <a:rPr lang="vi-VN" sz="2200" dirty="0" smtClean="0"/>
              <a:t>    - Ngừng </a:t>
            </a:r>
            <a:r>
              <a:rPr lang="vi-VN" sz="2200" dirty="0"/>
              <a:t>tim, ngừng thở</a:t>
            </a:r>
          </a:p>
          <a:p>
            <a:pPr marL="0" indent="0">
              <a:buNone/>
            </a:pPr>
            <a:r>
              <a:rPr lang="vi-VN" sz="2200" dirty="0" smtClean="0"/>
              <a:t>    - Xẹp </a:t>
            </a:r>
            <a:r>
              <a:rPr lang="vi-VN" sz="2200" dirty="0"/>
              <a:t>phổi, co thắt khí phế quản</a:t>
            </a:r>
          </a:p>
          <a:p>
            <a:pPr marL="0" indent="0">
              <a:buNone/>
            </a:pPr>
            <a:r>
              <a:rPr lang="vi-VN" sz="2200" dirty="0" smtClean="0"/>
              <a:t>    - Tăng </a:t>
            </a:r>
            <a:r>
              <a:rPr lang="vi-VN" sz="2200" dirty="0"/>
              <a:t>áp lực nội sọ</a:t>
            </a:r>
          </a:p>
          <a:p>
            <a:pPr marL="0" indent="0">
              <a:buNone/>
            </a:pPr>
            <a:r>
              <a:rPr lang="vi-VN" sz="2200" dirty="0" smtClean="0"/>
              <a:t>    - Tăng </a:t>
            </a:r>
            <a:r>
              <a:rPr lang="vi-VN" sz="2200" dirty="0"/>
              <a:t>hay tụt huyết áp</a:t>
            </a:r>
          </a:p>
          <a:p>
            <a:pPr marL="0" indent="0">
              <a:buNone/>
            </a:pPr>
            <a:endParaRPr lang="vi-VN" sz="2200" dirty="0" smtClean="0">
              <a:latin typeface="VnTIME"/>
            </a:endParaRPr>
          </a:p>
        </p:txBody>
      </p:sp>
    </p:spTree>
    <p:extLst>
      <p:ext uri="{BB962C8B-B14F-4D97-AF65-F5344CB8AC3E}">
        <p14:creationId xmlns:p14="http://schemas.microsoft.com/office/powerpoint/2010/main" val="3312541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685" y="798490"/>
            <a:ext cx="10515600" cy="5893628"/>
          </a:xfrm>
        </p:spPr>
        <p:txBody>
          <a:bodyPr/>
          <a:lstStyle/>
          <a:p>
            <a:pPr>
              <a:buFont typeface="Wingdings" panose="05000000000000000000" pitchFamily="2" charset="2"/>
              <a:buChar char="Ø"/>
            </a:pPr>
            <a:r>
              <a:rPr lang="vi-VN" i="1" dirty="0" smtClean="0">
                <a:latin typeface="VnTIME"/>
              </a:rPr>
              <a:t> </a:t>
            </a:r>
            <a:r>
              <a:rPr lang="vi-VN" i="1" dirty="0">
                <a:latin typeface="VnTIME"/>
              </a:rPr>
              <a:t>Chăm sóc vệ sinh: </a:t>
            </a:r>
            <a:endParaRPr lang="vi-VN" i="1" dirty="0" smtClean="0">
              <a:latin typeface="VnTIME"/>
            </a:endParaRPr>
          </a:p>
          <a:p>
            <a:pPr marL="0" indent="0">
              <a:buNone/>
            </a:pPr>
            <a:r>
              <a:rPr lang="vi-VN" sz="2200" dirty="0" smtClean="0">
                <a:latin typeface="VnTIME"/>
              </a:rPr>
              <a:t>- Vệ </a:t>
            </a:r>
            <a:r>
              <a:rPr lang="vi-VN" sz="2200" dirty="0">
                <a:latin typeface="VnTIME"/>
              </a:rPr>
              <a:t>sinh thân thể hằng </a:t>
            </a:r>
            <a:r>
              <a:rPr lang="vi-VN" sz="2200" dirty="0" smtClean="0">
                <a:latin typeface="VnTIME"/>
              </a:rPr>
              <a:t>ngày</a:t>
            </a:r>
          </a:p>
          <a:p>
            <a:pPr marL="0" indent="0">
              <a:buNone/>
            </a:pPr>
            <a:r>
              <a:rPr lang="vi-VN" sz="2200" dirty="0" smtClean="0">
                <a:latin typeface="VnTIME"/>
              </a:rPr>
              <a:t>- Lau </a:t>
            </a:r>
            <a:r>
              <a:rPr lang="vi-VN" sz="2200" dirty="0">
                <a:latin typeface="VnTIME"/>
              </a:rPr>
              <a:t>da bằng dung dịch UEROVERA không cần nước giúp sạch </a:t>
            </a:r>
            <a:r>
              <a:rPr lang="vi-VN" sz="2200" dirty="0" smtClean="0">
                <a:latin typeface="VnTIME"/>
              </a:rPr>
              <a:t>da</a:t>
            </a:r>
          </a:p>
          <a:p>
            <a:pPr marL="0" indent="0">
              <a:buNone/>
            </a:pPr>
            <a:r>
              <a:rPr lang="vi-VN" sz="2200" dirty="0" smtClean="0">
                <a:latin typeface="VnTIME"/>
              </a:rPr>
              <a:t>- Phòng </a:t>
            </a:r>
            <a:r>
              <a:rPr lang="vi-VN" sz="2200" dirty="0">
                <a:latin typeface="VnTIME"/>
              </a:rPr>
              <a:t>ngừa lây nhiễm </a:t>
            </a:r>
            <a:r>
              <a:rPr lang="vi-VN" sz="2200" dirty="0" smtClean="0">
                <a:latin typeface="VnTIME"/>
              </a:rPr>
              <a:t>chéo</a:t>
            </a:r>
          </a:p>
          <a:p>
            <a:pPr marL="0" indent="0">
              <a:buNone/>
            </a:pPr>
            <a:r>
              <a:rPr lang="vi-VN" sz="2200" dirty="0" smtClean="0">
                <a:latin typeface="VnTIME"/>
              </a:rPr>
              <a:t>- Đặc </a:t>
            </a:r>
            <a:r>
              <a:rPr lang="vi-VN" sz="2200" dirty="0">
                <a:latin typeface="VnTIME"/>
              </a:rPr>
              <a:t>biệt vệ sinh răng miệng bằng nước muối sinh lý tối thiểu ngày 2 </a:t>
            </a:r>
            <a:r>
              <a:rPr lang="vi-VN" sz="2200" dirty="0" smtClean="0">
                <a:latin typeface="VnTIME"/>
              </a:rPr>
              <a:t>lần</a:t>
            </a:r>
          </a:p>
          <a:p>
            <a:pPr marL="0" indent="0">
              <a:buNone/>
            </a:pPr>
            <a:r>
              <a:rPr lang="en-US" sz="2200" dirty="0" smtClean="0">
                <a:latin typeface="VnTIME"/>
                <a:cs typeface="Times New Roman" pitchFamily="18" charset="0"/>
              </a:rPr>
              <a:t>- Chăm sóc ống nội khí quản hoặc </a:t>
            </a:r>
            <a:r>
              <a:rPr lang="en-US" sz="2200" dirty="0" err="1" smtClean="0">
                <a:latin typeface="VnTIME"/>
                <a:cs typeface="Times New Roman" pitchFamily="18" charset="0"/>
              </a:rPr>
              <a:t>canyl</a:t>
            </a:r>
            <a:r>
              <a:rPr lang="en-US" sz="2200" dirty="0" smtClean="0">
                <a:latin typeface="VnTIME"/>
                <a:cs typeface="Times New Roman" pitchFamily="18" charset="0"/>
              </a:rPr>
              <a:t> mở khí quản, kiểm tra, thay nước bình làm ẩm sau </a:t>
            </a:r>
          </a:p>
          <a:p>
            <a:pPr marL="0" indent="0">
              <a:buNone/>
            </a:pPr>
            <a:r>
              <a:rPr lang="en-US" sz="2200" dirty="0" smtClean="0">
                <a:latin typeface="VnTIME"/>
                <a:cs typeface="Times New Roman" pitchFamily="18" charset="0"/>
              </a:rPr>
              <a:t>- 8 -12 giờ chạy máu, cấy đờm ống nội khí quản khi có dấu hiệu nhiễm khuẩn.</a:t>
            </a:r>
          </a:p>
          <a:p>
            <a:pPr marL="0" indent="0">
              <a:buNone/>
            </a:pPr>
            <a:endParaRPr lang="vi-VN" sz="2200" dirty="0">
              <a:latin typeface="VnTIME"/>
            </a:endParaRPr>
          </a:p>
        </p:txBody>
      </p:sp>
    </p:spTree>
    <p:extLst>
      <p:ext uri="{BB962C8B-B14F-4D97-AF65-F5344CB8AC3E}">
        <p14:creationId xmlns:p14="http://schemas.microsoft.com/office/powerpoint/2010/main" val="3645623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048" y="631065"/>
            <a:ext cx="10515600" cy="5842112"/>
          </a:xfrm>
        </p:spPr>
        <p:txBody>
          <a:bodyPr>
            <a:normAutofit/>
          </a:bodyPr>
          <a:lstStyle/>
          <a:p>
            <a:pPr>
              <a:buFont typeface="Wingdings" panose="05000000000000000000" pitchFamily="2" charset="2"/>
              <a:buChar char="Ø"/>
            </a:pPr>
            <a:r>
              <a:rPr lang="en-US" i="1" dirty="0" smtClean="0">
                <a:solidFill>
                  <a:schemeClr val="tx1">
                    <a:lumMod val="75000"/>
                    <a:lumOff val="25000"/>
                  </a:schemeClr>
                </a:solidFill>
                <a:latin typeface="VnTIME"/>
                <a:cs typeface="Times New Roman" pitchFamily="18" charset="0"/>
              </a:rPr>
              <a:t>Nuôi </a:t>
            </a:r>
            <a:r>
              <a:rPr lang="en-US" i="1" dirty="0">
                <a:solidFill>
                  <a:schemeClr val="tx1">
                    <a:lumMod val="75000"/>
                    <a:lumOff val="25000"/>
                  </a:schemeClr>
                </a:solidFill>
                <a:latin typeface="VnTIME"/>
                <a:cs typeface="Times New Roman" pitchFamily="18" charset="0"/>
              </a:rPr>
              <a:t>dưỡng, vận động thể lực</a:t>
            </a:r>
          </a:p>
          <a:p>
            <a:pPr marL="0" indent="0">
              <a:buNone/>
            </a:pPr>
            <a:r>
              <a:rPr lang="en-US" sz="2200" i="1" dirty="0">
                <a:solidFill>
                  <a:schemeClr val="tx1">
                    <a:lumMod val="95000"/>
                    <a:lumOff val="5000"/>
                  </a:schemeClr>
                </a:solidFill>
                <a:latin typeface="VnTIME"/>
                <a:cs typeface="Times New Roman" pitchFamily="18" charset="0"/>
              </a:rPr>
              <a:t>- </a:t>
            </a:r>
            <a:r>
              <a:rPr lang="en-US" sz="2200" dirty="0">
                <a:solidFill>
                  <a:schemeClr val="tx1">
                    <a:lumMod val="95000"/>
                    <a:lumOff val="5000"/>
                  </a:schemeClr>
                </a:solidFill>
                <a:latin typeface="VnTIME"/>
                <a:cs typeface="Times New Roman" pitchFamily="18" charset="0"/>
              </a:rPr>
              <a:t>Đặt ống thông dạ dày, cho bệnh nhân ăn đủ chất dinh dưỡng. Bệnh nhân suy hô hấp không có nhiễm khuẩn 30 </a:t>
            </a:r>
            <a:r>
              <a:rPr lang="en-US" sz="2200" dirty="0" err="1">
                <a:solidFill>
                  <a:schemeClr val="tx1">
                    <a:lumMod val="95000"/>
                    <a:lumOff val="5000"/>
                  </a:schemeClr>
                </a:solidFill>
                <a:latin typeface="VnTIME"/>
                <a:cs typeface="Times New Roman" pitchFamily="18" charset="0"/>
              </a:rPr>
              <a:t>calo</a:t>
            </a:r>
            <a:r>
              <a:rPr lang="en-US" sz="2200" dirty="0">
                <a:solidFill>
                  <a:schemeClr val="tx1">
                    <a:lumMod val="95000"/>
                    <a:lumOff val="5000"/>
                  </a:schemeClr>
                </a:solidFill>
                <a:latin typeface="VnTIME"/>
                <a:cs typeface="Times New Roman" pitchFamily="18" charset="0"/>
              </a:rPr>
              <a:t>/kg/24giờ, bệnh nhân có nhiễm khuẩn 35 – 50 </a:t>
            </a:r>
            <a:r>
              <a:rPr lang="en-US" sz="2200" dirty="0" err="1">
                <a:solidFill>
                  <a:schemeClr val="tx1">
                    <a:lumMod val="95000"/>
                    <a:lumOff val="5000"/>
                  </a:schemeClr>
                </a:solidFill>
                <a:latin typeface="VnTIME"/>
                <a:cs typeface="Times New Roman" pitchFamily="18" charset="0"/>
              </a:rPr>
              <a:t>calo</a:t>
            </a:r>
            <a:r>
              <a:rPr lang="en-US" sz="2200" dirty="0">
                <a:solidFill>
                  <a:schemeClr val="tx1">
                    <a:lumMod val="95000"/>
                    <a:lumOff val="5000"/>
                  </a:schemeClr>
                </a:solidFill>
                <a:latin typeface="VnTIME"/>
                <a:cs typeface="Times New Roman" pitchFamily="18" charset="0"/>
              </a:rPr>
              <a:t>/kg/24giờ, ăn tăng dẫn.</a:t>
            </a:r>
          </a:p>
          <a:p>
            <a:pPr marL="0" indent="0">
              <a:buNone/>
            </a:pPr>
            <a:r>
              <a:rPr lang="en-US" sz="2200" dirty="0">
                <a:solidFill>
                  <a:schemeClr val="tx1">
                    <a:lumMod val="95000"/>
                    <a:lumOff val="5000"/>
                  </a:schemeClr>
                </a:solidFill>
                <a:latin typeface="VnTIME"/>
                <a:cs typeface="Times New Roman" pitchFamily="18" charset="0"/>
              </a:rPr>
              <a:t>- Đảm bảo lượng nước vào ra: dịch truyền 2 – 2,5 lít/24giờ, nước tiểu 1,5 lít/24giờ. Đo lượng nước vào qua ăn, uống, dịch truyền, tính lượng nước thải ra hơi thở, mồ hôi, đại, tiểu tiện để điều chỉnh lượng nước vào ra, đề phòng thừa dịch gây phù phổi cấp.</a:t>
            </a:r>
          </a:p>
          <a:p>
            <a:pPr marL="0" indent="0">
              <a:buNone/>
            </a:pPr>
            <a:r>
              <a:rPr lang="en-US" sz="2200" dirty="0">
                <a:solidFill>
                  <a:schemeClr val="tx1">
                    <a:lumMod val="95000"/>
                    <a:lumOff val="5000"/>
                  </a:schemeClr>
                </a:solidFill>
                <a:latin typeface="VnTIME"/>
                <a:cs typeface="Times New Roman" pitchFamily="18" charset="0"/>
              </a:rPr>
              <a:t>- Vận động chủ động hoặc thụ động 3 giờ/lần phòng teo cơ, cứng khớp, ứ trệ tuần hoàn, viêm tắc tĩnh mạch; thay đổi tư thế bệnh nhân 2 giờ/lần, tra thuốc chống khô mắt cho bệnh nhân 15 phút/lần.</a:t>
            </a:r>
          </a:p>
          <a:p>
            <a:pPr marL="0" indent="0">
              <a:buNone/>
            </a:pPr>
            <a:endParaRPr lang="vi-VN" sz="2200" dirty="0">
              <a:latin typeface="VnTIME"/>
            </a:endParaRPr>
          </a:p>
        </p:txBody>
      </p:sp>
    </p:spTree>
    <p:extLst>
      <p:ext uri="{BB962C8B-B14F-4D97-AF65-F5344CB8AC3E}">
        <p14:creationId xmlns:p14="http://schemas.microsoft.com/office/powerpoint/2010/main" val="527855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2428"/>
            <a:ext cx="10515600" cy="5584535"/>
          </a:xfrm>
        </p:spPr>
        <p:txBody>
          <a:bodyPr>
            <a:normAutofit/>
          </a:bodyPr>
          <a:lstStyle/>
          <a:p>
            <a:pPr marL="0" indent="0">
              <a:buNone/>
            </a:pPr>
            <a:r>
              <a:rPr lang="vi-VN" b="1" dirty="0" smtClean="0">
                <a:latin typeface="VnTIME"/>
              </a:rPr>
              <a:t>6. </a:t>
            </a:r>
            <a:r>
              <a:rPr lang="vi-VN" b="1" dirty="0">
                <a:latin typeface="VnTIME"/>
              </a:rPr>
              <a:t>Vật lý trị liệu</a:t>
            </a:r>
            <a:endParaRPr lang="vi-VN" dirty="0">
              <a:latin typeface="VnTIME"/>
            </a:endParaRPr>
          </a:p>
          <a:p>
            <a:r>
              <a:rPr lang="vi-VN" sz="2200" dirty="0">
                <a:latin typeface="VnTIME"/>
              </a:rPr>
              <a:t>Vật lý trị liệu đối với người bệnh đang thở máy là công việc mà các điều dưỡng tại khoa hồi sức đều làm được. Nhằm mục đích giúp ngăn ngừa và điều trị các biến chứng do ứ đọng đàm giải ở phổi gây ra cũng như giúp khí phân phối đều tại các vùng khác nhau của phổi. Bao gồm các biện pháp:</a:t>
            </a:r>
          </a:p>
          <a:p>
            <a:r>
              <a:rPr lang="vi-VN" sz="2200" dirty="0">
                <a:latin typeface="VnTIME"/>
              </a:rPr>
              <a:t>Xoa bóp và vỗ rung phổi, vỗ từ đáy lên đỉnh phổi giúp đàm giải dễ dàng tống xuất ra ngoài</a:t>
            </a:r>
          </a:p>
          <a:p>
            <a:r>
              <a:rPr lang="vi-VN" sz="2200" dirty="0">
                <a:latin typeface="VnTIME"/>
              </a:rPr>
              <a:t>Dẫn lưu tư thế: Đặt người bệnh nằm nghiêng phải hoặc trái trong thời gian khoảng 20 phút, đặt biệt lưu ý cố định NB để đề phòng người bệnh rơi xuống đất.</a:t>
            </a:r>
          </a:p>
          <a:p>
            <a:r>
              <a:rPr lang="vi-VN" sz="2200" dirty="0">
                <a:latin typeface="VnTIME"/>
              </a:rPr>
              <a:t>Tập thở nếu người bệnh có nhịp tự thở</a:t>
            </a:r>
          </a:p>
          <a:p>
            <a:r>
              <a:rPr lang="vi-VN" sz="2200" dirty="0">
                <a:latin typeface="VnTIME"/>
              </a:rPr>
              <a:t>Kết hợp vật lý trị liệu với xoa bóp các vùng tì đè và tập vân động các khớp, vỗ rung nệm nước để chống loét</a:t>
            </a:r>
          </a:p>
          <a:p>
            <a:endParaRPr lang="vi-VN" sz="2200" dirty="0">
              <a:latin typeface="VnTIME"/>
            </a:endParaRPr>
          </a:p>
        </p:txBody>
      </p:sp>
    </p:spTree>
    <p:extLst>
      <p:ext uri="{BB962C8B-B14F-4D97-AF65-F5344CB8AC3E}">
        <p14:creationId xmlns:p14="http://schemas.microsoft.com/office/powerpoint/2010/main" val="1761226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882"/>
            <a:ext cx="10515600" cy="5739081"/>
          </a:xfrm>
        </p:spPr>
        <p:txBody>
          <a:bodyPr>
            <a:normAutofit/>
          </a:bodyPr>
          <a:lstStyle/>
          <a:p>
            <a:pPr marL="0" indent="0">
              <a:buNone/>
            </a:pPr>
            <a:r>
              <a:rPr lang="vi-VN" b="1" dirty="0">
                <a:latin typeface="VnTIME"/>
              </a:rPr>
              <a:t>7</a:t>
            </a:r>
            <a:r>
              <a:rPr lang="vi-VN" b="1" dirty="0" smtClean="0">
                <a:latin typeface="VnTIME"/>
              </a:rPr>
              <a:t>. Đánh giá:</a:t>
            </a:r>
          </a:p>
          <a:p>
            <a:pPr marL="0" indent="0">
              <a:buNone/>
            </a:pPr>
            <a:r>
              <a:rPr lang="vi-VN" sz="2200" dirty="0">
                <a:latin typeface="VnTIME"/>
              </a:rPr>
              <a:t> </a:t>
            </a:r>
            <a:r>
              <a:rPr lang="vi-VN" sz="2200" dirty="0" smtClean="0">
                <a:latin typeface="VnTIME"/>
              </a:rPr>
              <a:t>Một bệnh nhân thở máy được đánh giá là chăm sóc tốt khi:</a:t>
            </a:r>
          </a:p>
          <a:p>
            <a:pPr marL="0" indent="0">
              <a:buNone/>
            </a:pPr>
            <a:r>
              <a:rPr lang="en-US" sz="2200" dirty="0" smtClean="0">
                <a:latin typeface="VnTIME"/>
              </a:rPr>
              <a:t>- </a:t>
            </a:r>
            <a:r>
              <a:rPr lang="en-US" sz="2200" dirty="0">
                <a:latin typeface="VnTIME"/>
              </a:rPr>
              <a:t>Bệnh nhân không có dấu hiệu chống máy.</a:t>
            </a:r>
          </a:p>
          <a:p>
            <a:pPr marL="0" indent="0">
              <a:buNone/>
            </a:pPr>
            <a:r>
              <a:rPr lang="en-US" sz="2200" dirty="0">
                <a:latin typeface="VnTIME"/>
                <a:cs typeface="Times New Roman" pitchFamily="18" charset="0"/>
              </a:rPr>
              <a:t>- Da niêm mạc hồng.</a:t>
            </a:r>
          </a:p>
          <a:p>
            <a:pPr marL="0" indent="0">
              <a:buNone/>
            </a:pPr>
            <a:r>
              <a:rPr lang="en-US" sz="2200" dirty="0">
                <a:latin typeface="VnTIME"/>
                <a:cs typeface="Times New Roman" pitchFamily="18" charset="0"/>
              </a:rPr>
              <a:t>- SpO</a:t>
            </a:r>
            <a:r>
              <a:rPr lang="en-US" sz="2200" baseline="-25000" dirty="0">
                <a:latin typeface="VnTIME"/>
                <a:cs typeface="Times New Roman" pitchFamily="18" charset="0"/>
              </a:rPr>
              <a:t>2</a:t>
            </a:r>
            <a:r>
              <a:rPr lang="en-US" sz="2200" dirty="0">
                <a:latin typeface="VnTIME"/>
                <a:cs typeface="Times New Roman" pitchFamily="18" charset="0"/>
              </a:rPr>
              <a:t> &gt; 90%. </a:t>
            </a:r>
          </a:p>
          <a:p>
            <a:pPr marL="0" indent="0">
              <a:buNone/>
            </a:pPr>
            <a:r>
              <a:rPr lang="en-US" sz="2200" dirty="0">
                <a:latin typeface="VnTIME"/>
                <a:cs typeface="Times New Roman" pitchFamily="18" charset="0"/>
              </a:rPr>
              <a:t>- Mạch &lt; 100 chu kỳ/phút.</a:t>
            </a:r>
          </a:p>
          <a:p>
            <a:pPr marL="0" indent="0">
              <a:buNone/>
            </a:pPr>
            <a:r>
              <a:rPr lang="en-US" sz="2200" dirty="0">
                <a:latin typeface="VnTIME"/>
                <a:cs typeface="Times New Roman" pitchFamily="18" charset="0"/>
              </a:rPr>
              <a:t>- Huyết áp trong giới hạn bình thường.</a:t>
            </a:r>
          </a:p>
          <a:p>
            <a:pPr marL="0" indent="0">
              <a:buNone/>
            </a:pPr>
            <a:r>
              <a:rPr lang="en-US" sz="2200" dirty="0">
                <a:latin typeface="VnTIME"/>
                <a:cs typeface="Times New Roman" pitchFamily="18" charset="0"/>
              </a:rPr>
              <a:t>- Nước tiểu &gt; 1,5 lít/24giờ.</a:t>
            </a:r>
          </a:p>
          <a:p>
            <a:pPr marL="0" indent="0">
              <a:buNone/>
            </a:pPr>
            <a:r>
              <a:rPr lang="en-US" sz="2200" dirty="0">
                <a:latin typeface="VnTIME"/>
                <a:cs typeface="Times New Roman" pitchFamily="18" charset="0"/>
              </a:rPr>
              <a:t>- Không có dấu hiệu nhiễm khuẩn mắc phải trong bệnh viện.</a:t>
            </a:r>
            <a:endParaRPr lang="en-US" sz="2200" dirty="0">
              <a:solidFill>
                <a:prstClr val="black"/>
              </a:solidFill>
              <a:latin typeface="VnTIME"/>
              <a:cs typeface="Times New Roman" pitchFamily="18" charset="0"/>
            </a:endParaRPr>
          </a:p>
          <a:p>
            <a:pPr marL="0" indent="0">
              <a:buNone/>
            </a:pPr>
            <a:r>
              <a:rPr lang="en-US" sz="2200" dirty="0">
                <a:latin typeface="VnTIME"/>
                <a:cs typeface="Times New Roman" pitchFamily="18" charset="0"/>
              </a:rPr>
              <a:t>- Dinh dưỡng được đảm bảo.</a:t>
            </a:r>
          </a:p>
          <a:p>
            <a:pPr marL="0" indent="0">
              <a:buNone/>
            </a:pPr>
            <a:r>
              <a:rPr lang="en-US" sz="2200" dirty="0">
                <a:latin typeface="VnTIME"/>
                <a:cs typeface="Times New Roman" pitchFamily="18" charset="0"/>
              </a:rPr>
              <a:t>- Ý thức bệnh nhân tốt hơn.</a:t>
            </a:r>
          </a:p>
          <a:p>
            <a:pPr marL="0" indent="0">
              <a:buNone/>
            </a:pPr>
            <a:endParaRPr lang="vi-VN" sz="2200" dirty="0">
              <a:latin typeface="VnTIME"/>
            </a:endParaRPr>
          </a:p>
        </p:txBody>
      </p:sp>
    </p:spTree>
    <p:extLst>
      <p:ext uri="{BB962C8B-B14F-4D97-AF65-F5344CB8AC3E}">
        <p14:creationId xmlns:p14="http://schemas.microsoft.com/office/powerpoint/2010/main" val="2666409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197"/>
            <a:ext cx="10515600" cy="1828800"/>
          </a:xfrm>
        </p:spPr>
        <p:txBody>
          <a:bodyPr>
            <a:normAutofit/>
          </a:bodyPr>
          <a:lstStyle/>
          <a:p>
            <a:pPr marL="0" indent="0" algn="ctr">
              <a:buNone/>
            </a:pPr>
            <a:r>
              <a:rPr lang="en-US" sz="6000" dirty="0" smtClean="0">
                <a:latin typeface="VnTIME"/>
              </a:rPr>
              <a:t>CẢM ƠN THẦY VÀ CÁC BẠN ĐÃ LẮNG NGHE</a:t>
            </a:r>
            <a:endParaRPr lang="vi-VN" sz="6000" dirty="0">
              <a:latin typeface="VnTIME"/>
            </a:endParaRPr>
          </a:p>
        </p:txBody>
      </p:sp>
    </p:spTree>
    <p:extLst>
      <p:ext uri="{BB962C8B-B14F-4D97-AF65-F5344CB8AC3E}">
        <p14:creationId xmlns:p14="http://schemas.microsoft.com/office/powerpoint/2010/main" val="4033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857" y="1017431"/>
            <a:ext cx="7920507" cy="6294031"/>
          </a:xfrm>
          <a:prstGeom prst="rect">
            <a:avLst/>
          </a:prstGeom>
          <a:noFill/>
        </p:spPr>
        <p:txBody>
          <a:bodyPr wrap="square" rtlCol="0">
            <a:spAutoFit/>
          </a:bodyPr>
          <a:lstStyle/>
          <a:p>
            <a:pPr marL="342900" indent="-342900">
              <a:spcBef>
                <a:spcPts val="300"/>
              </a:spcBef>
              <a:spcAft>
                <a:spcPts val="300"/>
              </a:spcAft>
              <a:buAutoNum type="arabicPeriod"/>
            </a:pPr>
            <a:r>
              <a:rPr lang="en-US" sz="2800" b="1" dirty="0" smtClean="0">
                <a:latin typeface="VnTIME"/>
              </a:rPr>
              <a:t>Định nghĩa:</a:t>
            </a:r>
          </a:p>
          <a:p>
            <a:pPr marL="342900" indent="-342900">
              <a:spcBef>
                <a:spcPts val="300"/>
              </a:spcBef>
              <a:spcAft>
                <a:spcPts val="300"/>
              </a:spcAft>
              <a:buAutoNum type="alphaLcPeriod"/>
            </a:pPr>
            <a:r>
              <a:rPr lang="vi-VN" sz="2800" i="1" dirty="0" smtClean="0">
                <a:latin typeface="VnTIME"/>
              </a:rPr>
              <a:t>Thở máy:</a:t>
            </a:r>
          </a:p>
          <a:p>
            <a:pPr>
              <a:spcBef>
                <a:spcPts val="300"/>
              </a:spcBef>
              <a:spcAft>
                <a:spcPts val="300"/>
              </a:spcAft>
            </a:pPr>
            <a:r>
              <a:rPr lang="vi-VN" sz="2200" dirty="0" smtClean="0">
                <a:latin typeface="VnTIME"/>
              </a:rPr>
              <a:t>Thở máy còn gọi là thông khí cơ học bằng máy, được sử dụng khi thông khí tự nhiên không đảm bảo được chức năng của mình, nhằm cung cấp một sự trợ giúp nhân tạo về thông khí và oxy hóa. </a:t>
            </a:r>
          </a:p>
          <a:p>
            <a:pPr>
              <a:spcBef>
                <a:spcPts val="300"/>
              </a:spcBef>
              <a:spcAft>
                <a:spcPts val="300"/>
              </a:spcAft>
            </a:pPr>
            <a:r>
              <a:rPr lang="vi-VN" sz="2800" i="1" dirty="0" smtClean="0">
                <a:latin typeface="VnTIME"/>
              </a:rPr>
              <a:t>b. Thông số hô hấp:</a:t>
            </a:r>
          </a:p>
          <a:p>
            <a:pPr>
              <a:spcBef>
                <a:spcPts val="300"/>
              </a:spcBef>
              <a:spcAft>
                <a:spcPts val="300"/>
              </a:spcAft>
            </a:pPr>
            <a:r>
              <a:rPr lang="en-US" sz="2200" dirty="0" smtClean="0">
                <a:latin typeface="VnTIME"/>
                <a:cs typeface="Times New Roman" pitchFamily="18" charset="0"/>
              </a:rPr>
              <a:t>Thể tích khí lưu thông ( TV)</a:t>
            </a:r>
            <a:endParaRPr lang="vi-VN" sz="2200" dirty="0" smtClean="0">
              <a:latin typeface="VnTIME"/>
              <a:cs typeface="Times New Roman" pitchFamily="18" charset="0"/>
            </a:endParaRPr>
          </a:p>
          <a:p>
            <a:pPr>
              <a:spcBef>
                <a:spcPts val="300"/>
              </a:spcBef>
              <a:spcAft>
                <a:spcPts val="300"/>
              </a:spcAft>
            </a:pPr>
            <a:r>
              <a:rPr lang="en-US" sz="2200" dirty="0" smtClean="0">
                <a:latin typeface="VnTIME"/>
                <a:cs typeface="Times New Roman" pitchFamily="18" charset="0"/>
              </a:rPr>
              <a:t>Thể tích khí dự trữ thở ra ( ERV</a:t>
            </a:r>
            <a:r>
              <a:rPr lang="en-US" sz="2200" dirty="0" smtClean="0">
                <a:latin typeface="VnTIME"/>
              </a:rPr>
              <a:t>)</a:t>
            </a:r>
          </a:p>
          <a:p>
            <a:pPr>
              <a:spcBef>
                <a:spcPts val="300"/>
              </a:spcBef>
              <a:spcAft>
                <a:spcPts val="300"/>
              </a:spcAft>
            </a:pPr>
            <a:r>
              <a:rPr lang="en-US" sz="2200" dirty="0" smtClean="0">
                <a:latin typeface="VnTIME"/>
                <a:cs typeface="Times New Roman" pitchFamily="18" charset="0"/>
              </a:rPr>
              <a:t>Dung tích sống (VC)</a:t>
            </a:r>
            <a:endParaRPr lang="vi-VN" sz="2200" dirty="0" smtClean="0">
              <a:latin typeface="VnTIME"/>
              <a:cs typeface="Times New Roman" pitchFamily="18" charset="0"/>
            </a:endParaRPr>
          </a:p>
          <a:p>
            <a:pPr>
              <a:spcBef>
                <a:spcPts val="300"/>
              </a:spcBef>
              <a:spcAft>
                <a:spcPts val="300"/>
              </a:spcAft>
            </a:pPr>
            <a:r>
              <a:rPr lang="en-US" sz="2200" dirty="0" smtClean="0">
                <a:latin typeface="VnTIME"/>
                <a:cs typeface="Times New Roman" pitchFamily="18" charset="0"/>
              </a:rPr>
              <a:t>Thể tích khí cặn ( RV)</a:t>
            </a:r>
            <a:endParaRPr lang="vi-VN" sz="2200" dirty="0" smtClean="0">
              <a:latin typeface="VnTIME"/>
              <a:cs typeface="Times New Roman" pitchFamily="18" charset="0"/>
            </a:endParaRPr>
          </a:p>
          <a:p>
            <a:pPr>
              <a:spcBef>
                <a:spcPts val="300"/>
              </a:spcBef>
              <a:spcAft>
                <a:spcPts val="300"/>
              </a:spcAft>
            </a:pPr>
            <a:r>
              <a:rPr lang="en-US" sz="2200" dirty="0" smtClean="0">
                <a:latin typeface="VnTIME"/>
                <a:cs typeface="Times New Roman" pitchFamily="18" charset="0"/>
              </a:rPr>
              <a:t>Thể tích khí dự trữ thở vào ( IRL)</a:t>
            </a:r>
            <a:endParaRPr lang="vi-VN" sz="2200" dirty="0" smtClean="0">
              <a:latin typeface="VnTIME"/>
              <a:cs typeface="Times New Roman" pitchFamily="18" charset="0"/>
            </a:endParaRPr>
          </a:p>
          <a:p>
            <a:pPr>
              <a:spcBef>
                <a:spcPts val="300"/>
              </a:spcBef>
              <a:spcAft>
                <a:spcPts val="300"/>
              </a:spcAft>
            </a:pPr>
            <a:endParaRPr lang="vi-VN" sz="2200" dirty="0" smtClean="0">
              <a:latin typeface="VnTIME"/>
            </a:endParaRPr>
          </a:p>
          <a:p>
            <a:pPr>
              <a:spcBef>
                <a:spcPts val="300"/>
              </a:spcBef>
              <a:spcAft>
                <a:spcPts val="300"/>
              </a:spcAft>
            </a:pPr>
            <a:endParaRPr lang="vi-VN" sz="2200" dirty="0" smtClean="0">
              <a:latin typeface="VnTIME"/>
            </a:endParaRPr>
          </a:p>
          <a:p>
            <a:pPr>
              <a:spcBef>
                <a:spcPts val="300"/>
              </a:spcBef>
              <a:spcAft>
                <a:spcPts val="300"/>
              </a:spcAft>
            </a:pPr>
            <a:endParaRPr lang="vi-VN" sz="2200" dirty="0">
              <a:latin typeface="VnTIME"/>
            </a:endParaRPr>
          </a:p>
        </p:txBody>
      </p:sp>
    </p:spTree>
    <p:extLst>
      <p:ext uri="{BB962C8B-B14F-4D97-AF65-F5344CB8AC3E}">
        <p14:creationId xmlns:p14="http://schemas.microsoft.com/office/powerpoint/2010/main" val="3783766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442" y="1017431"/>
            <a:ext cx="10515600" cy="5674687"/>
          </a:xfrm>
        </p:spPr>
        <p:txBody>
          <a:bodyPr/>
          <a:lstStyle/>
          <a:p>
            <a:pPr marL="0" indent="0">
              <a:buNone/>
            </a:pPr>
            <a:r>
              <a:rPr lang="vi-VN" b="1" dirty="0" smtClean="0"/>
              <a:t>2. Mục đích: </a:t>
            </a:r>
          </a:p>
          <a:p>
            <a:pPr>
              <a:buFontTx/>
              <a:buChar char="-"/>
            </a:pPr>
            <a:r>
              <a:rPr lang="vi-VN" sz="2200" dirty="0" smtClean="0"/>
              <a:t>Mục đích chủ yếu cua thở máy nhằm cung cấp sự trợ giúp nhân tạo và tạm thời về thông khí và oxy hóa. </a:t>
            </a:r>
          </a:p>
          <a:p>
            <a:pPr marL="0" indent="0">
              <a:buNone/>
            </a:pPr>
            <a:r>
              <a:rPr lang="vi-VN" sz="2200" dirty="0" smtClean="0"/>
              <a:t>- Ngoài ra thở máy còn nhằm chủ động kiểm soát thông khí khi có nhu cấu như dùng thuốc mê để vô cảm (trong gây mê toàn thể qua nội khí quản), thuốc an thần gây ngủ, </a:t>
            </a:r>
          </a:p>
          <a:p>
            <a:pPr>
              <a:buFontTx/>
              <a:buChar char="-"/>
            </a:pPr>
            <a:r>
              <a:rPr lang="vi-VN" sz="2200" dirty="0" smtClean="0"/>
              <a:t>Để làm thủ thuật như nội soi khí phế quản, hút rửa phế quản. </a:t>
            </a:r>
          </a:p>
          <a:p>
            <a:pPr marL="0" indent="0">
              <a:buNone/>
            </a:pPr>
            <a:r>
              <a:rPr lang="vi-VN" sz="2200" dirty="0" smtClean="0"/>
              <a:t>- Giúp làm giảm áp suất nội sọ trong điều trị tụt não do tăng áp nội sọ.</a:t>
            </a:r>
            <a:endParaRPr lang="vi-VN" sz="2200" dirty="0"/>
          </a:p>
        </p:txBody>
      </p:sp>
    </p:spTree>
    <p:extLst>
      <p:ext uri="{BB962C8B-B14F-4D97-AF65-F5344CB8AC3E}">
        <p14:creationId xmlns:p14="http://schemas.microsoft.com/office/powerpoint/2010/main" val="60946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715" y="1300766"/>
            <a:ext cx="10515600" cy="5661808"/>
          </a:xfrm>
        </p:spPr>
        <p:txBody>
          <a:bodyPr/>
          <a:lstStyle/>
          <a:p>
            <a:pPr marL="0" indent="0">
              <a:buNone/>
            </a:pPr>
            <a:r>
              <a:rPr lang="vi-VN" b="1" dirty="0"/>
              <a:t>3</a:t>
            </a:r>
            <a:r>
              <a:rPr lang="vi-VN" b="1" dirty="0" smtClean="0"/>
              <a:t>. Phân loại </a:t>
            </a:r>
          </a:p>
          <a:p>
            <a:pPr marL="0" indent="0">
              <a:buNone/>
            </a:pPr>
            <a:r>
              <a:rPr lang="vi-VN" sz="2200" dirty="0" smtClean="0"/>
              <a:t>Các máy thở được phân loại dựa trên cơ chế mà máy sử dụng để chuyển từ thời kỳ thở vào sang thời kỳ thở ra, hay còn được gọi là cơ chế tạo chu kỳ. Có bốn cơ chế tạo chu kỳ khác nhau được sử dụng trong các máy thở quy chuẩn là: </a:t>
            </a:r>
          </a:p>
          <a:p>
            <a:pPr>
              <a:buFontTx/>
              <a:buChar char="-"/>
            </a:pPr>
            <a:r>
              <a:rPr lang="vi-VN" sz="2200" dirty="0" smtClean="0"/>
              <a:t>Thể tích </a:t>
            </a:r>
          </a:p>
          <a:p>
            <a:pPr>
              <a:buFontTx/>
              <a:buChar char="-"/>
            </a:pPr>
            <a:r>
              <a:rPr lang="vi-VN" sz="2200" dirty="0" smtClean="0"/>
              <a:t>Thời gian</a:t>
            </a:r>
          </a:p>
          <a:p>
            <a:pPr>
              <a:buFontTx/>
              <a:buChar char="-"/>
            </a:pPr>
            <a:r>
              <a:rPr lang="vi-VN" sz="2200" dirty="0" smtClean="0"/>
              <a:t>Áp lực</a:t>
            </a:r>
          </a:p>
          <a:p>
            <a:pPr marL="0" indent="0">
              <a:buNone/>
            </a:pPr>
            <a:r>
              <a:rPr lang="vi-VN" sz="2200" dirty="0" smtClean="0"/>
              <a:t>- Lưu lượng</a:t>
            </a:r>
            <a:endParaRPr lang="vi-VN" sz="2200" dirty="0"/>
          </a:p>
        </p:txBody>
      </p:sp>
    </p:spTree>
    <p:extLst>
      <p:ext uri="{BB962C8B-B14F-4D97-AF65-F5344CB8AC3E}">
        <p14:creationId xmlns:p14="http://schemas.microsoft.com/office/powerpoint/2010/main" val="521593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736243" y="575144"/>
            <a:ext cx="88392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vi-VN" sz="2800" b="1" dirty="0">
                <a:latin typeface="VnTIME"/>
              </a:rPr>
              <a:t>4</a:t>
            </a:r>
            <a:r>
              <a:rPr lang="vi-VN" sz="2800" b="1" dirty="0" smtClean="0">
                <a:latin typeface="VnTIME"/>
              </a:rPr>
              <a:t>. CHỈ ĐỊNH VÀ CHỐNG CHỈ ĐỊNH THỞ MÁY</a:t>
            </a:r>
            <a:endParaRPr lang="vi-VN" sz="2800" b="1" dirty="0">
              <a:latin typeface="VnTIME"/>
            </a:endParaRPr>
          </a:p>
        </p:txBody>
      </p:sp>
      <p:sp>
        <p:nvSpPr>
          <p:cNvPr id="5" name="TextBox 2"/>
          <p:cNvSpPr txBox="1"/>
          <p:nvPr/>
        </p:nvSpPr>
        <p:spPr>
          <a:xfrm>
            <a:off x="1114023" y="1129142"/>
            <a:ext cx="56388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vi-VN" sz="2800" i="1" dirty="0" smtClean="0">
                <a:latin typeface="VnTIME"/>
              </a:rPr>
              <a:t>3.1. CHỈ ĐỊNH THỞ MÁY</a:t>
            </a:r>
            <a:endParaRPr lang="vi-VN" sz="2800" i="1" dirty="0">
              <a:latin typeface="VnTIME"/>
            </a:endParaRPr>
          </a:p>
        </p:txBody>
      </p:sp>
      <p:sp>
        <p:nvSpPr>
          <p:cNvPr id="6" name="Rectangle 5"/>
          <p:cNvSpPr/>
          <p:nvPr/>
        </p:nvSpPr>
        <p:spPr>
          <a:xfrm>
            <a:off x="1345843" y="1620517"/>
            <a:ext cx="8229600" cy="212365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2000" dirty="0" smtClean="0">
                <a:latin typeface="VnTIME"/>
                <a:cs typeface="Times New Roman" pitchFamily="18" charset="0"/>
              </a:rPr>
              <a:t> </a:t>
            </a:r>
            <a:r>
              <a:rPr lang="en-US" sz="2800" dirty="0">
                <a:latin typeface="VnTIME"/>
                <a:cs typeface="Times New Roman" pitchFamily="18" charset="0"/>
                <a:sym typeface="Wingdings"/>
              </a:rPr>
              <a:t>-</a:t>
            </a:r>
            <a:r>
              <a:rPr lang="en-US" sz="2000" dirty="0" smtClean="0">
                <a:latin typeface="VnTIME"/>
                <a:cs typeface="Times New Roman" pitchFamily="18" charset="0"/>
              </a:rPr>
              <a:t>Rối </a:t>
            </a:r>
            <a:r>
              <a:rPr lang="en-US" sz="2000" dirty="0">
                <a:latin typeface="VnTIME"/>
                <a:cs typeface="Times New Roman" pitchFamily="18" charset="0"/>
              </a:rPr>
              <a:t>loạn nhịp thở trầm trọng: thở quá nhanh hoặc quá chậm</a:t>
            </a:r>
            <a:endParaRPr lang="vi-VN" sz="2000" dirty="0">
              <a:latin typeface="VnTIME"/>
              <a:cs typeface="Times New Roman" pitchFamily="18" charset="0"/>
            </a:endParaRPr>
          </a:p>
          <a:p>
            <a:pPr lvl="0"/>
            <a:r>
              <a:rPr lang="en-US" sz="2800" dirty="0" smtClean="0">
                <a:latin typeface="VnTIME"/>
                <a:cs typeface="Times New Roman" pitchFamily="18" charset="0"/>
              </a:rPr>
              <a:t> </a:t>
            </a:r>
            <a:r>
              <a:rPr lang="en-US" sz="2800" dirty="0">
                <a:latin typeface="VnTIME"/>
                <a:cs typeface="Times New Roman" pitchFamily="18" charset="0"/>
                <a:sym typeface="Wingdings"/>
              </a:rPr>
              <a:t>-</a:t>
            </a:r>
            <a:r>
              <a:rPr lang="en-US" sz="2000" dirty="0" smtClean="0">
                <a:latin typeface="VnTIME"/>
                <a:cs typeface="Times New Roman" pitchFamily="18" charset="0"/>
              </a:rPr>
              <a:t>Lực </a:t>
            </a:r>
            <a:r>
              <a:rPr lang="en-US" sz="2000" dirty="0">
                <a:latin typeface="VnTIME"/>
                <a:cs typeface="Times New Roman" pitchFamily="18" charset="0"/>
              </a:rPr>
              <a:t>cản và độ đàn hồi của phổi quá lớn</a:t>
            </a:r>
            <a:endParaRPr lang="vi-VN" sz="2000" dirty="0">
              <a:latin typeface="VnTIME"/>
              <a:cs typeface="Times New Roman" pitchFamily="18" charset="0"/>
            </a:endParaRPr>
          </a:p>
          <a:p>
            <a:pPr lvl="0"/>
            <a:r>
              <a:rPr lang="en-US" sz="2800" dirty="0" smtClean="0">
                <a:latin typeface="VnTIME"/>
                <a:cs typeface="Times New Roman" pitchFamily="18" charset="0"/>
                <a:sym typeface="Wingdings"/>
              </a:rPr>
              <a:t> -</a:t>
            </a:r>
            <a:r>
              <a:rPr lang="en-US" sz="2000" dirty="0" smtClean="0">
                <a:latin typeface="VnTIME"/>
                <a:cs typeface="Times New Roman" pitchFamily="18" charset="0"/>
              </a:rPr>
              <a:t>Độ </a:t>
            </a:r>
            <a:r>
              <a:rPr lang="en-US" sz="2000" dirty="0">
                <a:latin typeface="VnTIME"/>
                <a:cs typeface="Times New Roman" pitchFamily="18" charset="0"/>
              </a:rPr>
              <a:t>giãn nở của phổi quá thấp hoặc bệnh nhân ngừng thở</a:t>
            </a:r>
            <a:endParaRPr lang="vi-VN" sz="2000" dirty="0">
              <a:latin typeface="VnTIME"/>
              <a:cs typeface="Times New Roman" pitchFamily="18" charset="0"/>
            </a:endParaRPr>
          </a:p>
          <a:p>
            <a:r>
              <a:rPr lang="en-US" sz="2800" dirty="0" smtClean="0">
                <a:latin typeface="VnTIME"/>
                <a:cs typeface="Times New Roman" pitchFamily="18" charset="0"/>
              </a:rPr>
              <a:t> </a:t>
            </a:r>
            <a:r>
              <a:rPr lang="en-US" sz="2800" dirty="0">
                <a:latin typeface="VnTIME"/>
                <a:cs typeface="Times New Roman" pitchFamily="18" charset="0"/>
                <a:sym typeface="Wingdings"/>
              </a:rPr>
              <a:t>-</a:t>
            </a:r>
            <a:r>
              <a:rPr lang="en-US" sz="2000" dirty="0" smtClean="0">
                <a:latin typeface="VnTIME"/>
                <a:cs typeface="Times New Roman" pitchFamily="18" charset="0"/>
              </a:rPr>
              <a:t>Hai </a:t>
            </a:r>
            <a:r>
              <a:rPr lang="en-US" sz="2000" dirty="0">
                <a:latin typeface="VnTIME"/>
                <a:cs typeface="Times New Roman" pitchFamily="18" charset="0"/>
              </a:rPr>
              <a:t>nhóm bệnh có chỉ định thở máy: giảm thông khí phế nang và </a:t>
            </a:r>
            <a:r>
              <a:rPr lang="en-US" sz="2000" dirty="0" smtClean="0">
                <a:latin typeface="VnTIME"/>
                <a:cs typeface="Times New Roman" pitchFamily="18" charset="0"/>
              </a:rPr>
              <a:t>thiếu</a:t>
            </a:r>
            <a:r>
              <a:rPr lang="en-US" sz="2000" dirty="0">
                <a:latin typeface="VnTIME"/>
                <a:cs typeface="Times New Roman" pitchFamily="18" charset="0"/>
              </a:rPr>
              <a:t> </a:t>
            </a:r>
            <a:r>
              <a:rPr lang="en-US" sz="2000" dirty="0" smtClean="0">
                <a:latin typeface="VnTIME"/>
                <a:cs typeface="Times New Roman" pitchFamily="18" charset="0"/>
              </a:rPr>
              <a:t>oxy máu nặng </a:t>
            </a:r>
            <a:endParaRPr lang="vi-VN" sz="2000" dirty="0">
              <a:latin typeface="VnTIME"/>
              <a:cs typeface="Times New Roman" pitchFamily="18" charset="0"/>
            </a:endParaRPr>
          </a:p>
        </p:txBody>
      </p:sp>
      <p:sp>
        <p:nvSpPr>
          <p:cNvPr id="7" name="TextBox 4"/>
          <p:cNvSpPr txBox="1"/>
          <p:nvPr/>
        </p:nvSpPr>
        <p:spPr>
          <a:xfrm>
            <a:off x="1114023" y="3667231"/>
            <a:ext cx="7167092"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i="1" dirty="0" smtClean="0">
                <a:latin typeface="VnTIME"/>
                <a:cs typeface="Times New Roman" pitchFamily="18" charset="0"/>
              </a:rPr>
              <a:t>3.2. CHỐNG CHỈ ĐỊNH THỞ MÁY</a:t>
            </a:r>
            <a:endParaRPr lang="vi-VN" sz="2800" i="1" dirty="0">
              <a:latin typeface="VnTIME"/>
              <a:cs typeface="Times New Roman" pitchFamily="18" charset="0"/>
            </a:endParaRPr>
          </a:p>
        </p:txBody>
      </p:sp>
      <p:sp>
        <p:nvSpPr>
          <p:cNvPr id="8" name="TextBox 5"/>
          <p:cNvSpPr txBox="1"/>
          <p:nvPr/>
        </p:nvSpPr>
        <p:spPr>
          <a:xfrm>
            <a:off x="1613616" y="4235550"/>
            <a:ext cx="64008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vi-VN" sz="2000" dirty="0" smtClean="0">
                <a:latin typeface="VnTIME"/>
                <a:sym typeface="Wingdings"/>
              </a:rPr>
              <a:t>  - Tràn khí màng phổi </a:t>
            </a:r>
            <a:endParaRPr lang="vi-VN" sz="2000" dirty="0">
              <a:latin typeface="VnTIME"/>
            </a:endParaRPr>
          </a:p>
        </p:txBody>
      </p:sp>
      <p:sp>
        <p:nvSpPr>
          <p:cNvPr id="9" name="TextBox 6"/>
          <p:cNvSpPr txBox="1"/>
          <p:nvPr/>
        </p:nvSpPr>
        <p:spPr>
          <a:xfrm>
            <a:off x="1713964" y="4799652"/>
            <a:ext cx="7543800" cy="98488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latin typeface="VnTIME"/>
                <a:cs typeface="Times New Roman" pitchFamily="18" charset="0"/>
                <a:sym typeface="Wingdings"/>
              </a:rPr>
              <a:t>-</a:t>
            </a:r>
            <a:r>
              <a:rPr lang="en-US" sz="2000" dirty="0" smtClean="0">
                <a:latin typeface="VnTIME"/>
                <a:cs typeface="Times New Roman" pitchFamily="18" charset="0"/>
              </a:rPr>
              <a:t>Tràn </a:t>
            </a:r>
            <a:r>
              <a:rPr lang="en-US" sz="2000" dirty="0">
                <a:latin typeface="VnTIME"/>
                <a:cs typeface="Times New Roman" pitchFamily="18" charset="0"/>
              </a:rPr>
              <a:t>dịch màng phổi: phải chọc hút dẫn lưu dịch màng phổi trước khi thở máy</a:t>
            </a:r>
            <a:endParaRPr lang="vi-VN" sz="2000" dirty="0">
              <a:latin typeface="VnTIME"/>
              <a:cs typeface="Times New Roman" pitchFamily="18" charset="0"/>
            </a:endParaRPr>
          </a:p>
          <a:p>
            <a:endParaRPr lang="vi-VN" dirty="0">
              <a:latin typeface="VnTIME"/>
            </a:endParaRPr>
          </a:p>
        </p:txBody>
      </p:sp>
      <p:sp>
        <p:nvSpPr>
          <p:cNvPr id="10" name="TextBox 7"/>
          <p:cNvSpPr txBox="1"/>
          <p:nvPr/>
        </p:nvSpPr>
        <p:spPr>
          <a:xfrm>
            <a:off x="1713964" y="5573911"/>
            <a:ext cx="60198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latin typeface="VnTIME"/>
                <a:cs typeface="Times New Roman" pitchFamily="18" charset="0"/>
                <a:sym typeface="Wingdings"/>
              </a:rPr>
              <a:t>-</a:t>
            </a:r>
            <a:r>
              <a:rPr lang="en-US" sz="2000" dirty="0" smtClean="0">
                <a:latin typeface="VnTIME"/>
                <a:cs typeface="Times New Roman" pitchFamily="18" charset="0"/>
              </a:rPr>
              <a:t>Tổn </a:t>
            </a:r>
            <a:r>
              <a:rPr lang="en-US" sz="2000" dirty="0">
                <a:latin typeface="VnTIME"/>
                <a:cs typeface="Times New Roman" pitchFamily="18" charset="0"/>
              </a:rPr>
              <a:t>thương não không kèm suy hô hấp cấp</a:t>
            </a:r>
            <a:endParaRPr lang="vi-VN" sz="2000" dirty="0">
              <a:latin typeface="VnTIME"/>
              <a:cs typeface="Times New Roman" pitchFamily="18" charset="0"/>
            </a:endParaRPr>
          </a:p>
        </p:txBody>
      </p:sp>
    </p:spTree>
    <p:extLst>
      <p:ext uri="{BB962C8B-B14F-4D97-AF65-F5344CB8AC3E}">
        <p14:creationId xmlns:p14="http://schemas.microsoft.com/office/powerpoint/2010/main" val="83158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3" y="855528"/>
            <a:ext cx="10515600" cy="523517"/>
          </a:xfrm>
        </p:spPr>
        <p:txBody>
          <a:bodyPr>
            <a:noAutofit/>
          </a:bodyPr>
          <a:lstStyle/>
          <a:p>
            <a:r>
              <a:rPr lang="en-US" sz="2800" b="1" dirty="0" smtClean="0">
                <a:latin typeface="VnTIME"/>
                <a:cs typeface="Times New Roman" pitchFamily="18" charset="0"/>
              </a:rPr>
              <a:t>5. Theo dõi và chăm sóc:</a:t>
            </a:r>
            <a:br>
              <a:rPr lang="en-US" sz="2800" b="1" dirty="0" smtClean="0">
                <a:latin typeface="VnTIME"/>
                <a:cs typeface="Times New Roman" pitchFamily="18" charset="0"/>
              </a:rPr>
            </a:br>
            <a:r>
              <a:rPr lang="en-US" sz="2800" b="1" dirty="0" smtClean="0">
                <a:latin typeface="VnTIME"/>
                <a:cs typeface="Times New Roman" pitchFamily="18" charset="0"/>
              </a:rPr>
              <a:t/>
            </a:r>
            <a:br>
              <a:rPr lang="en-US" sz="2800" b="1" dirty="0" smtClean="0">
                <a:latin typeface="VnTIME"/>
                <a:cs typeface="Times New Roman" pitchFamily="18" charset="0"/>
              </a:rPr>
            </a:br>
            <a:endParaRPr lang="vi-VN" sz="2800" b="1" dirty="0">
              <a:latin typeface="VnTIME"/>
            </a:endParaRPr>
          </a:p>
        </p:txBody>
      </p:sp>
      <p:sp>
        <p:nvSpPr>
          <p:cNvPr id="3" name="Content Placeholder 2"/>
          <p:cNvSpPr>
            <a:spLocks noGrp="1"/>
          </p:cNvSpPr>
          <p:nvPr>
            <p:ph idx="1"/>
          </p:nvPr>
        </p:nvSpPr>
        <p:spPr>
          <a:xfrm>
            <a:off x="928353" y="1117287"/>
            <a:ext cx="10515600" cy="4351338"/>
          </a:xfrm>
        </p:spPr>
        <p:txBody>
          <a:bodyPr>
            <a:noAutofit/>
          </a:bodyPr>
          <a:lstStyle/>
          <a:p>
            <a:pPr marL="514350" indent="-514350">
              <a:spcBef>
                <a:spcPts val="600"/>
              </a:spcBef>
              <a:spcAft>
                <a:spcPts val="600"/>
              </a:spcAft>
              <a:buAutoNum type="alphaLcPeriod"/>
            </a:pPr>
            <a:r>
              <a:rPr lang="en-US" i="1" dirty="0" smtClean="0">
                <a:latin typeface="VnTIME"/>
              </a:rPr>
              <a:t>Theo dõi:</a:t>
            </a:r>
          </a:p>
          <a:p>
            <a:pPr>
              <a:spcBef>
                <a:spcPts val="600"/>
              </a:spcBef>
              <a:spcAft>
                <a:spcPts val="600"/>
              </a:spcAft>
              <a:buFont typeface="Wingdings" panose="05000000000000000000" pitchFamily="2" charset="2"/>
              <a:buChar char="Ø"/>
            </a:pPr>
            <a:r>
              <a:rPr lang="en-US" i="1" dirty="0" smtClean="0">
                <a:solidFill>
                  <a:prstClr val="black"/>
                </a:solidFill>
                <a:latin typeface="VnTIME"/>
                <a:cs typeface="Times New Roman" pitchFamily="18" charset="0"/>
              </a:rPr>
              <a:t>  </a:t>
            </a:r>
            <a:r>
              <a:rPr lang="en-US" i="1" dirty="0">
                <a:solidFill>
                  <a:prstClr val="black"/>
                </a:solidFill>
                <a:latin typeface="VnTIME"/>
                <a:cs typeface="Times New Roman" pitchFamily="18" charset="0"/>
              </a:rPr>
              <a:t>Theo dõi chức năng sống:</a:t>
            </a:r>
          </a:p>
          <a:p>
            <a:pPr marL="0" indent="0">
              <a:spcBef>
                <a:spcPts val="300"/>
              </a:spcBef>
              <a:spcAft>
                <a:spcPts val="300"/>
              </a:spcAft>
              <a:buNone/>
            </a:pPr>
            <a:r>
              <a:rPr lang="en-US" sz="2200" dirty="0" smtClean="0">
                <a:latin typeface="VnTIME"/>
                <a:cs typeface="Times New Roman" pitchFamily="18" charset="0"/>
              </a:rPr>
              <a:t>- Theo dõi đường thở, phổi và lồng ngực</a:t>
            </a:r>
            <a:br>
              <a:rPr lang="en-US" sz="2200" dirty="0" smtClean="0">
                <a:latin typeface="VnTIME"/>
                <a:cs typeface="Times New Roman" pitchFamily="18" charset="0"/>
              </a:rPr>
            </a:br>
            <a:r>
              <a:rPr lang="en-US" sz="2200" dirty="0" smtClean="0">
                <a:latin typeface="VnTIME"/>
                <a:cs typeface="Times New Roman" pitchFamily="18" charset="0"/>
              </a:rPr>
              <a:t>+ Tình trạng thiếu oxy hiện tại? khó thở? Vị trí của nội khí quản? Độ sâu nội khí quản? Thông khí đều cả 2 phổi? Biểu hiện của tràn khí màng phổi? phù phổi? tràn  dịch màng phổi</a:t>
            </a:r>
          </a:p>
          <a:p>
            <a:pPr marL="0" indent="0">
              <a:spcBef>
                <a:spcPts val="300"/>
              </a:spcBef>
              <a:spcAft>
                <a:spcPts val="300"/>
              </a:spcAft>
              <a:buNone/>
            </a:pPr>
            <a:r>
              <a:rPr lang="en-US" sz="2200" dirty="0" smtClean="0">
                <a:solidFill>
                  <a:prstClr val="black"/>
                </a:solidFill>
                <a:latin typeface="VnTIME"/>
                <a:cs typeface="Times New Roman" pitchFamily="18" charset="0"/>
              </a:rPr>
              <a:t>  + </a:t>
            </a:r>
            <a:r>
              <a:rPr lang="en-US" sz="2200" dirty="0">
                <a:solidFill>
                  <a:prstClr val="black"/>
                </a:solidFill>
                <a:latin typeface="VnTIME"/>
                <a:cs typeface="Times New Roman" pitchFamily="18" charset="0"/>
              </a:rPr>
              <a:t>XQ</a:t>
            </a:r>
          </a:p>
          <a:p>
            <a:pPr marL="0" indent="0">
              <a:spcBef>
                <a:spcPts val="300"/>
              </a:spcBef>
              <a:spcAft>
                <a:spcPts val="300"/>
              </a:spcAft>
              <a:buNone/>
            </a:pPr>
            <a:r>
              <a:rPr lang="en-US" sz="2200" dirty="0" smtClean="0">
                <a:solidFill>
                  <a:prstClr val="black"/>
                </a:solidFill>
                <a:latin typeface="VnTIME"/>
                <a:cs typeface="Times New Roman" pitchFamily="18" charset="0"/>
              </a:rPr>
              <a:t>  + </a:t>
            </a:r>
            <a:r>
              <a:rPr lang="en-US" sz="2200" dirty="0">
                <a:solidFill>
                  <a:prstClr val="black"/>
                </a:solidFill>
                <a:latin typeface="VnTIME"/>
                <a:cs typeface="Times New Roman" pitchFamily="18" charset="0"/>
              </a:rPr>
              <a:t>Chụp CT – Scanner</a:t>
            </a:r>
          </a:p>
          <a:p>
            <a:pPr marL="0" indent="0">
              <a:spcBef>
                <a:spcPts val="300"/>
              </a:spcBef>
              <a:spcAft>
                <a:spcPts val="300"/>
              </a:spcAft>
              <a:buNone/>
            </a:pPr>
            <a:r>
              <a:rPr lang="en-US" sz="2200" dirty="0" smtClean="0">
                <a:solidFill>
                  <a:prstClr val="black"/>
                </a:solidFill>
                <a:latin typeface="VnTIME"/>
                <a:cs typeface="Times New Roman" pitchFamily="18" charset="0"/>
              </a:rPr>
              <a:t>  + </a:t>
            </a:r>
            <a:r>
              <a:rPr lang="en-US" sz="2200" dirty="0" smtClean="0">
                <a:latin typeface="VnTIME"/>
                <a:cs typeface="Times New Roman" pitchFamily="18" charset="0"/>
              </a:rPr>
              <a:t>Đo lượng nước ngoài mạch máu phổi </a:t>
            </a:r>
          </a:p>
          <a:p>
            <a:pPr marL="0" indent="0">
              <a:spcBef>
                <a:spcPts val="300"/>
              </a:spcBef>
              <a:spcAft>
                <a:spcPts val="300"/>
              </a:spcAft>
              <a:buNone/>
            </a:pPr>
            <a:r>
              <a:rPr lang="en-US" sz="2200" dirty="0" smtClean="0">
                <a:solidFill>
                  <a:prstClr val="black"/>
                </a:solidFill>
                <a:latin typeface="VnTIME"/>
                <a:cs typeface="Times New Roman" pitchFamily="18" charset="0"/>
              </a:rPr>
              <a:t>  + </a:t>
            </a:r>
            <a:r>
              <a:rPr lang="en-US" sz="2200" dirty="0" smtClean="0">
                <a:latin typeface="VnTIME"/>
                <a:cs typeface="Times New Roman" pitchFamily="18" charset="0"/>
              </a:rPr>
              <a:t>Xét nghiệm vi sinh vật</a:t>
            </a:r>
          </a:p>
          <a:p>
            <a:pPr marL="0" indent="0">
              <a:spcBef>
                <a:spcPts val="300"/>
              </a:spcBef>
              <a:spcAft>
                <a:spcPts val="300"/>
              </a:spcAft>
              <a:buNone/>
            </a:pPr>
            <a:r>
              <a:rPr lang="en-US" sz="2200" dirty="0" smtClean="0">
                <a:solidFill>
                  <a:prstClr val="black"/>
                </a:solidFill>
                <a:latin typeface="VnTIME"/>
                <a:cs typeface="Times New Roman" pitchFamily="18" charset="0"/>
              </a:rPr>
              <a:t>  + </a:t>
            </a:r>
            <a:r>
              <a:rPr lang="en-US" sz="2200" dirty="0" smtClean="0">
                <a:latin typeface="VnTIME"/>
                <a:cs typeface="Times New Roman" pitchFamily="18" charset="0"/>
              </a:rPr>
              <a:t>Kiểm tra áp lực Cuff</a:t>
            </a:r>
          </a:p>
          <a:p>
            <a:pPr>
              <a:spcBef>
                <a:spcPts val="300"/>
              </a:spcBef>
              <a:spcAft>
                <a:spcPts val="300"/>
              </a:spcAft>
              <a:buFont typeface="Wingdings" panose="05000000000000000000" pitchFamily="2" charset="2"/>
              <a:buChar char="Ø"/>
            </a:pPr>
            <a:r>
              <a:rPr lang="en-US" sz="2200" dirty="0" smtClean="0">
                <a:solidFill>
                  <a:prstClr val="black"/>
                </a:solidFill>
                <a:latin typeface="VnTIME"/>
                <a:cs typeface="Times New Roman" pitchFamily="18" charset="0"/>
              </a:rPr>
              <a:t> </a:t>
            </a:r>
            <a:r>
              <a:rPr lang="en-US" sz="2200" dirty="0">
                <a:solidFill>
                  <a:prstClr val="black"/>
                </a:solidFill>
                <a:latin typeface="VnTIME"/>
                <a:cs typeface="Times New Roman" pitchFamily="18" charset="0"/>
              </a:rPr>
              <a:t>Theo dõi chức năng tuần hoàn hô hấp</a:t>
            </a:r>
          </a:p>
          <a:p>
            <a:pPr>
              <a:spcBef>
                <a:spcPts val="300"/>
              </a:spcBef>
              <a:spcAft>
                <a:spcPts val="300"/>
              </a:spcAft>
              <a:buFont typeface="Wingdings" panose="05000000000000000000" pitchFamily="2" charset="2"/>
              <a:buChar char="Ø"/>
            </a:pPr>
            <a:r>
              <a:rPr lang="en-US" sz="2200" dirty="0" smtClean="0">
                <a:solidFill>
                  <a:prstClr val="black"/>
                </a:solidFill>
                <a:latin typeface="VnTIME"/>
                <a:cs typeface="Times New Roman" pitchFamily="18" charset="0"/>
              </a:rPr>
              <a:t> </a:t>
            </a:r>
            <a:r>
              <a:rPr lang="en-US" sz="2200" dirty="0">
                <a:solidFill>
                  <a:prstClr val="black"/>
                </a:solidFill>
                <a:latin typeface="VnTIME"/>
                <a:cs typeface="Times New Roman" pitchFamily="18" charset="0"/>
              </a:rPr>
              <a:t>Theo dõi các chức năng cơ quan khác</a:t>
            </a:r>
          </a:p>
          <a:p>
            <a:pPr marL="0" indent="0">
              <a:spcBef>
                <a:spcPts val="600"/>
              </a:spcBef>
              <a:spcAft>
                <a:spcPts val="600"/>
              </a:spcAft>
              <a:buNone/>
            </a:pPr>
            <a:endParaRPr lang="en-US" sz="2200" dirty="0">
              <a:solidFill>
                <a:prstClr val="black"/>
              </a:solidFill>
              <a:latin typeface="VnTIME"/>
              <a:cs typeface="Times New Roman" pitchFamily="18" charset="0"/>
            </a:endParaRPr>
          </a:p>
          <a:p>
            <a:pPr marL="0" indent="0">
              <a:spcBef>
                <a:spcPts val="600"/>
              </a:spcBef>
              <a:spcAft>
                <a:spcPts val="600"/>
              </a:spcAft>
              <a:buNone/>
            </a:pPr>
            <a:endParaRPr lang="vi-VN" sz="2200" dirty="0">
              <a:latin typeface="VnTIME"/>
            </a:endParaRPr>
          </a:p>
        </p:txBody>
      </p:sp>
    </p:spTree>
    <p:extLst>
      <p:ext uri="{BB962C8B-B14F-4D97-AF65-F5344CB8AC3E}">
        <p14:creationId xmlns:p14="http://schemas.microsoft.com/office/powerpoint/2010/main" val="2479200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079" y="837127"/>
            <a:ext cx="10515600" cy="5700445"/>
          </a:xfrm>
        </p:spPr>
        <p:txBody>
          <a:bodyPr>
            <a:normAutofit/>
          </a:bodyPr>
          <a:lstStyle/>
          <a:p>
            <a:pPr>
              <a:buFont typeface="Wingdings" panose="05000000000000000000" pitchFamily="2" charset="2"/>
              <a:buChar char="Ø"/>
            </a:pPr>
            <a:r>
              <a:rPr lang="en-US" i="1" dirty="0" smtClean="0">
                <a:solidFill>
                  <a:prstClr val="black"/>
                </a:solidFill>
                <a:latin typeface="VnTIME"/>
                <a:cs typeface="Times New Roman" pitchFamily="18" charset="0"/>
              </a:rPr>
              <a:t>  Theo </a:t>
            </a:r>
            <a:r>
              <a:rPr lang="en-US" i="1" dirty="0">
                <a:solidFill>
                  <a:prstClr val="black"/>
                </a:solidFill>
                <a:latin typeface="VnTIME"/>
                <a:cs typeface="Times New Roman" pitchFamily="18" charset="0"/>
              </a:rPr>
              <a:t>dõi các thông số hoạt động:</a:t>
            </a:r>
          </a:p>
          <a:p>
            <a:pPr marL="285750" indent="-285750">
              <a:buFontTx/>
              <a:buChar char="-"/>
            </a:pPr>
            <a:r>
              <a:rPr lang="en-US" sz="2200" dirty="0">
                <a:solidFill>
                  <a:prstClr val="black"/>
                </a:solidFill>
                <a:latin typeface="VnTIME"/>
                <a:cs typeface="Times New Roman" pitchFamily="18" charset="0"/>
              </a:rPr>
              <a:t>Các giới hạn hoạt động: VT, f , áp lực</a:t>
            </a:r>
          </a:p>
          <a:p>
            <a:pPr marL="285750" indent="-285750">
              <a:buFontTx/>
              <a:buChar char="-"/>
            </a:pPr>
            <a:r>
              <a:rPr lang="en-US" sz="2200" dirty="0">
                <a:solidFill>
                  <a:prstClr val="black"/>
                </a:solidFill>
                <a:latin typeface="VnTIME"/>
                <a:cs typeface="Times New Roman" pitchFamily="18" charset="0"/>
              </a:rPr>
              <a:t>Oxy khí thở vào</a:t>
            </a:r>
          </a:p>
          <a:p>
            <a:pPr marL="285750" indent="-285750">
              <a:buFontTx/>
              <a:buChar char="-"/>
            </a:pPr>
            <a:r>
              <a:rPr lang="en-US" sz="2200" dirty="0">
                <a:solidFill>
                  <a:prstClr val="black"/>
                </a:solidFill>
                <a:latin typeface="VnTIME"/>
                <a:cs typeface="Times New Roman" pitchFamily="18" charset="0"/>
              </a:rPr>
              <a:t>Áp lực đường thở</a:t>
            </a:r>
          </a:p>
          <a:p>
            <a:pPr marL="285750" indent="-285750">
              <a:buFontTx/>
              <a:buChar char="-"/>
            </a:pPr>
            <a:r>
              <a:rPr lang="en-US" sz="2200" dirty="0">
                <a:solidFill>
                  <a:prstClr val="black"/>
                </a:solidFill>
                <a:latin typeface="VnTIME"/>
                <a:cs typeface="Times New Roman" pitchFamily="18" charset="0"/>
              </a:rPr>
              <a:t>Lưu lượng đỉnh</a:t>
            </a:r>
          </a:p>
          <a:p>
            <a:pPr marL="285750" indent="-285750">
              <a:buFontTx/>
              <a:buChar char="-"/>
            </a:pPr>
            <a:r>
              <a:rPr lang="en-US" sz="2200" dirty="0">
                <a:solidFill>
                  <a:prstClr val="black"/>
                </a:solidFill>
                <a:latin typeface="VnTIME"/>
                <a:cs typeface="Times New Roman" pitchFamily="18" charset="0"/>
              </a:rPr>
              <a:t>Khí lưu thông</a:t>
            </a:r>
          </a:p>
          <a:p>
            <a:pPr marL="0" indent="0">
              <a:buNone/>
            </a:pPr>
            <a:r>
              <a:rPr lang="en-US" sz="2200" dirty="0">
                <a:solidFill>
                  <a:prstClr val="black"/>
                </a:solidFill>
                <a:latin typeface="VnTIME"/>
                <a:cs typeface="Times New Roman" pitchFamily="18" charset="0"/>
              </a:rPr>
              <a:t>-   </a:t>
            </a:r>
            <a:r>
              <a:rPr lang="en-US" sz="2200" dirty="0" smtClean="0">
                <a:latin typeface="VnTIME"/>
                <a:cs typeface="Times New Roman" pitchFamily="18" charset="0"/>
              </a:rPr>
              <a:t>Độ giãn nở phổi, sức cản đường hô hấp</a:t>
            </a:r>
            <a:endParaRPr lang="en-US" sz="2200" dirty="0">
              <a:solidFill>
                <a:prstClr val="black"/>
              </a:solidFill>
              <a:latin typeface="VnTIME"/>
              <a:cs typeface="Times New Roman" pitchFamily="18" charset="0"/>
            </a:endParaRPr>
          </a:p>
          <a:p>
            <a:endParaRPr lang="vi-VN" sz="2200" dirty="0">
              <a:latin typeface="VnTIME"/>
            </a:endParaRPr>
          </a:p>
        </p:txBody>
      </p:sp>
    </p:spTree>
    <p:extLst>
      <p:ext uri="{BB962C8B-B14F-4D97-AF65-F5344CB8AC3E}">
        <p14:creationId xmlns:p14="http://schemas.microsoft.com/office/powerpoint/2010/main" val="1001330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8187"/>
            <a:ext cx="10515600" cy="5945143"/>
          </a:xfrm>
        </p:spPr>
        <p:txBody>
          <a:bodyPr>
            <a:normAutofit/>
          </a:bodyPr>
          <a:lstStyle/>
          <a:p>
            <a:pPr>
              <a:buFont typeface="Wingdings" panose="05000000000000000000" pitchFamily="2" charset="2"/>
              <a:buChar char="Ø"/>
            </a:pPr>
            <a:r>
              <a:rPr lang="en-US" sz="2200" i="1" dirty="0" smtClean="0">
                <a:solidFill>
                  <a:prstClr val="black"/>
                </a:solidFill>
                <a:latin typeface="VnTIME"/>
                <a:cs typeface="Times New Roman" pitchFamily="18" charset="0"/>
              </a:rPr>
              <a:t> </a:t>
            </a:r>
            <a:r>
              <a:rPr lang="en-US" i="1" dirty="0" smtClean="0">
                <a:solidFill>
                  <a:prstClr val="black"/>
                </a:solidFill>
                <a:latin typeface="VnTIME"/>
                <a:cs typeface="Times New Roman" pitchFamily="18" charset="0"/>
              </a:rPr>
              <a:t>Theo </a:t>
            </a:r>
            <a:r>
              <a:rPr lang="en-US" i="1" dirty="0">
                <a:solidFill>
                  <a:prstClr val="black"/>
                </a:solidFill>
                <a:latin typeface="VnTIME"/>
                <a:cs typeface="Times New Roman" pitchFamily="18" charset="0"/>
              </a:rPr>
              <a:t>dõi hiệu quả của quá trình trao đổi khí ở phổi:</a:t>
            </a:r>
          </a:p>
          <a:p>
            <a:pPr marL="0" indent="0">
              <a:buNone/>
            </a:pPr>
            <a:r>
              <a:rPr lang="en-US" sz="2200" dirty="0" smtClean="0">
                <a:latin typeface="VnTIME"/>
                <a:cs typeface="Times New Roman" pitchFamily="18" charset="0"/>
              </a:rPr>
              <a:t>  + Thông số đo trực tiếp: PaO2 &gt; 90 mmHg, SaO2 &gt; 94%, SpO2 &gt; 90%, áp lực Oxy tĩnh mạch (PVO2): 36 - 44 mmHg, độ bão hoà oxy tĩnh mạch (SVO2): 66 - 74%,</a:t>
            </a:r>
            <a:br>
              <a:rPr lang="en-US" sz="2200" dirty="0" smtClean="0">
                <a:latin typeface="VnTIME"/>
                <a:cs typeface="Times New Roman" pitchFamily="18" charset="0"/>
              </a:rPr>
            </a:br>
            <a:r>
              <a:rPr lang="en-US" sz="2200" dirty="0" smtClean="0">
                <a:latin typeface="VnTIME"/>
                <a:cs typeface="Times New Roman" pitchFamily="18" charset="0"/>
              </a:rPr>
              <a:t>PaCO2: 36 - 44 mmHg, áp lực CO2 tĩnh mạch (PVCO2): 42 - 48 mmHg</a:t>
            </a:r>
          </a:p>
          <a:p>
            <a:pPr marL="0" lvl="0" indent="0">
              <a:buNone/>
            </a:pPr>
            <a:r>
              <a:rPr lang="en-US" sz="2200" dirty="0" smtClean="0">
                <a:latin typeface="VnTIME"/>
                <a:cs typeface="Times New Roman" pitchFamily="18" charset="0"/>
              </a:rPr>
              <a:t>  + Tình trạng toan kiềm</a:t>
            </a:r>
            <a:br>
              <a:rPr lang="en-US" sz="2200" dirty="0" smtClean="0">
                <a:latin typeface="VnTIME"/>
                <a:cs typeface="Times New Roman" pitchFamily="18" charset="0"/>
              </a:rPr>
            </a:br>
            <a:r>
              <a:rPr lang="en-US" sz="2200" dirty="0" smtClean="0">
                <a:latin typeface="VnTIME"/>
                <a:cs typeface="Times New Roman" pitchFamily="18" charset="0"/>
              </a:rPr>
              <a:t>- PH: 7.35 - 7.45 - PaCO2: 36 - 44 mmHg</a:t>
            </a:r>
            <a:br>
              <a:rPr lang="en-US" sz="2200" dirty="0" smtClean="0">
                <a:latin typeface="VnTIME"/>
                <a:cs typeface="Times New Roman" pitchFamily="18" charset="0"/>
              </a:rPr>
            </a:br>
            <a:r>
              <a:rPr lang="en-US" sz="2200" dirty="0" smtClean="0">
                <a:latin typeface="VnTIME"/>
                <a:cs typeface="Times New Roman" pitchFamily="18" charset="0"/>
              </a:rPr>
              <a:t>- HCO3 -: 22 - 26 </a:t>
            </a:r>
            <a:r>
              <a:rPr lang="en-US" sz="2200" dirty="0" err="1" smtClean="0">
                <a:latin typeface="VnTIME"/>
                <a:cs typeface="Times New Roman" pitchFamily="18" charset="0"/>
              </a:rPr>
              <a:t>mmol</a:t>
            </a:r>
            <a:r>
              <a:rPr lang="en-US" sz="2200" dirty="0" smtClean="0">
                <a:latin typeface="VnTIME"/>
                <a:cs typeface="Times New Roman" pitchFamily="18" charset="0"/>
              </a:rPr>
              <a:t>/l</a:t>
            </a:r>
            <a:br>
              <a:rPr lang="en-US" sz="2200" dirty="0" smtClean="0">
                <a:latin typeface="VnTIME"/>
                <a:cs typeface="Times New Roman" pitchFamily="18" charset="0"/>
              </a:rPr>
            </a:br>
            <a:r>
              <a:rPr lang="en-US" sz="2200" dirty="0" smtClean="0">
                <a:latin typeface="VnTIME"/>
                <a:cs typeface="Times New Roman" pitchFamily="18" charset="0"/>
              </a:rPr>
              <a:t>- BE:- 3 →+ 3 bảng phân loại rối loạn thăng bằng toan – kiềm</a:t>
            </a:r>
          </a:p>
          <a:p>
            <a:pPr lvl="0">
              <a:buFont typeface="Wingdings" panose="05000000000000000000" pitchFamily="2" charset="2"/>
              <a:buChar char="Ø"/>
            </a:pPr>
            <a:r>
              <a:rPr lang="en-US" i="1" dirty="0" smtClean="0">
                <a:solidFill>
                  <a:prstClr val="black"/>
                </a:solidFill>
                <a:latin typeface="VnTIME"/>
                <a:cs typeface="Times New Roman" pitchFamily="18" charset="0"/>
              </a:rPr>
              <a:t> Theo dõi biến chứng thở máy và diễn biến bệnh:</a:t>
            </a:r>
          </a:p>
          <a:p>
            <a:pPr marL="0" indent="0">
              <a:buNone/>
            </a:pPr>
            <a:r>
              <a:rPr lang="en-US" sz="2200" dirty="0" smtClean="0">
                <a:solidFill>
                  <a:schemeClr val="tx1">
                    <a:lumMod val="95000"/>
                    <a:lumOff val="5000"/>
                  </a:schemeClr>
                </a:solidFill>
                <a:latin typeface="VnTIME"/>
                <a:cs typeface="Times New Roman" pitchFamily="18" charset="0"/>
              </a:rPr>
              <a:t>   - Nhịp thở, nhịp tim, mạch, nhiệt độ, huyết áp, độ bão hoà oxy, liều oxy, ý thức bệnh nhân, thực hiện lấy bệnh phẩm xét nghiệm.</a:t>
            </a:r>
          </a:p>
          <a:p>
            <a:pPr marL="0" lvl="0" indent="0">
              <a:buNone/>
            </a:pPr>
            <a:endParaRPr lang="en-US" b="1" dirty="0">
              <a:solidFill>
                <a:prstClr val="black"/>
              </a:solidFill>
              <a:latin typeface="VnTIME"/>
              <a:cs typeface="Times New Roman" pitchFamily="18" charset="0"/>
            </a:endParaRPr>
          </a:p>
          <a:p>
            <a:pPr marL="0" indent="0">
              <a:buNone/>
            </a:pPr>
            <a:r>
              <a:rPr lang="en-US" sz="2200" dirty="0" smtClean="0">
                <a:latin typeface="VnTIME"/>
                <a:cs typeface="Times New Roman" pitchFamily="18" charset="0"/>
              </a:rPr>
              <a:t/>
            </a:r>
            <a:br>
              <a:rPr lang="en-US" sz="2200" dirty="0" smtClean="0">
                <a:latin typeface="VnTIME"/>
                <a:cs typeface="Times New Roman" pitchFamily="18" charset="0"/>
              </a:rPr>
            </a:br>
            <a:endParaRPr lang="en-US" sz="2200" dirty="0">
              <a:solidFill>
                <a:prstClr val="black"/>
              </a:solidFill>
              <a:latin typeface="VnTIME"/>
              <a:cs typeface="Times New Roman" pitchFamily="18" charset="0"/>
            </a:endParaRPr>
          </a:p>
          <a:p>
            <a:endParaRPr lang="vi-VN" sz="2200" dirty="0">
              <a:latin typeface="VnTIME"/>
            </a:endParaRPr>
          </a:p>
        </p:txBody>
      </p:sp>
    </p:spTree>
    <p:extLst>
      <p:ext uri="{BB962C8B-B14F-4D97-AF65-F5344CB8AC3E}">
        <p14:creationId xmlns:p14="http://schemas.microsoft.com/office/powerpoint/2010/main" val="3312386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5880749"/>
          </a:xfrm>
        </p:spPr>
        <p:txBody>
          <a:bodyPr>
            <a:normAutofit/>
          </a:bodyPr>
          <a:lstStyle/>
          <a:p>
            <a:pPr marL="0" indent="0">
              <a:buNone/>
            </a:pPr>
            <a:r>
              <a:rPr lang="vi-VN" b="1" dirty="0" smtClean="0">
                <a:latin typeface="VnTIME"/>
              </a:rPr>
              <a:t>b. </a:t>
            </a:r>
            <a:r>
              <a:rPr lang="vi-VN" b="1" dirty="0">
                <a:latin typeface="VnTIME"/>
              </a:rPr>
              <a:t>Chăm sóc người bệnh thở máy</a:t>
            </a:r>
            <a:endParaRPr lang="vi-VN" dirty="0">
              <a:latin typeface="VnTIME"/>
            </a:endParaRPr>
          </a:p>
          <a:p>
            <a:pPr marL="0" indent="0">
              <a:buNone/>
            </a:pPr>
            <a:r>
              <a:rPr lang="vi-VN" sz="2200" dirty="0">
                <a:latin typeface="VnTIME"/>
              </a:rPr>
              <a:t>	</a:t>
            </a:r>
            <a:r>
              <a:rPr lang="vi-VN" sz="2200" dirty="0" smtClean="0">
                <a:latin typeface="VnTIME"/>
              </a:rPr>
              <a:t>Ở </a:t>
            </a:r>
            <a:r>
              <a:rPr lang="vi-VN" sz="2200" dirty="0">
                <a:latin typeface="VnTIME"/>
              </a:rPr>
              <a:t>NB thở máy thường hầu hết hạn chế vận động hoặc bất động, vì vậy đàm giải càng có nguy cơ ứ đọng nhiều hơn, chăm sóc NB thở máy nhằm bảo vệ phổi, hạn chế các biến chứng giúp NB nhanh chóng thoát khỏi máy thở.</a:t>
            </a:r>
          </a:p>
          <a:p>
            <a:pPr>
              <a:buFont typeface="Wingdings" panose="05000000000000000000" pitchFamily="2" charset="2"/>
              <a:buChar char="Ø"/>
            </a:pPr>
            <a:r>
              <a:rPr lang="vi-VN" i="1" dirty="0" smtClean="0">
                <a:latin typeface="VnTIME"/>
              </a:rPr>
              <a:t> </a:t>
            </a:r>
            <a:r>
              <a:rPr lang="vi-VN" i="1" dirty="0">
                <a:latin typeface="VnTIME"/>
              </a:rPr>
              <a:t>Làm ẩm không khí thở </a:t>
            </a:r>
            <a:r>
              <a:rPr lang="vi-VN" i="1" dirty="0" smtClean="0">
                <a:latin typeface="VnTIME"/>
              </a:rPr>
              <a:t>vào</a:t>
            </a:r>
            <a:endParaRPr lang="vi-VN" i="1" dirty="0">
              <a:latin typeface="VnTIME"/>
            </a:endParaRPr>
          </a:p>
          <a:p>
            <a:pPr marL="0" indent="0">
              <a:buNone/>
            </a:pPr>
            <a:r>
              <a:rPr lang="vi-VN" sz="2200" dirty="0" smtClean="0">
                <a:latin typeface="VnTIME"/>
              </a:rPr>
              <a:t>    - Bình </a:t>
            </a:r>
            <a:r>
              <a:rPr lang="vi-VN" sz="2200" dirty="0">
                <a:latin typeface="VnTIME"/>
              </a:rPr>
              <a:t>thường, đường hô hấp trên có tác dụng làm ấm và ẩm khí thở vào trước khi tới phổi. Độ ẩm khí thở vào phụ thuộc nhiều vào nhiệt độ và áp lực đường thở. Nhiệt độ đường thở càng cao thì độ ẩm càng cao. Ngược lại áp lực đường thở càng cao thì độ ẩm càng giảm. Nhiệt độ khí thở vào ≤ 370 tránh làm tổn thương niêm mạc đường hô hấp. Việc làm ẩm không khí thở vào rất quan trọng nhằm ngăn ngừa đàm giải khô gây tăc ống </a:t>
            </a:r>
            <a:r>
              <a:rPr lang="vi-VN" sz="2200" dirty="0" smtClean="0">
                <a:latin typeface="VnTIME"/>
              </a:rPr>
              <a:t>NKQ.</a:t>
            </a:r>
            <a:endParaRPr lang="vi-VN" sz="2200" dirty="0">
              <a:latin typeface="VnTIME"/>
            </a:endParaRPr>
          </a:p>
          <a:p>
            <a:pPr marL="0" indent="0">
              <a:buNone/>
            </a:pPr>
            <a:r>
              <a:rPr lang="vi-VN" sz="2200" dirty="0" smtClean="0">
                <a:latin typeface="VnTIME"/>
              </a:rPr>
              <a:t>    - Nước </a:t>
            </a:r>
            <a:r>
              <a:rPr lang="vi-VN" sz="2200" dirty="0">
                <a:latin typeface="VnTIME"/>
              </a:rPr>
              <a:t>trong bình làm ẩm phải đổ nước cất, hệ thống làm ẩm là môi trường thuận lợi cho vi khuẩn phát triển, vì vậy cần thay bình làm ẩm hằng ngày, đổ ngay nước ứ đọng trên dây máy thở</a:t>
            </a:r>
          </a:p>
          <a:p>
            <a:endParaRPr lang="vi-VN" sz="2200" dirty="0">
              <a:latin typeface="VnTIME"/>
            </a:endParaRPr>
          </a:p>
        </p:txBody>
      </p:sp>
    </p:spTree>
    <p:extLst>
      <p:ext uri="{BB962C8B-B14F-4D97-AF65-F5344CB8AC3E}">
        <p14:creationId xmlns:p14="http://schemas.microsoft.com/office/powerpoint/2010/main" val="28728337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341&quot;&gt;&lt;object type=&quot;3&quot; unique_id=&quot;10342&quot;&gt;&lt;property id=&quot;20148&quot; value=&quot;5&quot;/&gt;&lt;property id=&quot;20300&quot; value=&quot;Slide 1 - &amp;quot; Đại Học Duy Tân- Khoa Điều Dưỡng  CHĂM SÓC VÀ XỬ TRÍ NGƯỜI BỆNH THỞ MÁY   &amp;quot;&quot;/&gt;&lt;property id=&quot;20307&quot; value=&quot;256&quot;/&gt;&lt;/object&gt;&lt;object type=&quot;3&quot; unique_id=&quot;10343&quot;&gt;&lt;property id=&quot;20148&quot; value=&quot;5&quot;/&gt;&lt;property id=&quot;20300&quot; value=&quot;Slide 2&quot;/&gt;&lt;property id=&quot;20307&quot; value=&quot;257&quot;/&gt;&lt;/object&gt;&lt;object type=&quot;3&quot; unique_id=&quot;10344&quot;&gt;&lt;property id=&quot;20148&quot; value=&quot;5&quot;/&gt;&lt;property id=&quot;20300&quot; value=&quot;Slide 3&quot;/&gt;&lt;property id=&quot;20307&quot; value=&quot;258&quot;/&gt;&lt;/object&gt;&lt;object type=&quot;3&quot; unique_id=&quot;10345&quot;&gt;&lt;property id=&quot;20148&quot; value=&quot;5&quot;/&gt;&lt;property id=&quot;20300&quot; value=&quot;Slide 4&quot;/&gt;&lt;property id=&quot;20307&quot; value=&quot;259&quot;/&gt;&lt;/object&gt;&lt;object type=&quot;3&quot; unique_id=&quot;10346&quot;&gt;&lt;property id=&quot;20148&quot; value=&quot;5&quot;/&gt;&lt;property id=&quot;20300&quot; value=&quot;Slide 5&quot;/&gt;&lt;property id=&quot;20307&quot; value=&quot;260&quot;/&gt;&lt;/object&gt;&lt;object type=&quot;3&quot; unique_id=&quot;10347&quot;&gt;&lt;property id=&quot;20148&quot; value=&quot;5&quot;/&gt;&lt;property id=&quot;20300&quot; value=&quot;Slide 6 - &amp;quot;5. Theo dõi và chăm sóc:  &amp;quot;&quot;/&gt;&lt;property id=&quot;20307&quot; value=&quot;261&quot;/&gt;&lt;/object&gt;&lt;object type=&quot;3&quot; unique_id=&quot;10348&quot;&gt;&lt;property id=&quot;20148&quot; value=&quot;5&quot;/&gt;&lt;property id=&quot;20300&quot; value=&quot;Slide 7&quot;/&gt;&lt;property id=&quot;20307&quot; value=&quot;262&quot;/&gt;&lt;/object&gt;&lt;object type=&quot;3&quot; unique_id=&quot;10349&quot;&gt;&lt;property id=&quot;20148&quot; value=&quot;5&quot;/&gt;&lt;property id=&quot;20300&quot; value=&quot;Slide 8&quot;/&gt;&lt;property id=&quot;20307&quot; value=&quot;263&quot;/&gt;&lt;/object&gt;&lt;object type=&quot;3&quot; unique_id=&quot;10350&quot;&gt;&lt;property id=&quot;20148&quot; value=&quot;5&quot;/&gt;&lt;property id=&quot;20300&quot; value=&quot;Slide 9&quot;/&gt;&lt;property id=&quot;20307&quot; value=&quot;264&quot;/&gt;&lt;/object&gt;&lt;object type=&quot;3&quot; unique_id=&quot;10351&quot;&gt;&lt;property id=&quot;20148&quot; value=&quot;5&quot;/&gt;&lt;property id=&quot;20300&quot; value=&quot;Slide 10&quot;/&gt;&lt;property id=&quot;20307&quot; value=&quot;265&quot;/&gt;&lt;/object&gt;&lt;object type=&quot;3&quot; unique_id=&quot;10352&quot;&gt;&lt;property id=&quot;20148&quot; value=&quot;5&quot;/&gt;&lt;property id=&quot;20300&quot; value=&quot;Slide 11&quot;/&gt;&lt;property id=&quot;20307&quot; value=&quot;266&quot;/&gt;&lt;/object&gt;&lt;object type=&quot;3&quot; unique_id=&quot;10353&quot;&gt;&lt;property id=&quot;20148&quot; value=&quot;5&quot;/&gt;&lt;property id=&quot;20300&quot; value=&quot;Slide 12&quot;/&gt;&lt;property id=&quot;20307&quot; value=&quot;267&quot;/&gt;&lt;/object&gt;&lt;object type=&quot;3&quot; unique_id=&quot;10354&quot;&gt;&lt;property id=&quot;20148&quot; value=&quot;5&quot;/&gt;&lt;property id=&quot;20300&quot; value=&quot;Slide 13&quot;/&gt;&lt;property id=&quot;20307&quot; value=&quot;268&quot;/&gt;&lt;/object&gt;&lt;object type=&quot;3&quot; unique_id=&quot;10355&quot;&gt;&lt;property id=&quot;20148&quot; value=&quot;5&quot;/&gt;&lt;property id=&quot;20300&quot; value=&quot;Slide 14&quot;/&gt;&lt;property id=&quot;20307&quot; value=&quot;269&quot;/&gt;&lt;/object&gt;&lt;object type=&quot;3&quot; unique_id=&quot;10356&quot;&gt;&lt;property id=&quot;20148&quot; value=&quot;5&quot;/&gt;&lt;property id=&quot;20300&quot; value=&quot;Slide 15&quot;/&gt;&lt;property id=&quot;20307&quot; value=&quot;270&quot;/&gt;&lt;/object&gt;&lt;/object&gt;&lt;object type=&quot;8&quot; unique_id=&quot;10373&quot;&gt;&lt;/object&gt;&lt;/object&gt;&lt;/database&gt;"/>
  <p:tag name="MMPROD_NEXTUNIQUEID" val="10011"/>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1196</Words>
  <Application>Microsoft Office PowerPoint</Application>
  <PresentationFormat>Custom</PresentationFormat>
  <Paragraphs>110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Đại Học Duy Tân- Khoa Điều Dưỡng  CHĂM SÓC VÀ XỬ TRÍ NGƯỜI BỆNH THỞ MÁY   </vt:lpstr>
      <vt:lpstr>PowerPoint Presentation</vt:lpstr>
      <vt:lpstr>PowerPoint Presentation</vt:lpstr>
      <vt:lpstr>PowerPoint Presentation</vt:lpstr>
      <vt:lpstr>PowerPoint Presentation</vt:lpstr>
      <vt:lpstr>5. Theo dõi và chăm sóc: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c:title>
  <dc:creator>MyPC</dc:creator>
  <cp:lastModifiedBy>windows</cp:lastModifiedBy>
  <cp:revision>16</cp:revision>
  <dcterms:created xsi:type="dcterms:W3CDTF">2017-05-25T01:51:29Z</dcterms:created>
  <dcterms:modified xsi:type="dcterms:W3CDTF">2017-05-29T12:47:07Z</dcterms:modified>
</cp:coreProperties>
</file>