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1DD5002-C417-4983-9A4C-AA279FF6F224}"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728F7-48C2-433C-911A-86A56454FD9B}" type="slidenum">
              <a:rPr lang="en-US" smtClean="0"/>
              <a:t>‹#›</a:t>
            </a:fld>
            <a:endParaRPr lang="en-US"/>
          </a:p>
        </p:txBody>
      </p:sp>
    </p:spTree>
    <p:extLst>
      <p:ext uri="{BB962C8B-B14F-4D97-AF65-F5344CB8AC3E}">
        <p14:creationId xmlns:p14="http://schemas.microsoft.com/office/powerpoint/2010/main" val="260965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DD5002-C417-4983-9A4C-AA279FF6F224}"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728F7-48C2-433C-911A-86A56454FD9B}" type="slidenum">
              <a:rPr lang="en-US" smtClean="0"/>
              <a:t>‹#›</a:t>
            </a:fld>
            <a:endParaRPr lang="en-US"/>
          </a:p>
        </p:txBody>
      </p:sp>
    </p:spTree>
    <p:extLst>
      <p:ext uri="{BB962C8B-B14F-4D97-AF65-F5344CB8AC3E}">
        <p14:creationId xmlns:p14="http://schemas.microsoft.com/office/powerpoint/2010/main" val="75954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DD5002-C417-4983-9A4C-AA279FF6F224}"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728F7-48C2-433C-911A-86A56454FD9B}" type="slidenum">
              <a:rPr lang="en-US" smtClean="0"/>
              <a:t>‹#›</a:t>
            </a:fld>
            <a:endParaRPr lang="en-US"/>
          </a:p>
        </p:txBody>
      </p:sp>
    </p:spTree>
    <p:extLst>
      <p:ext uri="{BB962C8B-B14F-4D97-AF65-F5344CB8AC3E}">
        <p14:creationId xmlns:p14="http://schemas.microsoft.com/office/powerpoint/2010/main" val="84578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DD5002-C417-4983-9A4C-AA279FF6F224}"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728F7-48C2-433C-911A-86A56454FD9B}" type="slidenum">
              <a:rPr lang="en-US" smtClean="0"/>
              <a:t>‹#›</a:t>
            </a:fld>
            <a:endParaRPr lang="en-US"/>
          </a:p>
        </p:txBody>
      </p:sp>
    </p:spTree>
    <p:extLst>
      <p:ext uri="{BB962C8B-B14F-4D97-AF65-F5344CB8AC3E}">
        <p14:creationId xmlns:p14="http://schemas.microsoft.com/office/powerpoint/2010/main" val="326822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DD5002-C417-4983-9A4C-AA279FF6F224}"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728F7-48C2-433C-911A-86A56454FD9B}" type="slidenum">
              <a:rPr lang="en-US" smtClean="0"/>
              <a:t>‹#›</a:t>
            </a:fld>
            <a:endParaRPr lang="en-US"/>
          </a:p>
        </p:txBody>
      </p:sp>
    </p:spTree>
    <p:extLst>
      <p:ext uri="{BB962C8B-B14F-4D97-AF65-F5344CB8AC3E}">
        <p14:creationId xmlns:p14="http://schemas.microsoft.com/office/powerpoint/2010/main" val="4235115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DD5002-C417-4983-9A4C-AA279FF6F224}"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728F7-48C2-433C-911A-86A56454FD9B}" type="slidenum">
              <a:rPr lang="en-US" smtClean="0"/>
              <a:t>‹#›</a:t>
            </a:fld>
            <a:endParaRPr lang="en-US"/>
          </a:p>
        </p:txBody>
      </p:sp>
    </p:spTree>
    <p:extLst>
      <p:ext uri="{BB962C8B-B14F-4D97-AF65-F5344CB8AC3E}">
        <p14:creationId xmlns:p14="http://schemas.microsoft.com/office/powerpoint/2010/main" val="328505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DD5002-C417-4983-9A4C-AA279FF6F224}" type="datetimeFigureOut">
              <a:rPr lang="en-US" smtClean="0"/>
              <a:t>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1728F7-48C2-433C-911A-86A56454FD9B}" type="slidenum">
              <a:rPr lang="en-US" smtClean="0"/>
              <a:t>‹#›</a:t>
            </a:fld>
            <a:endParaRPr lang="en-US"/>
          </a:p>
        </p:txBody>
      </p:sp>
    </p:spTree>
    <p:extLst>
      <p:ext uri="{BB962C8B-B14F-4D97-AF65-F5344CB8AC3E}">
        <p14:creationId xmlns:p14="http://schemas.microsoft.com/office/powerpoint/2010/main" val="322079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DD5002-C417-4983-9A4C-AA279FF6F224}" type="datetimeFigureOut">
              <a:rPr lang="en-US" smtClean="0"/>
              <a:t>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1728F7-48C2-433C-911A-86A56454FD9B}" type="slidenum">
              <a:rPr lang="en-US" smtClean="0"/>
              <a:t>‹#›</a:t>
            </a:fld>
            <a:endParaRPr lang="en-US"/>
          </a:p>
        </p:txBody>
      </p:sp>
    </p:spTree>
    <p:extLst>
      <p:ext uri="{BB962C8B-B14F-4D97-AF65-F5344CB8AC3E}">
        <p14:creationId xmlns:p14="http://schemas.microsoft.com/office/powerpoint/2010/main" val="2300219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D5002-C417-4983-9A4C-AA279FF6F224}" type="datetimeFigureOut">
              <a:rPr lang="en-US" smtClean="0"/>
              <a:t>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1728F7-48C2-433C-911A-86A56454FD9B}" type="slidenum">
              <a:rPr lang="en-US" smtClean="0"/>
              <a:t>‹#›</a:t>
            </a:fld>
            <a:endParaRPr lang="en-US"/>
          </a:p>
        </p:txBody>
      </p:sp>
    </p:spTree>
    <p:extLst>
      <p:ext uri="{BB962C8B-B14F-4D97-AF65-F5344CB8AC3E}">
        <p14:creationId xmlns:p14="http://schemas.microsoft.com/office/powerpoint/2010/main" val="3339835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DD5002-C417-4983-9A4C-AA279FF6F224}"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728F7-48C2-433C-911A-86A56454FD9B}" type="slidenum">
              <a:rPr lang="en-US" smtClean="0"/>
              <a:t>‹#›</a:t>
            </a:fld>
            <a:endParaRPr lang="en-US"/>
          </a:p>
        </p:txBody>
      </p:sp>
    </p:spTree>
    <p:extLst>
      <p:ext uri="{BB962C8B-B14F-4D97-AF65-F5344CB8AC3E}">
        <p14:creationId xmlns:p14="http://schemas.microsoft.com/office/powerpoint/2010/main" val="1565907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DD5002-C417-4983-9A4C-AA279FF6F224}"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728F7-48C2-433C-911A-86A56454FD9B}" type="slidenum">
              <a:rPr lang="en-US" smtClean="0"/>
              <a:t>‹#›</a:t>
            </a:fld>
            <a:endParaRPr lang="en-US"/>
          </a:p>
        </p:txBody>
      </p:sp>
    </p:spTree>
    <p:extLst>
      <p:ext uri="{BB962C8B-B14F-4D97-AF65-F5344CB8AC3E}">
        <p14:creationId xmlns:p14="http://schemas.microsoft.com/office/powerpoint/2010/main" val="329847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D5002-C417-4983-9A4C-AA279FF6F224}" type="datetimeFigureOut">
              <a:rPr lang="en-US" smtClean="0"/>
              <a:t>2/28/2019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728F7-48C2-433C-911A-86A56454FD9B}" type="slidenum">
              <a:rPr lang="en-US" smtClean="0"/>
              <a:t>‹#›</a:t>
            </a:fld>
            <a:endParaRPr lang="en-US"/>
          </a:p>
        </p:txBody>
      </p:sp>
    </p:spTree>
    <p:extLst>
      <p:ext uri="{BB962C8B-B14F-4D97-AF65-F5344CB8AC3E}">
        <p14:creationId xmlns:p14="http://schemas.microsoft.com/office/powerpoint/2010/main" val="318650416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image" Target="../media/image8.gif"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3.jpg" /><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4.jp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6.jpg" /><Relationship Id="rId2" Type="http://schemas.openxmlformats.org/officeDocument/2006/relationships/image" Target="../media/image5.jp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41564"/>
            <a:ext cx="6477000" cy="1077218"/>
          </a:xfrm>
          <a:prstGeom prst="rect">
            <a:avLst/>
          </a:prstGeom>
          <a:noFill/>
        </p:spPr>
        <p:txBody>
          <a:bodyPr wrap="square" rtlCol="0">
            <a:spAutoFit/>
          </a:bodyPr>
          <a:lstStyle/>
          <a:p>
            <a:pPr algn="ctr"/>
            <a:r>
              <a:rPr lang="en-US" sz="3200" dirty="0">
                <a:solidFill>
                  <a:srgbClr val="FF0000"/>
                </a:solidFill>
              </a:rPr>
              <a:t>ĐẠI HỌC DUY TÂN</a:t>
            </a:r>
          </a:p>
          <a:p>
            <a:pPr algn="ctr"/>
            <a:r>
              <a:rPr lang="en-US" sz="3200" dirty="0">
                <a:solidFill>
                  <a:srgbClr val="FF0000"/>
                </a:solidFill>
              </a:rPr>
              <a:t>KHOA DƯỢC</a:t>
            </a:r>
          </a:p>
        </p:txBody>
      </p:sp>
      <p:sp>
        <p:nvSpPr>
          <p:cNvPr id="5" name="TextBox 4"/>
          <p:cNvSpPr txBox="1"/>
          <p:nvPr/>
        </p:nvSpPr>
        <p:spPr>
          <a:xfrm>
            <a:off x="990600" y="1371600"/>
            <a:ext cx="7239000" cy="1938992"/>
          </a:xfrm>
          <a:prstGeom prst="rect">
            <a:avLst/>
          </a:prstGeom>
          <a:noFill/>
        </p:spPr>
        <p:txBody>
          <a:bodyPr wrap="square" rtlCol="0">
            <a:spAutoFit/>
          </a:bodyPr>
          <a:lstStyle/>
          <a:p>
            <a:pPr algn="ctr"/>
            <a:r>
              <a:rPr lang="en-US" sz="6000" b="1" dirty="0">
                <a:solidFill>
                  <a:srgbClr val="FF0000"/>
                </a:solidFill>
                <a:effectLst>
                  <a:outerShdw blurRad="38100" dist="38100" dir="2700000" algn="tl">
                    <a:srgbClr val="000000">
                      <a:alpha val="43137"/>
                    </a:srgbClr>
                  </a:outerShdw>
                </a:effectLst>
              </a:rPr>
              <a:t>MÔN : BỆNH LÝ HỌC  LỚP : 350 D</a:t>
            </a:r>
          </a:p>
        </p:txBody>
      </p:sp>
      <p:sp>
        <p:nvSpPr>
          <p:cNvPr id="7" name="TextBox 6"/>
          <p:cNvSpPr txBox="1"/>
          <p:nvPr/>
        </p:nvSpPr>
        <p:spPr>
          <a:xfrm>
            <a:off x="3048000" y="4167664"/>
            <a:ext cx="5410200" cy="1477328"/>
          </a:xfrm>
          <a:prstGeom prst="rect">
            <a:avLst/>
          </a:prstGeom>
          <a:noFill/>
        </p:spPr>
        <p:txBody>
          <a:bodyPr wrap="square" rtlCol="0">
            <a:spAutoFit/>
          </a:bodyPr>
          <a:lstStyle/>
          <a:p>
            <a:r>
              <a:rPr lang="en-US" dirty="0"/>
              <a:t>DANH SÁCH THÀNH VIÊN:  </a:t>
            </a:r>
            <a:r>
              <a:rPr lang="en-US" dirty="0" err="1"/>
              <a:t>Nguyễn</a:t>
            </a:r>
            <a:r>
              <a:rPr lang="en-US" dirty="0"/>
              <a:t> </a:t>
            </a:r>
            <a:r>
              <a:rPr lang="en-US" dirty="0" err="1"/>
              <a:t>Thị</a:t>
            </a:r>
            <a:r>
              <a:rPr lang="en-US" dirty="0"/>
              <a:t> </a:t>
            </a:r>
            <a:r>
              <a:rPr lang="en-US" dirty="0" err="1"/>
              <a:t>Lan</a:t>
            </a:r>
            <a:r>
              <a:rPr lang="en-US" dirty="0"/>
              <a:t> </a:t>
            </a:r>
            <a:r>
              <a:rPr lang="en-US" dirty="0" err="1"/>
              <a:t>Hương</a:t>
            </a:r>
            <a:endParaRPr lang="en-US" dirty="0"/>
          </a:p>
          <a:p>
            <a:r>
              <a:rPr lang="en-US" dirty="0"/>
              <a:t>                                                 </a:t>
            </a:r>
            <a:r>
              <a:rPr lang="en-US" dirty="0" err="1"/>
              <a:t>Lê</a:t>
            </a:r>
            <a:r>
              <a:rPr lang="en-US" dirty="0"/>
              <a:t> </a:t>
            </a:r>
            <a:r>
              <a:rPr lang="en-US" dirty="0" err="1"/>
              <a:t>Thị</a:t>
            </a:r>
            <a:r>
              <a:rPr lang="en-US" dirty="0"/>
              <a:t> </a:t>
            </a:r>
            <a:r>
              <a:rPr lang="en-US" dirty="0" err="1"/>
              <a:t>Liễu</a:t>
            </a:r>
            <a:endParaRPr lang="en-US" dirty="0"/>
          </a:p>
          <a:p>
            <a:r>
              <a:rPr lang="en-US" dirty="0"/>
              <a:t>                                                 </a:t>
            </a:r>
            <a:r>
              <a:rPr lang="en-US" dirty="0" err="1"/>
              <a:t>Đoàn</a:t>
            </a:r>
            <a:r>
              <a:rPr lang="en-US" dirty="0"/>
              <a:t> </a:t>
            </a:r>
            <a:r>
              <a:rPr lang="en-US" dirty="0" err="1"/>
              <a:t>Thị</a:t>
            </a:r>
            <a:r>
              <a:rPr lang="en-US" dirty="0"/>
              <a:t> </a:t>
            </a:r>
            <a:r>
              <a:rPr lang="en-US" dirty="0" err="1"/>
              <a:t>Hải</a:t>
            </a:r>
            <a:r>
              <a:rPr lang="en-US" dirty="0"/>
              <a:t> </a:t>
            </a:r>
            <a:r>
              <a:rPr lang="en-US" dirty="0" err="1"/>
              <a:t>Uyên</a:t>
            </a:r>
            <a:endParaRPr lang="en-US" dirty="0"/>
          </a:p>
          <a:p>
            <a:r>
              <a:rPr lang="en-US" dirty="0"/>
              <a:t>                                                 </a:t>
            </a:r>
            <a:r>
              <a:rPr lang="en-US" dirty="0" err="1"/>
              <a:t>Phan</a:t>
            </a:r>
            <a:r>
              <a:rPr lang="en-US" dirty="0"/>
              <a:t> </a:t>
            </a:r>
            <a:r>
              <a:rPr lang="en-US" dirty="0" err="1"/>
              <a:t>Thanh</a:t>
            </a:r>
            <a:r>
              <a:rPr lang="en-US" dirty="0"/>
              <a:t> </a:t>
            </a:r>
            <a:r>
              <a:rPr lang="en-US" dirty="0" err="1"/>
              <a:t>Duyên</a:t>
            </a:r>
            <a:r>
              <a:rPr lang="en-US" dirty="0"/>
              <a:t> </a:t>
            </a:r>
          </a:p>
          <a:p>
            <a:r>
              <a:rPr lang="en-US" dirty="0"/>
              <a:t>                                                 </a:t>
            </a:r>
            <a:r>
              <a:rPr lang="en-US" dirty="0" err="1"/>
              <a:t>Phạm</a:t>
            </a:r>
            <a:r>
              <a:rPr lang="en-US" dirty="0"/>
              <a:t> </a:t>
            </a:r>
            <a:r>
              <a:rPr lang="en-US" dirty="0" err="1"/>
              <a:t>Công</a:t>
            </a:r>
            <a:r>
              <a:rPr lang="en-US" dirty="0"/>
              <a:t> </a:t>
            </a:r>
            <a:r>
              <a:rPr lang="en-US" dirty="0" err="1"/>
              <a:t>Vũ</a:t>
            </a:r>
            <a:endParaRPr lang="en-US" dirty="0"/>
          </a:p>
        </p:txBody>
      </p:sp>
      <p:cxnSp>
        <p:nvCxnSpPr>
          <p:cNvPr id="9" name="Straight Connector 8"/>
          <p:cNvCxnSpPr/>
          <p:nvPr/>
        </p:nvCxnSpPr>
        <p:spPr>
          <a:xfrm>
            <a:off x="3048000" y="1129200"/>
            <a:ext cx="3124200" cy="0"/>
          </a:xfrm>
          <a:prstGeom prst="line">
            <a:avLst/>
          </a:prstGeom>
          <a:ln w="12700"/>
        </p:spPr>
        <p:style>
          <a:lnRef idx="1">
            <a:schemeClr val="accent6"/>
          </a:lnRef>
          <a:fillRef idx="0">
            <a:schemeClr val="accent6"/>
          </a:fillRef>
          <a:effectRef idx="0">
            <a:schemeClr val="accent6"/>
          </a:effectRef>
          <a:fontRef idx="minor">
            <a:schemeClr val="tx1"/>
          </a:fontRef>
        </p:style>
      </p:cxnSp>
      <p:cxnSp>
        <p:nvCxnSpPr>
          <p:cNvPr id="3" name="Straight Connector 2"/>
          <p:cNvCxnSpPr/>
          <p:nvPr/>
        </p:nvCxnSpPr>
        <p:spPr>
          <a:xfrm>
            <a:off x="228600" y="3581400"/>
            <a:ext cx="8763000" cy="0"/>
          </a:xfrm>
          <a:prstGeom prst="line">
            <a:avLst/>
          </a:prstGeom>
          <a:ln w="12700">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838487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229600" cy="4801314"/>
          </a:xfrm>
          <a:prstGeom prst="rect">
            <a:avLst/>
          </a:prstGeom>
          <a:noFill/>
        </p:spPr>
        <p:txBody>
          <a:bodyPr wrap="square" rtlCol="0">
            <a:spAutoFit/>
          </a:bodyPr>
          <a:lstStyle/>
          <a:p>
            <a:r>
              <a:rPr lang="en-US" b="1" u="sng" dirty="0"/>
              <a:t>3. THIẾU MÁU CỦA  MẠN TÍNH</a:t>
            </a:r>
          </a:p>
          <a:p>
            <a:r>
              <a:rPr lang="en-US" b="1" i="1" dirty="0"/>
              <a:t>3.1 : </a:t>
            </a:r>
            <a:r>
              <a:rPr lang="en-US" b="1" i="1" dirty="0" err="1"/>
              <a:t>Nguyên</a:t>
            </a:r>
            <a:r>
              <a:rPr lang="en-US" b="1" i="1" dirty="0"/>
              <a:t> </a:t>
            </a:r>
            <a:r>
              <a:rPr lang="en-US" b="1" i="1" dirty="0" err="1"/>
              <a:t>nhân</a:t>
            </a:r>
            <a:endParaRPr lang="en-US" b="1" i="1" dirty="0"/>
          </a:p>
          <a:p>
            <a:r>
              <a:rPr lang="en-US" dirty="0"/>
              <a:t>   </a:t>
            </a:r>
            <a:r>
              <a:rPr lang="en-US"/>
              <a:t>- </a:t>
            </a:r>
            <a:r>
              <a:rPr lang="vi-VN"/>
              <a:t>Trĩ </a:t>
            </a:r>
            <a:r>
              <a:rPr lang="en-US"/>
              <a:t>, </a:t>
            </a:r>
            <a:r>
              <a:rPr lang="en-US" dirty="0" err="1"/>
              <a:t>xuất</a:t>
            </a:r>
            <a:r>
              <a:rPr lang="en-US" dirty="0"/>
              <a:t> </a:t>
            </a:r>
            <a:r>
              <a:rPr lang="en-US" dirty="0" err="1"/>
              <a:t>huyết</a:t>
            </a:r>
            <a:r>
              <a:rPr lang="en-US" dirty="0"/>
              <a:t> </a:t>
            </a:r>
            <a:r>
              <a:rPr lang="en-US" dirty="0" err="1"/>
              <a:t>tiêu</a:t>
            </a:r>
            <a:r>
              <a:rPr lang="en-US" dirty="0"/>
              <a:t> </a:t>
            </a:r>
            <a:r>
              <a:rPr lang="en-US" dirty="0" err="1"/>
              <a:t>hóa</a:t>
            </a:r>
            <a:r>
              <a:rPr lang="en-US" dirty="0"/>
              <a:t> , </a:t>
            </a:r>
            <a:r>
              <a:rPr lang="en-US" dirty="0" err="1"/>
              <a:t>rong</a:t>
            </a:r>
            <a:r>
              <a:rPr lang="en-US" dirty="0"/>
              <a:t> </a:t>
            </a:r>
            <a:r>
              <a:rPr lang="en-US" dirty="0" err="1"/>
              <a:t>kinh</a:t>
            </a:r>
            <a:r>
              <a:rPr lang="en-US" dirty="0"/>
              <a:t>, </a:t>
            </a:r>
            <a:r>
              <a:rPr lang="en-US" dirty="0" err="1"/>
              <a:t>đa</a:t>
            </a:r>
            <a:r>
              <a:rPr lang="en-US" dirty="0"/>
              <a:t> </a:t>
            </a:r>
            <a:r>
              <a:rPr lang="en-US" dirty="0" err="1"/>
              <a:t>kinh</a:t>
            </a:r>
            <a:r>
              <a:rPr lang="en-US" dirty="0"/>
              <a:t> ….</a:t>
            </a:r>
          </a:p>
          <a:p>
            <a:r>
              <a:rPr lang="en-US" b="1" i="1" dirty="0"/>
              <a:t>3.2 : </a:t>
            </a:r>
            <a:r>
              <a:rPr lang="en-US" b="1" i="1" dirty="0" err="1"/>
              <a:t>Triệu</a:t>
            </a:r>
            <a:r>
              <a:rPr lang="en-US" b="1" i="1" dirty="0"/>
              <a:t> </a:t>
            </a:r>
            <a:r>
              <a:rPr lang="en-US" b="1" i="1" dirty="0" err="1"/>
              <a:t>chứng</a:t>
            </a:r>
            <a:endParaRPr lang="en-US" b="1" i="1" dirty="0"/>
          </a:p>
          <a:p>
            <a:r>
              <a:rPr lang="en-US" dirty="0"/>
              <a:t>   - Da </a:t>
            </a:r>
            <a:r>
              <a:rPr lang="en-US" dirty="0" err="1"/>
              <a:t>xanh</a:t>
            </a:r>
            <a:r>
              <a:rPr lang="en-US" dirty="0"/>
              <a:t> , </a:t>
            </a:r>
            <a:r>
              <a:rPr lang="en-US" dirty="0" err="1"/>
              <a:t>niêm</a:t>
            </a:r>
            <a:r>
              <a:rPr lang="en-US" dirty="0"/>
              <a:t> </a:t>
            </a:r>
            <a:r>
              <a:rPr lang="en-US" dirty="0" err="1"/>
              <a:t>mạc</a:t>
            </a:r>
            <a:r>
              <a:rPr lang="en-US" dirty="0"/>
              <a:t> </a:t>
            </a:r>
            <a:r>
              <a:rPr lang="en-US" dirty="0" err="1"/>
              <a:t>nhợt</a:t>
            </a:r>
            <a:r>
              <a:rPr lang="en-US" dirty="0"/>
              <a:t> </a:t>
            </a:r>
            <a:r>
              <a:rPr lang="en-US" dirty="0" err="1"/>
              <a:t>nhạt</a:t>
            </a:r>
            <a:r>
              <a:rPr lang="en-US" dirty="0"/>
              <a:t> , </a:t>
            </a:r>
            <a:r>
              <a:rPr lang="en-US" dirty="0" err="1"/>
              <a:t>móng</a:t>
            </a:r>
            <a:r>
              <a:rPr lang="en-US" dirty="0"/>
              <a:t> </a:t>
            </a:r>
            <a:r>
              <a:rPr lang="en-US" dirty="0" err="1"/>
              <a:t>tay</a:t>
            </a:r>
            <a:r>
              <a:rPr lang="en-US" dirty="0"/>
              <a:t> </a:t>
            </a:r>
            <a:r>
              <a:rPr lang="en-US" dirty="0" err="1"/>
              <a:t>khô</a:t>
            </a:r>
            <a:r>
              <a:rPr lang="en-US" dirty="0"/>
              <a:t>…</a:t>
            </a:r>
          </a:p>
          <a:p>
            <a:r>
              <a:rPr lang="en-US" dirty="0"/>
              <a:t>   -Tim :  </a:t>
            </a:r>
            <a:r>
              <a:rPr lang="en-US" dirty="0" err="1"/>
              <a:t>Nhịp</a:t>
            </a:r>
            <a:r>
              <a:rPr lang="en-US" dirty="0"/>
              <a:t> </a:t>
            </a:r>
            <a:r>
              <a:rPr lang="en-US" dirty="0" err="1"/>
              <a:t>tim</a:t>
            </a:r>
            <a:r>
              <a:rPr lang="en-US" dirty="0"/>
              <a:t> </a:t>
            </a:r>
            <a:r>
              <a:rPr lang="en-US" dirty="0" err="1"/>
              <a:t>nhanh</a:t>
            </a:r>
            <a:r>
              <a:rPr lang="en-US" dirty="0"/>
              <a:t> , </a:t>
            </a:r>
            <a:r>
              <a:rPr lang="en-US" dirty="0" err="1"/>
              <a:t>Thiếu</a:t>
            </a:r>
            <a:r>
              <a:rPr lang="en-US" dirty="0"/>
              <a:t> </a:t>
            </a:r>
            <a:r>
              <a:rPr lang="en-US" dirty="0" err="1"/>
              <a:t>máu</a:t>
            </a:r>
            <a:r>
              <a:rPr lang="en-US" dirty="0"/>
              <a:t> </a:t>
            </a:r>
            <a:r>
              <a:rPr lang="en-US" dirty="0" err="1"/>
              <a:t>nuôi</a:t>
            </a:r>
            <a:r>
              <a:rPr lang="en-US" dirty="0"/>
              <a:t> </a:t>
            </a:r>
            <a:r>
              <a:rPr lang="en-US" dirty="0" err="1"/>
              <a:t>tim</a:t>
            </a:r>
            <a:r>
              <a:rPr lang="en-US" dirty="0"/>
              <a:t> , </a:t>
            </a:r>
            <a:r>
              <a:rPr lang="en-US" dirty="0" err="1"/>
              <a:t>khó</a:t>
            </a:r>
            <a:r>
              <a:rPr lang="en-US" dirty="0"/>
              <a:t> </a:t>
            </a:r>
            <a:r>
              <a:rPr lang="en-US" dirty="0" err="1"/>
              <a:t>thở</a:t>
            </a:r>
            <a:r>
              <a:rPr lang="en-US" dirty="0"/>
              <a:t> … </a:t>
            </a:r>
          </a:p>
          <a:p>
            <a:r>
              <a:rPr lang="en-US" dirty="0"/>
              <a:t>   - </a:t>
            </a:r>
            <a:r>
              <a:rPr lang="en-US" dirty="0" err="1"/>
              <a:t>Hô</a:t>
            </a:r>
            <a:r>
              <a:rPr lang="en-US" dirty="0"/>
              <a:t> </a:t>
            </a:r>
            <a:r>
              <a:rPr lang="en-US" dirty="0" err="1"/>
              <a:t>hấp</a:t>
            </a:r>
            <a:r>
              <a:rPr lang="en-US" dirty="0"/>
              <a:t> : </a:t>
            </a:r>
            <a:r>
              <a:rPr lang="en-US" dirty="0" err="1"/>
              <a:t>Khó</a:t>
            </a:r>
            <a:r>
              <a:rPr lang="en-US" dirty="0"/>
              <a:t> </a:t>
            </a:r>
            <a:r>
              <a:rPr lang="en-US" dirty="0" err="1"/>
              <a:t>thở</a:t>
            </a:r>
            <a:r>
              <a:rPr lang="en-US" dirty="0"/>
              <a:t> ,</a:t>
            </a:r>
            <a:r>
              <a:rPr lang="en-US" dirty="0" err="1"/>
              <a:t>nhịp</a:t>
            </a:r>
            <a:r>
              <a:rPr lang="en-US" dirty="0"/>
              <a:t> </a:t>
            </a:r>
            <a:r>
              <a:rPr lang="en-US" dirty="0" err="1"/>
              <a:t>thở</a:t>
            </a:r>
            <a:r>
              <a:rPr lang="en-US" dirty="0"/>
              <a:t> </a:t>
            </a:r>
            <a:r>
              <a:rPr lang="en-US" dirty="0" err="1"/>
              <a:t>nhanh</a:t>
            </a:r>
            <a:endParaRPr lang="en-US" dirty="0"/>
          </a:p>
          <a:p>
            <a:r>
              <a:rPr lang="en-US" dirty="0"/>
              <a:t>   - </a:t>
            </a:r>
            <a:r>
              <a:rPr lang="en-US" dirty="0" err="1"/>
              <a:t>Thần</a:t>
            </a:r>
            <a:r>
              <a:rPr lang="en-US" dirty="0"/>
              <a:t> </a:t>
            </a:r>
            <a:r>
              <a:rPr lang="en-US" dirty="0" err="1"/>
              <a:t>kinh</a:t>
            </a:r>
            <a:r>
              <a:rPr lang="en-US" dirty="0"/>
              <a:t> : </a:t>
            </a:r>
            <a:r>
              <a:rPr lang="en-US" dirty="0" err="1"/>
              <a:t>Nhức</a:t>
            </a:r>
            <a:r>
              <a:rPr lang="en-US" dirty="0"/>
              <a:t> </a:t>
            </a:r>
            <a:r>
              <a:rPr lang="en-US" dirty="0" err="1"/>
              <a:t>đầu</a:t>
            </a:r>
            <a:r>
              <a:rPr lang="en-US" dirty="0"/>
              <a:t>, </a:t>
            </a:r>
            <a:r>
              <a:rPr lang="en-US" dirty="0" err="1"/>
              <a:t>hoa</a:t>
            </a:r>
            <a:r>
              <a:rPr lang="en-US" dirty="0"/>
              <a:t> </a:t>
            </a:r>
            <a:r>
              <a:rPr lang="en-US" dirty="0" err="1"/>
              <a:t>mắt</a:t>
            </a:r>
            <a:r>
              <a:rPr lang="en-US" dirty="0"/>
              <a:t> , </a:t>
            </a:r>
            <a:r>
              <a:rPr lang="en-US" dirty="0" err="1"/>
              <a:t>chóng</a:t>
            </a:r>
            <a:r>
              <a:rPr lang="en-US" dirty="0"/>
              <a:t> </a:t>
            </a:r>
            <a:r>
              <a:rPr lang="en-US" dirty="0" err="1"/>
              <a:t>mặt</a:t>
            </a:r>
            <a:r>
              <a:rPr lang="en-US" dirty="0"/>
              <a:t> , </a:t>
            </a:r>
            <a:r>
              <a:rPr lang="en-US" dirty="0" err="1"/>
              <a:t>thiếu</a:t>
            </a:r>
            <a:r>
              <a:rPr lang="en-US" dirty="0"/>
              <a:t> oxy </a:t>
            </a:r>
            <a:r>
              <a:rPr lang="en-US" dirty="0" err="1"/>
              <a:t>lên</a:t>
            </a:r>
            <a:r>
              <a:rPr lang="en-US" dirty="0"/>
              <a:t> </a:t>
            </a:r>
            <a:r>
              <a:rPr lang="en-US" dirty="0" err="1"/>
              <a:t>não</a:t>
            </a:r>
            <a:r>
              <a:rPr lang="en-US" dirty="0"/>
              <a:t> ….</a:t>
            </a:r>
          </a:p>
          <a:p>
            <a:r>
              <a:rPr lang="en-US" dirty="0"/>
              <a:t>   - </a:t>
            </a:r>
            <a:r>
              <a:rPr lang="en-US" dirty="0" err="1"/>
              <a:t>Cơ</a:t>
            </a:r>
            <a:r>
              <a:rPr lang="en-US" dirty="0"/>
              <a:t> </a:t>
            </a:r>
            <a:r>
              <a:rPr lang="en-US" dirty="0" err="1"/>
              <a:t>xương</a:t>
            </a:r>
            <a:r>
              <a:rPr lang="en-US" dirty="0"/>
              <a:t> </a:t>
            </a:r>
            <a:r>
              <a:rPr lang="en-US" dirty="0" err="1"/>
              <a:t>khớp</a:t>
            </a:r>
            <a:r>
              <a:rPr lang="en-US" dirty="0"/>
              <a:t> : </a:t>
            </a:r>
            <a:r>
              <a:rPr lang="en-US" dirty="0" err="1"/>
              <a:t>đi</a:t>
            </a:r>
            <a:r>
              <a:rPr lang="en-US" dirty="0"/>
              <a:t> </a:t>
            </a:r>
            <a:r>
              <a:rPr lang="en-US" dirty="0" err="1"/>
              <a:t>lại</a:t>
            </a:r>
            <a:r>
              <a:rPr lang="en-US" dirty="0"/>
              <a:t> </a:t>
            </a:r>
            <a:r>
              <a:rPr lang="en-US" dirty="0" err="1"/>
              <a:t>khó</a:t>
            </a:r>
            <a:r>
              <a:rPr lang="en-US" dirty="0"/>
              <a:t> </a:t>
            </a:r>
            <a:r>
              <a:rPr lang="en-US" dirty="0" err="1"/>
              <a:t>khăn</a:t>
            </a:r>
            <a:r>
              <a:rPr lang="en-US" dirty="0"/>
              <a:t> …</a:t>
            </a:r>
          </a:p>
          <a:p>
            <a:r>
              <a:rPr lang="en-US" dirty="0"/>
              <a:t>   - </a:t>
            </a:r>
            <a:r>
              <a:rPr lang="en-US" dirty="0" err="1"/>
              <a:t>Tiêu</a:t>
            </a:r>
            <a:r>
              <a:rPr lang="en-US" dirty="0"/>
              <a:t> </a:t>
            </a:r>
            <a:r>
              <a:rPr lang="en-US" dirty="0" err="1"/>
              <a:t>hóa</a:t>
            </a:r>
            <a:r>
              <a:rPr lang="en-US" dirty="0"/>
              <a:t>  : </a:t>
            </a:r>
            <a:r>
              <a:rPr lang="en-US" dirty="0" err="1"/>
              <a:t>Ăn</a:t>
            </a:r>
            <a:r>
              <a:rPr lang="en-US" dirty="0"/>
              <a:t> </a:t>
            </a:r>
            <a:r>
              <a:rPr lang="en-US" dirty="0" err="1"/>
              <a:t>kém</a:t>
            </a:r>
            <a:r>
              <a:rPr lang="en-US" dirty="0"/>
              <a:t> , </a:t>
            </a:r>
            <a:r>
              <a:rPr lang="en-US" dirty="0" err="1"/>
              <a:t>khó</a:t>
            </a:r>
            <a:r>
              <a:rPr lang="en-US" dirty="0"/>
              <a:t> </a:t>
            </a:r>
            <a:r>
              <a:rPr lang="en-US" dirty="0" err="1"/>
              <a:t>tiêu</a:t>
            </a:r>
            <a:r>
              <a:rPr lang="en-US" dirty="0"/>
              <a:t> ,…</a:t>
            </a:r>
          </a:p>
          <a:p>
            <a:r>
              <a:rPr lang="en-US" dirty="0"/>
              <a:t>   - </a:t>
            </a:r>
            <a:r>
              <a:rPr lang="en-US" dirty="0" err="1"/>
              <a:t>Rối</a:t>
            </a:r>
            <a:r>
              <a:rPr lang="en-US" dirty="0"/>
              <a:t> </a:t>
            </a:r>
            <a:r>
              <a:rPr lang="en-US" dirty="0" err="1"/>
              <a:t>loạn</a:t>
            </a:r>
            <a:r>
              <a:rPr lang="en-US" dirty="0"/>
              <a:t> </a:t>
            </a:r>
            <a:r>
              <a:rPr lang="en-US" dirty="0" err="1"/>
              <a:t>kinh</a:t>
            </a:r>
            <a:r>
              <a:rPr lang="en-US" dirty="0"/>
              <a:t> </a:t>
            </a:r>
            <a:r>
              <a:rPr lang="en-US" dirty="0" err="1"/>
              <a:t>nguyệt</a:t>
            </a:r>
            <a:r>
              <a:rPr lang="en-US" dirty="0"/>
              <a:t> , </a:t>
            </a:r>
            <a:r>
              <a:rPr lang="en-US" dirty="0" err="1"/>
              <a:t>mất</a:t>
            </a:r>
            <a:r>
              <a:rPr lang="en-US" dirty="0"/>
              <a:t> </a:t>
            </a:r>
            <a:r>
              <a:rPr lang="en-US" dirty="0" err="1"/>
              <a:t>sinh</a:t>
            </a:r>
            <a:r>
              <a:rPr lang="en-US" dirty="0"/>
              <a:t> </a:t>
            </a:r>
            <a:r>
              <a:rPr lang="en-US" dirty="0" err="1"/>
              <a:t>lý</a:t>
            </a:r>
            <a:r>
              <a:rPr lang="en-US" dirty="0"/>
              <a:t> ở </a:t>
            </a:r>
            <a:r>
              <a:rPr lang="en-US" dirty="0" err="1"/>
              <a:t>nam</a:t>
            </a:r>
            <a:r>
              <a:rPr lang="en-US" dirty="0"/>
              <a:t> .</a:t>
            </a:r>
          </a:p>
          <a:p>
            <a:r>
              <a:rPr lang="en-US" b="1" i="1" dirty="0"/>
              <a:t>3.3 : </a:t>
            </a:r>
            <a:r>
              <a:rPr lang="en-US" b="1" i="1" dirty="0" err="1"/>
              <a:t>Điều</a:t>
            </a:r>
            <a:r>
              <a:rPr lang="en-US" b="1" i="1" dirty="0"/>
              <a:t> </a:t>
            </a:r>
            <a:r>
              <a:rPr lang="en-US" b="1" i="1" dirty="0" err="1"/>
              <a:t>trị</a:t>
            </a:r>
            <a:r>
              <a:rPr lang="en-US" dirty="0"/>
              <a:t> </a:t>
            </a:r>
          </a:p>
          <a:p>
            <a:r>
              <a:rPr lang="en-US" dirty="0"/>
              <a:t>   - </a:t>
            </a:r>
            <a:r>
              <a:rPr lang="vi-VN" dirty="0">
                <a:latin typeface="Calibri (Body)"/>
              </a:rPr>
              <a:t>Không có điều trị cụ thể cho loại thiếu máu. Các bác sĩ tập trung vào điều trị căn bệnh tiềm ẩn. Sắt và vitamin bổ sung thường không giúp loại thiếu máu này. Tuy nhiên, nếu triệu chứng trở thành nghiêm trọng, truyền máu hoặc tiêm erythropoietin tổng hợp, một hormone được sản xuất bình thường từ thận, có thể giúp kích thích sản xuất tế bào máu đỏ</a:t>
            </a:r>
            <a:endParaRPr lang="en-US" dirty="0">
              <a:latin typeface="Calibri (Body)"/>
            </a:endParaRPr>
          </a:p>
        </p:txBody>
      </p:sp>
    </p:spTree>
    <p:extLst>
      <p:ext uri="{BB962C8B-B14F-4D97-AF65-F5344CB8AC3E}">
        <p14:creationId xmlns:p14="http://schemas.microsoft.com/office/powerpoint/2010/main" val="3362896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7924800" cy="5324535"/>
          </a:xfrm>
          <a:prstGeom prst="rect">
            <a:avLst/>
          </a:prstGeom>
          <a:noFill/>
        </p:spPr>
        <p:txBody>
          <a:bodyPr wrap="square" rtlCol="0">
            <a:spAutoFit/>
          </a:bodyPr>
          <a:lstStyle/>
          <a:p>
            <a:r>
              <a:rPr lang="en-US" sz="2000" b="1" u="sng" dirty="0"/>
              <a:t>4. THIẾU MÁU TÁN HUYẾT</a:t>
            </a:r>
          </a:p>
          <a:p>
            <a:r>
              <a:rPr lang="en-US" sz="2000" dirty="0"/>
              <a:t>4.1</a:t>
            </a:r>
            <a:r>
              <a:rPr lang="en-US" sz="2000" b="1" u="sng" dirty="0"/>
              <a:t> : </a:t>
            </a:r>
            <a:r>
              <a:rPr lang="en-US" sz="2000" dirty="0" err="1"/>
              <a:t>Nguyên</a:t>
            </a:r>
            <a:r>
              <a:rPr lang="en-US" sz="2000" dirty="0"/>
              <a:t> </a:t>
            </a:r>
            <a:r>
              <a:rPr lang="en-US" sz="2000" dirty="0" err="1"/>
              <a:t>nhân</a:t>
            </a:r>
            <a:endParaRPr lang="en-US" sz="2000" dirty="0"/>
          </a:p>
          <a:p>
            <a:r>
              <a:rPr lang="en-US" sz="2000" b="1" u="sng" dirty="0"/>
              <a:t>  </a:t>
            </a:r>
            <a:r>
              <a:rPr lang="en-US" sz="2000" dirty="0"/>
              <a:t> </a:t>
            </a:r>
            <a:r>
              <a:rPr lang="en-US" sz="2000" dirty="0" err="1"/>
              <a:t>Tiên</a:t>
            </a:r>
            <a:r>
              <a:rPr lang="en-US" sz="2000" dirty="0"/>
              <a:t> </a:t>
            </a:r>
            <a:r>
              <a:rPr lang="en-US" sz="2000" dirty="0" err="1"/>
              <a:t>phát</a:t>
            </a:r>
            <a:r>
              <a:rPr lang="en-US" sz="2000" dirty="0"/>
              <a:t> : </a:t>
            </a:r>
            <a:r>
              <a:rPr lang="en-US" sz="2000" dirty="0" err="1"/>
              <a:t>KHông</a:t>
            </a:r>
            <a:r>
              <a:rPr lang="en-US" sz="2000" dirty="0"/>
              <a:t> </a:t>
            </a:r>
            <a:r>
              <a:rPr lang="en-US" sz="2000" dirty="0" err="1"/>
              <a:t>có</a:t>
            </a:r>
            <a:r>
              <a:rPr lang="en-US" sz="2000" dirty="0"/>
              <a:t> </a:t>
            </a:r>
            <a:r>
              <a:rPr lang="en-US" sz="2000" dirty="0" err="1"/>
              <a:t>căn</a:t>
            </a:r>
            <a:r>
              <a:rPr lang="en-US" sz="2000" dirty="0"/>
              <a:t> </a:t>
            </a:r>
            <a:r>
              <a:rPr lang="en-US" sz="2000" dirty="0" err="1"/>
              <a:t>nguyên</a:t>
            </a:r>
            <a:endParaRPr lang="en-US" sz="2000" dirty="0"/>
          </a:p>
          <a:p>
            <a:r>
              <a:rPr lang="en-US" sz="2000" dirty="0"/>
              <a:t>_ </a:t>
            </a:r>
            <a:r>
              <a:rPr lang="en-US" sz="2000" dirty="0" err="1"/>
              <a:t>Thứ</a:t>
            </a:r>
            <a:r>
              <a:rPr lang="en-US" sz="2000" dirty="0"/>
              <a:t> </a:t>
            </a:r>
            <a:r>
              <a:rPr lang="en-US" sz="2000" dirty="0" err="1"/>
              <a:t>phát</a:t>
            </a:r>
            <a:r>
              <a:rPr lang="en-US" sz="2000" dirty="0"/>
              <a:t> : </a:t>
            </a:r>
            <a:r>
              <a:rPr lang="en-US" sz="2000" dirty="0" err="1"/>
              <a:t>Thường</a:t>
            </a:r>
            <a:r>
              <a:rPr lang="en-US" sz="2000" dirty="0"/>
              <a:t> </a:t>
            </a:r>
            <a:r>
              <a:rPr lang="en-US" sz="2000" dirty="0" err="1"/>
              <a:t>xuất</a:t>
            </a:r>
            <a:r>
              <a:rPr lang="en-US" sz="2000" dirty="0"/>
              <a:t> </a:t>
            </a:r>
            <a:r>
              <a:rPr lang="en-US" sz="2000" dirty="0" err="1"/>
              <a:t>hiện</a:t>
            </a:r>
            <a:r>
              <a:rPr lang="en-US" sz="2000" dirty="0"/>
              <a:t> </a:t>
            </a:r>
            <a:r>
              <a:rPr lang="en-US" sz="2000" dirty="0" err="1"/>
              <a:t>trong</a:t>
            </a:r>
            <a:r>
              <a:rPr lang="en-US" sz="2000" dirty="0"/>
              <a:t> </a:t>
            </a:r>
            <a:r>
              <a:rPr lang="en-US" sz="2000" dirty="0" err="1"/>
              <a:t>các</a:t>
            </a:r>
            <a:r>
              <a:rPr lang="en-US" sz="2000" dirty="0"/>
              <a:t> </a:t>
            </a:r>
            <a:r>
              <a:rPr lang="en-US" sz="2000" dirty="0" err="1"/>
              <a:t>bệnh</a:t>
            </a:r>
            <a:r>
              <a:rPr lang="en-US" sz="2000" dirty="0"/>
              <a:t> lupus ban </a:t>
            </a:r>
            <a:r>
              <a:rPr lang="en-US" sz="2000" dirty="0" err="1"/>
              <a:t>đỏ</a:t>
            </a:r>
            <a:r>
              <a:rPr lang="en-US" sz="2000" dirty="0"/>
              <a:t> , </a:t>
            </a:r>
            <a:r>
              <a:rPr lang="en-US" sz="2000" dirty="0" err="1"/>
              <a:t>suy</a:t>
            </a:r>
            <a:r>
              <a:rPr lang="en-US" sz="2000" dirty="0"/>
              <a:t> </a:t>
            </a:r>
            <a:r>
              <a:rPr lang="en-US" sz="2000" dirty="0" err="1"/>
              <a:t>giảm</a:t>
            </a:r>
            <a:r>
              <a:rPr lang="en-US" sz="2000" dirty="0"/>
              <a:t> </a:t>
            </a:r>
            <a:r>
              <a:rPr lang="en-US" sz="2000" dirty="0" err="1"/>
              <a:t>miễn</a:t>
            </a:r>
            <a:r>
              <a:rPr lang="en-US" sz="2000" dirty="0"/>
              <a:t> </a:t>
            </a:r>
            <a:r>
              <a:rPr lang="en-US" sz="2000" dirty="0" err="1"/>
              <a:t>dịch</a:t>
            </a:r>
            <a:r>
              <a:rPr lang="en-US" sz="2000" dirty="0"/>
              <a:t>, </a:t>
            </a:r>
            <a:r>
              <a:rPr lang="en-US" sz="2000" dirty="0" err="1"/>
              <a:t>nhiễm</a:t>
            </a:r>
            <a:r>
              <a:rPr lang="en-US" sz="2000" dirty="0"/>
              <a:t> </a:t>
            </a:r>
            <a:r>
              <a:rPr lang="en-US" sz="2000" dirty="0" err="1"/>
              <a:t>trùng</a:t>
            </a:r>
            <a:r>
              <a:rPr lang="en-US" sz="2000" dirty="0"/>
              <a:t>…</a:t>
            </a:r>
          </a:p>
          <a:p>
            <a:r>
              <a:rPr lang="en-US" sz="2000" dirty="0"/>
              <a:t>4.2 : </a:t>
            </a:r>
            <a:r>
              <a:rPr lang="en-US" sz="2000" dirty="0" err="1"/>
              <a:t>Triệu</a:t>
            </a:r>
            <a:r>
              <a:rPr lang="en-US" sz="2000" dirty="0"/>
              <a:t> </a:t>
            </a:r>
            <a:r>
              <a:rPr lang="en-US" sz="2000" dirty="0" err="1"/>
              <a:t>chứng</a:t>
            </a:r>
            <a:endParaRPr lang="en-US" sz="2000" dirty="0"/>
          </a:p>
          <a:p>
            <a:pPr marL="342900" indent="-342900">
              <a:buFontTx/>
              <a:buChar char="-"/>
            </a:pPr>
            <a:r>
              <a:rPr lang="en-US" sz="2000" dirty="0" err="1"/>
              <a:t>Xanh</a:t>
            </a:r>
            <a:r>
              <a:rPr lang="en-US" sz="2000" dirty="0"/>
              <a:t> </a:t>
            </a:r>
            <a:r>
              <a:rPr lang="en-US" sz="2000" dirty="0" err="1"/>
              <a:t>xao</a:t>
            </a:r>
            <a:r>
              <a:rPr lang="en-US" sz="2000" dirty="0"/>
              <a:t> , </a:t>
            </a:r>
            <a:r>
              <a:rPr lang="en-US" sz="2000" dirty="0" err="1"/>
              <a:t>nhợt</a:t>
            </a:r>
            <a:r>
              <a:rPr lang="en-US" sz="2000" dirty="0"/>
              <a:t> </a:t>
            </a:r>
            <a:r>
              <a:rPr lang="en-US" sz="2000" dirty="0" err="1"/>
              <a:t>nhạt</a:t>
            </a:r>
            <a:r>
              <a:rPr lang="en-US" sz="2000" dirty="0"/>
              <a:t>, </a:t>
            </a:r>
            <a:r>
              <a:rPr lang="en-US" sz="2000" dirty="0" err="1"/>
              <a:t>cảm</a:t>
            </a:r>
            <a:r>
              <a:rPr lang="en-US" sz="2000" dirty="0"/>
              <a:t> </a:t>
            </a:r>
            <a:r>
              <a:rPr lang="en-US" sz="2000" dirty="0" err="1"/>
              <a:t>giác</a:t>
            </a:r>
            <a:r>
              <a:rPr lang="en-US" sz="2000" dirty="0"/>
              <a:t> </a:t>
            </a:r>
            <a:r>
              <a:rPr lang="en-US" sz="2000" dirty="0" err="1"/>
              <a:t>mệt</a:t>
            </a:r>
            <a:r>
              <a:rPr lang="en-US" sz="2000" dirty="0"/>
              <a:t> </a:t>
            </a:r>
            <a:r>
              <a:rPr lang="en-US" sz="2000" dirty="0" err="1"/>
              <a:t>mỏi</a:t>
            </a:r>
            <a:r>
              <a:rPr lang="en-US" sz="2000" dirty="0"/>
              <a:t>, </a:t>
            </a:r>
            <a:r>
              <a:rPr lang="en-US" sz="2000" dirty="0" err="1"/>
              <a:t>huyết</a:t>
            </a:r>
            <a:r>
              <a:rPr lang="en-US" sz="2000" dirty="0"/>
              <a:t> </a:t>
            </a:r>
            <a:r>
              <a:rPr lang="en-US" sz="2000" dirty="0" err="1"/>
              <a:t>áp</a:t>
            </a:r>
            <a:r>
              <a:rPr lang="en-US" sz="2000" dirty="0"/>
              <a:t> </a:t>
            </a:r>
            <a:r>
              <a:rPr lang="en-US" sz="2000" dirty="0" err="1"/>
              <a:t>tụt</a:t>
            </a:r>
            <a:r>
              <a:rPr lang="en-US" sz="2000" dirty="0"/>
              <a:t> , </a:t>
            </a:r>
            <a:r>
              <a:rPr lang="en-US" sz="2000" dirty="0" err="1"/>
              <a:t>lách</a:t>
            </a:r>
            <a:r>
              <a:rPr lang="en-US" sz="2000" dirty="0"/>
              <a:t> to </a:t>
            </a:r>
            <a:r>
              <a:rPr lang="en-US" sz="2000" dirty="0" err="1"/>
              <a:t>mền</a:t>
            </a:r>
            <a:r>
              <a:rPr lang="en-US" sz="2000" dirty="0"/>
              <a:t> , </a:t>
            </a:r>
            <a:r>
              <a:rPr lang="en-US" sz="2000" dirty="0" err="1"/>
              <a:t>mạch</a:t>
            </a:r>
            <a:r>
              <a:rPr lang="en-US" sz="2000" dirty="0"/>
              <a:t> </a:t>
            </a:r>
            <a:r>
              <a:rPr lang="en-US" sz="2000" dirty="0" err="1"/>
              <a:t>nhanh</a:t>
            </a:r>
            <a:r>
              <a:rPr lang="en-US" sz="2000" dirty="0"/>
              <a:t> , </a:t>
            </a:r>
            <a:r>
              <a:rPr lang="en-US" sz="2000" dirty="0" err="1"/>
              <a:t>xương</a:t>
            </a:r>
            <a:r>
              <a:rPr lang="en-US" sz="2000" dirty="0"/>
              <a:t> </a:t>
            </a:r>
            <a:r>
              <a:rPr lang="en-US" sz="2000" dirty="0" err="1"/>
              <a:t>khớp</a:t>
            </a:r>
            <a:r>
              <a:rPr lang="en-US" sz="2000" dirty="0"/>
              <a:t> </a:t>
            </a:r>
            <a:r>
              <a:rPr lang="en-US" sz="2000" dirty="0" err="1"/>
              <a:t>bị</a:t>
            </a:r>
            <a:r>
              <a:rPr lang="en-US" sz="2000" dirty="0"/>
              <a:t> </a:t>
            </a:r>
            <a:r>
              <a:rPr lang="en-US" sz="2000" dirty="0" err="1"/>
              <a:t>đau</a:t>
            </a:r>
            <a:r>
              <a:rPr lang="en-US" sz="2000" dirty="0"/>
              <a:t> </a:t>
            </a:r>
            <a:r>
              <a:rPr lang="en-US" sz="2000" dirty="0" err="1"/>
              <a:t>nhức</a:t>
            </a:r>
            <a:r>
              <a:rPr lang="en-US" sz="2000" dirty="0"/>
              <a:t>, </a:t>
            </a:r>
            <a:r>
              <a:rPr lang="en-US" sz="2000" dirty="0" err="1"/>
              <a:t>nhức</a:t>
            </a:r>
            <a:r>
              <a:rPr lang="en-US" sz="2000" dirty="0"/>
              <a:t> </a:t>
            </a:r>
            <a:r>
              <a:rPr lang="en-US" sz="2000" dirty="0" err="1"/>
              <a:t>đầu</a:t>
            </a:r>
            <a:r>
              <a:rPr lang="en-US" sz="2000" dirty="0"/>
              <a:t> , </a:t>
            </a:r>
            <a:r>
              <a:rPr lang="en-US" sz="2000" dirty="0" err="1"/>
              <a:t>chóng</a:t>
            </a:r>
            <a:r>
              <a:rPr lang="en-US" sz="2000" dirty="0"/>
              <a:t> </a:t>
            </a:r>
            <a:r>
              <a:rPr lang="en-US" sz="2000" dirty="0" err="1"/>
              <a:t>mặt</a:t>
            </a:r>
            <a:r>
              <a:rPr lang="en-US" sz="2000" dirty="0"/>
              <a:t>. </a:t>
            </a:r>
          </a:p>
          <a:p>
            <a:pPr marL="342900" indent="-342900">
              <a:buFontTx/>
              <a:buChar char="-"/>
            </a:pPr>
            <a:r>
              <a:rPr lang="en-US" sz="2000" dirty="0" err="1"/>
              <a:t>Có</a:t>
            </a:r>
            <a:r>
              <a:rPr lang="en-US" sz="2000" dirty="0"/>
              <a:t> </a:t>
            </a:r>
            <a:r>
              <a:rPr lang="en-US" sz="2000" dirty="0" err="1"/>
              <a:t>trường</a:t>
            </a:r>
            <a:r>
              <a:rPr lang="en-US" sz="2000" dirty="0"/>
              <a:t> </a:t>
            </a:r>
            <a:r>
              <a:rPr lang="en-US" sz="2000" dirty="0" err="1"/>
              <a:t>hợp</a:t>
            </a:r>
            <a:r>
              <a:rPr lang="en-US" sz="2000" dirty="0"/>
              <a:t> </a:t>
            </a:r>
            <a:r>
              <a:rPr lang="en-US" sz="2000" dirty="0" err="1"/>
              <a:t>sốt</a:t>
            </a:r>
            <a:r>
              <a:rPr lang="en-US" sz="2000" dirty="0"/>
              <a:t> </a:t>
            </a:r>
            <a:r>
              <a:rPr lang="en-US" sz="2000" dirty="0" err="1"/>
              <a:t>cao</a:t>
            </a:r>
            <a:r>
              <a:rPr lang="en-US" sz="2000" dirty="0"/>
              <a:t>, </a:t>
            </a:r>
            <a:r>
              <a:rPr lang="en-US" sz="2000" dirty="0" err="1"/>
              <a:t>rét</a:t>
            </a:r>
            <a:r>
              <a:rPr lang="en-US" sz="2000" dirty="0"/>
              <a:t> run, </a:t>
            </a:r>
            <a:r>
              <a:rPr lang="en-US" sz="2000" dirty="0" err="1"/>
              <a:t>gan</a:t>
            </a:r>
            <a:r>
              <a:rPr lang="en-US" sz="2000" dirty="0"/>
              <a:t> to , </a:t>
            </a:r>
            <a:r>
              <a:rPr lang="en-US" sz="2000" dirty="0" err="1"/>
              <a:t>nước</a:t>
            </a:r>
            <a:r>
              <a:rPr lang="en-US" sz="2000" dirty="0"/>
              <a:t> </a:t>
            </a:r>
            <a:r>
              <a:rPr lang="en-US" sz="2000" dirty="0" err="1"/>
              <a:t>tiểu</a:t>
            </a:r>
            <a:r>
              <a:rPr lang="en-US" sz="2000" dirty="0"/>
              <a:t> </a:t>
            </a:r>
            <a:r>
              <a:rPr lang="en-US" sz="2000" dirty="0" err="1"/>
              <a:t>sẫm</a:t>
            </a:r>
            <a:r>
              <a:rPr lang="en-US" sz="2000" dirty="0"/>
              <a:t> </a:t>
            </a:r>
            <a:r>
              <a:rPr lang="en-US" sz="2000" dirty="0" err="1"/>
              <a:t>màu</a:t>
            </a:r>
            <a:r>
              <a:rPr lang="en-US" sz="2000" dirty="0"/>
              <a:t>…</a:t>
            </a:r>
          </a:p>
          <a:p>
            <a:r>
              <a:rPr lang="en-US" sz="2000" dirty="0"/>
              <a:t>4.3 : </a:t>
            </a:r>
            <a:r>
              <a:rPr lang="en-US" sz="2000" dirty="0" err="1"/>
              <a:t>Điều</a:t>
            </a:r>
            <a:r>
              <a:rPr lang="en-US" sz="2000" dirty="0"/>
              <a:t> </a:t>
            </a:r>
            <a:r>
              <a:rPr lang="en-US" sz="2000" dirty="0" err="1"/>
              <a:t>trị</a:t>
            </a:r>
            <a:r>
              <a:rPr lang="en-US" sz="2000" dirty="0"/>
              <a:t> </a:t>
            </a:r>
          </a:p>
          <a:p>
            <a:pPr marL="342900" indent="-342900">
              <a:buFontTx/>
              <a:buChar char="-"/>
            </a:pPr>
            <a:r>
              <a:rPr lang="en-US" sz="2000" dirty="0" err="1"/>
              <a:t>Methyprednisolon</a:t>
            </a:r>
            <a:r>
              <a:rPr lang="en-US" sz="2000" dirty="0"/>
              <a:t> </a:t>
            </a:r>
          </a:p>
          <a:p>
            <a:pPr marL="342900" indent="-342900">
              <a:buFontTx/>
              <a:buChar char="-"/>
            </a:pPr>
            <a:r>
              <a:rPr lang="en-US" sz="2000" dirty="0" err="1"/>
              <a:t>Các</a:t>
            </a:r>
            <a:r>
              <a:rPr lang="en-US" sz="2000" dirty="0"/>
              <a:t> </a:t>
            </a:r>
            <a:r>
              <a:rPr lang="en-US" sz="2000" dirty="0" err="1"/>
              <a:t>thuốc</a:t>
            </a:r>
            <a:r>
              <a:rPr lang="en-US" sz="2000" dirty="0"/>
              <a:t> </a:t>
            </a:r>
            <a:r>
              <a:rPr lang="en-US" sz="2000" dirty="0" err="1"/>
              <a:t>ức</a:t>
            </a:r>
            <a:r>
              <a:rPr lang="en-US" sz="2000" dirty="0"/>
              <a:t> </a:t>
            </a:r>
            <a:r>
              <a:rPr lang="en-US" sz="2000" dirty="0" err="1"/>
              <a:t>chết</a:t>
            </a:r>
            <a:r>
              <a:rPr lang="en-US" sz="2000" dirty="0"/>
              <a:t> </a:t>
            </a:r>
            <a:r>
              <a:rPr lang="en-US" sz="2000" dirty="0" err="1"/>
              <a:t>miễn</a:t>
            </a:r>
            <a:r>
              <a:rPr lang="en-US" sz="2000" dirty="0"/>
              <a:t> </a:t>
            </a:r>
            <a:r>
              <a:rPr lang="en-US" sz="2000" dirty="0" err="1"/>
              <a:t>dịch</a:t>
            </a:r>
            <a:r>
              <a:rPr lang="en-US" sz="2000" dirty="0"/>
              <a:t> </a:t>
            </a:r>
            <a:r>
              <a:rPr lang="en-US" sz="2000" dirty="0" err="1"/>
              <a:t>không</a:t>
            </a:r>
            <a:r>
              <a:rPr lang="en-US" sz="2000" dirty="0"/>
              <a:t> corticoid ( Azathioprine, </a:t>
            </a:r>
            <a:r>
              <a:rPr lang="en-US" sz="2000" dirty="0" err="1"/>
              <a:t>cyclosporin</a:t>
            </a:r>
            <a:r>
              <a:rPr lang="en-US" sz="2000" dirty="0"/>
              <a:t> A , </a:t>
            </a:r>
            <a:r>
              <a:rPr lang="en-US" sz="2000" dirty="0" err="1"/>
              <a:t>Vincristin</a:t>
            </a:r>
            <a:r>
              <a:rPr lang="en-US" sz="2000" dirty="0"/>
              <a:t> ,… )</a:t>
            </a:r>
          </a:p>
          <a:p>
            <a:pPr marL="342900" indent="-342900">
              <a:buFontTx/>
              <a:buChar char="-"/>
            </a:pPr>
            <a:r>
              <a:rPr lang="en-US" sz="2000" dirty="0" err="1"/>
              <a:t>Gammar</a:t>
            </a:r>
            <a:r>
              <a:rPr lang="en-US" sz="2000" dirty="0"/>
              <a:t> globulin</a:t>
            </a:r>
          </a:p>
          <a:p>
            <a:pPr marL="342900" indent="-342900">
              <a:buFontTx/>
              <a:buChar char="-"/>
            </a:pPr>
            <a:r>
              <a:rPr lang="en-US" sz="2000" dirty="0" err="1"/>
              <a:t>Cắt</a:t>
            </a:r>
            <a:r>
              <a:rPr lang="en-US" sz="2000" dirty="0"/>
              <a:t> </a:t>
            </a:r>
            <a:r>
              <a:rPr lang="en-US" sz="2000" dirty="0" err="1"/>
              <a:t>lách</a:t>
            </a:r>
            <a:endParaRPr lang="en-US" sz="2000" dirty="0"/>
          </a:p>
          <a:p>
            <a:pPr marL="342900" indent="-342900">
              <a:buFontTx/>
              <a:buChar char="-"/>
            </a:pPr>
            <a:r>
              <a:rPr lang="en-US" sz="2000" dirty="0"/>
              <a:t>Rituximab </a:t>
            </a:r>
          </a:p>
          <a:p>
            <a:pPr marL="342900" indent="-342900">
              <a:buFontTx/>
              <a:buChar char="-"/>
            </a:pPr>
            <a:r>
              <a:rPr lang="en-US" sz="2000" dirty="0" err="1"/>
              <a:t>Điều</a:t>
            </a:r>
            <a:r>
              <a:rPr lang="en-US" sz="2000" dirty="0"/>
              <a:t> </a:t>
            </a:r>
            <a:r>
              <a:rPr lang="en-US" sz="2000" dirty="0" err="1"/>
              <a:t>trị</a:t>
            </a:r>
            <a:r>
              <a:rPr lang="en-US" sz="2000" dirty="0"/>
              <a:t> </a:t>
            </a:r>
            <a:r>
              <a:rPr lang="en-US" sz="2000" dirty="0" err="1"/>
              <a:t>hỗ</a:t>
            </a:r>
            <a:r>
              <a:rPr lang="en-US" sz="2000" dirty="0"/>
              <a:t> </a:t>
            </a:r>
            <a:r>
              <a:rPr lang="en-US" sz="2000" dirty="0" err="1"/>
              <a:t>trợ</a:t>
            </a:r>
            <a:r>
              <a:rPr lang="en-US" sz="2000" dirty="0"/>
              <a:t> </a:t>
            </a:r>
            <a:r>
              <a:rPr lang="en-US" sz="2000" dirty="0" err="1"/>
              <a:t>tuyền</a:t>
            </a:r>
            <a:r>
              <a:rPr lang="en-US" sz="2000" dirty="0"/>
              <a:t> </a:t>
            </a:r>
            <a:r>
              <a:rPr lang="en-US" sz="2000" dirty="0" err="1"/>
              <a:t>máu</a:t>
            </a:r>
            <a:endParaRPr lang="en-US" sz="2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4191000"/>
            <a:ext cx="2667000" cy="2667000"/>
          </a:xfrm>
          <a:prstGeom prst="rect">
            <a:avLst/>
          </a:prstGeom>
        </p:spPr>
      </p:pic>
    </p:spTree>
    <p:extLst>
      <p:ext uri="{BB962C8B-B14F-4D97-AF65-F5344CB8AC3E}">
        <p14:creationId xmlns:p14="http://schemas.microsoft.com/office/powerpoint/2010/main" val="1133267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924800" cy="369332"/>
          </a:xfrm>
          <a:prstGeom prst="rect">
            <a:avLst/>
          </a:prstGeom>
          <a:noFill/>
        </p:spPr>
        <p:txBody>
          <a:bodyPr wrap="square" rtlCol="0">
            <a:spAutoFit/>
          </a:bodyPr>
          <a:lstStyle/>
          <a:p>
            <a:r>
              <a:rPr lang="en-US" b="1" u="sng" dirty="0"/>
              <a:t>5. SUY TỦY</a:t>
            </a:r>
          </a:p>
        </p:txBody>
      </p:sp>
      <p:sp>
        <p:nvSpPr>
          <p:cNvPr id="3" name="TextBox 2"/>
          <p:cNvSpPr txBox="1"/>
          <p:nvPr/>
        </p:nvSpPr>
        <p:spPr>
          <a:xfrm>
            <a:off x="671945" y="976562"/>
            <a:ext cx="5257800" cy="369332"/>
          </a:xfrm>
          <a:prstGeom prst="rect">
            <a:avLst/>
          </a:prstGeom>
          <a:noFill/>
        </p:spPr>
        <p:txBody>
          <a:bodyPr wrap="square" rtlCol="0">
            <a:spAutoFit/>
          </a:bodyPr>
          <a:lstStyle/>
          <a:p>
            <a:r>
              <a:rPr lang="en-US" dirty="0"/>
              <a:t>5.1 : </a:t>
            </a:r>
            <a:r>
              <a:rPr lang="en-US" dirty="0" err="1"/>
              <a:t>Nguyên</a:t>
            </a:r>
            <a:r>
              <a:rPr lang="en-US" dirty="0"/>
              <a:t> </a:t>
            </a:r>
            <a:r>
              <a:rPr lang="en-US" dirty="0" err="1"/>
              <a:t>nhân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600200"/>
            <a:ext cx="7105650" cy="4114800"/>
          </a:xfrm>
          <a:prstGeom prst="rect">
            <a:avLst/>
          </a:prstGeom>
        </p:spPr>
      </p:pic>
    </p:spTree>
    <p:extLst>
      <p:ext uri="{BB962C8B-B14F-4D97-AF65-F5344CB8AC3E}">
        <p14:creationId xmlns:p14="http://schemas.microsoft.com/office/powerpoint/2010/main" val="2586874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85800"/>
            <a:ext cx="7239000" cy="5262979"/>
          </a:xfrm>
          <a:prstGeom prst="rect">
            <a:avLst/>
          </a:prstGeom>
          <a:noFill/>
        </p:spPr>
        <p:txBody>
          <a:bodyPr wrap="square" rtlCol="0">
            <a:spAutoFit/>
          </a:bodyPr>
          <a:lstStyle/>
          <a:p>
            <a:r>
              <a:rPr lang="en-US" sz="2400" dirty="0"/>
              <a:t>5.2 : </a:t>
            </a:r>
            <a:r>
              <a:rPr lang="en-US" sz="2400" dirty="0" err="1"/>
              <a:t>Triệu</a:t>
            </a:r>
            <a:r>
              <a:rPr lang="en-US" sz="2400" dirty="0"/>
              <a:t> </a:t>
            </a:r>
            <a:r>
              <a:rPr lang="en-US" sz="2400" dirty="0" err="1"/>
              <a:t>chứng</a:t>
            </a:r>
            <a:endParaRPr lang="en-US" sz="2400" dirty="0"/>
          </a:p>
          <a:p>
            <a:pPr marL="285750" indent="-285750">
              <a:buFontTx/>
              <a:buChar char="-"/>
            </a:pPr>
            <a:r>
              <a:rPr lang="en-US" sz="2400" dirty="0" err="1"/>
              <a:t>Biểu</a:t>
            </a:r>
            <a:r>
              <a:rPr lang="en-US" sz="2400" dirty="0"/>
              <a:t> </a:t>
            </a:r>
            <a:r>
              <a:rPr lang="en-US" sz="2400" dirty="0" err="1"/>
              <a:t>hiện</a:t>
            </a:r>
            <a:r>
              <a:rPr lang="en-US" sz="2400" dirty="0"/>
              <a:t> </a:t>
            </a:r>
            <a:r>
              <a:rPr lang="en-US" sz="2400" dirty="0" err="1"/>
              <a:t>của</a:t>
            </a:r>
            <a:r>
              <a:rPr lang="en-US" sz="2400" dirty="0"/>
              <a:t> </a:t>
            </a:r>
            <a:r>
              <a:rPr lang="en-US" sz="2400" dirty="0" err="1"/>
              <a:t>các</a:t>
            </a:r>
            <a:r>
              <a:rPr lang="en-US" sz="2400" dirty="0"/>
              <a:t> </a:t>
            </a:r>
            <a:r>
              <a:rPr lang="en-US" sz="2400" dirty="0" err="1"/>
              <a:t>triệu</a:t>
            </a:r>
            <a:r>
              <a:rPr lang="en-US" sz="2400" dirty="0"/>
              <a:t> </a:t>
            </a:r>
            <a:r>
              <a:rPr lang="en-US" sz="2400" dirty="0" err="1"/>
              <a:t>chứng</a:t>
            </a:r>
            <a:r>
              <a:rPr lang="en-US" sz="2400" dirty="0"/>
              <a:t> </a:t>
            </a:r>
            <a:r>
              <a:rPr lang="en-US" sz="2400" dirty="0" err="1"/>
              <a:t>giảm</a:t>
            </a:r>
            <a:r>
              <a:rPr lang="en-US" sz="2400" dirty="0"/>
              <a:t> </a:t>
            </a:r>
            <a:r>
              <a:rPr lang="en-US" sz="2400" dirty="0" err="1"/>
              <a:t>toàn</a:t>
            </a:r>
            <a:r>
              <a:rPr lang="en-US" sz="2400" dirty="0"/>
              <a:t> </a:t>
            </a:r>
            <a:r>
              <a:rPr lang="en-US" sz="2400" dirty="0" err="1"/>
              <a:t>bộ</a:t>
            </a:r>
            <a:r>
              <a:rPr lang="en-US" sz="2400" dirty="0"/>
              <a:t> </a:t>
            </a:r>
            <a:r>
              <a:rPr lang="en-US" sz="2400" dirty="0" err="1"/>
              <a:t>máu</a:t>
            </a:r>
            <a:r>
              <a:rPr lang="en-US" sz="2400" dirty="0"/>
              <a:t> </a:t>
            </a:r>
            <a:r>
              <a:rPr lang="en-US" sz="2400" dirty="0" err="1"/>
              <a:t>ngoại</a:t>
            </a:r>
            <a:r>
              <a:rPr lang="en-US" sz="2400" dirty="0"/>
              <a:t> </a:t>
            </a:r>
            <a:r>
              <a:rPr lang="en-US" sz="2400" dirty="0" err="1"/>
              <a:t>biên</a:t>
            </a:r>
            <a:r>
              <a:rPr lang="en-US" sz="2400" dirty="0"/>
              <a:t> : </a:t>
            </a:r>
          </a:p>
          <a:p>
            <a:r>
              <a:rPr lang="en-US" sz="2400" dirty="0"/>
              <a:t>              +</a:t>
            </a:r>
            <a:r>
              <a:rPr lang="en-US" sz="2400" dirty="0" err="1"/>
              <a:t>Thiếu</a:t>
            </a:r>
            <a:r>
              <a:rPr lang="en-US" sz="2400" dirty="0"/>
              <a:t> </a:t>
            </a:r>
            <a:r>
              <a:rPr lang="en-US" sz="2400" dirty="0" err="1"/>
              <a:t>máu</a:t>
            </a:r>
            <a:r>
              <a:rPr lang="en-US" sz="2400" dirty="0"/>
              <a:t>, da </a:t>
            </a:r>
            <a:r>
              <a:rPr lang="en-US" sz="2400" dirty="0" err="1"/>
              <a:t>xanh</a:t>
            </a:r>
            <a:r>
              <a:rPr lang="en-US" sz="2400" dirty="0"/>
              <a:t> , …..</a:t>
            </a:r>
          </a:p>
          <a:p>
            <a:r>
              <a:rPr lang="en-US" sz="2400" dirty="0"/>
              <a:t>              + </a:t>
            </a:r>
            <a:r>
              <a:rPr lang="en-US" sz="2400" dirty="0" err="1"/>
              <a:t>Xuất</a:t>
            </a:r>
            <a:r>
              <a:rPr lang="en-US" sz="2400" dirty="0"/>
              <a:t> </a:t>
            </a:r>
            <a:r>
              <a:rPr lang="en-US" sz="2400" dirty="0" err="1"/>
              <a:t>huyết</a:t>
            </a:r>
            <a:endParaRPr lang="en-US" sz="2400" dirty="0"/>
          </a:p>
          <a:p>
            <a:r>
              <a:rPr lang="en-US" sz="2400" dirty="0"/>
              <a:t>              + </a:t>
            </a:r>
            <a:r>
              <a:rPr lang="en-US" sz="2400" dirty="0" err="1"/>
              <a:t>Bệnh</a:t>
            </a:r>
            <a:r>
              <a:rPr lang="en-US" sz="2400" dirty="0"/>
              <a:t> </a:t>
            </a:r>
            <a:r>
              <a:rPr lang="en-US" sz="2400" dirty="0" err="1"/>
              <a:t>nhân</a:t>
            </a:r>
            <a:r>
              <a:rPr lang="en-US" sz="2400" dirty="0"/>
              <a:t> </a:t>
            </a:r>
            <a:r>
              <a:rPr lang="en-US" sz="2400" dirty="0" err="1"/>
              <a:t>dễ</a:t>
            </a:r>
            <a:r>
              <a:rPr lang="en-US" sz="2400" dirty="0"/>
              <a:t> </a:t>
            </a:r>
            <a:r>
              <a:rPr lang="en-US" sz="2400" dirty="0" err="1"/>
              <a:t>bị</a:t>
            </a:r>
            <a:r>
              <a:rPr lang="en-US" sz="2400" dirty="0"/>
              <a:t> </a:t>
            </a:r>
            <a:r>
              <a:rPr lang="en-US" sz="2400" dirty="0" err="1"/>
              <a:t>nhiễm</a:t>
            </a:r>
            <a:r>
              <a:rPr lang="en-US" sz="2400" dirty="0"/>
              <a:t> </a:t>
            </a:r>
            <a:r>
              <a:rPr lang="en-US" sz="2400" dirty="0" err="1"/>
              <a:t>trùng</a:t>
            </a:r>
            <a:endParaRPr lang="en-US" sz="2400" dirty="0"/>
          </a:p>
          <a:p>
            <a:r>
              <a:rPr lang="en-US" sz="2400" dirty="0"/>
              <a:t>              + </a:t>
            </a:r>
            <a:r>
              <a:rPr lang="en-US" sz="2400" dirty="0" err="1"/>
              <a:t>Gan</a:t>
            </a:r>
            <a:r>
              <a:rPr lang="en-US" sz="2400" dirty="0"/>
              <a:t> , </a:t>
            </a:r>
            <a:r>
              <a:rPr lang="en-US" sz="2400" dirty="0" err="1"/>
              <a:t>lách</a:t>
            </a:r>
            <a:r>
              <a:rPr lang="en-US" sz="2400" dirty="0"/>
              <a:t> , </a:t>
            </a:r>
            <a:r>
              <a:rPr lang="en-US" sz="2400" dirty="0" err="1"/>
              <a:t>hạch</a:t>
            </a:r>
            <a:r>
              <a:rPr lang="en-US" sz="2400" dirty="0"/>
              <a:t> </a:t>
            </a:r>
            <a:r>
              <a:rPr lang="en-US" sz="2400" dirty="0" err="1"/>
              <a:t>không</a:t>
            </a:r>
            <a:r>
              <a:rPr lang="en-US" sz="2400" dirty="0"/>
              <a:t> to</a:t>
            </a:r>
          </a:p>
          <a:p>
            <a:r>
              <a:rPr lang="en-US" sz="2400" dirty="0"/>
              <a:t>5.3 : </a:t>
            </a:r>
            <a:r>
              <a:rPr lang="en-US" sz="2400" dirty="0" err="1"/>
              <a:t>Điều</a:t>
            </a:r>
            <a:r>
              <a:rPr lang="en-US" sz="2400" dirty="0"/>
              <a:t> </a:t>
            </a:r>
            <a:r>
              <a:rPr lang="en-US" sz="2400" dirty="0" err="1"/>
              <a:t>trị</a:t>
            </a:r>
            <a:r>
              <a:rPr lang="en-US" sz="2400" dirty="0"/>
              <a:t> : </a:t>
            </a:r>
          </a:p>
          <a:p>
            <a:pPr marL="285750" indent="-285750">
              <a:buFontTx/>
              <a:buChar char="-"/>
            </a:pPr>
            <a:r>
              <a:rPr lang="vi-VN" sz="2400" dirty="0"/>
              <a:t>Điều trị nội khoa: ‒ Corticoid ; Cyclosporin A ‒ Androgen: trong trường hợp bệnh Fanconi ‒ ALG (Globulin chống lympho) ‒ Truyền khối hồng cầu, khối tiểu cầu, kháng sinh dự phòng</a:t>
            </a:r>
            <a:endParaRPr lang="en-US" sz="2400" dirty="0"/>
          </a:p>
          <a:p>
            <a:pPr marL="285750" indent="-285750">
              <a:buFontTx/>
              <a:buChar char="-"/>
            </a:pPr>
            <a:r>
              <a:rPr lang="vi-VN" sz="2400" dirty="0"/>
              <a:t>Điều trị ngoại khoa: cắt lách </a:t>
            </a:r>
            <a:endParaRPr lang="en-US" sz="2400" dirty="0"/>
          </a:p>
          <a:p>
            <a:pPr marL="285750" indent="-285750">
              <a:buFontTx/>
              <a:buChar char="-"/>
            </a:pPr>
            <a:r>
              <a:rPr lang="vi-VN" sz="2400" dirty="0"/>
              <a:t>Ghép tế bào gốc</a:t>
            </a:r>
            <a:endParaRPr lang="en-US" sz="2400" dirty="0"/>
          </a:p>
        </p:txBody>
      </p:sp>
    </p:spTree>
    <p:extLst>
      <p:ext uri="{BB962C8B-B14F-4D97-AF65-F5344CB8AC3E}">
        <p14:creationId xmlns:p14="http://schemas.microsoft.com/office/powerpoint/2010/main" val="2057724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7772400" cy="5632311"/>
          </a:xfrm>
          <a:prstGeom prst="rect">
            <a:avLst/>
          </a:prstGeom>
          <a:noFill/>
        </p:spPr>
        <p:txBody>
          <a:bodyPr wrap="square" rtlCol="0">
            <a:spAutoFit/>
          </a:bodyPr>
          <a:lstStyle/>
          <a:p>
            <a:r>
              <a:rPr lang="en-US" sz="2000" b="1" u="sng" dirty="0"/>
              <a:t>6. THIẾU MÁU CHO CÁC BỆNH MẠN TÍNH</a:t>
            </a:r>
          </a:p>
          <a:p>
            <a:r>
              <a:rPr lang="en-US" sz="2000" b="1" i="1" dirty="0"/>
              <a:t>6</a:t>
            </a:r>
            <a:r>
              <a:rPr lang="vi-VN" sz="2000" b="1" i="1" dirty="0"/>
              <a:t>.1 Nguyên nhân</a:t>
            </a:r>
            <a:endParaRPr lang="en-US" sz="2000" b="1" i="1" dirty="0"/>
          </a:p>
          <a:p>
            <a:r>
              <a:rPr lang="vi-VN" sz="2000" dirty="0"/>
              <a:t> ‒ Viêm hoặc nhiễm khuẩn mãn tính, ung thư, bệnh gan….làm giảm đời sống hồng cầu, trong khi tủy xương không sinh đủ hồng cầu để bù </a:t>
            </a:r>
            <a:endParaRPr lang="en-US" sz="2000" dirty="0"/>
          </a:p>
          <a:p>
            <a:r>
              <a:rPr lang="vi-VN" sz="2000" dirty="0"/>
              <a:t>‒ Bệnh thận mãn tính: thiếu máu do giảm erythropoietin giảm sinh hồng cầu và ứ đọng các chất độc trong máu làm giảm đời sống hồng cầu </a:t>
            </a:r>
            <a:endParaRPr lang="en-US" sz="2000" dirty="0"/>
          </a:p>
          <a:p>
            <a:r>
              <a:rPr lang="en-US" sz="2000" b="1" i="1" dirty="0"/>
              <a:t>6</a:t>
            </a:r>
            <a:r>
              <a:rPr lang="vi-VN" sz="2000" b="1" i="1" dirty="0"/>
              <a:t>.2 Triệu chứng</a:t>
            </a:r>
            <a:endParaRPr lang="en-US" sz="2000" b="1" i="1" dirty="0"/>
          </a:p>
          <a:p>
            <a:r>
              <a:rPr lang="vi-VN" sz="2000" dirty="0"/>
              <a:t> Các triệu chứng bệnh mãn tính đã biết kèm them biểu hiện thiếu máu: </a:t>
            </a:r>
            <a:endParaRPr lang="en-US" sz="2000" dirty="0"/>
          </a:p>
          <a:p>
            <a:r>
              <a:rPr lang="en-US" sz="2000" dirty="0"/>
              <a:t>        </a:t>
            </a:r>
            <a:r>
              <a:rPr lang="vi-VN" sz="2000" dirty="0"/>
              <a:t>‒ Định lượng sắt huyết thanh thấp ‒ Khả năng gắn sắt toàn phần của huyết thanh thấp</a:t>
            </a:r>
            <a:endParaRPr lang="en-US" sz="2000" dirty="0"/>
          </a:p>
          <a:p>
            <a:r>
              <a:rPr lang="en-US" sz="2000" dirty="0"/>
              <a:t>       </a:t>
            </a:r>
            <a:r>
              <a:rPr lang="vi-VN" sz="2000" dirty="0"/>
              <a:t> ‒ Ferritin huyết thanh bình thường hoặc tăng,</a:t>
            </a:r>
            <a:endParaRPr lang="en-US" sz="2000" dirty="0"/>
          </a:p>
          <a:p>
            <a:r>
              <a:rPr lang="en-US" sz="2000" dirty="0"/>
              <a:t>       </a:t>
            </a:r>
            <a:r>
              <a:rPr lang="vi-VN" sz="2000" dirty="0"/>
              <a:t> ‒ Hematocrit giảm (rõ nhất trong suy thận). MCV bình thường</a:t>
            </a:r>
            <a:endParaRPr lang="en-US" sz="2000" dirty="0"/>
          </a:p>
          <a:p>
            <a:r>
              <a:rPr lang="vi-VN" sz="2000" b="1" i="1" dirty="0"/>
              <a:t> </a:t>
            </a:r>
            <a:r>
              <a:rPr lang="en-US" sz="2000" b="1" i="1" dirty="0"/>
              <a:t>6</a:t>
            </a:r>
            <a:r>
              <a:rPr lang="vi-VN" sz="2000" b="1" i="1" dirty="0"/>
              <a:t>.3 Điều trị</a:t>
            </a:r>
            <a:endParaRPr lang="en-US" sz="2000" b="1" i="1" dirty="0"/>
          </a:p>
          <a:p>
            <a:r>
              <a:rPr lang="vi-VN" sz="2000" dirty="0"/>
              <a:t> ‒ Truyền khối hồng cầu khi có thiếu máu nặng </a:t>
            </a:r>
            <a:endParaRPr lang="en-US" sz="2000" dirty="0"/>
          </a:p>
          <a:p>
            <a:r>
              <a:rPr lang="en-US" sz="2000" dirty="0"/>
              <a:t>  </a:t>
            </a:r>
            <a:r>
              <a:rPr lang="vi-VN" sz="2000" dirty="0"/>
              <a:t>‒ Erythrôpietin tônggr hợp tiêm dưới da.</a:t>
            </a:r>
            <a:endParaRPr lang="en-US" sz="2000" b="1" u="sng" dirty="0"/>
          </a:p>
        </p:txBody>
      </p:sp>
    </p:spTree>
    <p:extLst>
      <p:ext uri="{BB962C8B-B14F-4D97-AF65-F5344CB8AC3E}">
        <p14:creationId xmlns:p14="http://schemas.microsoft.com/office/powerpoint/2010/main" val="323706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533400"/>
            <a:ext cx="7772400" cy="523220"/>
          </a:xfrm>
          <a:prstGeom prst="rect">
            <a:avLst/>
          </a:prstGeom>
          <a:noFill/>
        </p:spPr>
        <p:txBody>
          <a:bodyPr wrap="square" rtlCol="0">
            <a:spAutoFit/>
          </a:bodyPr>
          <a:lstStyle/>
          <a:p>
            <a:r>
              <a:rPr lang="en-US" sz="2800" b="1" u="sng" dirty="0">
                <a:solidFill>
                  <a:srgbClr val="FF0000"/>
                </a:solidFill>
              </a:rPr>
              <a:t>V . CÁC YẾU TỐ NGUY CƠ</a:t>
            </a:r>
          </a:p>
        </p:txBody>
      </p:sp>
      <p:sp>
        <p:nvSpPr>
          <p:cNvPr id="5" name="Flowchart: Decision 4"/>
          <p:cNvSpPr/>
          <p:nvPr/>
        </p:nvSpPr>
        <p:spPr>
          <a:xfrm>
            <a:off x="1066800" y="1600200"/>
            <a:ext cx="2667000" cy="914400"/>
          </a:xfrm>
          <a:prstGeom prst="flowChartDecision">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Chế</a:t>
            </a:r>
            <a:r>
              <a:rPr lang="en-US" dirty="0"/>
              <a:t> </a:t>
            </a:r>
            <a:r>
              <a:rPr lang="en-US" dirty="0" err="1"/>
              <a:t>độ</a:t>
            </a:r>
            <a:r>
              <a:rPr lang="en-US" dirty="0"/>
              <a:t> </a:t>
            </a:r>
            <a:r>
              <a:rPr lang="en-US" dirty="0" err="1"/>
              <a:t>ăn</a:t>
            </a:r>
            <a:r>
              <a:rPr lang="en-US" dirty="0"/>
              <a:t> </a:t>
            </a:r>
            <a:r>
              <a:rPr lang="en-US" dirty="0" err="1"/>
              <a:t>uống</a:t>
            </a:r>
            <a:r>
              <a:rPr lang="en-US" dirty="0"/>
              <a:t> </a:t>
            </a:r>
            <a:r>
              <a:rPr lang="en-US" dirty="0" err="1"/>
              <a:t>kém</a:t>
            </a:r>
            <a:endParaRPr lang="en-US" dirty="0"/>
          </a:p>
        </p:txBody>
      </p:sp>
      <p:sp>
        <p:nvSpPr>
          <p:cNvPr id="6" name="Flowchart: Decision 5"/>
          <p:cNvSpPr/>
          <p:nvPr/>
        </p:nvSpPr>
        <p:spPr>
          <a:xfrm>
            <a:off x="4876800" y="1600200"/>
            <a:ext cx="2667000" cy="914400"/>
          </a:xfrm>
          <a:prstGeom prst="flowChartDecision">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Rối</a:t>
            </a:r>
            <a:r>
              <a:rPr lang="en-US" dirty="0"/>
              <a:t> </a:t>
            </a:r>
            <a:r>
              <a:rPr lang="en-US" dirty="0" err="1"/>
              <a:t>loạn</a:t>
            </a:r>
            <a:r>
              <a:rPr lang="en-US" dirty="0"/>
              <a:t> </a:t>
            </a:r>
            <a:r>
              <a:rPr lang="en-US" dirty="0" err="1"/>
              <a:t>đường</a:t>
            </a:r>
            <a:r>
              <a:rPr lang="en-US" dirty="0"/>
              <a:t> </a:t>
            </a:r>
            <a:r>
              <a:rPr lang="en-US" dirty="0" err="1"/>
              <a:t>ruột</a:t>
            </a:r>
            <a:endParaRPr lang="en-US" dirty="0"/>
          </a:p>
        </p:txBody>
      </p:sp>
      <p:sp>
        <p:nvSpPr>
          <p:cNvPr id="7" name="Flowchart: Decision 6"/>
          <p:cNvSpPr/>
          <p:nvPr/>
        </p:nvSpPr>
        <p:spPr>
          <a:xfrm>
            <a:off x="1167245" y="3352800"/>
            <a:ext cx="2667000" cy="914400"/>
          </a:xfrm>
          <a:prstGeom prst="flowChartDecision">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Kinh</a:t>
            </a:r>
            <a:r>
              <a:rPr lang="en-US" dirty="0"/>
              <a:t> </a:t>
            </a:r>
            <a:r>
              <a:rPr lang="en-US" dirty="0" err="1"/>
              <a:t>nguyệt</a:t>
            </a:r>
            <a:endParaRPr lang="en-US" dirty="0"/>
          </a:p>
        </p:txBody>
      </p:sp>
      <p:sp>
        <p:nvSpPr>
          <p:cNvPr id="8" name="Flowchart: Decision 7"/>
          <p:cNvSpPr/>
          <p:nvPr/>
        </p:nvSpPr>
        <p:spPr>
          <a:xfrm>
            <a:off x="4953000" y="3352800"/>
            <a:ext cx="2667000" cy="914400"/>
          </a:xfrm>
          <a:prstGeom prst="flowChartDecision">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Mang</a:t>
            </a:r>
            <a:r>
              <a:rPr lang="en-US" dirty="0"/>
              <a:t> </a:t>
            </a:r>
            <a:r>
              <a:rPr lang="en-US" dirty="0" err="1"/>
              <a:t>thai</a:t>
            </a:r>
            <a:r>
              <a:rPr lang="en-US" dirty="0"/>
              <a:t> </a:t>
            </a:r>
          </a:p>
        </p:txBody>
      </p:sp>
      <p:sp>
        <p:nvSpPr>
          <p:cNvPr id="9" name="Flowchart: Decision 8"/>
          <p:cNvSpPr/>
          <p:nvPr/>
        </p:nvSpPr>
        <p:spPr>
          <a:xfrm>
            <a:off x="1305791" y="5029200"/>
            <a:ext cx="2667000" cy="914400"/>
          </a:xfrm>
          <a:prstGeom prst="flowChartDecision">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Bệnh</a:t>
            </a:r>
            <a:r>
              <a:rPr lang="en-US" dirty="0"/>
              <a:t> </a:t>
            </a:r>
            <a:r>
              <a:rPr lang="en-US" dirty="0" err="1"/>
              <a:t>mạn</a:t>
            </a:r>
            <a:r>
              <a:rPr lang="en-US" dirty="0"/>
              <a:t> </a:t>
            </a:r>
            <a:r>
              <a:rPr lang="en-US" dirty="0" err="1"/>
              <a:t>tính</a:t>
            </a:r>
            <a:endParaRPr lang="en-US" dirty="0"/>
          </a:p>
        </p:txBody>
      </p:sp>
      <p:sp>
        <p:nvSpPr>
          <p:cNvPr id="10" name="Flowchart: Decision 9"/>
          <p:cNvSpPr/>
          <p:nvPr/>
        </p:nvSpPr>
        <p:spPr>
          <a:xfrm>
            <a:off x="5105400" y="5029200"/>
            <a:ext cx="2667000" cy="914400"/>
          </a:xfrm>
          <a:prstGeom prst="flowChartDecision">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Lịch</a:t>
            </a:r>
            <a:r>
              <a:rPr lang="en-US" dirty="0"/>
              <a:t> </a:t>
            </a:r>
            <a:r>
              <a:rPr lang="en-US" dirty="0" err="1"/>
              <a:t>sử</a:t>
            </a:r>
            <a:r>
              <a:rPr lang="en-US" dirty="0"/>
              <a:t> </a:t>
            </a:r>
            <a:r>
              <a:rPr lang="en-US" dirty="0" err="1"/>
              <a:t>gia</a:t>
            </a:r>
            <a:r>
              <a:rPr lang="en-US" dirty="0"/>
              <a:t> </a:t>
            </a:r>
            <a:r>
              <a:rPr lang="en-US" dirty="0" err="1"/>
              <a:t>đình</a:t>
            </a:r>
            <a:endParaRPr lang="en-US" dirty="0"/>
          </a:p>
        </p:txBody>
      </p:sp>
    </p:spTree>
    <p:extLst>
      <p:ext uri="{BB962C8B-B14F-4D97-AF65-F5344CB8AC3E}">
        <p14:creationId xmlns:p14="http://schemas.microsoft.com/office/powerpoint/2010/main" val="1091373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335807"/>
            <a:ext cx="7162800" cy="584775"/>
          </a:xfrm>
          <a:prstGeom prst="rect">
            <a:avLst/>
          </a:prstGeom>
          <a:noFill/>
        </p:spPr>
        <p:txBody>
          <a:bodyPr wrap="square" rtlCol="0">
            <a:spAutoFit/>
          </a:bodyPr>
          <a:lstStyle/>
          <a:p>
            <a:r>
              <a:rPr lang="en-US" sz="3200" b="1" u="sng" dirty="0">
                <a:solidFill>
                  <a:srgbClr val="FF0000"/>
                </a:solidFill>
              </a:rPr>
              <a:t>VI. CÁC BIẾN CHỨNG THƯỜNG GẶP</a:t>
            </a:r>
          </a:p>
        </p:txBody>
      </p:sp>
      <p:sp>
        <p:nvSpPr>
          <p:cNvPr id="3" name="TextBox 2"/>
          <p:cNvSpPr txBox="1"/>
          <p:nvPr/>
        </p:nvSpPr>
        <p:spPr>
          <a:xfrm>
            <a:off x="952500" y="1066800"/>
            <a:ext cx="6934200" cy="4801314"/>
          </a:xfrm>
          <a:prstGeom prst="rect">
            <a:avLst/>
          </a:prstGeom>
          <a:noFill/>
        </p:spPr>
        <p:txBody>
          <a:bodyPr wrap="square" rtlCol="0">
            <a:spAutoFit/>
          </a:bodyPr>
          <a:lstStyle/>
          <a:p>
            <a:r>
              <a:rPr lang="vi-VN" b="1" dirty="0"/>
              <a:t>Mệt mỏi nặng.</a:t>
            </a:r>
            <a:r>
              <a:rPr lang="vi-VN" dirty="0"/>
              <a:t> Khi thiếu máu đủ nghiêm trọng, có thể quá mệt mỏi và không thể hoàn thành công việc hàng ngày. Có thể quá kiệt sức để làm việc hay vui chơi.</a:t>
            </a:r>
          </a:p>
          <a:p>
            <a:r>
              <a:rPr lang="vi-VN" b="1" dirty="0"/>
              <a:t>Vấn đề về tim.</a:t>
            </a:r>
            <a:r>
              <a:rPr lang="vi-VN" dirty="0"/>
              <a:t> Thiếu máu có thể dẫn đến nhịp tim nhanh hoặc bất thường - một rối loạn nhịp. Tim phải bơm máu nhiều hơn để bù đắp cho sự thiếu oxy trong máu khi đang thiếu máu. Điều này thậm chí có thể dẫn đến suy tim sung huyết.</a:t>
            </a:r>
          </a:p>
          <a:p>
            <a:r>
              <a:rPr lang="vi-VN" b="1" dirty="0"/>
              <a:t>Thần kinh bị hư hại.</a:t>
            </a:r>
            <a:r>
              <a:rPr lang="vi-VN" dirty="0"/>
              <a:t> Vitamin B12 là điều cần thiết không chỉ cho sản xuất tế bào máu đỏ khỏe mạnh, mà còn cho các chức năng khỏe mạnh thần kinh.</a:t>
            </a:r>
          </a:p>
          <a:p>
            <a:r>
              <a:rPr lang="vi-VN" b="1" dirty="0"/>
              <a:t>Suy chức năng tâm thần.</a:t>
            </a:r>
            <a:r>
              <a:rPr lang="vi-VN" dirty="0"/>
              <a:t> Thiếu vitamin B12 cũng có thể ảnh hưởng đến khả năng tâm thần.</a:t>
            </a:r>
          </a:p>
          <a:p>
            <a:r>
              <a:rPr lang="vi-VN" b="1" dirty="0"/>
              <a:t>Cái chết.</a:t>
            </a:r>
            <a:r>
              <a:rPr lang="vi-VN" dirty="0"/>
              <a:t> Một số thiếu máu gia đình, chẳng hạn như thiếu máu tế bào hình liềm, có thể nghiêm trọng và dẫn đến biến chứng nguy hiểm tính mạng. Mất rất nhiều máu nhanh chóng trong bệnh thiếu máu cấp tính trầm trọng có thể gây tử vong.</a:t>
            </a:r>
          </a:p>
          <a:p>
            <a:endParaRPr lang="en-US" dirty="0"/>
          </a:p>
        </p:txBody>
      </p:sp>
    </p:spTree>
    <p:extLst>
      <p:ext uri="{BB962C8B-B14F-4D97-AF65-F5344CB8AC3E}">
        <p14:creationId xmlns:p14="http://schemas.microsoft.com/office/powerpoint/2010/main" val="1988222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133600"/>
            <a:ext cx="7239000" cy="1446550"/>
          </a:xfrm>
          <a:prstGeom prst="rect">
            <a:avLst/>
          </a:prstGeom>
          <a:noFill/>
        </p:spPr>
        <p:txBody>
          <a:bodyPr wrap="square" rtlCol="0">
            <a:spAutoFit/>
          </a:bodyPr>
          <a:lstStyle/>
          <a:p>
            <a:r>
              <a:rPr lang="en-US" sz="8800" b="1" i="1" dirty="0">
                <a:solidFill>
                  <a:srgbClr val="C00000"/>
                </a:solidFill>
                <a:effectLst>
                  <a:outerShdw blurRad="38100" dist="38100" dir="2700000" algn="tl">
                    <a:srgbClr val="000000">
                      <a:alpha val="43137"/>
                    </a:srgbClr>
                  </a:outerShdw>
                </a:effectLst>
                <a:latin typeface=".VnMystical" pitchFamily="34" charset="0"/>
              </a:rPr>
              <a:t>THANK  YOU  !!!!</a:t>
            </a:r>
          </a:p>
        </p:txBody>
      </p:sp>
    </p:spTree>
    <p:extLst>
      <p:ext uri="{BB962C8B-B14F-4D97-AF65-F5344CB8AC3E}">
        <p14:creationId xmlns:p14="http://schemas.microsoft.com/office/powerpoint/2010/main" val="3571904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143000"/>
            <a:ext cx="8153400" cy="1323439"/>
          </a:xfrm>
          <a:prstGeom prst="rect">
            <a:avLst/>
          </a:prstGeom>
          <a:noFill/>
        </p:spPr>
        <p:txBody>
          <a:bodyPr wrap="square" rtlCol="0">
            <a:spAutoFit/>
          </a:bodyPr>
          <a:lstStyle/>
          <a:p>
            <a:pPr algn="ctr"/>
            <a:r>
              <a:rPr lang="en-US" sz="4000" b="1" i="1" u="sng" dirty="0">
                <a:solidFill>
                  <a:schemeClr val="accent3">
                    <a:lumMod val="50000"/>
                  </a:schemeClr>
                </a:solidFill>
              </a:rPr>
              <a:t>CHƯƠNG 7 </a:t>
            </a:r>
            <a:r>
              <a:rPr lang="en-US" sz="4000" b="1" dirty="0">
                <a:solidFill>
                  <a:schemeClr val="accent3">
                    <a:lumMod val="50000"/>
                  </a:schemeClr>
                </a:solidFill>
              </a:rPr>
              <a:t>: BỆNH LÝ VÀ THUỐC VỀ MÁU , TẠO MÁU </a:t>
            </a:r>
          </a:p>
        </p:txBody>
      </p:sp>
      <p:sp>
        <p:nvSpPr>
          <p:cNvPr id="5" name="TextBox 4"/>
          <p:cNvSpPr txBox="1"/>
          <p:nvPr/>
        </p:nvSpPr>
        <p:spPr>
          <a:xfrm>
            <a:off x="266700" y="2960408"/>
            <a:ext cx="8686800" cy="923330"/>
          </a:xfrm>
          <a:prstGeom prst="rect">
            <a:avLst/>
          </a:prstGeom>
          <a:noFill/>
        </p:spPr>
        <p:txBody>
          <a:bodyPr wrap="square" rtlCol="0">
            <a:spAutoFit/>
          </a:bodyPr>
          <a:lstStyle/>
          <a:p>
            <a:pPr algn="ctr"/>
            <a:r>
              <a:rPr lang="en-US" sz="5400" u="sng" dirty="0">
                <a:solidFill>
                  <a:srgbClr val="FF0000"/>
                </a:solidFill>
                <a:effectLst>
                  <a:outerShdw blurRad="38100" dist="38100" dir="2700000" algn="tl">
                    <a:srgbClr val="000000">
                      <a:alpha val="43137"/>
                    </a:srgbClr>
                  </a:outerShdw>
                </a:effectLst>
                <a:latin typeface="Arial" pitchFamily="34" charset="0"/>
                <a:cs typeface="Arial" pitchFamily="34" charset="0"/>
              </a:rPr>
              <a:t>THIẾU MÁU</a:t>
            </a:r>
          </a:p>
        </p:txBody>
      </p:sp>
    </p:spTree>
    <p:extLst>
      <p:ext uri="{BB962C8B-B14F-4D97-AF65-F5344CB8AC3E}">
        <p14:creationId xmlns:p14="http://schemas.microsoft.com/office/powerpoint/2010/main" val="388439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49381"/>
            <a:ext cx="4114800" cy="584775"/>
          </a:xfrm>
          <a:prstGeom prst="rect">
            <a:avLst/>
          </a:prstGeom>
          <a:noFill/>
        </p:spPr>
        <p:txBody>
          <a:bodyPr wrap="square" rtlCol="0">
            <a:spAutoFit/>
          </a:bodyPr>
          <a:lstStyle/>
          <a:p>
            <a:r>
              <a:rPr lang="en-US" sz="3200" b="1" u="sng" dirty="0">
                <a:solidFill>
                  <a:srgbClr val="FF0000"/>
                </a:solidFill>
              </a:rPr>
              <a:t>I. ĐỊNH NGHĨA</a:t>
            </a:r>
          </a:p>
        </p:txBody>
      </p:sp>
      <p:sp>
        <p:nvSpPr>
          <p:cNvPr id="3" name="TextBox 2"/>
          <p:cNvSpPr txBox="1"/>
          <p:nvPr/>
        </p:nvSpPr>
        <p:spPr>
          <a:xfrm>
            <a:off x="1066800" y="841083"/>
            <a:ext cx="6934200" cy="2554545"/>
          </a:xfrm>
          <a:prstGeom prst="rect">
            <a:avLst/>
          </a:prstGeom>
          <a:noFill/>
        </p:spPr>
        <p:txBody>
          <a:bodyPr wrap="square" rtlCol="0">
            <a:spAutoFit/>
          </a:bodyPr>
          <a:lstStyle/>
          <a:p>
            <a:r>
              <a:rPr lang="vi-VN" sz="3200" dirty="0"/>
              <a:t>Thiếu máu là một tình trạng mà trong đó không có đủ tế bào hồng cầu khỏe mạnh để vận chuyển đầy đủ oxy đến các mô. Nếu có thiếu máu, có thể cảm thấy mệt mỏi rất nhiều.</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525" y="3395628"/>
            <a:ext cx="6000750" cy="3371850"/>
          </a:xfrm>
          <a:prstGeom prst="rect">
            <a:avLst/>
          </a:prstGeom>
        </p:spPr>
      </p:pic>
    </p:spTree>
    <p:extLst>
      <p:ext uri="{BB962C8B-B14F-4D97-AF65-F5344CB8AC3E}">
        <p14:creationId xmlns:p14="http://schemas.microsoft.com/office/powerpoint/2010/main" val="553175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52400"/>
            <a:ext cx="3733800" cy="584775"/>
          </a:xfrm>
          <a:prstGeom prst="rect">
            <a:avLst/>
          </a:prstGeom>
          <a:noFill/>
        </p:spPr>
        <p:txBody>
          <a:bodyPr wrap="square" rtlCol="0">
            <a:spAutoFit/>
          </a:bodyPr>
          <a:lstStyle/>
          <a:p>
            <a:r>
              <a:rPr lang="en-US" sz="3200" b="1" u="sng" dirty="0">
                <a:solidFill>
                  <a:srgbClr val="FF0000"/>
                </a:solidFill>
              </a:rPr>
              <a:t>II. NGUYÊN NHÂN</a:t>
            </a:r>
          </a:p>
        </p:txBody>
      </p:sp>
      <p:sp>
        <p:nvSpPr>
          <p:cNvPr id="5" name="Rectangle 4"/>
          <p:cNvSpPr/>
          <p:nvPr/>
        </p:nvSpPr>
        <p:spPr>
          <a:xfrm>
            <a:off x="0" y="2590529"/>
            <a:ext cx="914400" cy="12573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THIẾU MÁU</a:t>
            </a:r>
          </a:p>
        </p:txBody>
      </p:sp>
      <p:sp>
        <p:nvSpPr>
          <p:cNvPr id="7" name="Rectangle 6"/>
          <p:cNvSpPr/>
          <p:nvPr/>
        </p:nvSpPr>
        <p:spPr>
          <a:xfrm>
            <a:off x="1371600" y="990600"/>
            <a:ext cx="2286000" cy="533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DO GIẢM SINH</a:t>
            </a:r>
          </a:p>
        </p:txBody>
      </p:sp>
      <p:sp>
        <p:nvSpPr>
          <p:cNvPr id="8" name="Rectangle 7"/>
          <p:cNvSpPr/>
          <p:nvPr/>
        </p:nvSpPr>
        <p:spPr>
          <a:xfrm>
            <a:off x="1350818" y="3122332"/>
            <a:ext cx="2286000" cy="533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DO TAN MÁU</a:t>
            </a:r>
          </a:p>
        </p:txBody>
      </p:sp>
      <p:sp>
        <p:nvSpPr>
          <p:cNvPr id="9" name="Rectangle 8"/>
          <p:cNvSpPr/>
          <p:nvPr/>
        </p:nvSpPr>
        <p:spPr>
          <a:xfrm>
            <a:off x="1524000" y="5290705"/>
            <a:ext cx="2286000" cy="533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DO CHẢY MÁU</a:t>
            </a:r>
          </a:p>
        </p:txBody>
      </p:sp>
      <p:sp>
        <p:nvSpPr>
          <p:cNvPr id="10" name="Rectangle 9"/>
          <p:cNvSpPr/>
          <p:nvPr/>
        </p:nvSpPr>
        <p:spPr>
          <a:xfrm>
            <a:off x="4634345" y="218208"/>
            <a:ext cx="3962400" cy="68580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Thiếu</a:t>
            </a:r>
            <a:r>
              <a:rPr lang="en-US" dirty="0"/>
              <a:t>  </a:t>
            </a:r>
            <a:r>
              <a:rPr lang="en-US" dirty="0" err="1"/>
              <a:t>yếu</a:t>
            </a:r>
            <a:r>
              <a:rPr lang="en-US" dirty="0"/>
              <a:t> </a:t>
            </a:r>
            <a:r>
              <a:rPr lang="en-US" dirty="0" err="1"/>
              <a:t>tố</a:t>
            </a:r>
            <a:r>
              <a:rPr lang="en-US" dirty="0"/>
              <a:t> </a:t>
            </a:r>
            <a:r>
              <a:rPr lang="en-US" dirty="0" err="1"/>
              <a:t>tạo</a:t>
            </a:r>
            <a:r>
              <a:rPr lang="en-US" dirty="0"/>
              <a:t> </a:t>
            </a:r>
            <a:r>
              <a:rPr lang="en-US" dirty="0" err="1"/>
              <a:t>máu</a:t>
            </a:r>
            <a:r>
              <a:rPr lang="en-US" dirty="0"/>
              <a:t> ( </a:t>
            </a:r>
            <a:r>
              <a:rPr lang="en-US" dirty="0" err="1"/>
              <a:t>sắt</a:t>
            </a:r>
            <a:r>
              <a:rPr lang="en-US" dirty="0"/>
              <a:t>, acid , acid folic , B12 , protein ….</a:t>
            </a:r>
          </a:p>
        </p:txBody>
      </p:sp>
      <p:sp>
        <p:nvSpPr>
          <p:cNvPr id="11" name="Rectangle 10"/>
          <p:cNvSpPr/>
          <p:nvPr/>
        </p:nvSpPr>
        <p:spPr>
          <a:xfrm>
            <a:off x="4627418" y="1966155"/>
            <a:ext cx="4038600" cy="67432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dirty="0" err="1"/>
              <a:t>Các</a:t>
            </a:r>
            <a:r>
              <a:rPr lang="en-US" dirty="0"/>
              <a:t> </a:t>
            </a:r>
            <a:r>
              <a:rPr lang="en-US" dirty="0" err="1"/>
              <a:t>nguyên</a:t>
            </a:r>
            <a:r>
              <a:rPr lang="en-US" dirty="0"/>
              <a:t> </a:t>
            </a:r>
            <a:r>
              <a:rPr lang="en-US" dirty="0" err="1"/>
              <a:t>nhân</a:t>
            </a:r>
            <a:r>
              <a:rPr lang="en-US" dirty="0"/>
              <a:t> </a:t>
            </a:r>
            <a:r>
              <a:rPr lang="en-US" dirty="0" err="1"/>
              <a:t>khác</a:t>
            </a:r>
            <a:r>
              <a:rPr lang="en-US" dirty="0"/>
              <a:t>(</a:t>
            </a:r>
            <a:r>
              <a:rPr lang="en-US" dirty="0" err="1"/>
              <a:t>suy</a:t>
            </a:r>
            <a:r>
              <a:rPr lang="en-US" dirty="0"/>
              <a:t> </a:t>
            </a:r>
            <a:r>
              <a:rPr lang="en-US" dirty="0" err="1"/>
              <a:t>thận</a:t>
            </a:r>
            <a:r>
              <a:rPr lang="en-US" dirty="0"/>
              <a:t> </a:t>
            </a:r>
            <a:r>
              <a:rPr lang="en-US" dirty="0" err="1"/>
              <a:t>mạn</a:t>
            </a:r>
            <a:r>
              <a:rPr lang="en-US" dirty="0"/>
              <a:t>, </a:t>
            </a:r>
            <a:r>
              <a:rPr lang="en-US" dirty="0" err="1"/>
              <a:t>thiểu</a:t>
            </a:r>
            <a:r>
              <a:rPr lang="en-US" dirty="0"/>
              <a:t> </a:t>
            </a:r>
            <a:r>
              <a:rPr lang="en-US" dirty="0" err="1"/>
              <a:t>năng</a:t>
            </a:r>
            <a:r>
              <a:rPr lang="en-US" dirty="0"/>
              <a:t> </a:t>
            </a:r>
            <a:r>
              <a:rPr lang="en-US" dirty="0" err="1"/>
              <a:t>giáp,nhiễm</a:t>
            </a:r>
            <a:r>
              <a:rPr lang="en-US" dirty="0"/>
              <a:t> </a:t>
            </a:r>
            <a:r>
              <a:rPr lang="en-US" dirty="0" err="1"/>
              <a:t>khuẩn</a:t>
            </a:r>
            <a:r>
              <a:rPr lang="en-US" dirty="0"/>
              <a:t> </a:t>
            </a:r>
            <a:r>
              <a:rPr lang="en-US" dirty="0" err="1"/>
              <a:t>mạn</a:t>
            </a:r>
            <a:r>
              <a:rPr lang="en-US" dirty="0"/>
              <a:t> </a:t>
            </a:r>
            <a:r>
              <a:rPr lang="en-US" dirty="0" err="1"/>
              <a:t>tính</a:t>
            </a:r>
            <a:r>
              <a:rPr lang="en-US" dirty="0"/>
              <a:t> ..)</a:t>
            </a:r>
          </a:p>
        </p:txBody>
      </p:sp>
      <p:sp>
        <p:nvSpPr>
          <p:cNvPr id="12" name="Rectangle 11"/>
          <p:cNvSpPr/>
          <p:nvPr/>
        </p:nvSpPr>
        <p:spPr>
          <a:xfrm>
            <a:off x="4655127" y="1042555"/>
            <a:ext cx="3962400" cy="6096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Do </a:t>
            </a:r>
            <a:r>
              <a:rPr lang="en-US" dirty="0" err="1"/>
              <a:t>giảm</a:t>
            </a:r>
            <a:r>
              <a:rPr lang="en-US" dirty="0"/>
              <a:t> </a:t>
            </a:r>
            <a:r>
              <a:rPr lang="en-US" dirty="0" err="1"/>
              <a:t>sản</a:t>
            </a:r>
            <a:r>
              <a:rPr lang="en-US" dirty="0"/>
              <a:t> </a:t>
            </a:r>
            <a:r>
              <a:rPr lang="en-US" dirty="0" err="1"/>
              <a:t>bà</a:t>
            </a:r>
            <a:r>
              <a:rPr lang="en-US" dirty="0"/>
              <a:t> </a:t>
            </a:r>
            <a:r>
              <a:rPr lang="en-US" dirty="0" err="1"/>
              <a:t>bất</a:t>
            </a:r>
            <a:r>
              <a:rPr lang="en-US" dirty="0"/>
              <a:t> </a:t>
            </a:r>
            <a:r>
              <a:rPr lang="en-US" dirty="0" err="1"/>
              <a:t>sản</a:t>
            </a:r>
            <a:r>
              <a:rPr lang="en-US" dirty="0"/>
              <a:t> </a:t>
            </a:r>
            <a:r>
              <a:rPr lang="en-US" dirty="0" err="1"/>
              <a:t>tủy</a:t>
            </a:r>
            <a:r>
              <a:rPr lang="en-US" dirty="0"/>
              <a:t> ( </a:t>
            </a:r>
            <a:r>
              <a:rPr lang="en-US" dirty="0" err="1"/>
              <a:t>suy</a:t>
            </a:r>
            <a:r>
              <a:rPr lang="en-US" dirty="0"/>
              <a:t> </a:t>
            </a:r>
            <a:r>
              <a:rPr lang="en-US" dirty="0" err="1"/>
              <a:t>tủy</a:t>
            </a:r>
            <a:r>
              <a:rPr lang="en-US" dirty="0"/>
              <a:t>, </a:t>
            </a:r>
            <a:r>
              <a:rPr lang="en-US" dirty="0" err="1"/>
              <a:t>giảm</a:t>
            </a:r>
            <a:r>
              <a:rPr lang="en-US" dirty="0"/>
              <a:t> </a:t>
            </a:r>
            <a:r>
              <a:rPr lang="en-US" dirty="0" err="1"/>
              <a:t>sinh</a:t>
            </a:r>
            <a:r>
              <a:rPr lang="en-US" dirty="0"/>
              <a:t> </a:t>
            </a:r>
            <a:r>
              <a:rPr lang="en-US" dirty="0" err="1"/>
              <a:t>hồng</a:t>
            </a:r>
            <a:r>
              <a:rPr lang="en-US" dirty="0"/>
              <a:t> </a:t>
            </a:r>
            <a:r>
              <a:rPr lang="en-US" dirty="0" err="1"/>
              <a:t>cầu</a:t>
            </a:r>
            <a:r>
              <a:rPr lang="en-US" dirty="0"/>
              <a:t> , </a:t>
            </a:r>
            <a:r>
              <a:rPr lang="en-US" dirty="0" err="1"/>
              <a:t>thâm</a:t>
            </a:r>
            <a:r>
              <a:rPr lang="en-US" dirty="0"/>
              <a:t> </a:t>
            </a:r>
            <a:r>
              <a:rPr lang="en-US" dirty="0" err="1"/>
              <a:t>nhiễm</a:t>
            </a:r>
            <a:r>
              <a:rPr lang="en-US" dirty="0"/>
              <a:t> </a:t>
            </a:r>
            <a:r>
              <a:rPr lang="en-US" dirty="0" err="1"/>
              <a:t>tủy</a:t>
            </a:r>
            <a:r>
              <a:rPr lang="en-US" dirty="0"/>
              <a:t> …)</a:t>
            </a:r>
          </a:p>
        </p:txBody>
      </p:sp>
      <p:sp>
        <p:nvSpPr>
          <p:cNvPr id="13" name="Rectangle 12"/>
          <p:cNvSpPr/>
          <p:nvPr/>
        </p:nvSpPr>
        <p:spPr>
          <a:xfrm>
            <a:off x="4620491" y="2800350"/>
            <a:ext cx="3962400" cy="914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dirty="0"/>
              <a:t>Tan </a:t>
            </a:r>
            <a:r>
              <a:rPr lang="en-US" dirty="0" err="1"/>
              <a:t>máu</a:t>
            </a:r>
            <a:r>
              <a:rPr lang="en-US" dirty="0"/>
              <a:t> do </a:t>
            </a:r>
            <a:r>
              <a:rPr lang="en-US" dirty="0" err="1"/>
              <a:t>bất</a:t>
            </a:r>
            <a:r>
              <a:rPr lang="en-US" dirty="0"/>
              <a:t> </a:t>
            </a:r>
            <a:r>
              <a:rPr lang="en-US" dirty="0" err="1"/>
              <a:t>thường</a:t>
            </a:r>
            <a:r>
              <a:rPr lang="en-US" dirty="0"/>
              <a:t> </a:t>
            </a:r>
            <a:r>
              <a:rPr lang="en-US" dirty="0" err="1"/>
              <a:t>tạo</a:t>
            </a:r>
            <a:r>
              <a:rPr lang="en-US" dirty="0"/>
              <a:t> HC, di </a:t>
            </a:r>
            <a:r>
              <a:rPr lang="en-US" dirty="0" err="1"/>
              <a:t>truyền</a:t>
            </a:r>
            <a:r>
              <a:rPr lang="en-US" dirty="0"/>
              <a:t>( </a:t>
            </a:r>
            <a:r>
              <a:rPr lang="en-US" dirty="0" err="1"/>
              <a:t>bất</a:t>
            </a:r>
            <a:r>
              <a:rPr lang="en-US" dirty="0"/>
              <a:t> </a:t>
            </a:r>
            <a:r>
              <a:rPr lang="en-US" dirty="0" err="1"/>
              <a:t>thường</a:t>
            </a:r>
            <a:r>
              <a:rPr lang="en-US" dirty="0"/>
              <a:t> </a:t>
            </a:r>
            <a:r>
              <a:rPr lang="en-US" dirty="0" err="1"/>
              <a:t>về</a:t>
            </a:r>
            <a:r>
              <a:rPr lang="en-US" dirty="0"/>
              <a:t> hemoglobin, </a:t>
            </a:r>
            <a:r>
              <a:rPr lang="en-US" dirty="0" err="1"/>
              <a:t>màng</a:t>
            </a:r>
            <a:r>
              <a:rPr lang="en-US" dirty="0"/>
              <a:t> </a:t>
            </a:r>
            <a:r>
              <a:rPr lang="en-US" dirty="0" err="1"/>
              <a:t>hồng</a:t>
            </a:r>
            <a:r>
              <a:rPr lang="en-US" dirty="0"/>
              <a:t> </a:t>
            </a:r>
            <a:r>
              <a:rPr lang="en-US" dirty="0" err="1"/>
              <a:t>cầu,emzyme</a:t>
            </a:r>
            <a:r>
              <a:rPr lang="en-US" dirty="0"/>
              <a:t> </a:t>
            </a:r>
            <a:r>
              <a:rPr lang="en-US" dirty="0" err="1"/>
              <a:t>hồng</a:t>
            </a:r>
            <a:r>
              <a:rPr lang="en-US" dirty="0"/>
              <a:t> </a:t>
            </a:r>
            <a:r>
              <a:rPr lang="en-US" dirty="0" err="1"/>
              <a:t>cầu</a:t>
            </a:r>
            <a:r>
              <a:rPr lang="en-US" dirty="0"/>
              <a:t> .. )</a:t>
            </a:r>
          </a:p>
        </p:txBody>
      </p:sp>
      <p:sp>
        <p:nvSpPr>
          <p:cNvPr id="14" name="Rectangle 13"/>
          <p:cNvSpPr/>
          <p:nvPr/>
        </p:nvSpPr>
        <p:spPr>
          <a:xfrm>
            <a:off x="4634345" y="3916507"/>
            <a:ext cx="3962400" cy="78105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en-US" dirty="0"/>
              <a:t>Tan </a:t>
            </a:r>
            <a:r>
              <a:rPr lang="en-US" dirty="0" err="1"/>
              <a:t>máu</a:t>
            </a:r>
            <a:r>
              <a:rPr lang="en-US" dirty="0"/>
              <a:t> do </a:t>
            </a:r>
            <a:r>
              <a:rPr lang="en-US" dirty="0" err="1"/>
              <a:t>nguyên</a:t>
            </a:r>
            <a:r>
              <a:rPr lang="en-US" dirty="0"/>
              <a:t> </a:t>
            </a:r>
            <a:r>
              <a:rPr lang="en-US" dirty="0" err="1"/>
              <a:t>nhân</a:t>
            </a:r>
            <a:r>
              <a:rPr lang="en-US" dirty="0"/>
              <a:t> </a:t>
            </a:r>
            <a:r>
              <a:rPr lang="en-US" dirty="0" err="1"/>
              <a:t>ngoài</a:t>
            </a:r>
            <a:r>
              <a:rPr lang="en-US" dirty="0"/>
              <a:t> </a:t>
            </a:r>
            <a:r>
              <a:rPr lang="en-US" dirty="0" err="1"/>
              <a:t>hồng</a:t>
            </a:r>
            <a:r>
              <a:rPr lang="en-US" dirty="0"/>
              <a:t> </a:t>
            </a:r>
            <a:r>
              <a:rPr lang="en-US" dirty="0" err="1"/>
              <a:t>cầu</a:t>
            </a:r>
            <a:r>
              <a:rPr lang="en-US" dirty="0"/>
              <a:t> ( tan </a:t>
            </a:r>
            <a:r>
              <a:rPr lang="en-US" dirty="0" err="1"/>
              <a:t>máu</a:t>
            </a:r>
            <a:r>
              <a:rPr lang="en-US" dirty="0"/>
              <a:t> </a:t>
            </a:r>
            <a:r>
              <a:rPr lang="en-US" dirty="0" err="1"/>
              <a:t>miễn</a:t>
            </a:r>
            <a:r>
              <a:rPr lang="en-US" dirty="0"/>
              <a:t> </a:t>
            </a:r>
            <a:r>
              <a:rPr lang="en-US" dirty="0" err="1"/>
              <a:t>dịch,sốt</a:t>
            </a:r>
            <a:r>
              <a:rPr lang="en-US" dirty="0"/>
              <a:t> </a:t>
            </a:r>
            <a:r>
              <a:rPr lang="en-US" dirty="0" err="1"/>
              <a:t>rét</a:t>
            </a:r>
            <a:r>
              <a:rPr lang="en-US" dirty="0"/>
              <a:t>, </a:t>
            </a:r>
            <a:r>
              <a:rPr lang="en-US" dirty="0" err="1"/>
              <a:t>cường</a:t>
            </a:r>
            <a:r>
              <a:rPr lang="en-US" dirty="0"/>
              <a:t> </a:t>
            </a:r>
            <a:r>
              <a:rPr lang="en-US" dirty="0" err="1"/>
              <a:t>lách</a:t>
            </a:r>
            <a:r>
              <a:rPr lang="en-US" dirty="0"/>
              <a:t> , </a:t>
            </a:r>
            <a:r>
              <a:rPr lang="en-US" dirty="0" err="1"/>
              <a:t>nhiễm</a:t>
            </a:r>
            <a:r>
              <a:rPr lang="en-US" dirty="0"/>
              <a:t> </a:t>
            </a:r>
            <a:r>
              <a:rPr lang="en-US" dirty="0" err="1"/>
              <a:t>đọc</a:t>
            </a:r>
            <a:r>
              <a:rPr lang="en-US" dirty="0"/>
              <a:t> </a:t>
            </a:r>
            <a:r>
              <a:rPr lang="en-US" dirty="0" err="1"/>
              <a:t>một</a:t>
            </a:r>
            <a:r>
              <a:rPr lang="en-US" dirty="0"/>
              <a:t> </a:t>
            </a:r>
            <a:r>
              <a:rPr lang="en-US" dirty="0" err="1"/>
              <a:t>số</a:t>
            </a:r>
            <a:r>
              <a:rPr lang="en-US" dirty="0"/>
              <a:t> </a:t>
            </a:r>
            <a:r>
              <a:rPr lang="en-US" dirty="0" err="1"/>
              <a:t>thuốc</a:t>
            </a:r>
            <a:r>
              <a:rPr lang="en-US" dirty="0"/>
              <a:t>…)</a:t>
            </a:r>
          </a:p>
        </p:txBody>
      </p:sp>
      <p:sp>
        <p:nvSpPr>
          <p:cNvPr id="15" name="Rectangle 14"/>
          <p:cNvSpPr/>
          <p:nvPr/>
        </p:nvSpPr>
        <p:spPr>
          <a:xfrm>
            <a:off x="4668982" y="4924425"/>
            <a:ext cx="3962400" cy="62865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Chảy</a:t>
            </a:r>
            <a:r>
              <a:rPr lang="en-US" dirty="0"/>
              <a:t> </a:t>
            </a:r>
            <a:r>
              <a:rPr lang="en-US" dirty="0" err="1"/>
              <a:t>máu</a:t>
            </a:r>
            <a:r>
              <a:rPr lang="en-US" dirty="0"/>
              <a:t> </a:t>
            </a:r>
            <a:r>
              <a:rPr lang="en-US" dirty="0" err="1"/>
              <a:t>cấp</a:t>
            </a:r>
            <a:r>
              <a:rPr lang="en-US" dirty="0"/>
              <a:t> ( </a:t>
            </a:r>
            <a:r>
              <a:rPr lang="en-US" dirty="0" err="1"/>
              <a:t>chấn</a:t>
            </a:r>
            <a:r>
              <a:rPr lang="en-US" dirty="0"/>
              <a:t> </a:t>
            </a:r>
            <a:r>
              <a:rPr lang="en-US" dirty="0" err="1"/>
              <a:t>thương</a:t>
            </a:r>
            <a:r>
              <a:rPr lang="en-US" dirty="0"/>
              <a:t>, </a:t>
            </a:r>
            <a:r>
              <a:rPr lang="en-US" dirty="0" err="1"/>
              <a:t>xuất</a:t>
            </a:r>
            <a:r>
              <a:rPr lang="en-US" dirty="0"/>
              <a:t> </a:t>
            </a:r>
            <a:r>
              <a:rPr lang="en-US" dirty="0" err="1"/>
              <a:t>huyết</a:t>
            </a:r>
            <a:r>
              <a:rPr lang="en-US" dirty="0"/>
              <a:t>, </a:t>
            </a:r>
            <a:r>
              <a:rPr lang="en-US" dirty="0" err="1"/>
              <a:t>rối</a:t>
            </a:r>
            <a:r>
              <a:rPr lang="en-US" dirty="0"/>
              <a:t> </a:t>
            </a:r>
            <a:r>
              <a:rPr lang="en-US" dirty="0" err="1"/>
              <a:t>loại</a:t>
            </a:r>
            <a:r>
              <a:rPr lang="en-US" dirty="0"/>
              <a:t> </a:t>
            </a:r>
            <a:r>
              <a:rPr lang="en-US" dirty="0" err="1"/>
              <a:t>quán</a:t>
            </a:r>
            <a:r>
              <a:rPr lang="en-US" dirty="0"/>
              <a:t> </a:t>
            </a:r>
            <a:r>
              <a:rPr lang="en-US" dirty="0" err="1"/>
              <a:t>trình</a:t>
            </a:r>
            <a:r>
              <a:rPr lang="en-US" dirty="0"/>
              <a:t> </a:t>
            </a:r>
            <a:r>
              <a:rPr lang="en-US" dirty="0" err="1"/>
              <a:t>cầm</a:t>
            </a:r>
            <a:r>
              <a:rPr lang="en-US" dirty="0"/>
              <a:t> </a:t>
            </a:r>
            <a:r>
              <a:rPr lang="en-US" dirty="0" err="1"/>
              <a:t>máu</a:t>
            </a:r>
            <a:r>
              <a:rPr lang="en-US" dirty="0"/>
              <a:t>)</a:t>
            </a:r>
          </a:p>
        </p:txBody>
      </p:sp>
      <p:sp>
        <p:nvSpPr>
          <p:cNvPr id="16" name="Rectangle 15"/>
          <p:cNvSpPr/>
          <p:nvPr/>
        </p:nvSpPr>
        <p:spPr>
          <a:xfrm>
            <a:off x="4703618" y="5824105"/>
            <a:ext cx="3962400" cy="62865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Chảy</a:t>
            </a:r>
            <a:r>
              <a:rPr lang="en-US" dirty="0"/>
              <a:t> </a:t>
            </a:r>
            <a:r>
              <a:rPr lang="en-US" dirty="0" err="1"/>
              <a:t>máu</a:t>
            </a:r>
            <a:r>
              <a:rPr lang="en-US" dirty="0"/>
              <a:t> </a:t>
            </a:r>
            <a:r>
              <a:rPr lang="en-US" dirty="0" err="1"/>
              <a:t>mãn</a:t>
            </a:r>
            <a:r>
              <a:rPr lang="en-US" dirty="0"/>
              <a:t> </a:t>
            </a:r>
            <a:r>
              <a:rPr lang="en-US" dirty="0" err="1"/>
              <a:t>tính</a:t>
            </a:r>
            <a:r>
              <a:rPr lang="en-US" dirty="0"/>
              <a:t> ( </a:t>
            </a:r>
            <a:r>
              <a:rPr lang="en-US" dirty="0" err="1"/>
              <a:t>giun</a:t>
            </a:r>
            <a:r>
              <a:rPr lang="en-US" dirty="0"/>
              <a:t> </a:t>
            </a:r>
            <a:r>
              <a:rPr lang="en-US" dirty="0" err="1"/>
              <a:t>móc</a:t>
            </a:r>
            <a:r>
              <a:rPr lang="en-US" dirty="0"/>
              <a:t> , </a:t>
            </a:r>
            <a:r>
              <a:rPr lang="en-US" dirty="0" err="1"/>
              <a:t>loét</a:t>
            </a:r>
            <a:r>
              <a:rPr lang="en-US" dirty="0"/>
              <a:t> </a:t>
            </a:r>
            <a:r>
              <a:rPr lang="en-US" dirty="0" err="1"/>
              <a:t>dạ</a:t>
            </a:r>
            <a:r>
              <a:rPr lang="en-US" dirty="0"/>
              <a:t> </a:t>
            </a:r>
            <a:r>
              <a:rPr lang="en-US" dirty="0" err="1"/>
              <a:t>dày</a:t>
            </a:r>
            <a:r>
              <a:rPr lang="en-US" dirty="0"/>
              <a:t> </a:t>
            </a:r>
            <a:r>
              <a:rPr lang="en-US" dirty="0" err="1"/>
              <a:t>hành</a:t>
            </a:r>
            <a:r>
              <a:rPr lang="en-US" dirty="0"/>
              <a:t> </a:t>
            </a:r>
            <a:r>
              <a:rPr lang="en-US" dirty="0" err="1"/>
              <a:t>tá</a:t>
            </a:r>
            <a:r>
              <a:rPr lang="en-US" dirty="0"/>
              <a:t> </a:t>
            </a:r>
            <a:r>
              <a:rPr lang="en-US" dirty="0" err="1"/>
              <a:t>tràng</a:t>
            </a:r>
            <a:r>
              <a:rPr lang="en-US" dirty="0"/>
              <a:t>, </a:t>
            </a:r>
            <a:r>
              <a:rPr lang="en-US" dirty="0" err="1"/>
              <a:t>trĩ</a:t>
            </a:r>
            <a:r>
              <a:rPr lang="en-US" dirty="0"/>
              <a:t> </a:t>
            </a:r>
            <a:r>
              <a:rPr lang="en-US" dirty="0" err="1"/>
              <a:t>và</a:t>
            </a:r>
            <a:r>
              <a:rPr lang="en-US" dirty="0"/>
              <a:t> </a:t>
            </a:r>
            <a:r>
              <a:rPr lang="en-US" dirty="0" err="1"/>
              <a:t>sa</a:t>
            </a:r>
            <a:r>
              <a:rPr lang="en-US" dirty="0"/>
              <a:t> </a:t>
            </a:r>
            <a:r>
              <a:rPr lang="en-US" dirty="0" err="1"/>
              <a:t>trược</a:t>
            </a:r>
            <a:r>
              <a:rPr lang="en-US" dirty="0"/>
              <a:t> </a:t>
            </a:r>
            <a:r>
              <a:rPr lang="en-US" dirty="0" err="1"/>
              <a:t>tràng</a:t>
            </a:r>
            <a:r>
              <a:rPr lang="en-US" dirty="0"/>
              <a:t> )</a:t>
            </a:r>
          </a:p>
        </p:txBody>
      </p:sp>
      <p:cxnSp>
        <p:nvCxnSpPr>
          <p:cNvPr id="27" name="Straight Arrow Connector 26"/>
          <p:cNvCxnSpPr>
            <a:stCxn id="5" idx="3"/>
          </p:cNvCxnSpPr>
          <p:nvPr/>
        </p:nvCxnSpPr>
        <p:spPr>
          <a:xfrm flipV="1">
            <a:off x="914400" y="1652155"/>
            <a:ext cx="457200" cy="156702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9" name="Straight Arrow Connector 28"/>
          <p:cNvCxnSpPr>
            <a:stCxn id="5" idx="3"/>
          </p:cNvCxnSpPr>
          <p:nvPr/>
        </p:nvCxnSpPr>
        <p:spPr>
          <a:xfrm>
            <a:off x="914400" y="3219179"/>
            <a:ext cx="408709" cy="3837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31" name="Straight Arrow Connector 30"/>
          <p:cNvCxnSpPr/>
          <p:nvPr/>
        </p:nvCxnSpPr>
        <p:spPr>
          <a:xfrm>
            <a:off x="914400" y="3200129"/>
            <a:ext cx="457200" cy="2090576"/>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37" name="Straight Arrow Connector 36"/>
          <p:cNvCxnSpPr>
            <a:stCxn id="7" idx="3"/>
          </p:cNvCxnSpPr>
          <p:nvPr/>
        </p:nvCxnSpPr>
        <p:spPr>
          <a:xfrm flipV="1">
            <a:off x="3657600" y="561109"/>
            <a:ext cx="962891" cy="69619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41" name="Straight Arrow Connector 40"/>
          <p:cNvCxnSpPr>
            <a:stCxn id="7" idx="3"/>
            <a:endCxn id="12" idx="1"/>
          </p:cNvCxnSpPr>
          <p:nvPr/>
        </p:nvCxnSpPr>
        <p:spPr>
          <a:xfrm>
            <a:off x="3657600" y="1257300"/>
            <a:ext cx="997527" cy="9005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43" name="Straight Arrow Connector 42"/>
          <p:cNvCxnSpPr>
            <a:stCxn id="8" idx="3"/>
            <a:endCxn id="13" idx="1"/>
          </p:cNvCxnSpPr>
          <p:nvPr/>
        </p:nvCxnSpPr>
        <p:spPr>
          <a:xfrm flipV="1">
            <a:off x="3636818" y="3257550"/>
            <a:ext cx="983673" cy="13148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45" name="Straight Arrow Connector 44"/>
          <p:cNvCxnSpPr>
            <a:stCxn id="8" idx="3"/>
            <a:endCxn id="14" idx="1"/>
          </p:cNvCxnSpPr>
          <p:nvPr/>
        </p:nvCxnSpPr>
        <p:spPr>
          <a:xfrm>
            <a:off x="3636818" y="3389032"/>
            <a:ext cx="997527" cy="9180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48" name="Straight Arrow Connector 47"/>
          <p:cNvCxnSpPr>
            <a:stCxn id="7" idx="3"/>
            <a:endCxn id="11" idx="1"/>
          </p:cNvCxnSpPr>
          <p:nvPr/>
        </p:nvCxnSpPr>
        <p:spPr>
          <a:xfrm>
            <a:off x="3657600" y="1257300"/>
            <a:ext cx="969818" cy="104601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50" name="Straight Arrow Connector 49"/>
          <p:cNvCxnSpPr>
            <a:stCxn id="9" idx="3"/>
            <a:endCxn id="15" idx="1"/>
          </p:cNvCxnSpPr>
          <p:nvPr/>
        </p:nvCxnSpPr>
        <p:spPr>
          <a:xfrm flipV="1">
            <a:off x="3810000" y="5238750"/>
            <a:ext cx="858982" cy="31865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52" name="Straight Arrow Connector 51"/>
          <p:cNvCxnSpPr>
            <a:stCxn id="9" idx="3"/>
            <a:endCxn id="16" idx="1"/>
          </p:cNvCxnSpPr>
          <p:nvPr/>
        </p:nvCxnSpPr>
        <p:spPr>
          <a:xfrm>
            <a:off x="3810000" y="5557405"/>
            <a:ext cx="893618" cy="58102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897680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8764" y="152400"/>
            <a:ext cx="2895600" cy="584775"/>
          </a:xfrm>
          <a:prstGeom prst="rect">
            <a:avLst/>
          </a:prstGeom>
          <a:noFill/>
        </p:spPr>
        <p:txBody>
          <a:bodyPr wrap="square" rtlCol="0">
            <a:spAutoFit/>
          </a:bodyPr>
          <a:lstStyle/>
          <a:p>
            <a:r>
              <a:rPr lang="en-US" sz="3200" b="1" u="sng" dirty="0">
                <a:solidFill>
                  <a:srgbClr val="FF0000"/>
                </a:solidFill>
              </a:rPr>
              <a:t>III. PHÂN LOẠI</a:t>
            </a:r>
          </a:p>
        </p:txBody>
      </p:sp>
      <p:sp>
        <p:nvSpPr>
          <p:cNvPr id="5" name="Oval 4"/>
          <p:cNvSpPr/>
          <p:nvPr/>
        </p:nvSpPr>
        <p:spPr>
          <a:xfrm>
            <a:off x="381000" y="1219200"/>
            <a:ext cx="1981200" cy="9144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THEO TÍNH CHẤT TIẾN TRIỂN</a:t>
            </a:r>
          </a:p>
        </p:txBody>
      </p:sp>
      <p:sp>
        <p:nvSpPr>
          <p:cNvPr id="6" name="Oval 5"/>
          <p:cNvSpPr/>
          <p:nvPr/>
        </p:nvSpPr>
        <p:spPr>
          <a:xfrm>
            <a:off x="2507673" y="1212273"/>
            <a:ext cx="1981200" cy="9144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THEO KÍCH THƯỚC HỒNG CẦU</a:t>
            </a:r>
          </a:p>
        </p:txBody>
      </p:sp>
      <p:sp>
        <p:nvSpPr>
          <p:cNvPr id="7" name="Oval 6"/>
          <p:cNvSpPr/>
          <p:nvPr/>
        </p:nvSpPr>
        <p:spPr>
          <a:xfrm>
            <a:off x="4648200" y="1212273"/>
            <a:ext cx="1981200" cy="9144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THEO TÍNH CHẤT THIẾU MÁU</a:t>
            </a:r>
          </a:p>
        </p:txBody>
      </p:sp>
      <p:sp>
        <p:nvSpPr>
          <p:cNvPr id="8" name="Oval 7"/>
          <p:cNvSpPr/>
          <p:nvPr/>
        </p:nvSpPr>
        <p:spPr>
          <a:xfrm>
            <a:off x="6858000" y="1219200"/>
            <a:ext cx="1981200" cy="9144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THEO NGUYÊN NHÂN </a:t>
            </a:r>
          </a:p>
        </p:txBody>
      </p:sp>
      <p:sp>
        <p:nvSpPr>
          <p:cNvPr id="9" name="Rectangle 8"/>
          <p:cNvSpPr/>
          <p:nvPr/>
        </p:nvSpPr>
        <p:spPr>
          <a:xfrm>
            <a:off x="498764" y="2743200"/>
            <a:ext cx="1711036"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Thiếu</a:t>
            </a:r>
            <a:r>
              <a:rPr lang="en-US" dirty="0"/>
              <a:t> </a:t>
            </a:r>
            <a:r>
              <a:rPr lang="en-US" dirty="0" err="1"/>
              <a:t>máu</a:t>
            </a:r>
            <a:r>
              <a:rPr lang="en-US" dirty="0"/>
              <a:t> </a:t>
            </a:r>
            <a:r>
              <a:rPr lang="en-US" dirty="0" err="1"/>
              <a:t>cấp</a:t>
            </a:r>
            <a:r>
              <a:rPr lang="en-US" dirty="0"/>
              <a:t> </a:t>
            </a:r>
            <a:r>
              <a:rPr lang="en-US" dirty="0" err="1"/>
              <a:t>tính</a:t>
            </a:r>
            <a:endParaRPr lang="en-US" dirty="0"/>
          </a:p>
        </p:txBody>
      </p:sp>
      <p:sp>
        <p:nvSpPr>
          <p:cNvPr id="11" name="Rectangle 10"/>
          <p:cNvSpPr/>
          <p:nvPr/>
        </p:nvSpPr>
        <p:spPr>
          <a:xfrm>
            <a:off x="516082" y="3810000"/>
            <a:ext cx="1711036"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Thiếu</a:t>
            </a:r>
            <a:r>
              <a:rPr lang="en-US" dirty="0"/>
              <a:t> </a:t>
            </a:r>
            <a:r>
              <a:rPr lang="en-US" dirty="0" err="1"/>
              <a:t>máu</a:t>
            </a:r>
            <a:r>
              <a:rPr lang="en-US" dirty="0"/>
              <a:t> </a:t>
            </a:r>
            <a:r>
              <a:rPr lang="en-US" dirty="0" err="1"/>
              <a:t>mãn</a:t>
            </a:r>
            <a:r>
              <a:rPr lang="en-US" dirty="0"/>
              <a:t> </a:t>
            </a:r>
            <a:r>
              <a:rPr lang="en-US" dirty="0" err="1"/>
              <a:t>tính</a:t>
            </a:r>
            <a:endParaRPr lang="en-US" dirty="0"/>
          </a:p>
        </p:txBody>
      </p:sp>
      <p:sp>
        <p:nvSpPr>
          <p:cNvPr id="12" name="Rectangle 11"/>
          <p:cNvSpPr/>
          <p:nvPr/>
        </p:nvSpPr>
        <p:spPr>
          <a:xfrm>
            <a:off x="2642755" y="3810000"/>
            <a:ext cx="1711036"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Thiếu</a:t>
            </a:r>
            <a:r>
              <a:rPr lang="en-US" dirty="0"/>
              <a:t> </a:t>
            </a:r>
            <a:r>
              <a:rPr lang="en-US" dirty="0" err="1"/>
              <a:t>máu</a:t>
            </a:r>
            <a:r>
              <a:rPr lang="en-US" dirty="0"/>
              <a:t> HC </a:t>
            </a:r>
            <a:r>
              <a:rPr lang="en-US" dirty="0" err="1"/>
              <a:t>trung</a:t>
            </a:r>
            <a:r>
              <a:rPr lang="en-US" dirty="0"/>
              <a:t> </a:t>
            </a:r>
            <a:r>
              <a:rPr lang="en-US" dirty="0" err="1"/>
              <a:t>bình</a:t>
            </a:r>
            <a:endParaRPr lang="en-US" dirty="0"/>
          </a:p>
        </p:txBody>
      </p:sp>
      <p:sp>
        <p:nvSpPr>
          <p:cNvPr id="13" name="Rectangle 12"/>
          <p:cNvSpPr/>
          <p:nvPr/>
        </p:nvSpPr>
        <p:spPr>
          <a:xfrm>
            <a:off x="2642755" y="2743200"/>
            <a:ext cx="1711036"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Thiếu</a:t>
            </a:r>
            <a:r>
              <a:rPr lang="en-US" dirty="0"/>
              <a:t> </a:t>
            </a:r>
            <a:r>
              <a:rPr lang="en-US" dirty="0" err="1"/>
              <a:t>máu</a:t>
            </a:r>
            <a:r>
              <a:rPr lang="en-US" dirty="0"/>
              <a:t> HC to</a:t>
            </a:r>
          </a:p>
        </p:txBody>
      </p:sp>
      <p:sp>
        <p:nvSpPr>
          <p:cNvPr id="14" name="Rectangle 13"/>
          <p:cNvSpPr/>
          <p:nvPr/>
        </p:nvSpPr>
        <p:spPr>
          <a:xfrm>
            <a:off x="2642755" y="4876800"/>
            <a:ext cx="1711036"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Thiếu</a:t>
            </a:r>
            <a:r>
              <a:rPr lang="en-US" dirty="0"/>
              <a:t> </a:t>
            </a:r>
            <a:r>
              <a:rPr lang="en-US" dirty="0" err="1"/>
              <a:t>máu</a:t>
            </a:r>
            <a:r>
              <a:rPr lang="en-US" dirty="0"/>
              <a:t> HC </a:t>
            </a:r>
            <a:r>
              <a:rPr lang="en-US" dirty="0" err="1"/>
              <a:t>nhỏ</a:t>
            </a:r>
            <a:endParaRPr lang="en-US" dirty="0"/>
          </a:p>
        </p:txBody>
      </p:sp>
      <p:sp>
        <p:nvSpPr>
          <p:cNvPr id="15" name="Rectangle 14"/>
          <p:cNvSpPr/>
          <p:nvPr/>
        </p:nvSpPr>
        <p:spPr>
          <a:xfrm>
            <a:off x="4783282" y="2743200"/>
            <a:ext cx="1711036"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Thiếu</a:t>
            </a:r>
            <a:r>
              <a:rPr lang="en-US" dirty="0"/>
              <a:t> </a:t>
            </a:r>
            <a:r>
              <a:rPr lang="en-US" dirty="0" err="1"/>
              <a:t>máu</a:t>
            </a:r>
            <a:r>
              <a:rPr lang="en-US" dirty="0"/>
              <a:t> </a:t>
            </a:r>
            <a:r>
              <a:rPr lang="en-US" dirty="0" err="1"/>
              <a:t>nhược</a:t>
            </a:r>
            <a:r>
              <a:rPr lang="en-US" dirty="0"/>
              <a:t> </a:t>
            </a:r>
            <a:r>
              <a:rPr lang="en-US" dirty="0" err="1"/>
              <a:t>sắc</a:t>
            </a:r>
            <a:endParaRPr lang="en-US" dirty="0"/>
          </a:p>
        </p:txBody>
      </p:sp>
      <p:sp>
        <p:nvSpPr>
          <p:cNvPr id="16" name="Rectangle 15"/>
          <p:cNvSpPr/>
          <p:nvPr/>
        </p:nvSpPr>
        <p:spPr>
          <a:xfrm>
            <a:off x="4783282" y="3806536"/>
            <a:ext cx="1711036"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Thiếu</a:t>
            </a:r>
            <a:r>
              <a:rPr lang="en-US" dirty="0"/>
              <a:t> </a:t>
            </a:r>
            <a:r>
              <a:rPr lang="en-US" dirty="0" err="1"/>
              <a:t>máu</a:t>
            </a:r>
            <a:r>
              <a:rPr lang="en-US" dirty="0"/>
              <a:t> </a:t>
            </a:r>
            <a:r>
              <a:rPr lang="en-US" dirty="0" err="1"/>
              <a:t>đẳng</a:t>
            </a:r>
            <a:r>
              <a:rPr lang="en-US" dirty="0"/>
              <a:t> </a:t>
            </a:r>
            <a:r>
              <a:rPr lang="en-US" dirty="0" err="1"/>
              <a:t>sắc</a:t>
            </a:r>
            <a:endParaRPr lang="en-US" dirty="0"/>
          </a:p>
        </p:txBody>
      </p:sp>
      <p:sp>
        <p:nvSpPr>
          <p:cNvPr id="17" name="Rectangle 16"/>
          <p:cNvSpPr/>
          <p:nvPr/>
        </p:nvSpPr>
        <p:spPr>
          <a:xfrm>
            <a:off x="4783282" y="4876800"/>
            <a:ext cx="1711036"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Thiếu</a:t>
            </a:r>
            <a:r>
              <a:rPr lang="en-US" dirty="0"/>
              <a:t> </a:t>
            </a:r>
            <a:r>
              <a:rPr lang="en-US" dirty="0" err="1"/>
              <a:t>máu</a:t>
            </a:r>
            <a:r>
              <a:rPr lang="en-US" dirty="0"/>
              <a:t> </a:t>
            </a:r>
            <a:r>
              <a:rPr lang="en-US" dirty="0" err="1"/>
              <a:t>ưu</a:t>
            </a:r>
            <a:r>
              <a:rPr lang="en-US" dirty="0"/>
              <a:t> </a:t>
            </a:r>
            <a:r>
              <a:rPr lang="en-US" dirty="0" err="1"/>
              <a:t>sắc</a:t>
            </a:r>
            <a:endParaRPr lang="en-US" dirty="0"/>
          </a:p>
        </p:txBody>
      </p:sp>
      <p:sp>
        <p:nvSpPr>
          <p:cNvPr id="18" name="Rectangle 17"/>
          <p:cNvSpPr/>
          <p:nvPr/>
        </p:nvSpPr>
        <p:spPr>
          <a:xfrm>
            <a:off x="6993082" y="2729345"/>
            <a:ext cx="1711036"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Chảy</a:t>
            </a:r>
            <a:r>
              <a:rPr lang="en-US" dirty="0"/>
              <a:t> </a:t>
            </a:r>
            <a:r>
              <a:rPr lang="en-US" dirty="0" err="1"/>
              <a:t>máu</a:t>
            </a:r>
            <a:endParaRPr lang="en-US" dirty="0"/>
          </a:p>
        </p:txBody>
      </p:sp>
      <p:sp>
        <p:nvSpPr>
          <p:cNvPr id="19" name="Rectangle 18"/>
          <p:cNvSpPr/>
          <p:nvPr/>
        </p:nvSpPr>
        <p:spPr>
          <a:xfrm>
            <a:off x="6993082" y="4876800"/>
            <a:ext cx="1711036"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Do </a:t>
            </a:r>
            <a:r>
              <a:rPr lang="en-US" dirty="0" err="1"/>
              <a:t>rối</a:t>
            </a:r>
            <a:r>
              <a:rPr lang="en-US" dirty="0"/>
              <a:t> </a:t>
            </a:r>
            <a:r>
              <a:rPr lang="en-US" dirty="0" err="1"/>
              <a:t>loại</a:t>
            </a:r>
            <a:r>
              <a:rPr lang="en-US" dirty="0"/>
              <a:t> </a:t>
            </a:r>
            <a:r>
              <a:rPr lang="en-US" dirty="0" err="1"/>
              <a:t>tạo</a:t>
            </a:r>
            <a:r>
              <a:rPr lang="en-US" dirty="0"/>
              <a:t> </a:t>
            </a:r>
            <a:r>
              <a:rPr lang="en-US" dirty="0" err="1"/>
              <a:t>máu</a:t>
            </a:r>
            <a:endParaRPr lang="en-US" dirty="0"/>
          </a:p>
        </p:txBody>
      </p:sp>
      <p:sp>
        <p:nvSpPr>
          <p:cNvPr id="20" name="Rectangle 19"/>
          <p:cNvSpPr/>
          <p:nvPr/>
        </p:nvSpPr>
        <p:spPr>
          <a:xfrm>
            <a:off x="6993082" y="5943600"/>
            <a:ext cx="1711036"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Do </a:t>
            </a:r>
            <a:r>
              <a:rPr lang="en-US" dirty="0" err="1"/>
              <a:t>huyết</a:t>
            </a:r>
            <a:r>
              <a:rPr lang="en-US" dirty="0"/>
              <a:t> </a:t>
            </a:r>
            <a:r>
              <a:rPr lang="en-US" dirty="0" err="1"/>
              <a:t>tán</a:t>
            </a:r>
            <a:endParaRPr lang="en-US" dirty="0"/>
          </a:p>
        </p:txBody>
      </p:sp>
      <p:sp>
        <p:nvSpPr>
          <p:cNvPr id="21" name="Rectangle 20"/>
          <p:cNvSpPr/>
          <p:nvPr/>
        </p:nvSpPr>
        <p:spPr>
          <a:xfrm>
            <a:off x="6993082" y="3810000"/>
            <a:ext cx="1711036"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Các</a:t>
            </a:r>
            <a:r>
              <a:rPr lang="en-US" dirty="0"/>
              <a:t> </a:t>
            </a:r>
            <a:r>
              <a:rPr lang="en-US" dirty="0" err="1"/>
              <a:t>yếu</a:t>
            </a:r>
            <a:r>
              <a:rPr lang="en-US" dirty="0"/>
              <a:t> </a:t>
            </a:r>
            <a:r>
              <a:rPr lang="en-US" dirty="0" err="1"/>
              <a:t>tố</a:t>
            </a:r>
            <a:r>
              <a:rPr lang="en-US" dirty="0"/>
              <a:t> </a:t>
            </a:r>
            <a:r>
              <a:rPr lang="en-US" dirty="0" err="1"/>
              <a:t>tạo</a:t>
            </a:r>
            <a:r>
              <a:rPr lang="en-US" dirty="0"/>
              <a:t> </a:t>
            </a:r>
            <a:r>
              <a:rPr lang="en-US" dirty="0" err="1"/>
              <a:t>máu</a:t>
            </a:r>
            <a:endParaRPr lang="en-US" dirty="0"/>
          </a:p>
        </p:txBody>
      </p:sp>
      <p:sp>
        <p:nvSpPr>
          <p:cNvPr id="23" name="Down Arrow 22"/>
          <p:cNvSpPr/>
          <p:nvPr/>
        </p:nvSpPr>
        <p:spPr>
          <a:xfrm>
            <a:off x="1143000" y="2133600"/>
            <a:ext cx="457200" cy="59574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4" name="Down Arrow 23"/>
          <p:cNvSpPr/>
          <p:nvPr/>
        </p:nvSpPr>
        <p:spPr>
          <a:xfrm>
            <a:off x="3269673" y="2126673"/>
            <a:ext cx="457200" cy="59574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5" name="Down Arrow 24"/>
          <p:cNvSpPr/>
          <p:nvPr/>
        </p:nvSpPr>
        <p:spPr>
          <a:xfrm>
            <a:off x="7620000" y="2147455"/>
            <a:ext cx="457200" cy="59574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6" name="Down Arrow 25"/>
          <p:cNvSpPr/>
          <p:nvPr/>
        </p:nvSpPr>
        <p:spPr>
          <a:xfrm>
            <a:off x="5410200" y="2133600"/>
            <a:ext cx="457200" cy="59574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6916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55698"/>
            <a:ext cx="5943600" cy="584775"/>
          </a:xfrm>
          <a:prstGeom prst="rect">
            <a:avLst/>
          </a:prstGeom>
          <a:noFill/>
        </p:spPr>
        <p:txBody>
          <a:bodyPr wrap="square" rtlCol="0">
            <a:spAutoFit/>
          </a:bodyPr>
          <a:lstStyle/>
          <a:p>
            <a:r>
              <a:rPr lang="en-US" sz="3200" b="1" u="sng" dirty="0">
                <a:solidFill>
                  <a:srgbClr val="FF0000"/>
                </a:solidFill>
              </a:rPr>
              <a:t>IV. CÁC BỆNH LÝ THƯỜNG GẶP</a:t>
            </a:r>
          </a:p>
        </p:txBody>
      </p:sp>
      <p:sp>
        <p:nvSpPr>
          <p:cNvPr id="5" name="TextBox 4"/>
          <p:cNvSpPr txBox="1"/>
          <p:nvPr/>
        </p:nvSpPr>
        <p:spPr>
          <a:xfrm>
            <a:off x="755073" y="713509"/>
            <a:ext cx="2971800" cy="381000"/>
          </a:xfrm>
          <a:prstGeom prst="rect">
            <a:avLst/>
          </a:prstGeom>
          <a:noFill/>
        </p:spPr>
        <p:txBody>
          <a:bodyPr wrap="square" rtlCol="0">
            <a:spAutoFit/>
          </a:bodyPr>
          <a:lstStyle/>
          <a:p>
            <a:r>
              <a:rPr lang="en-US" b="1" u="sng" dirty="0"/>
              <a:t>1.  THIẾU MÁU DO SẮT </a:t>
            </a:r>
          </a:p>
        </p:txBody>
      </p:sp>
      <p:sp>
        <p:nvSpPr>
          <p:cNvPr id="6" name="TextBox 5"/>
          <p:cNvSpPr txBox="1"/>
          <p:nvPr/>
        </p:nvSpPr>
        <p:spPr>
          <a:xfrm>
            <a:off x="914400" y="1295400"/>
            <a:ext cx="7315200" cy="4524315"/>
          </a:xfrm>
          <a:prstGeom prst="rect">
            <a:avLst/>
          </a:prstGeom>
          <a:noFill/>
        </p:spPr>
        <p:txBody>
          <a:bodyPr wrap="square" rtlCol="0">
            <a:spAutoFit/>
          </a:bodyPr>
          <a:lstStyle/>
          <a:p>
            <a:r>
              <a:rPr lang="en-US" i="1" dirty="0"/>
              <a:t>1.1 : </a:t>
            </a:r>
            <a:r>
              <a:rPr lang="en-US" i="1" dirty="0" err="1"/>
              <a:t>Nguyên</a:t>
            </a:r>
            <a:r>
              <a:rPr lang="en-US" i="1" dirty="0"/>
              <a:t> </a:t>
            </a:r>
            <a:r>
              <a:rPr lang="en-US" i="1" dirty="0" err="1"/>
              <a:t>nhân</a:t>
            </a:r>
            <a:r>
              <a:rPr lang="en-US" i="1" dirty="0"/>
              <a:t> </a:t>
            </a:r>
          </a:p>
          <a:p>
            <a:r>
              <a:rPr lang="en-US" dirty="0"/>
              <a:t>        </a:t>
            </a:r>
            <a:r>
              <a:rPr lang="en-US" dirty="0">
                <a:latin typeface="Arial ( body)"/>
                <a:cs typeface="Arial" pitchFamily="34" charset="0"/>
              </a:rPr>
              <a:t>- </a:t>
            </a:r>
            <a:r>
              <a:rPr lang="en-US" dirty="0" err="1">
                <a:latin typeface="Arial ( body)"/>
                <a:cs typeface="Arial" pitchFamily="34" charset="0"/>
              </a:rPr>
              <a:t>Không</a:t>
            </a:r>
            <a:r>
              <a:rPr lang="en-US" dirty="0">
                <a:latin typeface="Arial ( body)"/>
                <a:cs typeface="Arial" pitchFamily="34" charset="0"/>
              </a:rPr>
              <a:t> </a:t>
            </a:r>
            <a:r>
              <a:rPr lang="en-US" dirty="0" err="1">
                <a:latin typeface="Arial ( body)"/>
                <a:cs typeface="Arial" pitchFamily="34" charset="0"/>
              </a:rPr>
              <a:t>cung</a:t>
            </a:r>
            <a:r>
              <a:rPr lang="en-US" dirty="0">
                <a:latin typeface="Arial ( body)"/>
                <a:cs typeface="Arial" pitchFamily="34" charset="0"/>
              </a:rPr>
              <a:t> </a:t>
            </a:r>
            <a:r>
              <a:rPr lang="en-US" dirty="0" err="1">
                <a:latin typeface="Arial ( body)"/>
                <a:cs typeface="Arial" pitchFamily="34" charset="0"/>
              </a:rPr>
              <a:t>cấp</a:t>
            </a:r>
            <a:r>
              <a:rPr lang="en-US" dirty="0">
                <a:latin typeface="Arial ( body)"/>
                <a:cs typeface="Arial" pitchFamily="34" charset="0"/>
              </a:rPr>
              <a:t> </a:t>
            </a:r>
            <a:r>
              <a:rPr lang="en-US" dirty="0" err="1">
                <a:latin typeface="Arial ( body)"/>
                <a:cs typeface="Arial" pitchFamily="34" charset="0"/>
              </a:rPr>
              <a:t>đủ</a:t>
            </a:r>
            <a:r>
              <a:rPr lang="en-US" dirty="0">
                <a:latin typeface="Arial ( body)"/>
                <a:cs typeface="Arial" pitchFamily="34" charset="0"/>
              </a:rPr>
              <a:t> </a:t>
            </a:r>
            <a:r>
              <a:rPr lang="en-US" dirty="0" err="1">
                <a:latin typeface="Arial ( body)"/>
                <a:cs typeface="Arial" pitchFamily="34" charset="0"/>
              </a:rPr>
              <a:t>nhu</a:t>
            </a:r>
            <a:r>
              <a:rPr lang="en-US" dirty="0">
                <a:latin typeface="Arial ( body)"/>
                <a:cs typeface="Arial" pitchFamily="34" charset="0"/>
              </a:rPr>
              <a:t> </a:t>
            </a:r>
            <a:r>
              <a:rPr lang="en-US" dirty="0" err="1">
                <a:latin typeface="Arial ( body)"/>
                <a:cs typeface="Arial" pitchFamily="34" charset="0"/>
              </a:rPr>
              <a:t>cầu</a:t>
            </a:r>
            <a:r>
              <a:rPr lang="en-US" dirty="0">
                <a:latin typeface="Arial ( body)"/>
                <a:cs typeface="Arial" pitchFamily="34" charset="0"/>
              </a:rPr>
              <a:t> </a:t>
            </a:r>
            <a:r>
              <a:rPr lang="en-US" dirty="0" err="1">
                <a:latin typeface="Arial ( body)"/>
                <a:cs typeface="Arial" pitchFamily="34" charset="0"/>
              </a:rPr>
              <a:t>sắt</a:t>
            </a:r>
            <a:endParaRPr lang="en-US" dirty="0">
              <a:latin typeface="Arial ( body)"/>
              <a:cs typeface="Arial" pitchFamily="34" charset="0"/>
            </a:endParaRPr>
          </a:p>
          <a:p>
            <a:r>
              <a:rPr lang="en-US" dirty="0">
                <a:latin typeface="Arial ( body)"/>
                <a:cs typeface="Arial" pitchFamily="34" charset="0"/>
              </a:rPr>
              <a:t>      - </a:t>
            </a:r>
            <a:r>
              <a:rPr lang="en-US" dirty="0" err="1">
                <a:latin typeface="Arial ( body)"/>
                <a:cs typeface="Arial" pitchFamily="34" charset="0"/>
              </a:rPr>
              <a:t>Mất</a:t>
            </a:r>
            <a:r>
              <a:rPr lang="en-US" dirty="0">
                <a:latin typeface="Arial ( body)"/>
                <a:cs typeface="Arial" pitchFamily="34" charset="0"/>
              </a:rPr>
              <a:t> </a:t>
            </a:r>
            <a:r>
              <a:rPr lang="en-US" dirty="0" err="1">
                <a:latin typeface="Arial ( body)"/>
                <a:cs typeface="Arial" pitchFamily="34" charset="0"/>
              </a:rPr>
              <a:t>sắt</a:t>
            </a:r>
            <a:r>
              <a:rPr lang="en-US" dirty="0">
                <a:latin typeface="Arial ( body)"/>
                <a:cs typeface="Arial" pitchFamily="34" charset="0"/>
              </a:rPr>
              <a:t> do </a:t>
            </a:r>
            <a:r>
              <a:rPr lang="en-US" dirty="0" err="1">
                <a:latin typeface="Arial ( body)"/>
                <a:cs typeface="Arial" pitchFamily="34" charset="0"/>
              </a:rPr>
              <a:t>mất</a:t>
            </a:r>
            <a:r>
              <a:rPr lang="en-US" dirty="0">
                <a:latin typeface="Arial ( body)"/>
                <a:cs typeface="Arial" pitchFamily="34" charset="0"/>
              </a:rPr>
              <a:t> </a:t>
            </a:r>
            <a:r>
              <a:rPr lang="en-US" dirty="0" err="1">
                <a:latin typeface="Arial ( body)"/>
                <a:cs typeface="Arial" pitchFamily="34" charset="0"/>
              </a:rPr>
              <a:t>máu</a:t>
            </a:r>
            <a:r>
              <a:rPr lang="en-US" dirty="0">
                <a:latin typeface="Arial ( body)"/>
                <a:cs typeface="Arial" pitchFamily="34" charset="0"/>
              </a:rPr>
              <a:t> </a:t>
            </a:r>
            <a:r>
              <a:rPr lang="en-US" dirty="0" err="1">
                <a:latin typeface="Arial ( body)"/>
                <a:cs typeface="Arial" pitchFamily="34" charset="0"/>
              </a:rPr>
              <a:t>mãn</a:t>
            </a:r>
            <a:r>
              <a:rPr lang="en-US" dirty="0">
                <a:latin typeface="Arial ( body)"/>
                <a:cs typeface="Arial" pitchFamily="34" charset="0"/>
              </a:rPr>
              <a:t> </a:t>
            </a:r>
            <a:r>
              <a:rPr lang="en-US" dirty="0" err="1">
                <a:latin typeface="Arial ( body)"/>
                <a:cs typeface="Arial" pitchFamily="34" charset="0"/>
              </a:rPr>
              <a:t>tính</a:t>
            </a:r>
            <a:endParaRPr lang="en-US" dirty="0">
              <a:latin typeface="Arial ( body)"/>
              <a:cs typeface="Arial" pitchFamily="34" charset="0"/>
            </a:endParaRPr>
          </a:p>
          <a:p>
            <a:r>
              <a:rPr lang="en-US" dirty="0">
                <a:latin typeface="Arial ( body)"/>
                <a:cs typeface="Arial" pitchFamily="34" charset="0"/>
              </a:rPr>
              <a:t>      - </a:t>
            </a:r>
            <a:r>
              <a:rPr lang="en-US" dirty="0" err="1">
                <a:latin typeface="Arial ( body)"/>
                <a:cs typeface="Arial" pitchFamily="34" charset="0"/>
              </a:rPr>
              <a:t>Rối</a:t>
            </a:r>
            <a:r>
              <a:rPr lang="en-US" dirty="0">
                <a:latin typeface="Arial ( body)"/>
                <a:cs typeface="Arial" pitchFamily="34" charset="0"/>
              </a:rPr>
              <a:t> </a:t>
            </a:r>
            <a:r>
              <a:rPr lang="en-US" dirty="0" err="1">
                <a:latin typeface="Arial ( body)"/>
                <a:cs typeface="Arial" pitchFamily="34" charset="0"/>
              </a:rPr>
              <a:t>loạn</a:t>
            </a:r>
            <a:r>
              <a:rPr lang="en-US" dirty="0">
                <a:latin typeface="Arial ( body)"/>
                <a:cs typeface="Arial" pitchFamily="34" charset="0"/>
              </a:rPr>
              <a:t> </a:t>
            </a:r>
            <a:r>
              <a:rPr lang="en-US" dirty="0" err="1">
                <a:latin typeface="Arial ( body)"/>
                <a:cs typeface="Arial" pitchFamily="34" charset="0"/>
              </a:rPr>
              <a:t>chuyển</a:t>
            </a:r>
            <a:r>
              <a:rPr lang="en-US" dirty="0">
                <a:latin typeface="Arial ( body)"/>
                <a:cs typeface="Arial" pitchFamily="34" charset="0"/>
              </a:rPr>
              <a:t> </a:t>
            </a:r>
            <a:r>
              <a:rPr lang="en-US" dirty="0" err="1">
                <a:latin typeface="Arial ( body)"/>
                <a:cs typeface="Arial" pitchFamily="34" charset="0"/>
              </a:rPr>
              <a:t>hóa</a:t>
            </a:r>
            <a:r>
              <a:rPr lang="en-US" dirty="0">
                <a:latin typeface="Arial ( body)"/>
                <a:cs typeface="Arial" pitchFamily="34" charset="0"/>
              </a:rPr>
              <a:t> </a:t>
            </a:r>
            <a:r>
              <a:rPr lang="en-US" dirty="0" err="1">
                <a:latin typeface="Arial ( body)"/>
                <a:cs typeface="Arial" pitchFamily="34" charset="0"/>
              </a:rPr>
              <a:t>sắt</a:t>
            </a:r>
            <a:r>
              <a:rPr lang="en-US" dirty="0">
                <a:latin typeface="Arial ( body)"/>
                <a:cs typeface="Arial" pitchFamily="34" charset="0"/>
              </a:rPr>
              <a:t> </a:t>
            </a:r>
            <a:r>
              <a:rPr lang="en-US" dirty="0" err="1">
                <a:latin typeface="Arial ( body)"/>
                <a:cs typeface="Arial" pitchFamily="34" charset="0"/>
              </a:rPr>
              <a:t>bẩm</a:t>
            </a:r>
            <a:r>
              <a:rPr lang="en-US" dirty="0">
                <a:latin typeface="Arial ( body)"/>
                <a:cs typeface="Arial" pitchFamily="34" charset="0"/>
              </a:rPr>
              <a:t> </a:t>
            </a:r>
            <a:r>
              <a:rPr lang="en-US" dirty="0" err="1">
                <a:latin typeface="Arial ( body)"/>
                <a:cs typeface="Arial" pitchFamily="34" charset="0"/>
              </a:rPr>
              <a:t>sinh</a:t>
            </a:r>
            <a:endParaRPr lang="en-US" dirty="0">
              <a:latin typeface="Arial ( body)"/>
              <a:cs typeface="Arial" pitchFamily="34" charset="0"/>
            </a:endParaRPr>
          </a:p>
          <a:p>
            <a:endParaRPr lang="en-US" dirty="0">
              <a:latin typeface="Arial ( body)"/>
              <a:cs typeface="Arial" pitchFamily="34" charset="0"/>
            </a:endParaRPr>
          </a:p>
          <a:p>
            <a:r>
              <a:rPr lang="en-US" i="1" dirty="0"/>
              <a:t>1.2 : </a:t>
            </a:r>
            <a:r>
              <a:rPr lang="en-US" i="1" dirty="0" err="1"/>
              <a:t>Triệu</a:t>
            </a:r>
            <a:r>
              <a:rPr lang="en-US" i="1" dirty="0"/>
              <a:t> </a:t>
            </a:r>
            <a:r>
              <a:rPr lang="en-US" i="1" dirty="0" err="1"/>
              <a:t>chứng</a:t>
            </a:r>
            <a:r>
              <a:rPr lang="en-US" i="1" dirty="0"/>
              <a:t> </a:t>
            </a:r>
          </a:p>
          <a:p>
            <a:r>
              <a:rPr lang="en-US" i="1" dirty="0"/>
              <a:t>      </a:t>
            </a:r>
            <a:r>
              <a:rPr lang="vi-VN" dirty="0"/>
              <a:t>Triệu chứng chính của thiếu máu do thiếu sắt bao gồm:</a:t>
            </a:r>
          </a:p>
          <a:p>
            <a:r>
              <a:rPr lang="en-US" dirty="0"/>
              <a:t>              + </a:t>
            </a:r>
            <a:r>
              <a:rPr lang="vi-VN" dirty="0"/>
              <a:t>Cảm giác mệt mỏi;</a:t>
            </a:r>
          </a:p>
          <a:p>
            <a:r>
              <a:rPr lang="en-US" dirty="0"/>
              <a:t>              + </a:t>
            </a:r>
            <a:r>
              <a:rPr lang="vi-VN" dirty="0"/>
              <a:t>Chóng mặt;</a:t>
            </a:r>
          </a:p>
          <a:p>
            <a:r>
              <a:rPr lang="en-US" dirty="0"/>
              <a:t>              + </a:t>
            </a:r>
            <a:r>
              <a:rPr lang="vi-VN" dirty="0"/>
              <a:t>Gặp khó khăn trong sinh hoạt hàng ngày.</a:t>
            </a:r>
          </a:p>
          <a:p>
            <a:r>
              <a:rPr lang="en-US" dirty="0"/>
              <a:t>    - </a:t>
            </a:r>
            <a:r>
              <a:rPr lang="vi-VN" dirty="0"/>
              <a:t>Bệnh nặng có thể gây khó thở và khiến da nhợt nhạt. Bệnh kéo dài gây đau miệng, khó nuốt, và móng tay mềm, cong.</a:t>
            </a:r>
          </a:p>
          <a:p>
            <a:r>
              <a:rPr lang="en-US" dirty="0"/>
              <a:t>    - </a:t>
            </a:r>
            <a:r>
              <a:rPr lang="vi-VN" dirty="0"/>
              <a:t>Một số triệu chứng khác ít xảy ra hơn như muốn ăn thức ăn cứng giòn, đá viên hay ăn những thứ kỳ lạ như bụi bẩn hoặc đất sét (gọi là hội chứng pica).</a:t>
            </a:r>
          </a:p>
          <a:p>
            <a:endParaRPr lang="en-US" dirty="0"/>
          </a:p>
        </p:txBody>
      </p:sp>
    </p:spTree>
    <p:extLst>
      <p:ext uri="{BB962C8B-B14F-4D97-AF65-F5344CB8AC3E}">
        <p14:creationId xmlns:p14="http://schemas.microsoft.com/office/powerpoint/2010/main" val="209064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609600"/>
            <a:ext cx="7391400" cy="3693319"/>
          </a:xfrm>
          <a:prstGeom prst="rect">
            <a:avLst/>
          </a:prstGeom>
          <a:noFill/>
        </p:spPr>
        <p:txBody>
          <a:bodyPr wrap="square" rtlCol="0">
            <a:spAutoFit/>
          </a:bodyPr>
          <a:lstStyle/>
          <a:p>
            <a:r>
              <a:rPr lang="en-US" b="1" i="1" dirty="0"/>
              <a:t>1.3 : </a:t>
            </a:r>
            <a:r>
              <a:rPr lang="en-US" b="1" i="1" dirty="0" err="1"/>
              <a:t>Điều</a:t>
            </a:r>
            <a:r>
              <a:rPr lang="en-US" b="1" i="1" dirty="0"/>
              <a:t> </a:t>
            </a:r>
            <a:r>
              <a:rPr lang="en-US" b="1" i="1" dirty="0" err="1"/>
              <a:t>trị</a:t>
            </a:r>
            <a:r>
              <a:rPr lang="en-US" b="1" i="1" dirty="0"/>
              <a:t> </a:t>
            </a:r>
          </a:p>
          <a:p>
            <a:endParaRPr lang="en-US" dirty="0"/>
          </a:p>
          <a:p>
            <a:r>
              <a:rPr lang="en-US" dirty="0"/>
              <a:t> </a:t>
            </a:r>
            <a:r>
              <a:rPr lang="vi-VN" dirty="0"/>
              <a:t>- Hạn chế truyền máu, chỉ truyền máu trong trường hợp thiếu máu nặng, mất bù.</a:t>
            </a:r>
          </a:p>
          <a:p>
            <a:r>
              <a:rPr lang="vi-VN" dirty="0"/>
              <a:t>- Bổ sung các dạng chế phẩm sắt bằng truyền tĩnh mạch hoặc dung dịch uống, viên nén, khuyến khích sử dụng thuốc bổ sung sắt dạng uống. Chỉ định sử dụng sắt đường truyền tĩnh mạch trong các trường hợ</a:t>
            </a:r>
            <a:r>
              <a:rPr lang="en-US" dirty="0"/>
              <a:t>p : </a:t>
            </a:r>
            <a:r>
              <a:rPr lang="en-US" dirty="0" err="1"/>
              <a:t>thiếu</a:t>
            </a:r>
            <a:r>
              <a:rPr lang="en-US" dirty="0"/>
              <a:t> </a:t>
            </a:r>
            <a:r>
              <a:rPr lang="en-US" dirty="0" err="1"/>
              <a:t>máu</a:t>
            </a:r>
            <a:r>
              <a:rPr lang="en-US" dirty="0"/>
              <a:t> </a:t>
            </a:r>
            <a:r>
              <a:rPr lang="en-US" dirty="0" err="1"/>
              <a:t>nặng</a:t>
            </a:r>
            <a:r>
              <a:rPr lang="en-US" dirty="0"/>
              <a:t>, </a:t>
            </a:r>
            <a:r>
              <a:rPr lang="en-US" dirty="0" err="1"/>
              <a:t>không</a:t>
            </a:r>
            <a:r>
              <a:rPr lang="en-US" dirty="0"/>
              <a:t> </a:t>
            </a:r>
            <a:r>
              <a:rPr lang="en-US" dirty="0" err="1"/>
              <a:t>hấp</a:t>
            </a:r>
            <a:r>
              <a:rPr lang="en-US" dirty="0"/>
              <a:t> </a:t>
            </a:r>
            <a:r>
              <a:rPr lang="en-US" dirty="0" err="1"/>
              <a:t>thu</a:t>
            </a:r>
            <a:r>
              <a:rPr lang="en-US" dirty="0"/>
              <a:t> </a:t>
            </a:r>
            <a:r>
              <a:rPr lang="en-US" dirty="0" err="1"/>
              <a:t>được</a:t>
            </a:r>
            <a:r>
              <a:rPr lang="en-US" dirty="0"/>
              <a:t> </a:t>
            </a:r>
            <a:r>
              <a:rPr lang="en-US" dirty="0" err="1"/>
              <a:t>bằng</a:t>
            </a:r>
            <a:r>
              <a:rPr lang="en-US" dirty="0"/>
              <a:t> </a:t>
            </a:r>
            <a:r>
              <a:rPr lang="en-US" dirty="0" err="1"/>
              <a:t>đường</a:t>
            </a:r>
            <a:r>
              <a:rPr lang="en-US" dirty="0"/>
              <a:t> </a:t>
            </a:r>
            <a:r>
              <a:rPr lang="en-US" dirty="0" err="1"/>
              <a:t>uống</a:t>
            </a:r>
            <a:r>
              <a:rPr lang="en-US" dirty="0"/>
              <a:t>, </a:t>
            </a:r>
            <a:r>
              <a:rPr lang="en-US" dirty="0" err="1"/>
              <a:t>thiếu</a:t>
            </a:r>
            <a:r>
              <a:rPr lang="en-US" dirty="0"/>
              <a:t> </a:t>
            </a:r>
            <a:r>
              <a:rPr lang="en-US" dirty="0" err="1"/>
              <a:t>máu</a:t>
            </a:r>
            <a:r>
              <a:rPr lang="en-US" dirty="0"/>
              <a:t> </a:t>
            </a:r>
            <a:r>
              <a:rPr lang="en-US" dirty="0" err="1"/>
              <a:t>mạn</a:t>
            </a:r>
            <a:r>
              <a:rPr lang="en-US" dirty="0"/>
              <a:t> </a:t>
            </a:r>
            <a:r>
              <a:rPr lang="en-US" dirty="0" err="1"/>
              <a:t>tính</a:t>
            </a:r>
            <a:r>
              <a:rPr lang="en-US" dirty="0"/>
              <a:t>.</a:t>
            </a:r>
            <a:endParaRPr lang="vi-VN" dirty="0"/>
          </a:p>
          <a:p>
            <a:r>
              <a:rPr lang="vi-VN" dirty="0"/>
              <a:t>- Giai đoạn sớm khi mới thiếu sắt chưa thiếu máu: Bổ sung sắt qua thức ăn và uống các chế phẩm chứa sắt.</a:t>
            </a:r>
          </a:p>
          <a:p>
            <a:r>
              <a:rPr lang="vi-VN" dirty="0"/>
              <a:t>- Thời gian bổ sung sắt: Kéo dài</a:t>
            </a:r>
            <a:r>
              <a:rPr lang="en-US" dirty="0"/>
              <a:t> </a:t>
            </a:r>
            <a:r>
              <a:rPr lang="en-US" dirty="0" err="1"/>
              <a:t>từ</a:t>
            </a:r>
            <a:r>
              <a:rPr lang="en-US" dirty="0"/>
              <a:t> 3 </a:t>
            </a:r>
            <a:r>
              <a:rPr lang="en-US" dirty="0" err="1"/>
              <a:t>đến</a:t>
            </a:r>
            <a:r>
              <a:rPr lang="en-US" dirty="0"/>
              <a:t> 6 </a:t>
            </a:r>
            <a:r>
              <a:rPr lang="en-US" dirty="0" err="1"/>
              <a:t>tháng</a:t>
            </a:r>
            <a:r>
              <a:rPr lang="vi-VN" dirty="0"/>
              <a:t>.</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090" y="4038600"/>
            <a:ext cx="3076710" cy="243839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2945" y="3962400"/>
            <a:ext cx="3886200" cy="2895600"/>
          </a:xfrm>
          <a:prstGeom prst="rect">
            <a:avLst/>
          </a:prstGeom>
        </p:spPr>
      </p:pic>
    </p:spTree>
    <p:extLst>
      <p:ext uri="{BB962C8B-B14F-4D97-AF65-F5344CB8AC3E}">
        <p14:creationId xmlns:p14="http://schemas.microsoft.com/office/powerpoint/2010/main" val="506961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533400"/>
            <a:ext cx="8001000" cy="2308324"/>
          </a:xfrm>
          <a:prstGeom prst="rect">
            <a:avLst/>
          </a:prstGeom>
          <a:noFill/>
        </p:spPr>
        <p:txBody>
          <a:bodyPr wrap="square" rtlCol="0">
            <a:spAutoFit/>
          </a:bodyPr>
          <a:lstStyle/>
          <a:p>
            <a:r>
              <a:rPr lang="en-US" b="1" u="sng" dirty="0"/>
              <a:t>2 . THIẾU MÁU DO THIẾU VITAMIN B12</a:t>
            </a:r>
          </a:p>
          <a:p>
            <a:r>
              <a:rPr lang="en-US" b="1" i="1" dirty="0"/>
              <a:t>2.1 : </a:t>
            </a:r>
            <a:r>
              <a:rPr lang="en-US" b="1" i="1" dirty="0" err="1"/>
              <a:t>Nguyên</a:t>
            </a:r>
            <a:r>
              <a:rPr lang="en-US" b="1" i="1" dirty="0"/>
              <a:t> </a:t>
            </a:r>
            <a:r>
              <a:rPr lang="en-US" b="1" i="1" dirty="0" err="1"/>
              <a:t>nhân</a:t>
            </a:r>
            <a:endParaRPr lang="en-US" b="1" i="1" dirty="0"/>
          </a:p>
          <a:p>
            <a:r>
              <a:rPr lang="en-US" dirty="0"/>
              <a:t>     - Do </a:t>
            </a:r>
            <a:r>
              <a:rPr lang="en-US" dirty="0" err="1"/>
              <a:t>chế</a:t>
            </a:r>
            <a:r>
              <a:rPr lang="en-US" dirty="0"/>
              <a:t> </a:t>
            </a:r>
            <a:r>
              <a:rPr lang="en-US" dirty="0" err="1"/>
              <a:t>độ</a:t>
            </a:r>
            <a:r>
              <a:rPr lang="en-US" dirty="0"/>
              <a:t> </a:t>
            </a:r>
            <a:r>
              <a:rPr lang="en-US" dirty="0" err="1"/>
              <a:t>ăn</a:t>
            </a:r>
            <a:r>
              <a:rPr lang="en-US" dirty="0"/>
              <a:t> </a:t>
            </a:r>
            <a:r>
              <a:rPr lang="en-US" dirty="0" err="1"/>
              <a:t>uống</a:t>
            </a:r>
            <a:endParaRPr lang="en-US" dirty="0"/>
          </a:p>
          <a:p>
            <a:r>
              <a:rPr lang="en-US" dirty="0"/>
              <a:t>     - </a:t>
            </a:r>
            <a:r>
              <a:rPr lang="en-US" dirty="0" err="1"/>
              <a:t>Bệnh</a:t>
            </a:r>
            <a:r>
              <a:rPr lang="en-US" dirty="0"/>
              <a:t> </a:t>
            </a:r>
            <a:r>
              <a:rPr lang="en-US" dirty="0" err="1"/>
              <a:t>nhân</a:t>
            </a:r>
            <a:r>
              <a:rPr lang="en-US" dirty="0"/>
              <a:t> </a:t>
            </a:r>
            <a:r>
              <a:rPr lang="en-US" dirty="0" err="1"/>
              <a:t>mắc</a:t>
            </a:r>
            <a:r>
              <a:rPr lang="en-US" dirty="0"/>
              <a:t> </a:t>
            </a:r>
            <a:r>
              <a:rPr lang="en-US" dirty="0" err="1"/>
              <a:t>phải</a:t>
            </a:r>
            <a:r>
              <a:rPr lang="en-US" dirty="0"/>
              <a:t> </a:t>
            </a:r>
            <a:r>
              <a:rPr lang="en-US" dirty="0" err="1"/>
              <a:t>các</a:t>
            </a:r>
            <a:r>
              <a:rPr lang="en-US" dirty="0"/>
              <a:t> </a:t>
            </a:r>
            <a:r>
              <a:rPr lang="en-US" dirty="0" err="1"/>
              <a:t>bênh</a:t>
            </a:r>
            <a:r>
              <a:rPr lang="en-US" dirty="0"/>
              <a:t> </a:t>
            </a:r>
            <a:r>
              <a:rPr lang="en-US" dirty="0" err="1"/>
              <a:t>về</a:t>
            </a:r>
            <a:r>
              <a:rPr lang="en-US" dirty="0"/>
              <a:t> </a:t>
            </a:r>
            <a:r>
              <a:rPr lang="en-US" dirty="0" err="1"/>
              <a:t>đường</a:t>
            </a:r>
            <a:r>
              <a:rPr lang="en-US" dirty="0"/>
              <a:t> </a:t>
            </a:r>
            <a:r>
              <a:rPr lang="en-US" dirty="0" err="1"/>
              <a:t>ruột</a:t>
            </a:r>
            <a:r>
              <a:rPr lang="en-US" dirty="0"/>
              <a:t> </a:t>
            </a:r>
          </a:p>
          <a:p>
            <a:r>
              <a:rPr lang="en-US" dirty="0"/>
              <a:t>     - </a:t>
            </a:r>
            <a:r>
              <a:rPr lang="vi-VN" dirty="0"/>
              <a:t> </a:t>
            </a:r>
            <a:r>
              <a:rPr lang="en-US" dirty="0"/>
              <a:t>Ở </a:t>
            </a:r>
            <a:r>
              <a:rPr lang="en-US" dirty="0" err="1"/>
              <a:t>một</a:t>
            </a:r>
            <a:r>
              <a:rPr lang="en-US" dirty="0"/>
              <a:t> </a:t>
            </a:r>
            <a:r>
              <a:rPr lang="en-US" dirty="0" err="1"/>
              <a:t>số</a:t>
            </a:r>
            <a:r>
              <a:rPr lang="en-US" dirty="0"/>
              <a:t> </a:t>
            </a:r>
            <a:r>
              <a:rPr lang="en-US" dirty="0" err="1"/>
              <a:t>người</a:t>
            </a:r>
            <a:r>
              <a:rPr lang="en-US" dirty="0"/>
              <a:t>, </a:t>
            </a:r>
            <a:r>
              <a:rPr lang="en-US" dirty="0" err="1"/>
              <a:t>phản</a:t>
            </a:r>
            <a:r>
              <a:rPr lang="en-US" dirty="0"/>
              <a:t> </a:t>
            </a:r>
            <a:r>
              <a:rPr lang="en-US" dirty="0" err="1"/>
              <a:t>ứng</a:t>
            </a:r>
            <a:r>
              <a:rPr lang="en-US" dirty="0"/>
              <a:t> </a:t>
            </a:r>
            <a:r>
              <a:rPr lang="en-US" dirty="0" err="1"/>
              <a:t>tự</a:t>
            </a:r>
            <a:r>
              <a:rPr lang="en-US" dirty="0"/>
              <a:t> </a:t>
            </a:r>
            <a:r>
              <a:rPr lang="en-US" dirty="0" err="1"/>
              <a:t>miễn</a:t>
            </a:r>
            <a:r>
              <a:rPr lang="en-US" dirty="0"/>
              <a:t> </a:t>
            </a:r>
            <a:r>
              <a:rPr lang="en-US" dirty="0" err="1"/>
              <a:t>dịch</a:t>
            </a:r>
            <a:r>
              <a:rPr lang="en-US" dirty="0"/>
              <a:t> </a:t>
            </a:r>
            <a:r>
              <a:rPr lang="en-US" dirty="0" err="1"/>
              <a:t>gây</a:t>
            </a:r>
            <a:r>
              <a:rPr lang="en-US" dirty="0"/>
              <a:t> </a:t>
            </a:r>
            <a:r>
              <a:rPr lang="en-US" dirty="0" err="1"/>
              <a:t>ra</a:t>
            </a:r>
            <a:r>
              <a:rPr lang="en-US" dirty="0"/>
              <a:t> </a:t>
            </a:r>
            <a:r>
              <a:rPr lang="en-US" dirty="0" err="1"/>
              <a:t>thiếu</a:t>
            </a:r>
            <a:r>
              <a:rPr lang="en-US" dirty="0"/>
              <a:t> </a:t>
            </a:r>
            <a:r>
              <a:rPr lang="en-US" dirty="0" err="1"/>
              <a:t>yếu</a:t>
            </a:r>
            <a:r>
              <a:rPr lang="en-US" dirty="0"/>
              <a:t> </a:t>
            </a:r>
            <a:r>
              <a:rPr lang="en-US" dirty="0" err="1"/>
              <a:t>tố</a:t>
            </a:r>
            <a:r>
              <a:rPr lang="en-US" dirty="0"/>
              <a:t> </a:t>
            </a:r>
            <a:r>
              <a:rPr lang="en-US" dirty="0" err="1"/>
              <a:t>nội</a:t>
            </a:r>
            <a:r>
              <a:rPr lang="en-US" dirty="0"/>
              <a:t> </a:t>
            </a:r>
            <a:r>
              <a:rPr lang="en-US" dirty="0" err="1"/>
              <a:t>tại</a:t>
            </a:r>
            <a:endParaRPr lang="en-US" dirty="0"/>
          </a:p>
          <a:p>
            <a:r>
              <a:rPr lang="en-US" dirty="0"/>
              <a:t>     - </a:t>
            </a:r>
            <a:r>
              <a:rPr lang="en-US" dirty="0" err="1"/>
              <a:t>Dùng</a:t>
            </a:r>
            <a:r>
              <a:rPr lang="en-US" dirty="0"/>
              <a:t> </a:t>
            </a:r>
            <a:r>
              <a:rPr lang="en-US" dirty="0" err="1"/>
              <a:t>thuốc</a:t>
            </a:r>
            <a:r>
              <a:rPr lang="en-US" dirty="0"/>
              <a:t> </a:t>
            </a:r>
            <a:r>
              <a:rPr lang="en-US" dirty="0" err="1"/>
              <a:t>kháng</a:t>
            </a:r>
            <a:r>
              <a:rPr lang="en-US" dirty="0"/>
              <a:t> acid </a:t>
            </a:r>
            <a:r>
              <a:rPr lang="en-US" dirty="0" err="1"/>
              <a:t>và</a:t>
            </a:r>
            <a:r>
              <a:rPr lang="en-US" dirty="0"/>
              <a:t> 1 </a:t>
            </a:r>
            <a:r>
              <a:rPr lang="en-US" dirty="0" err="1"/>
              <a:t>số</a:t>
            </a:r>
            <a:r>
              <a:rPr lang="en-US" dirty="0"/>
              <a:t> </a:t>
            </a:r>
            <a:r>
              <a:rPr lang="en-US" dirty="0" err="1"/>
              <a:t>thuốc</a:t>
            </a:r>
            <a:r>
              <a:rPr lang="en-US" dirty="0"/>
              <a:t> </a:t>
            </a:r>
            <a:r>
              <a:rPr lang="en-US" dirty="0" err="1"/>
              <a:t>điều</a:t>
            </a:r>
            <a:r>
              <a:rPr lang="en-US" dirty="0"/>
              <a:t> </a:t>
            </a:r>
            <a:r>
              <a:rPr lang="en-US" dirty="0" err="1"/>
              <a:t>trị</a:t>
            </a:r>
            <a:r>
              <a:rPr lang="en-US" dirty="0"/>
              <a:t> </a:t>
            </a:r>
            <a:r>
              <a:rPr lang="en-US" dirty="0" err="1"/>
              <a:t>tiểu</a:t>
            </a:r>
            <a:r>
              <a:rPr lang="en-US" dirty="0"/>
              <a:t> </a:t>
            </a:r>
            <a:r>
              <a:rPr lang="en-US" dirty="0" err="1"/>
              <a:t>đường</a:t>
            </a:r>
            <a:r>
              <a:rPr lang="en-US" dirty="0"/>
              <a:t> type 2</a:t>
            </a:r>
          </a:p>
          <a:p>
            <a:r>
              <a:rPr lang="en-US" dirty="0"/>
              <a:t>     - </a:t>
            </a:r>
            <a:r>
              <a:rPr lang="en-US" dirty="0" err="1"/>
              <a:t>Rối</a:t>
            </a:r>
            <a:r>
              <a:rPr lang="en-US" dirty="0"/>
              <a:t> </a:t>
            </a:r>
            <a:r>
              <a:rPr lang="en-US" dirty="0" err="1"/>
              <a:t>loạn</a:t>
            </a:r>
            <a:r>
              <a:rPr lang="en-US" dirty="0"/>
              <a:t> </a:t>
            </a:r>
            <a:r>
              <a:rPr lang="en-US" dirty="0" err="1"/>
              <a:t>tự</a:t>
            </a:r>
            <a:r>
              <a:rPr lang="en-US" dirty="0"/>
              <a:t> </a:t>
            </a:r>
            <a:r>
              <a:rPr lang="en-US" dirty="0" err="1"/>
              <a:t>miễn</a:t>
            </a:r>
            <a:r>
              <a:rPr lang="en-US" dirty="0"/>
              <a:t> </a:t>
            </a:r>
            <a:r>
              <a:rPr lang="en-US" dirty="0" err="1"/>
              <a:t>dịch</a:t>
            </a:r>
            <a:r>
              <a:rPr lang="en-US" dirty="0"/>
              <a:t>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0477" y="2590800"/>
            <a:ext cx="6711646" cy="3733800"/>
          </a:xfrm>
          <a:prstGeom prst="rect">
            <a:avLst/>
          </a:prstGeom>
        </p:spPr>
      </p:pic>
    </p:spTree>
    <p:extLst>
      <p:ext uri="{BB962C8B-B14F-4D97-AF65-F5344CB8AC3E}">
        <p14:creationId xmlns:p14="http://schemas.microsoft.com/office/powerpoint/2010/main" val="3527201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57200"/>
            <a:ext cx="7772400" cy="3693319"/>
          </a:xfrm>
          <a:prstGeom prst="rect">
            <a:avLst/>
          </a:prstGeom>
          <a:noFill/>
        </p:spPr>
        <p:txBody>
          <a:bodyPr wrap="square" rtlCol="0">
            <a:spAutoFit/>
          </a:bodyPr>
          <a:lstStyle/>
          <a:p>
            <a:r>
              <a:rPr lang="en-US" b="1" i="1" dirty="0"/>
              <a:t>2.2 : </a:t>
            </a:r>
            <a:r>
              <a:rPr lang="en-US" b="1" i="1" dirty="0" err="1"/>
              <a:t>Triệu</a:t>
            </a:r>
            <a:r>
              <a:rPr lang="en-US" b="1" i="1" dirty="0"/>
              <a:t> </a:t>
            </a:r>
            <a:r>
              <a:rPr lang="en-US" b="1" i="1" dirty="0" err="1"/>
              <a:t>chứng</a:t>
            </a:r>
            <a:endParaRPr lang="en-US" b="1" i="1" dirty="0"/>
          </a:p>
          <a:p>
            <a:r>
              <a:rPr lang="en-US" dirty="0"/>
              <a:t>   </a:t>
            </a:r>
            <a:r>
              <a:rPr lang="en-US" dirty="0">
                <a:latin typeface="Calibri (Body)"/>
              </a:rPr>
              <a:t>- </a:t>
            </a:r>
            <a:r>
              <a:rPr lang="vi-VN" dirty="0">
                <a:latin typeface="Calibri (Body)"/>
              </a:rPr>
              <a:t>Thiếu máu do thiếu vitamin B12 ít gặp, xảy ra từ từ với các triệu chứng; thiếu máu từ từ, da xanh xao, niêm mạc nhợt nhạt; rối loạn tiêu hoá như chán ăn, hay nôn, tiêu chảy, viêm lưỡi, gan có thể to, loạn thần kinh nhẹ như mệt mỏi, chóng mặt, rối loạn cảm giác sâu, đau mỏi, run tay, chân,... Biểu hiện huyết học</a:t>
            </a:r>
            <a:endParaRPr lang="en-US" dirty="0">
              <a:latin typeface="Calibri (Body)"/>
            </a:endParaRPr>
          </a:p>
          <a:p>
            <a:endParaRPr lang="en-US" dirty="0">
              <a:latin typeface="Calibri (Body)"/>
            </a:endParaRPr>
          </a:p>
          <a:p>
            <a:r>
              <a:rPr lang="en-US" b="1" i="1" dirty="0">
                <a:latin typeface="Calibri (Body)"/>
              </a:rPr>
              <a:t>2.3 : </a:t>
            </a:r>
            <a:r>
              <a:rPr lang="en-US" b="1" i="1" dirty="0" err="1">
                <a:latin typeface="Calibri (Body)"/>
              </a:rPr>
              <a:t>Điều</a:t>
            </a:r>
            <a:r>
              <a:rPr lang="en-US" b="1" i="1" dirty="0">
                <a:latin typeface="Calibri (Body)"/>
              </a:rPr>
              <a:t> </a:t>
            </a:r>
            <a:r>
              <a:rPr lang="en-US" b="1" i="1" dirty="0" err="1">
                <a:latin typeface="Calibri (Body)"/>
              </a:rPr>
              <a:t>trị</a:t>
            </a:r>
            <a:endParaRPr lang="en-US" b="1" i="1" dirty="0">
              <a:latin typeface="Calibri (Body)"/>
            </a:endParaRPr>
          </a:p>
          <a:p>
            <a:r>
              <a:rPr lang="en-US" dirty="0">
                <a:latin typeface="Calibri (Body)"/>
              </a:rPr>
              <a:t>    - </a:t>
            </a:r>
            <a:r>
              <a:rPr lang="en-US" dirty="0" err="1">
                <a:latin typeface="Calibri (Body)"/>
              </a:rPr>
              <a:t>Thay</a:t>
            </a:r>
            <a:r>
              <a:rPr lang="en-US" dirty="0">
                <a:latin typeface="Calibri (Body)"/>
              </a:rPr>
              <a:t> </a:t>
            </a:r>
            <a:r>
              <a:rPr lang="en-US" dirty="0" err="1">
                <a:latin typeface="Calibri (Body)"/>
              </a:rPr>
              <a:t>đổi</a:t>
            </a:r>
            <a:r>
              <a:rPr lang="en-US" dirty="0">
                <a:latin typeface="Calibri (Body)"/>
              </a:rPr>
              <a:t> </a:t>
            </a:r>
            <a:r>
              <a:rPr lang="en-US" dirty="0" err="1">
                <a:latin typeface="Calibri (Body)"/>
              </a:rPr>
              <a:t>chế</a:t>
            </a:r>
            <a:r>
              <a:rPr lang="en-US" dirty="0">
                <a:latin typeface="Calibri (Body)"/>
              </a:rPr>
              <a:t> </a:t>
            </a:r>
            <a:r>
              <a:rPr lang="en-US" dirty="0" err="1">
                <a:latin typeface="Calibri (Body)"/>
              </a:rPr>
              <a:t>độ</a:t>
            </a:r>
            <a:r>
              <a:rPr lang="en-US" dirty="0">
                <a:latin typeface="Calibri (Body)"/>
              </a:rPr>
              <a:t> </a:t>
            </a:r>
            <a:r>
              <a:rPr lang="en-US" dirty="0" err="1">
                <a:latin typeface="Calibri (Body)"/>
              </a:rPr>
              <a:t>ăn</a:t>
            </a:r>
            <a:r>
              <a:rPr lang="en-US" dirty="0">
                <a:latin typeface="Calibri (Body)"/>
              </a:rPr>
              <a:t> </a:t>
            </a:r>
            <a:r>
              <a:rPr lang="en-US" dirty="0" err="1">
                <a:latin typeface="Calibri (Body)"/>
              </a:rPr>
              <a:t>uống</a:t>
            </a:r>
            <a:r>
              <a:rPr lang="en-US" dirty="0">
                <a:latin typeface="Calibri (Body)"/>
              </a:rPr>
              <a:t> </a:t>
            </a:r>
            <a:r>
              <a:rPr lang="en-US" dirty="0" err="1">
                <a:latin typeface="Calibri (Body)"/>
              </a:rPr>
              <a:t>bổ</a:t>
            </a:r>
            <a:r>
              <a:rPr lang="en-US" dirty="0">
                <a:latin typeface="Calibri (Body)"/>
              </a:rPr>
              <a:t> sung vitamin B12</a:t>
            </a:r>
          </a:p>
          <a:p>
            <a:r>
              <a:rPr lang="en-US" dirty="0">
                <a:latin typeface="Calibri (Body)"/>
              </a:rPr>
              <a:t>    - </a:t>
            </a:r>
            <a:r>
              <a:rPr lang="en-US" dirty="0" err="1">
                <a:latin typeface="Calibri (Body)"/>
              </a:rPr>
              <a:t>Nếu</a:t>
            </a:r>
            <a:r>
              <a:rPr lang="en-US" dirty="0">
                <a:latin typeface="Calibri (Body)"/>
              </a:rPr>
              <a:t> </a:t>
            </a:r>
            <a:r>
              <a:rPr lang="en-US" dirty="0" err="1">
                <a:latin typeface="Calibri (Body)"/>
              </a:rPr>
              <a:t>không</a:t>
            </a:r>
            <a:r>
              <a:rPr lang="en-US" dirty="0">
                <a:latin typeface="Calibri (Body)"/>
              </a:rPr>
              <a:t> </a:t>
            </a:r>
            <a:r>
              <a:rPr lang="en-US" dirty="0" err="1">
                <a:latin typeface="Calibri (Body)"/>
              </a:rPr>
              <a:t>thể</a:t>
            </a:r>
            <a:r>
              <a:rPr lang="en-US" dirty="0">
                <a:latin typeface="Calibri (Body)"/>
              </a:rPr>
              <a:t> </a:t>
            </a:r>
            <a:r>
              <a:rPr lang="en-US" dirty="0" err="1">
                <a:latin typeface="Calibri (Body)"/>
              </a:rPr>
              <a:t>hấp</a:t>
            </a:r>
            <a:r>
              <a:rPr lang="en-US" dirty="0">
                <a:latin typeface="Calibri (Body)"/>
              </a:rPr>
              <a:t> </a:t>
            </a:r>
            <a:r>
              <a:rPr lang="en-US" dirty="0" err="1">
                <a:latin typeface="Calibri (Body)"/>
              </a:rPr>
              <a:t>thu</a:t>
            </a:r>
            <a:r>
              <a:rPr lang="en-US" dirty="0">
                <a:latin typeface="Calibri (Body)"/>
              </a:rPr>
              <a:t> </a:t>
            </a:r>
            <a:r>
              <a:rPr lang="en-US" dirty="0" err="1">
                <a:latin typeface="Calibri (Body)"/>
              </a:rPr>
              <a:t>được</a:t>
            </a:r>
            <a:r>
              <a:rPr lang="en-US" dirty="0">
                <a:latin typeface="Calibri (Body)"/>
              </a:rPr>
              <a:t> vitamin B12 </a:t>
            </a:r>
            <a:r>
              <a:rPr lang="en-US" dirty="0" err="1">
                <a:latin typeface="Calibri (Body)"/>
              </a:rPr>
              <a:t>thì</a:t>
            </a:r>
            <a:r>
              <a:rPr lang="en-US" dirty="0">
                <a:latin typeface="Calibri (Body)"/>
              </a:rPr>
              <a:t> </a:t>
            </a:r>
            <a:r>
              <a:rPr lang="en-US" dirty="0" err="1">
                <a:latin typeface="Calibri (Body)"/>
              </a:rPr>
              <a:t>phải</a:t>
            </a:r>
            <a:r>
              <a:rPr lang="en-US" dirty="0">
                <a:latin typeface="Calibri (Body)"/>
              </a:rPr>
              <a:t> </a:t>
            </a:r>
            <a:r>
              <a:rPr lang="en-US" dirty="0" err="1">
                <a:latin typeface="Calibri (Body)"/>
              </a:rPr>
              <a:t>sử</a:t>
            </a:r>
            <a:r>
              <a:rPr lang="en-US" dirty="0">
                <a:latin typeface="Calibri (Body)"/>
              </a:rPr>
              <a:t> </a:t>
            </a:r>
            <a:r>
              <a:rPr lang="en-US" dirty="0" err="1">
                <a:latin typeface="Calibri (Body)"/>
              </a:rPr>
              <a:t>dụng</a:t>
            </a:r>
            <a:r>
              <a:rPr lang="en-US" dirty="0">
                <a:latin typeface="Calibri (Body)"/>
              </a:rPr>
              <a:t> </a:t>
            </a:r>
            <a:r>
              <a:rPr lang="en-US" dirty="0" err="1">
                <a:latin typeface="Calibri (Body)"/>
              </a:rPr>
              <a:t>các</a:t>
            </a:r>
            <a:r>
              <a:rPr lang="en-US" dirty="0">
                <a:latin typeface="Calibri (Body)"/>
              </a:rPr>
              <a:t> </a:t>
            </a:r>
            <a:r>
              <a:rPr lang="en-US" dirty="0" err="1">
                <a:latin typeface="Calibri (Body)"/>
              </a:rPr>
              <a:t>thuốc</a:t>
            </a:r>
            <a:r>
              <a:rPr lang="en-US" dirty="0">
                <a:latin typeface="Calibri (Body)"/>
              </a:rPr>
              <a:t> </a:t>
            </a:r>
            <a:r>
              <a:rPr lang="en-US" dirty="0" err="1">
                <a:latin typeface="Calibri (Body)"/>
              </a:rPr>
              <a:t>tiêm</a:t>
            </a:r>
            <a:r>
              <a:rPr lang="en-US" dirty="0">
                <a:latin typeface="Calibri (Body)"/>
              </a:rPr>
              <a:t> vitamin b12 </a:t>
            </a:r>
            <a:r>
              <a:rPr lang="en-US" dirty="0" err="1">
                <a:latin typeface="Calibri (Body)"/>
              </a:rPr>
              <a:t>hoặc</a:t>
            </a:r>
            <a:r>
              <a:rPr lang="en-US" dirty="0">
                <a:latin typeface="Calibri (Body)"/>
              </a:rPr>
              <a:t> dang </a:t>
            </a:r>
            <a:r>
              <a:rPr lang="en-US" dirty="0" err="1">
                <a:latin typeface="Calibri (Body)"/>
              </a:rPr>
              <a:t>xịt</a:t>
            </a:r>
            <a:r>
              <a:rPr lang="en-US" dirty="0">
                <a:latin typeface="Calibri (Body)"/>
              </a:rPr>
              <a:t> vitaminb12 </a:t>
            </a:r>
            <a:r>
              <a:rPr lang="en-US" dirty="0" err="1">
                <a:latin typeface="Calibri (Body)"/>
              </a:rPr>
              <a:t>cả</a:t>
            </a:r>
            <a:r>
              <a:rPr lang="en-US" dirty="0">
                <a:latin typeface="Calibri (Body)"/>
              </a:rPr>
              <a:t> </a:t>
            </a:r>
            <a:r>
              <a:rPr lang="en-US" dirty="0" err="1">
                <a:latin typeface="Calibri (Body)"/>
              </a:rPr>
              <a:t>đời</a:t>
            </a:r>
            <a:r>
              <a:rPr lang="en-US" dirty="0">
                <a:latin typeface="Calibri (Body)"/>
              </a:rPr>
              <a:t>..</a:t>
            </a:r>
          </a:p>
          <a:p>
            <a:r>
              <a:rPr lang="en-US" dirty="0">
                <a:latin typeface="Calibri (Body)"/>
              </a:rPr>
              <a:t>    - </a:t>
            </a:r>
            <a:r>
              <a:rPr lang="en-US" dirty="0" err="1">
                <a:latin typeface="Calibri (Body)"/>
              </a:rPr>
              <a:t>Lúc</a:t>
            </a:r>
            <a:r>
              <a:rPr lang="en-US" dirty="0">
                <a:latin typeface="Calibri (Body)"/>
              </a:rPr>
              <a:t> </a:t>
            </a:r>
            <a:r>
              <a:rPr lang="en-US" dirty="0" err="1">
                <a:latin typeface="Calibri (Body)"/>
              </a:rPr>
              <a:t>đầu</a:t>
            </a:r>
            <a:r>
              <a:rPr lang="en-US" dirty="0">
                <a:latin typeface="Calibri (Body)"/>
              </a:rPr>
              <a:t> </a:t>
            </a:r>
            <a:r>
              <a:rPr lang="en-US" dirty="0" err="1">
                <a:latin typeface="Calibri (Body)"/>
              </a:rPr>
              <a:t>tiêm</a:t>
            </a:r>
            <a:r>
              <a:rPr lang="en-US" dirty="0">
                <a:latin typeface="Calibri (Body)"/>
              </a:rPr>
              <a:t> </a:t>
            </a:r>
            <a:r>
              <a:rPr lang="en-US" dirty="0" err="1">
                <a:latin typeface="Calibri (Body)"/>
              </a:rPr>
              <a:t>thường</a:t>
            </a:r>
            <a:r>
              <a:rPr lang="en-US" dirty="0">
                <a:latin typeface="Calibri (Body)"/>
              </a:rPr>
              <a:t> </a:t>
            </a:r>
            <a:r>
              <a:rPr lang="en-US" dirty="0" err="1">
                <a:latin typeface="Calibri (Body)"/>
              </a:rPr>
              <a:t>xuyên</a:t>
            </a:r>
            <a:r>
              <a:rPr lang="en-US" dirty="0">
                <a:latin typeface="Calibri (Body)"/>
              </a:rPr>
              <a:t> , </a:t>
            </a:r>
            <a:r>
              <a:rPr lang="en-US" dirty="0" err="1">
                <a:latin typeface="Calibri (Body)"/>
              </a:rPr>
              <a:t>sau</a:t>
            </a:r>
            <a:r>
              <a:rPr lang="en-US" dirty="0">
                <a:latin typeface="Calibri (Body)"/>
              </a:rPr>
              <a:t> </a:t>
            </a:r>
            <a:r>
              <a:rPr lang="en-US" dirty="0" err="1">
                <a:latin typeface="Calibri (Body)"/>
              </a:rPr>
              <a:t>đó</a:t>
            </a:r>
            <a:r>
              <a:rPr lang="en-US" dirty="0">
                <a:latin typeface="Calibri (Body)"/>
              </a:rPr>
              <a:t> </a:t>
            </a:r>
            <a:r>
              <a:rPr lang="en-US" dirty="0" err="1">
                <a:latin typeface="Calibri (Body)"/>
              </a:rPr>
              <a:t>tiêm</a:t>
            </a:r>
            <a:r>
              <a:rPr lang="en-US" dirty="0">
                <a:latin typeface="Calibri (Body)"/>
              </a:rPr>
              <a:t> </a:t>
            </a:r>
            <a:r>
              <a:rPr lang="en-US" dirty="0" err="1">
                <a:latin typeface="Calibri (Body)"/>
              </a:rPr>
              <a:t>hoặc</a:t>
            </a:r>
            <a:r>
              <a:rPr lang="en-US" dirty="0">
                <a:latin typeface="Calibri (Body)"/>
              </a:rPr>
              <a:t> </a:t>
            </a:r>
            <a:r>
              <a:rPr lang="en-US" dirty="0" err="1">
                <a:latin typeface="Calibri (Body)"/>
              </a:rPr>
              <a:t>xịt</a:t>
            </a:r>
            <a:r>
              <a:rPr lang="en-US" dirty="0">
                <a:latin typeface="Calibri (Body)"/>
              </a:rPr>
              <a:t> </a:t>
            </a:r>
            <a:r>
              <a:rPr lang="en-US" dirty="0" err="1">
                <a:latin typeface="Calibri (Body)"/>
              </a:rPr>
              <a:t>chỉ</a:t>
            </a:r>
            <a:r>
              <a:rPr lang="en-US" dirty="0">
                <a:latin typeface="Calibri (Body)"/>
              </a:rPr>
              <a:t> 1 </a:t>
            </a:r>
            <a:r>
              <a:rPr lang="en-US" dirty="0" err="1">
                <a:latin typeface="Calibri (Body)"/>
              </a:rPr>
              <a:t>lần</a:t>
            </a:r>
            <a:r>
              <a:rPr lang="en-US" dirty="0">
                <a:latin typeface="Calibri (Body)"/>
              </a:rPr>
              <a:t>/ 1 </a:t>
            </a:r>
            <a:r>
              <a:rPr lang="en-US" dirty="0" err="1">
                <a:latin typeface="Calibri (Body)"/>
              </a:rPr>
              <a:t>tháng</a:t>
            </a:r>
            <a:r>
              <a:rPr lang="en-US" dirty="0">
                <a:latin typeface="Calibri (Body)"/>
              </a:rPr>
              <a:t> .</a:t>
            </a:r>
          </a:p>
          <a:p>
            <a:r>
              <a:rPr lang="en-US" dirty="0">
                <a:latin typeface="Calibri (Body)"/>
              </a:rPr>
              <a:t>    </a:t>
            </a:r>
            <a:r>
              <a:rPr lang="en-US">
                <a:latin typeface="Calibri (Body)"/>
              </a:rPr>
              <a:t>- </a:t>
            </a:r>
            <a:r>
              <a:rPr lang="vi-VN">
                <a:latin typeface="Calibri (Body)"/>
              </a:rPr>
              <a:t>Bệnh có thể gây ra các biến chứng thần kinh nghiêm trọng nên cần lưu ý trong quá trình điều trị.</a:t>
            </a:r>
            <a:endParaRPr lang="en-US" dirty="0">
              <a:latin typeface="Calibri (Body)"/>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4150519"/>
            <a:ext cx="3733800" cy="255508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3562" y="4267200"/>
            <a:ext cx="2143125" cy="2143125"/>
          </a:xfrm>
          <a:prstGeom prst="rect">
            <a:avLst/>
          </a:prstGeom>
        </p:spPr>
      </p:pic>
    </p:spTree>
    <p:extLst>
      <p:ext uri="{BB962C8B-B14F-4D97-AF65-F5344CB8AC3E}">
        <p14:creationId xmlns:p14="http://schemas.microsoft.com/office/powerpoint/2010/main" val="555651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TotalTime>
  <Words>1349</Words>
  <Application>Microsoft Office PowerPoint</Application>
  <PresentationFormat>Trình chiếu Trên màn hình (4:3)</PresentationFormat>
  <Paragraphs>141</Paragraphs>
  <Slides>17</Slides>
  <Notes>0</Notes>
  <HiddenSlides>0</HiddenSlides>
  <MMClips>0</MMClips>
  <ScaleCrop>false</ScaleCrop>
  <HeadingPairs>
    <vt:vector size="4" baseType="variant">
      <vt:variant>
        <vt:lpstr>Chủ đề</vt:lpstr>
      </vt:variant>
      <vt:variant>
        <vt:i4>1</vt:i4>
      </vt:variant>
      <vt:variant>
        <vt:lpstr>Tiêu đề Bản chiếu</vt:lpstr>
      </vt:variant>
      <vt:variant>
        <vt:i4>17</vt:i4>
      </vt:variant>
    </vt:vector>
  </HeadingPairs>
  <TitlesOfParts>
    <vt:vector size="18" baseType="lpstr">
      <vt:lpstr>Office Theme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Người dùng Không xác định</cp:lastModifiedBy>
  <cp:revision>20</cp:revision>
  <dcterms:created xsi:type="dcterms:W3CDTF">2019-02-24T14:08:01Z</dcterms:created>
  <dcterms:modified xsi:type="dcterms:W3CDTF">2019-02-28T12:49:12Z</dcterms:modified>
</cp:coreProperties>
</file>