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 id="261" r:id="rId6"/>
    <p:sldId id="262" r:id="rId7"/>
    <p:sldId id="263" r:id="rId8"/>
    <p:sldId id="296" r:id="rId9"/>
    <p:sldId id="264" r:id="rId10"/>
    <p:sldId id="265" r:id="rId11"/>
    <p:sldId id="266" r:id="rId12"/>
    <p:sldId id="267" r:id="rId13"/>
    <p:sldId id="268" r:id="rId14"/>
    <p:sldId id="269" r:id="rId15"/>
    <p:sldId id="270" r:id="rId16"/>
    <p:sldId id="271" r:id="rId17"/>
    <p:sldId id="272" r:id="rId18"/>
    <p:sldId id="273" r:id="rId19"/>
    <p:sldId id="297" r:id="rId20"/>
    <p:sldId id="274" r:id="rId21"/>
    <p:sldId id="299" r:id="rId22"/>
    <p:sldId id="275" r:id="rId23"/>
    <p:sldId id="276" r:id="rId24"/>
    <p:sldId id="298" r:id="rId25"/>
    <p:sldId id="277" r:id="rId26"/>
    <p:sldId id="278" r:id="rId27"/>
    <p:sldId id="300" r:id="rId28"/>
    <p:sldId id="279" r:id="rId29"/>
    <p:sldId id="301" r:id="rId30"/>
    <p:sldId id="280" r:id="rId31"/>
    <p:sldId id="281" r:id="rId32"/>
    <p:sldId id="303" r:id="rId33"/>
    <p:sldId id="282" r:id="rId34"/>
    <p:sldId id="302" r:id="rId35"/>
    <p:sldId id="283" r:id="rId36"/>
    <p:sldId id="284"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4EBD7C4C-0D55-4CEA-BA0C-CC8BDC4F4640}"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77BCED-9A0F-48E3-9D08-766564E3041B}"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BD7C4C-0D55-4CEA-BA0C-CC8BDC4F4640}"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77BCED-9A0F-48E3-9D08-766564E3041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BD7C4C-0D55-4CEA-BA0C-CC8BDC4F4640}"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77BCED-9A0F-48E3-9D08-766564E3041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BD7C4C-0D55-4CEA-BA0C-CC8BDC4F4640}"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77BCED-9A0F-48E3-9D08-766564E3041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4EBD7C4C-0D55-4CEA-BA0C-CC8BDC4F4640}" type="datetimeFigureOut">
              <a:rPr lang="en-US" smtClean="0"/>
              <a:t>9/15/2016</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0F77BCED-9A0F-48E3-9D08-766564E3041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BD7C4C-0D55-4CEA-BA0C-CC8BDC4F4640}"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77BCED-9A0F-48E3-9D08-766564E3041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BD7C4C-0D55-4CEA-BA0C-CC8BDC4F4640}" type="datetimeFigureOut">
              <a:rPr lang="en-US" smtClean="0"/>
              <a:t>9/15/2016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77BCED-9A0F-48E3-9D08-766564E3041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BD7C4C-0D55-4CEA-BA0C-CC8BDC4F4640}" type="datetimeFigureOut">
              <a:rPr lang="en-US" smtClean="0"/>
              <a:t>9/15/2016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77BCED-9A0F-48E3-9D08-766564E3041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BD7C4C-0D55-4CEA-BA0C-CC8BDC4F4640}" type="datetimeFigureOut">
              <a:rPr lang="en-US" smtClean="0"/>
              <a:t>9/15/2016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77BCED-9A0F-48E3-9D08-766564E3041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BD7C4C-0D55-4CEA-BA0C-CC8BDC4F4640}"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77BCED-9A0F-48E3-9D08-766564E3041B}"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4EBD7C4C-0D55-4CEA-BA0C-CC8BDC4F4640}"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77BCED-9A0F-48E3-9D08-766564E3041B}"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4EBD7C4C-0D55-4CEA-BA0C-CC8BDC4F4640}" type="datetimeFigureOut">
              <a:rPr lang="en-US" smtClean="0"/>
              <a:t>9/15/2016</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0F77BCED-9A0F-48E3-9D08-766564E3041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phongkhamhuyentrang.com/chan-doan-va-xu-tri-viem-tai-giua-u-dich/" TargetMode="External"/><Relationship Id="rId2" Type="http://schemas.openxmlformats.org/officeDocument/2006/relationships/hyperlink" Target="http://phongkhamhuyentrang.com/cac-benh-ve-mui-hong-o-tre/"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http://benhtaimuihong.com/benh-ve-tai/viem-tai-giua/" TargetMode="External"/><Relationship Id="rId2" Type="http://schemas.openxmlformats.org/officeDocument/2006/relationships/hyperlink" Target="http://benhtaimuihong.com/benh-ve-tai/" TargetMode="Externa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2057400"/>
            <a:ext cx="8153400" cy="1569660"/>
          </a:xfrm>
          <a:prstGeom prst="rect">
            <a:avLst/>
          </a:prstGeom>
        </p:spPr>
        <p:txBody>
          <a:bodyPr wrap="square">
            <a:spAutoFit/>
          </a:bodyPr>
          <a:lstStyle/>
          <a:p>
            <a:pPr algn="ctr"/>
            <a:r>
              <a:rPr lang="en-US" sz="4800" b="1" i="1">
                <a:solidFill>
                  <a:srgbClr val="00B0F0"/>
                </a:solidFill>
                <a:latin typeface="Times New Roman" pitchFamily="18" charset="0"/>
                <a:cs typeface="Times New Roman" pitchFamily="18" charset="0"/>
              </a:rPr>
              <a:t>BỆNH </a:t>
            </a:r>
            <a:endParaRPr lang="en-US" sz="4800" b="1" i="1" smtClean="0">
              <a:solidFill>
                <a:srgbClr val="00B0F0"/>
              </a:solidFill>
              <a:latin typeface="Times New Roman" pitchFamily="18" charset="0"/>
              <a:cs typeface="Times New Roman" pitchFamily="18" charset="0"/>
            </a:endParaRPr>
          </a:p>
          <a:p>
            <a:pPr algn="ctr"/>
            <a:r>
              <a:rPr lang="en-US" sz="4800" b="1" i="1" smtClean="0">
                <a:solidFill>
                  <a:srgbClr val="00B0F0"/>
                </a:solidFill>
                <a:latin typeface="Times New Roman" pitchFamily="18" charset="0"/>
                <a:cs typeface="Times New Roman" pitchFamily="18" charset="0"/>
              </a:rPr>
              <a:t>TAI </a:t>
            </a:r>
            <a:r>
              <a:rPr lang="en-US" sz="4800" b="1" i="1">
                <a:solidFill>
                  <a:srgbClr val="00B0F0"/>
                </a:solidFill>
                <a:latin typeface="Times New Roman" pitchFamily="18" charset="0"/>
                <a:cs typeface="Times New Roman" pitchFamily="18" charset="0"/>
              </a:rPr>
              <a:t>– MŨI – HỌNG</a:t>
            </a:r>
            <a:endParaRPr lang="en-US" sz="4800">
              <a:solidFill>
                <a:srgbClr val="00B0F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1"/>
          <p:cNvSpPr>
            <a:spLocks noChangeArrowheads="1"/>
          </p:cNvSpPr>
          <p:nvPr/>
        </p:nvSpPr>
        <p:spPr bwMode="auto">
          <a:xfrm>
            <a:off x="38100" y="-440055"/>
            <a:ext cx="9144000" cy="33393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722313" algn="l"/>
              </a:tabLst>
            </a:pPr>
            <a:endParaRPr kumimoji="0" lang="en-US" sz="1800" b="0" i="0" u="sng" strike="noStrike" cap="none" normalizeH="0" baseline="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722313" algn="l"/>
              </a:tabLst>
            </a:pPr>
            <a:endParaRPr lang="en-US" u="sng">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722313" algn="l"/>
              </a:tabLst>
            </a:pPr>
            <a:r>
              <a:rPr kumimoji="0" lang="en-US" sz="3500" b="0" i="0" u="sng" strike="noStrike" cap="none" normalizeH="0" baseline="0" smtClean="0">
                <a:ln>
                  <a:noFill/>
                </a:ln>
                <a:solidFill>
                  <a:srgbClr val="FF0000"/>
                </a:solidFill>
                <a:effectLst/>
                <a:latin typeface="Times New Roman" pitchFamily="18" charset="0"/>
                <a:ea typeface="Calibri" pitchFamily="34" charset="0"/>
                <a:cs typeface="Times New Roman" pitchFamily="18" charset="0"/>
              </a:rPr>
              <a:t>Điều </a:t>
            </a:r>
            <a:r>
              <a:rPr kumimoji="0" lang="en-US" sz="3500" b="0" i="0" u="sng" strike="noStrike" cap="none" normalizeH="0" baseline="0" err="1" smtClean="0">
                <a:ln>
                  <a:noFill/>
                </a:ln>
                <a:solidFill>
                  <a:srgbClr val="FF0000"/>
                </a:solidFill>
                <a:effectLst/>
                <a:latin typeface="Times New Roman" pitchFamily="18" charset="0"/>
                <a:ea typeface="Calibri" pitchFamily="34" charset="0"/>
                <a:cs typeface="Times New Roman" pitchFamily="18" charset="0"/>
              </a:rPr>
              <a:t>trị</a:t>
            </a:r>
            <a:r>
              <a:rPr kumimoji="0" lang="en-US" sz="3500" b="0" i="0" u="none" strike="noStrike" cap="none" normalizeH="0" baseline="0" smtClean="0">
                <a:ln>
                  <a:noFill/>
                </a:ln>
                <a:solidFill>
                  <a:srgbClr val="FF0000"/>
                </a:solidFill>
                <a:effectLst/>
                <a:latin typeface="Times New Roman" pitchFamily="18" charset="0"/>
                <a:ea typeface="Calibri" pitchFamily="34" charset="0"/>
                <a:cs typeface="Times New Roman" pitchFamily="18" charset="0"/>
              </a:rPr>
              <a:t>:</a:t>
            </a:r>
            <a:endParaRPr kumimoji="0" lang="en-US" sz="3500" b="0" i="0" u="none" strike="noStrike" cap="none" normalizeH="0" baseline="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722313" algn="l"/>
              </a:tabLst>
            </a:pPr>
            <a:r>
              <a:rPr kumimoji="0" lang="en-US" sz="3500" b="0" i="0" u="sng" strike="noStrike" cap="none" normalizeH="0" baseline="0" err="1" smtClean="0">
                <a:ln>
                  <a:noFill/>
                </a:ln>
                <a:solidFill>
                  <a:srgbClr val="00B050"/>
                </a:solidFill>
                <a:effectLst/>
                <a:latin typeface="Times New Roman" pitchFamily="18" charset="0"/>
                <a:ea typeface="Calibri" pitchFamily="34" charset="0"/>
                <a:cs typeface="Times New Roman" pitchFamily="18" charset="0"/>
              </a:rPr>
              <a:t>Nguyên</a:t>
            </a:r>
            <a:r>
              <a:rPr kumimoji="0" lang="en-US" sz="3500" b="0" i="0" u="sng" strike="noStrike" cap="none" normalizeH="0" baseline="0" smtClean="0">
                <a:ln>
                  <a:noFill/>
                </a:ln>
                <a:solidFill>
                  <a:srgbClr val="00B050"/>
                </a:solidFill>
                <a:effectLst/>
                <a:latin typeface="Times New Roman" pitchFamily="18" charset="0"/>
                <a:ea typeface="Calibri" pitchFamily="34" charset="0"/>
                <a:cs typeface="Times New Roman" pitchFamily="18" charset="0"/>
              </a:rPr>
              <a:t> </a:t>
            </a:r>
            <a:r>
              <a:rPr kumimoji="0" lang="en-US" sz="3500" b="0" i="0" u="sng" strike="noStrike" cap="none" normalizeH="0" baseline="0" err="1" smtClean="0">
                <a:ln>
                  <a:noFill/>
                </a:ln>
                <a:solidFill>
                  <a:srgbClr val="00B050"/>
                </a:solidFill>
                <a:effectLst/>
                <a:latin typeface="Times New Roman" pitchFamily="18" charset="0"/>
                <a:ea typeface="Calibri" pitchFamily="34" charset="0"/>
                <a:cs typeface="Times New Roman" pitchFamily="18" charset="0"/>
              </a:rPr>
              <a:t>tắc</a:t>
            </a:r>
            <a:r>
              <a:rPr kumimoji="0" lang="en-US" sz="3500" b="0" i="0" u="sng" strike="noStrike" cap="none" normalizeH="0" baseline="0" smtClean="0">
                <a:ln>
                  <a:noFill/>
                </a:ln>
                <a:solidFill>
                  <a:srgbClr val="00B050"/>
                </a:solidFill>
                <a:effectLst/>
                <a:latin typeface="Times New Roman" pitchFamily="18" charset="0"/>
                <a:ea typeface="Calibri" pitchFamily="34" charset="0"/>
                <a:cs typeface="Times New Roman" pitchFamily="18" charset="0"/>
              </a:rPr>
              <a:t> </a:t>
            </a:r>
            <a:r>
              <a:rPr kumimoji="0" lang="en-US" sz="3500" b="0" i="0" u="sng" strike="noStrike" cap="none" normalizeH="0" baseline="0" err="1" smtClean="0">
                <a:ln>
                  <a:noFill/>
                </a:ln>
                <a:solidFill>
                  <a:srgbClr val="00B050"/>
                </a:solidFill>
                <a:effectLst/>
                <a:latin typeface="Times New Roman" pitchFamily="18" charset="0"/>
                <a:ea typeface="Calibri" pitchFamily="34" charset="0"/>
                <a:cs typeface="Times New Roman" pitchFamily="18" charset="0"/>
              </a:rPr>
              <a:t>điều</a:t>
            </a:r>
            <a:r>
              <a:rPr kumimoji="0" lang="en-US" sz="3500" b="0" i="0" u="sng" strike="noStrike" cap="none" normalizeH="0" baseline="0" smtClean="0">
                <a:ln>
                  <a:noFill/>
                </a:ln>
                <a:solidFill>
                  <a:srgbClr val="00B050"/>
                </a:solidFill>
                <a:effectLst/>
                <a:latin typeface="Times New Roman" pitchFamily="18" charset="0"/>
                <a:ea typeface="Calibri" pitchFamily="34" charset="0"/>
                <a:cs typeface="Times New Roman" pitchFamily="18" charset="0"/>
              </a:rPr>
              <a:t> </a:t>
            </a:r>
            <a:r>
              <a:rPr kumimoji="0" lang="en-US" sz="3500" b="0" i="0" u="sng" strike="noStrike" cap="none" normalizeH="0" baseline="0" err="1" smtClean="0">
                <a:ln>
                  <a:noFill/>
                </a:ln>
                <a:solidFill>
                  <a:srgbClr val="00B050"/>
                </a:solidFill>
                <a:effectLst/>
                <a:latin typeface="Times New Roman" pitchFamily="18" charset="0"/>
                <a:ea typeface="Calibri" pitchFamily="34" charset="0"/>
                <a:cs typeface="Times New Roman" pitchFamily="18" charset="0"/>
              </a:rPr>
              <a:t>trị</a:t>
            </a:r>
            <a:r>
              <a:rPr kumimoji="0" lang="en-US" sz="3500" b="0" i="0" u="none" strike="noStrike" cap="none" normalizeH="0" baseline="0" smtClean="0">
                <a:ln>
                  <a:noFill/>
                </a:ln>
                <a:solidFill>
                  <a:srgbClr val="00B050"/>
                </a:solidFill>
                <a:effectLst/>
                <a:latin typeface="Times New Roman" pitchFamily="18" charset="0"/>
                <a:ea typeface="Calibri" pitchFamily="34" charset="0"/>
                <a:cs typeface="Times New Roman" pitchFamily="18" charset="0"/>
              </a:rPr>
              <a:t>:</a:t>
            </a:r>
            <a:endParaRPr kumimoji="0" lang="en-US" sz="3500" b="0" i="0" u="none" strike="noStrike" cap="none" normalizeH="0" baseline="0" smtClean="0">
              <a:ln>
                <a:noFill/>
              </a:ln>
              <a:solidFill>
                <a:srgbClr val="00B050"/>
              </a:solidFill>
              <a:effectLst/>
              <a:latin typeface="Times New Roman" pitchFamily="18"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Pct val="100000"/>
              <a:buFontTx/>
              <a:buAutoNum type="arabicPeriod"/>
              <a:tabLst>
                <a:tab pos="722313" algn="l"/>
              </a:tabLst>
            </a:pPr>
            <a:r>
              <a:rPr kumimoji="0" lang="en-US" sz="3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Kháng </a:t>
            </a:r>
            <a:r>
              <a:rPr kumimoji="0" lang="en-US" sz="3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sinh</a:t>
            </a:r>
            <a:r>
              <a:rPr kumimoji="0" lang="en-US" sz="3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3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trong</a:t>
            </a:r>
            <a:r>
              <a:rPr kumimoji="0" lang="en-US" sz="3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3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trường</a:t>
            </a:r>
            <a:r>
              <a:rPr kumimoji="0" lang="en-US" sz="3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3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hợp</a:t>
            </a:r>
            <a:r>
              <a:rPr kumimoji="0" lang="en-US" sz="3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3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nhiễm</a:t>
            </a:r>
            <a:r>
              <a:rPr kumimoji="0" lang="en-US" sz="3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3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khuẩn</a:t>
            </a:r>
            <a:r>
              <a:rPr kumimoji="0" lang="en-US" sz="3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endParaRPr kumimoji="0" lang="en-US" sz="3500" b="0" i="0" u="none" strike="noStrike" cap="none" normalizeH="0" baseline="0" smtClean="0">
              <a:ln>
                <a:noFill/>
              </a:ln>
              <a:solidFill>
                <a:schemeClr val="tx1"/>
              </a:solidFill>
              <a:effectLst/>
              <a:latin typeface="Times New Roman" pitchFamily="18"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Pct val="100000"/>
              <a:buFontTx/>
              <a:buAutoNum type="arabicPeriod"/>
              <a:tabLst>
                <a:tab pos="722313" algn="l"/>
              </a:tabLst>
            </a:pPr>
            <a:r>
              <a:rPr kumimoji="0" lang="en-US" sz="3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Nhỏ </a:t>
            </a:r>
            <a:r>
              <a:rPr kumimoji="0" lang="en-US" sz="3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mũi</a:t>
            </a:r>
            <a:r>
              <a:rPr kumimoji="0" lang="en-US" sz="3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3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với</a:t>
            </a:r>
            <a:r>
              <a:rPr kumimoji="0" lang="en-US" sz="3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3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nước</a:t>
            </a:r>
            <a:r>
              <a:rPr kumimoji="0" lang="en-US" sz="3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3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muối</a:t>
            </a:r>
            <a:r>
              <a:rPr kumimoji="0" lang="en-US" sz="3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3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sinh</a:t>
            </a:r>
            <a:r>
              <a:rPr kumimoji="0" lang="en-US" sz="3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3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lý</a:t>
            </a:r>
            <a:r>
              <a:rPr kumimoji="0" lang="en-US" sz="3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0, 9%.</a:t>
            </a:r>
            <a:endParaRPr kumimoji="0" lang="en-US" sz="3500" b="0" i="0" u="none" strike="noStrike" cap="none" normalizeH="0" baseline="0" smtClean="0">
              <a:ln>
                <a:noFill/>
              </a:ln>
              <a:solidFill>
                <a:schemeClr val="tx1"/>
              </a:solidFill>
              <a:effectLst/>
              <a:latin typeface="Times New Roman" pitchFamily="18"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Pct val="100000"/>
              <a:buFontTx/>
              <a:buAutoNum type="arabicPeriod"/>
              <a:tabLst>
                <a:tab pos="722313" algn="l"/>
              </a:tabLst>
            </a:pPr>
            <a:r>
              <a:rPr kumimoji="0" lang="en-US" sz="3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Nạo VA.</a:t>
            </a:r>
            <a:endParaRPr kumimoji="0" lang="en-US" sz="3500" b="0" i="0" u="none" strike="noStrike" cap="none" normalizeH="0" baseline="0" smtClean="0">
              <a:ln>
                <a:noFill/>
              </a:ln>
              <a:solidFill>
                <a:schemeClr val="tx1"/>
              </a:solidFill>
              <a:effectLst/>
              <a:latin typeface="Times New Roman" pitchFamily="18" charset="0"/>
              <a:cs typeface="Times New Roman" pitchFamily="18" charset="0"/>
            </a:endParaRPr>
          </a:p>
        </p:txBody>
      </p:sp>
      <p:pic>
        <p:nvPicPr>
          <p:cNvPr id="3" name="image10.jpeg" descr="þÿ"/>
          <p:cNvPicPr/>
          <p:nvPr/>
        </p:nvPicPr>
        <p:blipFill>
          <a:blip r:embed="rId2" cstate="print"/>
          <a:stretch>
            <a:fillRect/>
          </a:stretch>
        </p:blipFill>
        <p:spPr>
          <a:xfrm>
            <a:off x="2590800" y="3200400"/>
            <a:ext cx="3815743" cy="3117574"/>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1"/>
          <p:cNvSpPr>
            <a:spLocks noChangeArrowheads="1"/>
          </p:cNvSpPr>
          <p:nvPr/>
        </p:nvSpPr>
        <p:spPr bwMode="auto">
          <a:xfrm>
            <a:off x="381001" y="-1017890"/>
            <a:ext cx="8473440" cy="2492990"/>
          </a:xfrm>
          <a:prstGeom prst="rect">
            <a:avLst/>
          </a:prstGeom>
          <a:noFill/>
          <a:ln w="9525">
            <a:noFill/>
            <a:miter lim="800000"/>
            <a:headEnd/>
            <a:tailEnd/>
          </a:ln>
          <a:effectLst/>
        </p:spPr>
        <p:txBody>
          <a:bodyPr vert="horz" wrap="square" lIns="425316"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365125" algn="l"/>
              </a:tabLst>
            </a:pPr>
            <a:endParaRPr kumimoji="0" lang="en-US" sz="1800" b="0" i="0" u="none" strike="noStrike" cap="none" normalizeH="0" baseline="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65125" algn="l"/>
              </a:tabLst>
            </a:pPr>
            <a:endParaRPr lang="en-US">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65125" algn="l"/>
              </a:tabLst>
            </a:pPr>
            <a:endParaRPr kumimoji="0" lang="en-US" sz="1800" b="0" i="0" u="none" strike="noStrike" cap="none" normalizeH="0" baseline="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65125" algn="l"/>
              </a:tabLst>
            </a:pPr>
            <a:endParaRPr lang="en-US">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65125" algn="l"/>
              </a:tabLst>
            </a:pPr>
            <a:endParaRPr kumimoji="0" lang="en-US" sz="1800" b="0" i="0" u="none" strike="noStrike" cap="none" normalizeH="0" baseline="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65125" algn="l"/>
              </a:tabLst>
            </a:pPr>
            <a:endParaRPr lang="en-US">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65125" algn="l"/>
              </a:tabLst>
            </a:pPr>
            <a:endParaRPr kumimoji="0" lang="en-US" sz="1800" b="0" i="0" u="none" strike="noStrike" cap="none" normalizeH="0" baseline="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65125" algn="l"/>
              </a:tabLst>
            </a:pPr>
            <a:endParaRPr lang="en-US">
              <a:latin typeface="Arial" pitchFamily="34" charset="0"/>
              <a:ea typeface="Calibri" pitchFamily="34" charset="0"/>
              <a:cs typeface="Arial" pitchFamily="34" charset="0"/>
            </a:endParaRPr>
          </a:p>
          <a:p>
            <a:pPr eaLnBrk="0" fontAlgn="base" hangingPunct="0">
              <a:spcBef>
                <a:spcPct val="0"/>
              </a:spcBef>
              <a:spcAft>
                <a:spcPct val="0"/>
              </a:spcAft>
              <a:tabLst>
                <a:tab pos="365125"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3" name="image11.jpeg" descr="þÿ"/>
          <p:cNvPicPr/>
          <p:nvPr/>
        </p:nvPicPr>
        <p:blipFill>
          <a:blip r:embed="rId2" cstate="print"/>
          <a:stretch>
            <a:fillRect/>
          </a:stretch>
        </p:blipFill>
        <p:spPr>
          <a:xfrm>
            <a:off x="2308860" y="3585359"/>
            <a:ext cx="4297679" cy="2937344"/>
          </a:xfrm>
          <a:prstGeom prst="rect">
            <a:avLst/>
          </a:prstGeom>
        </p:spPr>
      </p:pic>
      <p:sp>
        <p:nvSpPr>
          <p:cNvPr id="2" name="Rectangle 1"/>
          <p:cNvSpPr/>
          <p:nvPr/>
        </p:nvSpPr>
        <p:spPr>
          <a:xfrm>
            <a:off x="0" y="30540"/>
            <a:ext cx="8915400" cy="3554819"/>
          </a:xfrm>
          <a:prstGeom prst="rect">
            <a:avLst/>
          </a:prstGeom>
        </p:spPr>
        <p:txBody>
          <a:bodyPr wrap="square">
            <a:spAutoFit/>
          </a:bodyPr>
          <a:lstStyle/>
          <a:p>
            <a:pPr eaLnBrk="0" fontAlgn="base" hangingPunct="0">
              <a:spcBef>
                <a:spcPct val="0"/>
              </a:spcBef>
              <a:spcAft>
                <a:spcPct val="0"/>
              </a:spcAft>
              <a:tabLst>
                <a:tab pos="365125" algn="l"/>
              </a:tabLst>
            </a:pPr>
            <a:endParaRPr lang="en-US" sz="2500" b="1" smtClean="0">
              <a:solidFill>
                <a:srgbClr val="FF0000"/>
              </a:solidFill>
              <a:latin typeface="Times New Roman" pitchFamily="18" charset="0"/>
              <a:ea typeface="Calibri" pitchFamily="34" charset="0"/>
              <a:cs typeface="Times New Roman" pitchFamily="18" charset="0"/>
            </a:endParaRPr>
          </a:p>
          <a:p>
            <a:pPr eaLnBrk="0" fontAlgn="base" hangingPunct="0">
              <a:spcBef>
                <a:spcPct val="0"/>
              </a:spcBef>
              <a:spcAft>
                <a:spcPct val="0"/>
              </a:spcAft>
              <a:tabLst>
                <a:tab pos="365125" algn="l"/>
              </a:tabLst>
            </a:pPr>
            <a:r>
              <a:rPr lang="en-US" sz="2500" b="1" smtClean="0">
                <a:solidFill>
                  <a:srgbClr val="FF0000"/>
                </a:solidFill>
                <a:latin typeface="Times New Roman" pitchFamily="18" charset="0"/>
                <a:ea typeface="Calibri" pitchFamily="34" charset="0"/>
                <a:cs typeface="Times New Roman" pitchFamily="18" charset="0"/>
              </a:rPr>
              <a:t>Viêm </a:t>
            </a:r>
            <a:r>
              <a:rPr lang="en-US" sz="2500" b="1" smtClean="0">
                <a:solidFill>
                  <a:srgbClr val="FF0000"/>
                </a:solidFill>
                <a:latin typeface="Times New Roman" pitchFamily="18" charset="0"/>
                <a:ea typeface="Calibri" pitchFamily="34" charset="0"/>
                <a:cs typeface="Times New Roman" pitchFamily="18" charset="0"/>
              </a:rPr>
              <a:t>Amydan</a:t>
            </a:r>
          </a:p>
          <a:p>
            <a:pPr eaLnBrk="0" fontAlgn="base" hangingPunct="0">
              <a:spcBef>
                <a:spcPct val="0"/>
              </a:spcBef>
              <a:spcAft>
                <a:spcPct val="0"/>
              </a:spcAft>
              <a:tabLst>
                <a:tab pos="365125" algn="l"/>
              </a:tabLst>
            </a:pPr>
            <a:endParaRPr lang="en-US" sz="2500">
              <a:latin typeface="Times New Roman" pitchFamily="18" charset="0"/>
              <a:ea typeface="Calibri" pitchFamily="34" charset="0"/>
              <a:cs typeface="Times New Roman" pitchFamily="18" charset="0"/>
            </a:endParaRPr>
          </a:p>
          <a:p>
            <a:pPr lvl="0" algn="just" eaLnBrk="0" fontAlgn="base" hangingPunct="0">
              <a:spcBef>
                <a:spcPct val="0"/>
              </a:spcBef>
              <a:spcAft>
                <a:spcPct val="0"/>
              </a:spcAft>
              <a:tabLst>
                <a:tab pos="365125" algn="l"/>
              </a:tabLst>
            </a:pPr>
            <a:r>
              <a:rPr lang="en-US" sz="2500" smtClean="0">
                <a:latin typeface="Times New Roman" pitchFamily="18" charset="0"/>
                <a:ea typeface="Calibri" pitchFamily="34" charset="0"/>
                <a:cs typeface="Times New Roman" pitchFamily="18" charset="0"/>
              </a:rPr>
              <a:t>	Amidan </a:t>
            </a:r>
            <a:r>
              <a:rPr lang="en-US" sz="2500">
                <a:latin typeface="Times New Roman" pitchFamily="18" charset="0"/>
                <a:ea typeface="Calibri" pitchFamily="34" charset="0"/>
                <a:cs typeface="Times New Roman" pitchFamily="18" charset="0"/>
              </a:rPr>
              <a:t>dễ viêm ở trẻ em. Nếu không điều trị sớm sẽ gây biến </a:t>
            </a:r>
            <a:r>
              <a:rPr lang="en-US" sz="2500" smtClean="0">
                <a:latin typeface="Times New Roman" pitchFamily="18" charset="0"/>
                <a:ea typeface="Calibri" pitchFamily="34" charset="0"/>
                <a:cs typeface="Times New Roman" pitchFamily="18" charset="0"/>
              </a:rPr>
              <a:t>  chứng </a:t>
            </a:r>
            <a:r>
              <a:rPr lang="en-US" sz="2500">
                <a:latin typeface="Times New Roman" pitchFamily="18" charset="0"/>
                <a:ea typeface="Calibri" pitchFamily="34" charset="0"/>
                <a:cs typeface="Times New Roman" pitchFamily="18" charset="0"/>
              </a:rPr>
              <a:t>tại chỗ như áp xe quanh amiđan hay biến chứng xa như thấp tim, viêm cầu thận cấp, thấp khớp cấp, hoặc biến chứng toàn thân như nhiễm trùng huyết.</a:t>
            </a:r>
            <a:endParaRPr lang="en-US" sz="2500">
              <a:latin typeface="Times New Roman" pitchFamily="18" charset="0"/>
              <a:cs typeface="Times New Roman" pitchFamily="18" charset="0"/>
            </a:endParaRPr>
          </a:p>
          <a:p>
            <a:pPr lvl="0" algn="just" eaLnBrk="0" fontAlgn="base" hangingPunct="0">
              <a:spcBef>
                <a:spcPct val="0"/>
              </a:spcBef>
              <a:spcAft>
                <a:spcPct val="0"/>
              </a:spcAft>
              <a:buFontTx/>
              <a:buChar char="•"/>
              <a:tabLst>
                <a:tab pos="365125" algn="l"/>
              </a:tabLst>
            </a:pPr>
            <a:r>
              <a:rPr lang="en-US" sz="2500" smtClean="0">
                <a:latin typeface="Times New Roman" pitchFamily="18" charset="0"/>
                <a:ea typeface="Calibri" pitchFamily="34" charset="0"/>
                <a:cs typeface="Times New Roman" pitchFamily="18" charset="0"/>
              </a:rPr>
              <a:t> Bệnh </a:t>
            </a:r>
            <a:r>
              <a:rPr lang="en-US" sz="2500">
                <a:latin typeface="Times New Roman" pitchFamily="18" charset="0"/>
                <a:ea typeface="Calibri" pitchFamily="34" charset="0"/>
                <a:cs typeface="Times New Roman" pitchFamily="18" charset="0"/>
              </a:rPr>
              <a:t>dễ phát hiện và dễ điều trị.</a:t>
            </a:r>
            <a:endParaRPr lang="en-US" sz="2500">
              <a:latin typeface="Times New Roman" pitchFamily="18" charset="0"/>
              <a:cs typeface="Times New Roman" pitchFamily="18" charset="0"/>
            </a:endParaRPr>
          </a:p>
          <a:p>
            <a:pPr lvl="0" algn="just" eaLnBrk="0" fontAlgn="base" hangingPunct="0">
              <a:spcBef>
                <a:spcPct val="0"/>
              </a:spcBef>
              <a:spcAft>
                <a:spcPct val="0"/>
              </a:spcAft>
              <a:buFontTx/>
              <a:buChar char="•"/>
              <a:tabLst>
                <a:tab pos="365125" algn="l"/>
              </a:tabLst>
            </a:pPr>
            <a:r>
              <a:rPr lang="en-US" sz="2500" smtClean="0">
                <a:latin typeface="Times New Roman" pitchFamily="18" charset="0"/>
                <a:ea typeface="Calibri" pitchFamily="34" charset="0"/>
                <a:cs typeface="Times New Roman" pitchFamily="18" charset="0"/>
              </a:rPr>
              <a:t> Phẫu </a:t>
            </a:r>
            <a:r>
              <a:rPr lang="en-US" sz="2500">
                <a:latin typeface="Times New Roman" pitchFamily="18" charset="0"/>
                <a:ea typeface="Calibri" pitchFamily="34" charset="0"/>
                <a:cs typeface="Times New Roman" pitchFamily="18" charset="0"/>
              </a:rPr>
              <a:t>thuật không thận trọng cũng có nguy cơ tử </a:t>
            </a:r>
            <a:r>
              <a:rPr lang="en-US" sz="2500" smtClean="0">
                <a:latin typeface="Times New Roman" pitchFamily="18" charset="0"/>
                <a:ea typeface="Calibri" pitchFamily="34" charset="0"/>
                <a:cs typeface="Times New Roman" pitchFamily="18" charset="0"/>
              </a:rPr>
              <a:t>vong.</a:t>
            </a:r>
            <a:endParaRPr lang="en-US" sz="25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Rectangle 4"/>
          <p:cNvSpPr/>
          <p:nvPr/>
        </p:nvSpPr>
        <p:spPr>
          <a:xfrm>
            <a:off x="228600" y="228600"/>
            <a:ext cx="8915400" cy="6924973"/>
          </a:xfrm>
          <a:prstGeom prst="rect">
            <a:avLst/>
          </a:prstGeom>
        </p:spPr>
        <p:txBody>
          <a:bodyPr wrap="square">
            <a:spAutoFit/>
          </a:bodyPr>
          <a:lstStyle/>
          <a:p>
            <a:pPr lvl="0" fontAlgn="base">
              <a:spcBef>
                <a:spcPct val="0"/>
              </a:spcBef>
              <a:spcAft>
                <a:spcPct val="0"/>
              </a:spcAft>
              <a:tabLst>
                <a:tab pos="373063" algn="l"/>
              </a:tabLst>
            </a:pPr>
            <a:r>
              <a:rPr lang="en-US" sz="2300" u="sng" err="1" smtClean="0">
                <a:solidFill>
                  <a:srgbClr val="00B050"/>
                </a:solidFill>
                <a:latin typeface="Times New Roman" pitchFamily="18" charset="0"/>
                <a:ea typeface="Calibri" pitchFamily="34" charset="0"/>
                <a:cs typeface="Times New Roman" pitchFamily="18" charset="0"/>
              </a:rPr>
              <a:t>Triệu</a:t>
            </a:r>
            <a:r>
              <a:rPr lang="en-US" sz="2300" u="sng" smtClean="0">
                <a:solidFill>
                  <a:srgbClr val="00B050"/>
                </a:solidFill>
                <a:latin typeface="Times New Roman" pitchFamily="18" charset="0"/>
                <a:ea typeface="Calibri" pitchFamily="34" charset="0"/>
                <a:cs typeface="Times New Roman" pitchFamily="18" charset="0"/>
              </a:rPr>
              <a:t> </a:t>
            </a:r>
            <a:r>
              <a:rPr lang="en-US" sz="2300" u="sng" err="1" smtClean="0">
                <a:solidFill>
                  <a:srgbClr val="00B050"/>
                </a:solidFill>
                <a:latin typeface="Times New Roman" pitchFamily="18" charset="0"/>
                <a:ea typeface="Calibri" pitchFamily="34" charset="0"/>
                <a:cs typeface="Times New Roman" pitchFamily="18" charset="0"/>
              </a:rPr>
              <a:t>chứng</a:t>
            </a:r>
            <a:r>
              <a:rPr lang="en-US" sz="2300" smtClean="0">
                <a:solidFill>
                  <a:srgbClr val="00B050"/>
                </a:solidFill>
                <a:latin typeface="Times New Roman" pitchFamily="18" charset="0"/>
                <a:ea typeface="Calibri" pitchFamily="34" charset="0"/>
                <a:cs typeface="Times New Roman" pitchFamily="18" charset="0"/>
              </a:rPr>
              <a:t>:</a:t>
            </a:r>
            <a:endParaRPr kumimoji="0" lang="en-US" sz="2300" b="0" i="0" u="none" strike="noStrike" cap="none" normalizeH="0" baseline="0" smtClean="0">
              <a:ln>
                <a:noFill/>
              </a:ln>
              <a:solidFill>
                <a:srgbClr val="00B050"/>
              </a:solidFill>
              <a:effectLst/>
              <a:latin typeface="Times New Roman" pitchFamily="18" charset="0"/>
              <a:cs typeface="Times New Roman" pitchFamily="18" charset="0"/>
            </a:endParaRPr>
          </a:p>
          <a:p>
            <a:pPr lvl="0" eaLnBrk="0" fontAlgn="base" hangingPunct="0">
              <a:spcBef>
                <a:spcPct val="0"/>
              </a:spcBef>
              <a:spcAft>
                <a:spcPct val="0"/>
              </a:spcAft>
              <a:buFontTx/>
              <a:buChar char="•"/>
              <a:tabLst>
                <a:tab pos="373063" algn="l"/>
              </a:tabLst>
            </a:pPr>
            <a:r>
              <a:rPr lang="en-US" sz="2300" smtClean="0">
                <a:latin typeface="Times New Roman" pitchFamily="18" charset="0"/>
                <a:ea typeface="Calibri" pitchFamily="34" charset="0"/>
                <a:cs typeface="Times New Roman" pitchFamily="18" charset="0"/>
              </a:rPr>
              <a:t> Sốt, </a:t>
            </a:r>
            <a:r>
              <a:rPr lang="en-US" sz="2300" err="1" smtClean="0">
                <a:latin typeface="Times New Roman" pitchFamily="18" charset="0"/>
                <a:ea typeface="Calibri" pitchFamily="34" charset="0"/>
                <a:cs typeface="Times New Roman" pitchFamily="18" charset="0"/>
              </a:rPr>
              <a:t>đau</a:t>
            </a:r>
            <a:r>
              <a:rPr lang="en-US" sz="2300" smtClean="0">
                <a:latin typeface="Times New Roman" pitchFamily="18" charset="0"/>
                <a:ea typeface="Calibri" pitchFamily="34" charset="0"/>
                <a:cs typeface="Times New Roman" pitchFamily="18" charset="0"/>
              </a:rPr>
              <a:t> </a:t>
            </a:r>
            <a:r>
              <a:rPr lang="en-US" sz="2300" err="1" smtClean="0">
                <a:latin typeface="Times New Roman" pitchFamily="18" charset="0"/>
                <a:ea typeface="Calibri" pitchFamily="34" charset="0"/>
                <a:cs typeface="Times New Roman" pitchFamily="18" charset="0"/>
              </a:rPr>
              <a:t>họng</a:t>
            </a:r>
            <a:r>
              <a:rPr lang="en-US" sz="2300" smtClean="0">
                <a:latin typeface="Times New Roman" pitchFamily="18" charset="0"/>
                <a:ea typeface="Calibri" pitchFamily="34" charset="0"/>
                <a:cs typeface="Times New Roman" pitchFamily="18" charset="0"/>
              </a:rPr>
              <a:t>, </a:t>
            </a:r>
            <a:r>
              <a:rPr lang="en-US" sz="2300" err="1" smtClean="0">
                <a:latin typeface="Times New Roman" pitchFamily="18" charset="0"/>
                <a:ea typeface="Calibri" pitchFamily="34" charset="0"/>
                <a:cs typeface="Times New Roman" pitchFamily="18" charset="0"/>
              </a:rPr>
              <a:t>khó</a:t>
            </a:r>
            <a:r>
              <a:rPr lang="en-US" sz="2300" smtClean="0">
                <a:latin typeface="Times New Roman" pitchFamily="18" charset="0"/>
                <a:ea typeface="Calibri" pitchFamily="34" charset="0"/>
                <a:cs typeface="Times New Roman" pitchFamily="18" charset="0"/>
              </a:rPr>
              <a:t> </a:t>
            </a:r>
            <a:r>
              <a:rPr lang="en-US" sz="2300" err="1" smtClean="0">
                <a:latin typeface="Times New Roman" pitchFamily="18" charset="0"/>
                <a:ea typeface="Calibri" pitchFamily="34" charset="0"/>
                <a:cs typeface="Times New Roman" pitchFamily="18" charset="0"/>
              </a:rPr>
              <a:t>nuốt</a:t>
            </a:r>
            <a:r>
              <a:rPr lang="en-US" sz="2300" smtClean="0">
                <a:latin typeface="Times New Roman" pitchFamily="18" charset="0"/>
                <a:ea typeface="Calibri" pitchFamily="34" charset="0"/>
                <a:cs typeface="Times New Roman" pitchFamily="18" charset="0"/>
              </a:rPr>
              <a:t>, </a:t>
            </a:r>
            <a:r>
              <a:rPr lang="en-US" sz="2300" err="1" smtClean="0">
                <a:latin typeface="Times New Roman" pitchFamily="18" charset="0"/>
                <a:ea typeface="Calibri" pitchFamily="34" charset="0"/>
                <a:cs typeface="Times New Roman" pitchFamily="18" charset="0"/>
              </a:rPr>
              <a:t>hôi</a:t>
            </a:r>
            <a:r>
              <a:rPr lang="en-US" sz="2300" smtClean="0">
                <a:latin typeface="Times New Roman" pitchFamily="18" charset="0"/>
                <a:ea typeface="Calibri" pitchFamily="34" charset="0"/>
                <a:cs typeface="Times New Roman" pitchFamily="18" charset="0"/>
              </a:rPr>
              <a:t> </a:t>
            </a:r>
            <a:r>
              <a:rPr lang="en-US" sz="2300" err="1" smtClean="0">
                <a:latin typeface="Times New Roman" pitchFamily="18" charset="0"/>
                <a:ea typeface="Calibri" pitchFamily="34" charset="0"/>
                <a:cs typeface="Times New Roman" pitchFamily="18" charset="0"/>
              </a:rPr>
              <a:t>miệng</a:t>
            </a:r>
            <a:r>
              <a:rPr lang="en-US" sz="2300" smtClean="0">
                <a:latin typeface="Times New Roman" pitchFamily="18" charset="0"/>
                <a:ea typeface="Calibri" pitchFamily="34" charset="0"/>
                <a:cs typeface="Times New Roman" pitchFamily="18" charset="0"/>
              </a:rPr>
              <a:t>. </a:t>
            </a:r>
            <a:r>
              <a:rPr lang="en-US" sz="2300" err="1" smtClean="0">
                <a:latin typeface="Times New Roman" pitchFamily="18" charset="0"/>
                <a:ea typeface="Calibri" pitchFamily="34" charset="0"/>
                <a:cs typeface="Times New Roman" pitchFamily="18" charset="0"/>
              </a:rPr>
              <a:t>Khám</a:t>
            </a:r>
            <a:r>
              <a:rPr lang="en-US" sz="2300" smtClean="0">
                <a:latin typeface="Times New Roman" pitchFamily="18" charset="0"/>
                <a:ea typeface="Calibri" pitchFamily="34" charset="0"/>
                <a:cs typeface="Times New Roman" pitchFamily="18" charset="0"/>
              </a:rPr>
              <a:t>:</a:t>
            </a:r>
            <a:endParaRPr kumimoji="0" lang="en-US" sz="2300" b="0" i="0" u="none" strike="noStrike" cap="none" normalizeH="0" baseline="0" smtClean="0">
              <a:ln>
                <a:noFill/>
              </a:ln>
              <a:solidFill>
                <a:schemeClr val="tx1"/>
              </a:solidFill>
              <a:effectLst/>
              <a:latin typeface="Times New Roman" pitchFamily="18" charset="0"/>
              <a:cs typeface="Times New Roman" pitchFamily="18" charset="0"/>
            </a:endParaRPr>
          </a:p>
          <a:p>
            <a:pPr lvl="0" eaLnBrk="0" fontAlgn="base" hangingPunct="0">
              <a:spcBef>
                <a:spcPct val="0"/>
              </a:spcBef>
              <a:spcAft>
                <a:spcPct val="0"/>
              </a:spcAft>
              <a:buFontTx/>
              <a:buChar char="•"/>
              <a:tabLst>
                <a:tab pos="373063" algn="l"/>
              </a:tabLst>
            </a:pPr>
            <a:r>
              <a:rPr lang="en-US" sz="2300" smtClean="0">
                <a:latin typeface="Times New Roman" pitchFamily="18" charset="0"/>
                <a:ea typeface="Calibri" pitchFamily="34" charset="0"/>
                <a:cs typeface="Times New Roman" pitchFamily="18" charset="0"/>
              </a:rPr>
              <a:t> Amiđan quá </a:t>
            </a:r>
            <a:r>
              <a:rPr lang="en-US" sz="2300" err="1" smtClean="0">
                <a:latin typeface="Times New Roman" pitchFamily="18" charset="0"/>
                <a:ea typeface="Calibri" pitchFamily="34" charset="0"/>
                <a:cs typeface="Times New Roman" pitchFamily="18" charset="0"/>
              </a:rPr>
              <a:t>phát</a:t>
            </a:r>
            <a:r>
              <a:rPr lang="en-US" sz="2300" smtClean="0">
                <a:latin typeface="Times New Roman" pitchFamily="18" charset="0"/>
                <a:ea typeface="Calibri" pitchFamily="34" charset="0"/>
                <a:cs typeface="Times New Roman" pitchFamily="18" charset="0"/>
              </a:rPr>
              <a:t>, </a:t>
            </a:r>
            <a:r>
              <a:rPr lang="en-US" sz="2300" err="1" smtClean="0">
                <a:latin typeface="Times New Roman" pitchFamily="18" charset="0"/>
                <a:ea typeface="Calibri" pitchFamily="34" charset="0"/>
                <a:cs typeface="Times New Roman" pitchFamily="18" charset="0"/>
              </a:rPr>
              <a:t>amiđan</a:t>
            </a:r>
            <a:r>
              <a:rPr lang="en-US" sz="2300" smtClean="0">
                <a:latin typeface="Times New Roman" pitchFamily="18" charset="0"/>
                <a:ea typeface="Calibri" pitchFamily="34" charset="0"/>
                <a:cs typeface="Times New Roman" pitchFamily="18" charset="0"/>
              </a:rPr>
              <a:t> </a:t>
            </a:r>
            <a:r>
              <a:rPr lang="en-US" sz="2300" err="1" smtClean="0">
                <a:latin typeface="Times New Roman" pitchFamily="18" charset="0"/>
                <a:ea typeface="Calibri" pitchFamily="34" charset="0"/>
                <a:cs typeface="Times New Roman" pitchFamily="18" charset="0"/>
              </a:rPr>
              <a:t>hốc</a:t>
            </a:r>
            <a:r>
              <a:rPr lang="en-US" sz="2300" smtClean="0">
                <a:latin typeface="Times New Roman" pitchFamily="18" charset="0"/>
                <a:ea typeface="Calibri" pitchFamily="34" charset="0"/>
                <a:cs typeface="Times New Roman" pitchFamily="18" charset="0"/>
              </a:rPr>
              <a:t>, </a:t>
            </a:r>
            <a:r>
              <a:rPr lang="en-US" sz="2300" err="1" smtClean="0">
                <a:latin typeface="Times New Roman" pitchFamily="18" charset="0"/>
                <a:ea typeface="Calibri" pitchFamily="34" charset="0"/>
                <a:cs typeface="Times New Roman" pitchFamily="18" charset="0"/>
              </a:rPr>
              <a:t>amiđan</a:t>
            </a:r>
            <a:r>
              <a:rPr lang="en-US" sz="2300" smtClean="0">
                <a:latin typeface="Times New Roman" pitchFamily="18" charset="0"/>
                <a:ea typeface="Calibri" pitchFamily="34" charset="0"/>
                <a:cs typeface="Times New Roman" pitchFamily="18" charset="0"/>
              </a:rPr>
              <a:t> </a:t>
            </a:r>
            <a:r>
              <a:rPr lang="en-US" sz="2300" err="1" smtClean="0">
                <a:latin typeface="Times New Roman" pitchFamily="18" charset="0"/>
                <a:ea typeface="Calibri" pitchFamily="34" charset="0"/>
                <a:cs typeface="Times New Roman" pitchFamily="18" charset="0"/>
              </a:rPr>
              <a:t>teo</a:t>
            </a:r>
            <a:r>
              <a:rPr lang="en-US" sz="2300" smtClean="0">
                <a:latin typeface="Times New Roman" pitchFamily="18" charset="0"/>
                <a:ea typeface="Calibri" pitchFamily="34" charset="0"/>
                <a:cs typeface="Times New Roman" pitchFamily="18" charset="0"/>
              </a:rPr>
              <a:t> (</a:t>
            </a:r>
            <a:r>
              <a:rPr lang="en-US" sz="2300" err="1" smtClean="0">
                <a:latin typeface="Times New Roman" pitchFamily="18" charset="0"/>
                <a:ea typeface="Calibri" pitchFamily="34" charset="0"/>
                <a:cs typeface="Times New Roman" pitchFamily="18" charset="0"/>
              </a:rPr>
              <a:t>mặt</a:t>
            </a:r>
            <a:r>
              <a:rPr lang="en-US" sz="2300" smtClean="0">
                <a:latin typeface="Times New Roman" pitchFamily="18" charset="0"/>
                <a:ea typeface="Calibri" pitchFamily="34" charset="0"/>
                <a:cs typeface="Times New Roman" pitchFamily="18" charset="0"/>
              </a:rPr>
              <a:t> </a:t>
            </a:r>
            <a:r>
              <a:rPr lang="en-US" sz="2300" err="1" smtClean="0">
                <a:latin typeface="Times New Roman" pitchFamily="18" charset="0"/>
                <a:ea typeface="Calibri" pitchFamily="34" charset="0"/>
                <a:cs typeface="Times New Roman" pitchFamily="18" charset="0"/>
              </a:rPr>
              <a:t>lồi</a:t>
            </a:r>
            <a:endParaRPr kumimoji="0" lang="en-US" sz="2300" b="0" i="0" u="none" strike="noStrike" cap="none" normalizeH="0" baseline="0" smtClean="0">
              <a:ln>
                <a:noFill/>
              </a:ln>
              <a:solidFill>
                <a:schemeClr val="tx1"/>
              </a:solidFill>
              <a:effectLst/>
              <a:latin typeface="Times New Roman" pitchFamily="18" charset="0"/>
              <a:cs typeface="Times New Roman" pitchFamily="18" charset="0"/>
            </a:endParaRPr>
          </a:p>
          <a:p>
            <a:pPr lvl="0" eaLnBrk="0" fontAlgn="base" hangingPunct="0">
              <a:spcBef>
                <a:spcPct val="0"/>
              </a:spcBef>
              <a:spcAft>
                <a:spcPct val="0"/>
              </a:spcAft>
              <a:tabLst>
                <a:tab pos="373063" algn="l"/>
              </a:tabLst>
            </a:pPr>
            <a:r>
              <a:rPr lang="en-US" sz="2300" err="1" smtClean="0">
                <a:latin typeface="Times New Roman" pitchFamily="18" charset="0"/>
                <a:ea typeface="Calibri" pitchFamily="34" charset="0"/>
                <a:cs typeface="Times New Roman" pitchFamily="18" charset="0"/>
              </a:rPr>
              <a:t>lõm</a:t>
            </a:r>
            <a:r>
              <a:rPr lang="en-US" sz="2300" smtClean="0">
                <a:latin typeface="Times New Roman" pitchFamily="18" charset="0"/>
                <a:ea typeface="Calibri" pitchFamily="34" charset="0"/>
                <a:cs typeface="Times New Roman" pitchFamily="18" charset="0"/>
              </a:rPr>
              <a:t>)</a:t>
            </a:r>
            <a:endParaRPr kumimoji="0" lang="en-US" sz="2300" b="0" i="0" u="none" strike="noStrike" cap="none" normalizeH="0" baseline="0" smtClean="0">
              <a:ln>
                <a:noFill/>
              </a:ln>
              <a:solidFill>
                <a:schemeClr val="tx1"/>
              </a:solidFill>
              <a:effectLst/>
              <a:latin typeface="Times New Roman" pitchFamily="18" charset="0"/>
              <a:cs typeface="Times New Roman" pitchFamily="18" charset="0"/>
            </a:endParaRPr>
          </a:p>
          <a:p>
            <a:r>
              <a:rPr lang="en-US" sz="2300" smtClean="0">
                <a:latin typeface="Times New Roman" pitchFamily="18" charset="0"/>
                <a:ea typeface="Calibri" pitchFamily="34" charset="0"/>
                <a:cs typeface="Times New Roman" pitchFamily="18" charset="0"/>
              </a:rPr>
              <a:t> Amiđan sưng </a:t>
            </a:r>
            <a:r>
              <a:rPr lang="en-US" sz="2300" err="1" smtClean="0">
                <a:latin typeface="Times New Roman" pitchFamily="18" charset="0"/>
                <a:ea typeface="Calibri" pitchFamily="34" charset="0"/>
                <a:cs typeface="Times New Roman" pitchFamily="18" charset="0"/>
              </a:rPr>
              <a:t>đỏ</a:t>
            </a:r>
            <a:r>
              <a:rPr lang="en-US" sz="2300" smtClean="0">
                <a:latin typeface="Times New Roman" pitchFamily="18" charset="0"/>
                <a:ea typeface="Calibri" pitchFamily="34" charset="0"/>
                <a:cs typeface="Times New Roman" pitchFamily="18" charset="0"/>
              </a:rPr>
              <a:t>, </a:t>
            </a:r>
            <a:r>
              <a:rPr lang="en-US" sz="2300" err="1" smtClean="0">
                <a:latin typeface="Times New Roman" pitchFamily="18" charset="0"/>
                <a:ea typeface="Calibri" pitchFamily="34" charset="0"/>
                <a:cs typeface="Times New Roman" pitchFamily="18" charset="0"/>
              </a:rPr>
              <a:t>có</a:t>
            </a:r>
            <a:r>
              <a:rPr lang="en-US" sz="2300" smtClean="0">
                <a:latin typeface="Times New Roman" pitchFamily="18" charset="0"/>
                <a:ea typeface="Calibri" pitchFamily="34" charset="0"/>
                <a:cs typeface="Times New Roman" pitchFamily="18" charset="0"/>
              </a:rPr>
              <a:t> </a:t>
            </a:r>
            <a:r>
              <a:rPr lang="en-US" sz="2300" err="1" smtClean="0">
                <a:latin typeface="Times New Roman" pitchFamily="18" charset="0"/>
                <a:ea typeface="Calibri" pitchFamily="34" charset="0"/>
                <a:cs typeface="Times New Roman" pitchFamily="18" charset="0"/>
              </a:rPr>
              <a:t>mủ</a:t>
            </a:r>
            <a:r>
              <a:rPr lang="en-US" sz="2300" smtClean="0">
                <a:latin typeface="Times New Roman" pitchFamily="18" charset="0"/>
                <a:ea typeface="Calibri" pitchFamily="34" charset="0"/>
                <a:cs typeface="Times New Roman" pitchFamily="18" charset="0"/>
              </a:rPr>
              <a:t> </a:t>
            </a:r>
            <a:r>
              <a:rPr lang="en-US" sz="2300" err="1" smtClean="0">
                <a:latin typeface="Times New Roman" pitchFamily="18" charset="0"/>
                <a:ea typeface="Calibri" pitchFamily="34" charset="0"/>
                <a:cs typeface="Times New Roman" pitchFamily="18" charset="0"/>
              </a:rPr>
              <a:t>hoặc</a:t>
            </a:r>
            <a:r>
              <a:rPr lang="en-US" sz="2300" smtClean="0">
                <a:latin typeface="Times New Roman" pitchFamily="18" charset="0"/>
                <a:ea typeface="Calibri" pitchFamily="34" charset="0"/>
                <a:cs typeface="Times New Roman" pitchFamily="18" charset="0"/>
              </a:rPr>
              <a:t> </a:t>
            </a:r>
            <a:r>
              <a:rPr lang="en-US" sz="2300" err="1" smtClean="0">
                <a:latin typeface="Times New Roman" pitchFamily="18" charset="0"/>
                <a:ea typeface="Calibri" pitchFamily="34" charset="0"/>
                <a:cs typeface="Times New Roman" pitchFamily="18" charset="0"/>
              </a:rPr>
              <a:t>không</a:t>
            </a:r>
            <a:r>
              <a:rPr lang="en-US" sz="2300" smtClean="0">
                <a:latin typeface="Times New Roman" pitchFamily="18" charset="0"/>
                <a:ea typeface="Calibri" pitchFamily="34" charset="0"/>
                <a:cs typeface="Times New Roman" pitchFamily="18" charset="0"/>
              </a:rPr>
              <a:t> .</a:t>
            </a:r>
          </a:p>
          <a:p>
            <a:r>
              <a:rPr lang="en-US" sz="2300" u="sng" smtClean="0">
                <a:solidFill>
                  <a:srgbClr val="00B050"/>
                </a:solidFill>
                <a:latin typeface="Times New Roman" pitchFamily="18" charset="0"/>
                <a:cs typeface="Times New Roman" pitchFamily="18" charset="0"/>
              </a:rPr>
              <a:t>Nguyên </a:t>
            </a:r>
            <a:r>
              <a:rPr lang="en-US" sz="2300" u="sng" err="1">
                <a:solidFill>
                  <a:srgbClr val="00B050"/>
                </a:solidFill>
                <a:latin typeface="Times New Roman" pitchFamily="18" charset="0"/>
                <a:cs typeface="Times New Roman" pitchFamily="18" charset="0"/>
              </a:rPr>
              <a:t>tắc</a:t>
            </a:r>
            <a:r>
              <a:rPr lang="en-US" sz="2300" u="sng">
                <a:solidFill>
                  <a:srgbClr val="00B050"/>
                </a:solidFill>
                <a:latin typeface="Times New Roman" pitchFamily="18" charset="0"/>
                <a:cs typeface="Times New Roman" pitchFamily="18" charset="0"/>
              </a:rPr>
              <a:t> </a:t>
            </a:r>
            <a:r>
              <a:rPr lang="en-US" sz="2300" u="sng" err="1">
                <a:solidFill>
                  <a:srgbClr val="00B050"/>
                </a:solidFill>
                <a:latin typeface="Times New Roman" pitchFamily="18" charset="0"/>
                <a:cs typeface="Times New Roman" pitchFamily="18" charset="0"/>
              </a:rPr>
              <a:t>điều</a:t>
            </a:r>
            <a:r>
              <a:rPr lang="en-US" sz="2300" u="sng">
                <a:solidFill>
                  <a:srgbClr val="00B050"/>
                </a:solidFill>
                <a:latin typeface="Times New Roman" pitchFamily="18" charset="0"/>
                <a:cs typeface="Times New Roman" pitchFamily="18" charset="0"/>
              </a:rPr>
              <a:t> </a:t>
            </a:r>
            <a:r>
              <a:rPr lang="en-US" sz="2300" u="sng" err="1">
                <a:solidFill>
                  <a:srgbClr val="00B050"/>
                </a:solidFill>
                <a:latin typeface="Times New Roman" pitchFamily="18" charset="0"/>
                <a:cs typeface="Times New Roman" pitchFamily="18" charset="0"/>
              </a:rPr>
              <a:t>trị</a:t>
            </a:r>
            <a:r>
              <a:rPr lang="en-US" sz="2300" u="sng">
                <a:solidFill>
                  <a:srgbClr val="00B050"/>
                </a:solidFill>
                <a:latin typeface="Times New Roman" pitchFamily="18" charset="0"/>
                <a:cs typeface="Times New Roman" pitchFamily="18" charset="0"/>
              </a:rPr>
              <a:t>:</a:t>
            </a:r>
          </a:p>
          <a:p>
            <a:r>
              <a:rPr lang="en-US" sz="2300" smtClean="0">
                <a:latin typeface="Times New Roman" pitchFamily="18" charset="0"/>
                <a:cs typeface="Times New Roman" pitchFamily="18" charset="0"/>
              </a:rPr>
              <a:t>	+</a:t>
            </a:r>
            <a:r>
              <a:rPr lang="en-US" sz="2300" err="1">
                <a:latin typeface="Times New Roman" pitchFamily="18" charset="0"/>
                <a:cs typeface="Times New Roman" pitchFamily="18" charset="0"/>
              </a:rPr>
              <a:t>Viêm</a:t>
            </a:r>
            <a:r>
              <a:rPr lang="en-US" sz="2300">
                <a:latin typeface="Times New Roman" pitchFamily="18" charset="0"/>
                <a:cs typeface="Times New Roman" pitchFamily="18" charset="0"/>
              </a:rPr>
              <a:t> </a:t>
            </a:r>
            <a:r>
              <a:rPr lang="en-US" sz="2300" err="1">
                <a:latin typeface="Times New Roman" pitchFamily="18" charset="0"/>
                <a:cs typeface="Times New Roman" pitchFamily="18" charset="0"/>
              </a:rPr>
              <a:t>amiđan</a:t>
            </a:r>
            <a:r>
              <a:rPr lang="en-US" sz="2300">
                <a:latin typeface="Times New Roman" pitchFamily="18" charset="0"/>
                <a:cs typeface="Times New Roman" pitchFamily="18" charset="0"/>
              </a:rPr>
              <a:t> </a:t>
            </a:r>
            <a:r>
              <a:rPr lang="en-US" sz="2300" err="1">
                <a:latin typeface="Times New Roman" pitchFamily="18" charset="0"/>
                <a:cs typeface="Times New Roman" pitchFamily="18" charset="0"/>
              </a:rPr>
              <a:t>cấp</a:t>
            </a:r>
            <a:r>
              <a:rPr lang="en-US" sz="2300">
                <a:latin typeface="Times New Roman" pitchFamily="18" charset="0"/>
                <a:cs typeface="Times New Roman" pitchFamily="18" charset="0"/>
              </a:rPr>
              <a:t> :</a:t>
            </a:r>
          </a:p>
          <a:p>
            <a:pPr lvl="1"/>
            <a:r>
              <a:rPr lang="en-US" sz="2300" smtClean="0">
                <a:latin typeface="Times New Roman" pitchFamily="18" charset="0"/>
                <a:cs typeface="Times New Roman" pitchFamily="18" charset="0"/>
              </a:rPr>
              <a:t>		Kháng </a:t>
            </a:r>
            <a:r>
              <a:rPr lang="en-US" sz="2300" err="1">
                <a:latin typeface="Times New Roman" pitchFamily="18" charset="0"/>
                <a:cs typeface="Times New Roman" pitchFamily="18" charset="0"/>
              </a:rPr>
              <a:t>sinh</a:t>
            </a:r>
            <a:r>
              <a:rPr lang="en-US" sz="2300">
                <a:latin typeface="Times New Roman" pitchFamily="18" charset="0"/>
                <a:cs typeface="Times New Roman" pitchFamily="18" charset="0"/>
              </a:rPr>
              <a:t>, </a:t>
            </a:r>
            <a:r>
              <a:rPr lang="en-US" sz="2300" err="1">
                <a:latin typeface="Times New Roman" pitchFamily="18" charset="0"/>
                <a:cs typeface="Times New Roman" pitchFamily="18" charset="0"/>
              </a:rPr>
              <a:t>giảm</a:t>
            </a:r>
            <a:r>
              <a:rPr lang="en-US" sz="2300">
                <a:latin typeface="Times New Roman" pitchFamily="18" charset="0"/>
                <a:cs typeface="Times New Roman" pitchFamily="18" charset="0"/>
              </a:rPr>
              <a:t> ho, </a:t>
            </a:r>
            <a:r>
              <a:rPr lang="en-US" sz="2300" err="1">
                <a:latin typeface="Times New Roman" pitchFamily="18" charset="0"/>
                <a:cs typeface="Times New Roman" pitchFamily="18" charset="0"/>
              </a:rPr>
              <a:t>giảm</a:t>
            </a:r>
            <a:r>
              <a:rPr lang="en-US" sz="2300">
                <a:latin typeface="Times New Roman" pitchFamily="18" charset="0"/>
                <a:cs typeface="Times New Roman" pitchFamily="18" charset="0"/>
              </a:rPr>
              <a:t> </a:t>
            </a:r>
            <a:r>
              <a:rPr lang="en-US" sz="2300" err="1">
                <a:latin typeface="Times New Roman" pitchFamily="18" charset="0"/>
                <a:cs typeface="Times New Roman" pitchFamily="18" charset="0"/>
              </a:rPr>
              <a:t>đau</a:t>
            </a:r>
            <a:r>
              <a:rPr lang="en-US" sz="2300">
                <a:latin typeface="Times New Roman" pitchFamily="18" charset="0"/>
                <a:cs typeface="Times New Roman" pitchFamily="18" charset="0"/>
              </a:rPr>
              <a:t>.</a:t>
            </a:r>
          </a:p>
          <a:p>
            <a:pPr lvl="1"/>
            <a:r>
              <a:rPr lang="en-US" sz="2300" smtClean="0">
                <a:latin typeface="Times New Roman" pitchFamily="18" charset="0"/>
                <a:cs typeface="Times New Roman" pitchFamily="18" charset="0"/>
              </a:rPr>
              <a:t>		Quẹt </a:t>
            </a:r>
            <a:r>
              <a:rPr lang="en-US" sz="2300" err="1">
                <a:latin typeface="Times New Roman" pitchFamily="18" charset="0"/>
                <a:cs typeface="Times New Roman" pitchFamily="18" charset="0"/>
              </a:rPr>
              <a:t>họng</a:t>
            </a:r>
            <a:r>
              <a:rPr lang="en-US" sz="2300">
                <a:latin typeface="Times New Roman" pitchFamily="18" charset="0"/>
                <a:cs typeface="Times New Roman" pitchFamily="18" charset="0"/>
              </a:rPr>
              <a:t> </a:t>
            </a:r>
            <a:r>
              <a:rPr lang="en-US" sz="2300" err="1">
                <a:latin typeface="Times New Roman" pitchFamily="18" charset="0"/>
                <a:cs typeface="Times New Roman" pitchFamily="18" charset="0"/>
              </a:rPr>
              <a:t>tìm</a:t>
            </a:r>
            <a:r>
              <a:rPr lang="en-US" sz="2300">
                <a:latin typeface="Times New Roman" pitchFamily="18" charset="0"/>
                <a:cs typeface="Times New Roman" pitchFamily="18" charset="0"/>
              </a:rPr>
              <a:t> vi </a:t>
            </a:r>
            <a:r>
              <a:rPr lang="en-US" sz="2300" err="1">
                <a:latin typeface="Times New Roman" pitchFamily="18" charset="0"/>
                <a:cs typeface="Times New Roman" pitchFamily="18" charset="0"/>
              </a:rPr>
              <a:t>khuẩn</a:t>
            </a:r>
            <a:r>
              <a:rPr lang="en-US" sz="2300">
                <a:latin typeface="Times New Roman" pitchFamily="18" charset="0"/>
                <a:cs typeface="Times New Roman" pitchFamily="18" charset="0"/>
              </a:rPr>
              <a:t> </a:t>
            </a:r>
            <a:r>
              <a:rPr lang="en-US" sz="2300" err="1">
                <a:latin typeface="Times New Roman" pitchFamily="18" charset="0"/>
                <a:cs typeface="Times New Roman" pitchFamily="18" charset="0"/>
              </a:rPr>
              <a:t>kháng</a:t>
            </a:r>
            <a:r>
              <a:rPr lang="en-US" sz="2300">
                <a:latin typeface="Times New Roman" pitchFamily="18" charset="0"/>
                <a:cs typeface="Times New Roman" pitchFamily="18" charset="0"/>
              </a:rPr>
              <a:t> </a:t>
            </a:r>
            <a:r>
              <a:rPr lang="en-US" sz="2300" err="1">
                <a:latin typeface="Times New Roman" pitchFamily="18" charset="0"/>
                <a:cs typeface="Times New Roman" pitchFamily="18" charset="0"/>
              </a:rPr>
              <a:t>sinh</a:t>
            </a:r>
            <a:r>
              <a:rPr lang="en-US" sz="2300">
                <a:latin typeface="Times New Roman" pitchFamily="18" charset="0"/>
                <a:cs typeface="Times New Roman" pitchFamily="18" charset="0"/>
              </a:rPr>
              <a:t> </a:t>
            </a:r>
            <a:r>
              <a:rPr lang="en-US" sz="2300" err="1">
                <a:latin typeface="Times New Roman" pitchFamily="18" charset="0"/>
                <a:cs typeface="Times New Roman" pitchFamily="18" charset="0"/>
              </a:rPr>
              <a:t>đồ</a:t>
            </a:r>
            <a:r>
              <a:rPr lang="en-US" sz="2300">
                <a:latin typeface="Times New Roman" pitchFamily="18" charset="0"/>
                <a:cs typeface="Times New Roman" pitchFamily="18" charset="0"/>
              </a:rPr>
              <a:t>.</a:t>
            </a:r>
          </a:p>
          <a:p>
            <a:pPr lvl="1"/>
            <a:r>
              <a:rPr lang="en-US" sz="2300" smtClean="0">
                <a:latin typeface="Times New Roman" pitchFamily="18" charset="0"/>
                <a:cs typeface="Times New Roman" pitchFamily="18" charset="0"/>
              </a:rPr>
              <a:t>		Không phẫu thuật.</a:t>
            </a:r>
            <a:endParaRPr lang="en-US" sz="2300">
              <a:latin typeface="Times New Roman" pitchFamily="18" charset="0"/>
              <a:cs typeface="Times New Roman" pitchFamily="18" charset="0"/>
            </a:endParaRPr>
          </a:p>
          <a:p>
            <a:r>
              <a:rPr lang="en-US" sz="2300" smtClean="0">
                <a:latin typeface="Times New Roman" pitchFamily="18" charset="0"/>
                <a:cs typeface="Times New Roman" pitchFamily="18" charset="0"/>
              </a:rPr>
              <a:t>	+ </a:t>
            </a:r>
            <a:r>
              <a:rPr lang="en-US" sz="2300" err="1">
                <a:latin typeface="Times New Roman" pitchFamily="18" charset="0"/>
                <a:cs typeface="Times New Roman" pitchFamily="18" charset="0"/>
              </a:rPr>
              <a:t>Viêm</a:t>
            </a:r>
            <a:r>
              <a:rPr lang="en-US" sz="2300">
                <a:latin typeface="Times New Roman" pitchFamily="18" charset="0"/>
                <a:cs typeface="Times New Roman" pitchFamily="18" charset="0"/>
              </a:rPr>
              <a:t> </a:t>
            </a:r>
            <a:r>
              <a:rPr lang="en-US" sz="2300" err="1">
                <a:latin typeface="Times New Roman" pitchFamily="18" charset="0"/>
                <a:cs typeface="Times New Roman" pitchFamily="18" charset="0"/>
              </a:rPr>
              <a:t>amiđan</a:t>
            </a:r>
            <a:r>
              <a:rPr lang="en-US" sz="2300">
                <a:latin typeface="Times New Roman" pitchFamily="18" charset="0"/>
                <a:cs typeface="Times New Roman" pitchFamily="18" charset="0"/>
              </a:rPr>
              <a:t> </a:t>
            </a:r>
            <a:r>
              <a:rPr lang="en-US" sz="2300" err="1">
                <a:latin typeface="Times New Roman" pitchFamily="18" charset="0"/>
                <a:cs typeface="Times New Roman" pitchFamily="18" charset="0"/>
              </a:rPr>
              <a:t>mạn</a:t>
            </a:r>
            <a:r>
              <a:rPr lang="en-US" sz="2300">
                <a:latin typeface="Times New Roman" pitchFamily="18" charset="0"/>
                <a:cs typeface="Times New Roman" pitchFamily="18" charset="0"/>
              </a:rPr>
              <a:t>:</a:t>
            </a:r>
          </a:p>
          <a:p>
            <a:pPr lvl="1"/>
            <a:r>
              <a:rPr lang="en-US" sz="2300" smtClean="0">
                <a:latin typeface="Times New Roman" pitchFamily="18" charset="0"/>
                <a:cs typeface="Times New Roman" pitchFamily="18" charset="0"/>
              </a:rPr>
              <a:t>		Điều </a:t>
            </a:r>
            <a:r>
              <a:rPr lang="en-US" sz="2300" err="1">
                <a:latin typeface="Times New Roman" pitchFamily="18" charset="0"/>
                <a:cs typeface="Times New Roman" pitchFamily="18" charset="0"/>
              </a:rPr>
              <a:t>trị</a:t>
            </a:r>
            <a:r>
              <a:rPr lang="en-US" sz="2300">
                <a:latin typeface="Times New Roman" pitchFamily="18" charset="0"/>
                <a:cs typeface="Times New Roman" pitchFamily="18" charset="0"/>
              </a:rPr>
              <a:t> </a:t>
            </a:r>
            <a:r>
              <a:rPr lang="en-US" sz="2300" err="1">
                <a:latin typeface="Times New Roman" pitchFamily="18" charset="0"/>
                <a:cs typeface="Times New Roman" pitchFamily="18" charset="0"/>
              </a:rPr>
              <a:t>triệu</a:t>
            </a:r>
            <a:r>
              <a:rPr lang="en-US" sz="2300">
                <a:latin typeface="Times New Roman" pitchFamily="18" charset="0"/>
                <a:cs typeface="Times New Roman" pitchFamily="18" charset="0"/>
              </a:rPr>
              <a:t> </a:t>
            </a:r>
            <a:r>
              <a:rPr lang="en-US" sz="2300" err="1">
                <a:latin typeface="Times New Roman" pitchFamily="18" charset="0"/>
                <a:cs typeface="Times New Roman" pitchFamily="18" charset="0"/>
              </a:rPr>
              <a:t>chứng</a:t>
            </a:r>
            <a:r>
              <a:rPr lang="en-US" sz="2300">
                <a:latin typeface="Times New Roman" pitchFamily="18" charset="0"/>
                <a:cs typeface="Times New Roman" pitchFamily="18" charset="0"/>
              </a:rPr>
              <a:t> (</a:t>
            </a:r>
            <a:r>
              <a:rPr lang="en-US" sz="2300" err="1">
                <a:latin typeface="Times New Roman" pitchFamily="18" charset="0"/>
                <a:cs typeface="Times New Roman" pitchFamily="18" charset="0"/>
              </a:rPr>
              <a:t>giảm</a:t>
            </a:r>
            <a:r>
              <a:rPr lang="en-US" sz="2300">
                <a:latin typeface="Times New Roman" pitchFamily="18" charset="0"/>
                <a:cs typeface="Times New Roman" pitchFamily="18" charset="0"/>
              </a:rPr>
              <a:t> ho, </a:t>
            </a:r>
            <a:r>
              <a:rPr lang="en-US" sz="2300" err="1">
                <a:latin typeface="Times New Roman" pitchFamily="18" charset="0"/>
                <a:cs typeface="Times New Roman" pitchFamily="18" charset="0"/>
              </a:rPr>
              <a:t>giảm</a:t>
            </a:r>
            <a:r>
              <a:rPr lang="en-US" sz="2300">
                <a:latin typeface="Times New Roman" pitchFamily="18" charset="0"/>
                <a:cs typeface="Times New Roman" pitchFamily="18" charset="0"/>
              </a:rPr>
              <a:t> </a:t>
            </a:r>
            <a:r>
              <a:rPr lang="en-US" sz="2300" err="1">
                <a:latin typeface="Times New Roman" pitchFamily="18" charset="0"/>
                <a:cs typeface="Times New Roman" pitchFamily="18" charset="0"/>
              </a:rPr>
              <a:t>đau</a:t>
            </a:r>
            <a:r>
              <a:rPr lang="en-US" sz="2300">
                <a:latin typeface="Times New Roman" pitchFamily="18" charset="0"/>
                <a:cs typeface="Times New Roman" pitchFamily="18" charset="0"/>
              </a:rPr>
              <a:t>).</a:t>
            </a:r>
          </a:p>
          <a:p>
            <a:pPr lvl="1"/>
            <a:r>
              <a:rPr lang="en-US" sz="2300" smtClean="0">
                <a:latin typeface="Times New Roman" pitchFamily="18" charset="0"/>
                <a:cs typeface="Times New Roman" pitchFamily="18" charset="0"/>
              </a:rPr>
              <a:t>		Phẫu thuật cắt </a:t>
            </a:r>
            <a:r>
              <a:rPr lang="en-US" sz="2300" err="1">
                <a:latin typeface="Times New Roman" pitchFamily="18" charset="0"/>
                <a:cs typeface="Times New Roman" pitchFamily="18" charset="0"/>
              </a:rPr>
              <a:t>amiđan</a:t>
            </a:r>
            <a:r>
              <a:rPr lang="en-US" sz="2300" smtClean="0">
                <a:latin typeface="Times New Roman" pitchFamily="18" charset="0"/>
                <a:cs typeface="Times New Roman" pitchFamily="18" charset="0"/>
              </a:rPr>
              <a:t>.</a:t>
            </a:r>
            <a:endParaRPr lang="en-US" sz="2300">
              <a:latin typeface="Times New Roman" pitchFamily="18" charset="0"/>
              <a:cs typeface="Times New Roman" pitchFamily="18" charset="0"/>
            </a:endParaRPr>
          </a:p>
          <a:p>
            <a:r>
              <a:rPr lang="en-US" sz="2300" smtClean="0">
                <a:latin typeface="Times New Roman" pitchFamily="18" charset="0"/>
                <a:cs typeface="Times New Roman" pitchFamily="18" charset="0"/>
              </a:rPr>
              <a:t>	+ </a:t>
            </a:r>
            <a:r>
              <a:rPr lang="en-US" sz="2300" err="1">
                <a:latin typeface="Times New Roman" pitchFamily="18" charset="0"/>
                <a:cs typeface="Times New Roman" pitchFamily="18" charset="0"/>
              </a:rPr>
              <a:t>Amiđan</a:t>
            </a:r>
            <a:r>
              <a:rPr lang="en-US" sz="2300">
                <a:latin typeface="Times New Roman" pitchFamily="18" charset="0"/>
                <a:cs typeface="Times New Roman" pitchFamily="18" charset="0"/>
              </a:rPr>
              <a:t> </a:t>
            </a:r>
            <a:r>
              <a:rPr lang="en-US" sz="2300" err="1">
                <a:latin typeface="Times New Roman" pitchFamily="18" charset="0"/>
                <a:cs typeface="Times New Roman" pitchFamily="18" charset="0"/>
              </a:rPr>
              <a:t>cần</a:t>
            </a:r>
            <a:r>
              <a:rPr lang="en-US" sz="2300">
                <a:latin typeface="Times New Roman" pitchFamily="18" charset="0"/>
                <a:cs typeface="Times New Roman" pitchFamily="18" charset="0"/>
              </a:rPr>
              <a:t> </a:t>
            </a:r>
            <a:r>
              <a:rPr lang="en-US" sz="2300" err="1">
                <a:latin typeface="Times New Roman" pitchFamily="18" charset="0"/>
                <a:cs typeface="Times New Roman" pitchFamily="18" charset="0"/>
              </a:rPr>
              <a:t>cắt</a:t>
            </a:r>
            <a:r>
              <a:rPr lang="en-US" sz="2300">
                <a:latin typeface="Times New Roman" pitchFamily="18" charset="0"/>
                <a:cs typeface="Times New Roman" pitchFamily="18" charset="0"/>
              </a:rPr>
              <a:t> </a:t>
            </a:r>
            <a:r>
              <a:rPr lang="en-US" sz="2300" err="1">
                <a:latin typeface="Times New Roman" pitchFamily="18" charset="0"/>
                <a:cs typeface="Times New Roman" pitchFamily="18" charset="0"/>
              </a:rPr>
              <a:t>khi</a:t>
            </a:r>
            <a:r>
              <a:rPr lang="en-US" sz="2300">
                <a:latin typeface="Times New Roman" pitchFamily="18" charset="0"/>
                <a:cs typeface="Times New Roman" pitchFamily="18" charset="0"/>
              </a:rPr>
              <a:t> </a:t>
            </a:r>
            <a:r>
              <a:rPr lang="en-US" sz="2300" err="1">
                <a:latin typeface="Times New Roman" pitchFamily="18" charset="0"/>
                <a:cs typeface="Times New Roman" pitchFamily="18" charset="0"/>
              </a:rPr>
              <a:t>nào</a:t>
            </a:r>
            <a:r>
              <a:rPr lang="en-US" sz="2300">
                <a:latin typeface="Times New Roman" pitchFamily="18" charset="0"/>
                <a:cs typeface="Times New Roman" pitchFamily="18" charset="0"/>
              </a:rPr>
              <a:t> - </a:t>
            </a:r>
            <a:r>
              <a:rPr lang="en-US" sz="2300" err="1">
                <a:latin typeface="Times New Roman" pitchFamily="18" charset="0"/>
                <a:cs typeface="Times New Roman" pitchFamily="18" charset="0"/>
              </a:rPr>
              <a:t>chỉ</a:t>
            </a:r>
            <a:r>
              <a:rPr lang="en-US" sz="2300">
                <a:latin typeface="Times New Roman" pitchFamily="18" charset="0"/>
                <a:cs typeface="Times New Roman" pitchFamily="18" charset="0"/>
              </a:rPr>
              <a:t> </a:t>
            </a:r>
            <a:r>
              <a:rPr lang="en-US" sz="2300" err="1">
                <a:latin typeface="Times New Roman" pitchFamily="18" charset="0"/>
                <a:cs typeface="Times New Roman" pitchFamily="18" charset="0"/>
              </a:rPr>
              <a:t>định</a:t>
            </a:r>
            <a:r>
              <a:rPr lang="en-US" sz="2300">
                <a:latin typeface="Times New Roman" pitchFamily="18" charset="0"/>
                <a:cs typeface="Times New Roman" pitchFamily="18" charset="0"/>
              </a:rPr>
              <a:t> </a:t>
            </a:r>
            <a:r>
              <a:rPr lang="en-US" sz="2300" err="1">
                <a:latin typeface="Times New Roman" pitchFamily="18" charset="0"/>
                <a:cs typeface="Times New Roman" pitchFamily="18" charset="0"/>
              </a:rPr>
              <a:t>cắt</a:t>
            </a:r>
            <a:r>
              <a:rPr lang="en-US" sz="2300">
                <a:latin typeface="Times New Roman" pitchFamily="18" charset="0"/>
                <a:cs typeface="Times New Roman" pitchFamily="18" charset="0"/>
              </a:rPr>
              <a:t>?</a:t>
            </a:r>
          </a:p>
          <a:p>
            <a:pPr lvl="0">
              <a:spcBef>
                <a:spcPts val="400"/>
              </a:spcBef>
              <a:spcAft>
                <a:spcPts val="400"/>
              </a:spcAft>
            </a:pPr>
            <a:r>
              <a:rPr lang="en-US" sz="2300" err="1">
                <a:latin typeface="Times New Roman" pitchFamily="18" charset="0"/>
                <a:cs typeface="Times New Roman" pitchFamily="18" charset="0"/>
              </a:rPr>
              <a:t>Thứ</a:t>
            </a:r>
            <a:r>
              <a:rPr lang="en-US" sz="2300">
                <a:latin typeface="Times New Roman" pitchFamily="18" charset="0"/>
                <a:cs typeface="Times New Roman" pitchFamily="18" charset="0"/>
              </a:rPr>
              <a:t> </a:t>
            </a:r>
            <a:r>
              <a:rPr lang="en-US" sz="2300" err="1">
                <a:latin typeface="Times New Roman" pitchFamily="18" charset="0"/>
                <a:cs typeface="Times New Roman" pitchFamily="18" charset="0"/>
              </a:rPr>
              <a:t>nhất</a:t>
            </a:r>
            <a:r>
              <a:rPr lang="en-US" sz="2300">
                <a:latin typeface="Times New Roman" pitchFamily="18" charset="0"/>
                <a:cs typeface="Times New Roman" pitchFamily="18" charset="0"/>
              </a:rPr>
              <a:t>: </a:t>
            </a:r>
            <a:r>
              <a:rPr lang="en-US" sz="2300" err="1">
                <a:latin typeface="Times New Roman" pitchFamily="18" charset="0"/>
                <a:cs typeface="Times New Roman" pitchFamily="18" charset="0"/>
              </a:rPr>
              <a:t>Cắt</a:t>
            </a:r>
            <a:r>
              <a:rPr lang="en-US" sz="2300">
                <a:latin typeface="Times New Roman" pitchFamily="18" charset="0"/>
                <a:cs typeface="Times New Roman" pitchFamily="18" charset="0"/>
              </a:rPr>
              <a:t> </a:t>
            </a:r>
            <a:r>
              <a:rPr lang="en-US" sz="2300" err="1">
                <a:latin typeface="Times New Roman" pitchFamily="18" charset="0"/>
                <a:cs typeface="Times New Roman" pitchFamily="18" charset="0"/>
              </a:rPr>
              <a:t>amiđan</a:t>
            </a:r>
            <a:r>
              <a:rPr lang="en-US" sz="2300">
                <a:latin typeface="Times New Roman" pitchFamily="18" charset="0"/>
                <a:cs typeface="Times New Roman" pitchFamily="18" charset="0"/>
              </a:rPr>
              <a:t> </a:t>
            </a:r>
            <a:r>
              <a:rPr lang="en-US" sz="2300" err="1">
                <a:latin typeface="Times New Roman" pitchFamily="18" charset="0"/>
                <a:cs typeface="Times New Roman" pitchFamily="18" charset="0"/>
              </a:rPr>
              <a:t>khi</a:t>
            </a:r>
            <a:r>
              <a:rPr lang="en-US" sz="2300">
                <a:latin typeface="Times New Roman" pitchFamily="18" charset="0"/>
                <a:cs typeface="Times New Roman" pitchFamily="18" charset="0"/>
              </a:rPr>
              <a:t> </a:t>
            </a:r>
            <a:r>
              <a:rPr lang="en-US" sz="2300" err="1">
                <a:latin typeface="Times New Roman" pitchFamily="18" charset="0"/>
                <a:cs typeface="Times New Roman" pitchFamily="18" charset="0"/>
              </a:rPr>
              <a:t>amiđan</a:t>
            </a:r>
            <a:r>
              <a:rPr lang="en-US" sz="2300">
                <a:latin typeface="Times New Roman" pitchFamily="18" charset="0"/>
                <a:cs typeface="Times New Roman" pitchFamily="18" charset="0"/>
              </a:rPr>
              <a:t> </a:t>
            </a:r>
            <a:r>
              <a:rPr lang="en-US" sz="2300" err="1">
                <a:latin typeface="Times New Roman" pitchFamily="18" charset="0"/>
                <a:cs typeface="Times New Roman" pitchFamily="18" charset="0"/>
              </a:rPr>
              <a:t>phì</a:t>
            </a:r>
            <a:r>
              <a:rPr lang="en-US" sz="2300">
                <a:latin typeface="Times New Roman" pitchFamily="18" charset="0"/>
                <a:cs typeface="Times New Roman" pitchFamily="18" charset="0"/>
              </a:rPr>
              <a:t> </a:t>
            </a:r>
            <a:r>
              <a:rPr lang="en-US" sz="2300" err="1">
                <a:latin typeface="Times New Roman" pitchFamily="18" charset="0"/>
                <a:cs typeface="Times New Roman" pitchFamily="18" charset="0"/>
              </a:rPr>
              <a:t>đại</a:t>
            </a:r>
            <a:r>
              <a:rPr lang="en-US" sz="2300">
                <a:latin typeface="Times New Roman" pitchFamily="18" charset="0"/>
                <a:cs typeface="Times New Roman" pitchFamily="18" charset="0"/>
              </a:rPr>
              <a:t> </a:t>
            </a:r>
            <a:r>
              <a:rPr lang="en-US" sz="2300" err="1">
                <a:latin typeface="Times New Roman" pitchFamily="18" charset="0"/>
                <a:cs typeface="Times New Roman" pitchFamily="18" charset="0"/>
              </a:rPr>
              <a:t>gây</a:t>
            </a:r>
            <a:r>
              <a:rPr lang="en-US" sz="2300">
                <a:latin typeface="Times New Roman" pitchFamily="18" charset="0"/>
                <a:cs typeface="Times New Roman" pitchFamily="18" charset="0"/>
              </a:rPr>
              <a:t> </a:t>
            </a:r>
            <a:r>
              <a:rPr lang="en-US" sz="2300" err="1">
                <a:latin typeface="Times New Roman" pitchFamily="18" charset="0"/>
                <a:cs typeface="Times New Roman" pitchFamily="18" charset="0"/>
              </a:rPr>
              <a:t>tắc</a:t>
            </a:r>
            <a:r>
              <a:rPr lang="en-US" sz="2300">
                <a:latin typeface="Times New Roman" pitchFamily="18" charset="0"/>
                <a:cs typeface="Times New Roman" pitchFamily="18" charset="0"/>
              </a:rPr>
              <a:t> </a:t>
            </a:r>
            <a:r>
              <a:rPr lang="en-US" sz="2300" err="1">
                <a:latin typeface="Times New Roman" pitchFamily="18" charset="0"/>
                <a:cs typeface="Times New Roman" pitchFamily="18" charset="0"/>
              </a:rPr>
              <a:t>nghẽn</a:t>
            </a:r>
            <a:r>
              <a:rPr lang="en-US" sz="2300">
                <a:latin typeface="Times New Roman" pitchFamily="18" charset="0"/>
                <a:cs typeface="Times New Roman" pitchFamily="18" charset="0"/>
              </a:rPr>
              <a:t>…</a:t>
            </a:r>
          </a:p>
          <a:p>
            <a:pPr lvl="0">
              <a:spcBef>
                <a:spcPts val="400"/>
              </a:spcBef>
              <a:spcAft>
                <a:spcPts val="400"/>
              </a:spcAft>
            </a:pPr>
            <a:r>
              <a:rPr lang="en-US" sz="2300" err="1">
                <a:latin typeface="Times New Roman" pitchFamily="18" charset="0"/>
                <a:cs typeface="Times New Roman" pitchFamily="18" charset="0"/>
              </a:rPr>
              <a:t>Thứ</a:t>
            </a:r>
            <a:r>
              <a:rPr lang="en-US" sz="2300">
                <a:latin typeface="Times New Roman" pitchFamily="18" charset="0"/>
                <a:cs typeface="Times New Roman" pitchFamily="18" charset="0"/>
              </a:rPr>
              <a:t> </a:t>
            </a:r>
            <a:r>
              <a:rPr lang="en-US" sz="2300" err="1">
                <a:latin typeface="Times New Roman" pitchFamily="18" charset="0"/>
                <a:cs typeface="Times New Roman" pitchFamily="18" charset="0"/>
              </a:rPr>
              <a:t>hai</a:t>
            </a:r>
            <a:r>
              <a:rPr lang="en-US" sz="2300">
                <a:latin typeface="Times New Roman" pitchFamily="18" charset="0"/>
                <a:cs typeface="Times New Roman" pitchFamily="18" charset="0"/>
              </a:rPr>
              <a:t>: </a:t>
            </a:r>
            <a:r>
              <a:rPr lang="en-US" sz="2300" err="1">
                <a:latin typeface="Times New Roman" pitchFamily="18" charset="0"/>
                <a:cs typeface="Times New Roman" pitchFamily="18" charset="0"/>
              </a:rPr>
              <a:t>Cắt</a:t>
            </a:r>
            <a:r>
              <a:rPr lang="en-US" sz="2300">
                <a:latin typeface="Times New Roman" pitchFamily="18" charset="0"/>
                <a:cs typeface="Times New Roman" pitchFamily="18" charset="0"/>
              </a:rPr>
              <a:t> </a:t>
            </a:r>
            <a:r>
              <a:rPr lang="en-US" sz="2300" err="1">
                <a:latin typeface="Times New Roman" pitchFamily="18" charset="0"/>
                <a:cs typeface="Times New Roman" pitchFamily="18" charset="0"/>
              </a:rPr>
              <a:t>amiđan</a:t>
            </a:r>
            <a:r>
              <a:rPr lang="en-US" sz="2300">
                <a:latin typeface="Times New Roman" pitchFamily="18" charset="0"/>
                <a:cs typeface="Times New Roman" pitchFamily="18" charset="0"/>
              </a:rPr>
              <a:t> </a:t>
            </a:r>
            <a:r>
              <a:rPr lang="en-US" sz="2300" err="1">
                <a:latin typeface="Times New Roman" pitchFamily="18" charset="0"/>
                <a:cs typeface="Times New Roman" pitchFamily="18" charset="0"/>
              </a:rPr>
              <a:t>khi</a:t>
            </a:r>
            <a:r>
              <a:rPr lang="en-US" sz="2300">
                <a:latin typeface="Times New Roman" pitchFamily="18" charset="0"/>
                <a:cs typeface="Times New Roman" pitchFamily="18" charset="0"/>
              </a:rPr>
              <a:t> </a:t>
            </a:r>
            <a:r>
              <a:rPr lang="en-US" sz="2300" err="1">
                <a:latin typeface="Times New Roman" pitchFamily="18" charset="0"/>
                <a:cs typeface="Times New Roman" pitchFamily="18" charset="0"/>
              </a:rPr>
              <a:t>trẻ</a:t>
            </a:r>
            <a:r>
              <a:rPr lang="en-US" sz="2300">
                <a:latin typeface="Times New Roman" pitchFamily="18" charset="0"/>
                <a:cs typeface="Times New Roman" pitchFamily="18" charset="0"/>
              </a:rPr>
              <a:t> </a:t>
            </a:r>
            <a:r>
              <a:rPr lang="en-US" sz="2300" err="1">
                <a:latin typeface="Times New Roman" pitchFamily="18" charset="0"/>
                <a:cs typeface="Times New Roman" pitchFamily="18" charset="0"/>
              </a:rPr>
              <a:t>bị</a:t>
            </a:r>
            <a:r>
              <a:rPr lang="en-US" sz="2300">
                <a:latin typeface="Times New Roman" pitchFamily="18" charset="0"/>
                <a:cs typeface="Times New Roman" pitchFamily="18" charset="0"/>
              </a:rPr>
              <a:t> </a:t>
            </a:r>
            <a:r>
              <a:rPr lang="en-US" sz="2300" err="1">
                <a:latin typeface="Times New Roman" pitchFamily="18" charset="0"/>
                <a:cs typeface="Times New Roman" pitchFamily="18" charset="0"/>
              </a:rPr>
              <a:t>viêm</a:t>
            </a:r>
            <a:r>
              <a:rPr lang="en-US" sz="2300">
                <a:latin typeface="Times New Roman" pitchFamily="18" charset="0"/>
                <a:cs typeface="Times New Roman" pitchFamily="18" charset="0"/>
              </a:rPr>
              <a:t> </a:t>
            </a:r>
            <a:r>
              <a:rPr lang="en-US" sz="2300" err="1">
                <a:latin typeface="Times New Roman" pitchFamily="18" charset="0"/>
                <a:cs typeface="Times New Roman" pitchFamily="18" charset="0"/>
              </a:rPr>
              <a:t>amiđan</a:t>
            </a:r>
            <a:r>
              <a:rPr lang="en-US" sz="2300">
                <a:latin typeface="Times New Roman" pitchFamily="18" charset="0"/>
                <a:cs typeface="Times New Roman" pitchFamily="18" charset="0"/>
              </a:rPr>
              <a:t> </a:t>
            </a:r>
            <a:r>
              <a:rPr lang="en-US" sz="2300" err="1">
                <a:latin typeface="Times New Roman" pitchFamily="18" charset="0"/>
                <a:cs typeface="Times New Roman" pitchFamily="18" charset="0"/>
              </a:rPr>
              <a:t>mạn</a:t>
            </a:r>
            <a:r>
              <a:rPr lang="en-US" sz="2300">
                <a:latin typeface="Times New Roman" pitchFamily="18" charset="0"/>
                <a:cs typeface="Times New Roman" pitchFamily="18" charset="0"/>
              </a:rPr>
              <a:t> </a:t>
            </a:r>
            <a:r>
              <a:rPr lang="en-US" sz="2300" err="1">
                <a:latin typeface="Times New Roman" pitchFamily="18" charset="0"/>
                <a:cs typeface="Times New Roman" pitchFamily="18" charset="0"/>
              </a:rPr>
              <a:t>tính</a:t>
            </a:r>
            <a:r>
              <a:rPr lang="en-US" sz="2300">
                <a:latin typeface="Times New Roman" pitchFamily="18" charset="0"/>
                <a:cs typeface="Times New Roman" pitchFamily="18" charset="0"/>
              </a:rPr>
              <a:t>...</a:t>
            </a:r>
          </a:p>
          <a:p>
            <a:pPr lvl="0">
              <a:spcBef>
                <a:spcPts val="400"/>
              </a:spcBef>
              <a:spcAft>
                <a:spcPts val="400"/>
              </a:spcAft>
            </a:pPr>
            <a:r>
              <a:rPr lang="en-US" sz="2300" err="1">
                <a:latin typeface="Times New Roman" pitchFamily="18" charset="0"/>
                <a:cs typeface="Times New Roman" pitchFamily="18" charset="0"/>
              </a:rPr>
              <a:t>Thứ</a:t>
            </a:r>
            <a:r>
              <a:rPr lang="en-US" sz="2300">
                <a:latin typeface="Times New Roman" pitchFamily="18" charset="0"/>
                <a:cs typeface="Times New Roman" pitchFamily="18" charset="0"/>
              </a:rPr>
              <a:t> </a:t>
            </a:r>
            <a:r>
              <a:rPr lang="en-US" sz="2300" err="1">
                <a:latin typeface="Times New Roman" pitchFamily="18" charset="0"/>
                <a:cs typeface="Times New Roman" pitchFamily="18" charset="0"/>
              </a:rPr>
              <a:t>ba</a:t>
            </a:r>
            <a:r>
              <a:rPr lang="en-US" sz="2300">
                <a:latin typeface="Times New Roman" pitchFamily="18" charset="0"/>
                <a:cs typeface="Times New Roman" pitchFamily="18" charset="0"/>
              </a:rPr>
              <a:t>: </a:t>
            </a:r>
            <a:r>
              <a:rPr lang="en-US" sz="2300" err="1">
                <a:latin typeface="Times New Roman" pitchFamily="18" charset="0"/>
                <a:cs typeface="Times New Roman" pitchFamily="18" charset="0"/>
              </a:rPr>
              <a:t>Cắt</a:t>
            </a:r>
            <a:r>
              <a:rPr lang="en-US" sz="2300">
                <a:latin typeface="Times New Roman" pitchFamily="18" charset="0"/>
                <a:cs typeface="Times New Roman" pitchFamily="18" charset="0"/>
              </a:rPr>
              <a:t> </a:t>
            </a:r>
            <a:r>
              <a:rPr lang="en-US" sz="2300" err="1">
                <a:latin typeface="Times New Roman" pitchFamily="18" charset="0"/>
                <a:cs typeface="Times New Roman" pitchFamily="18" charset="0"/>
              </a:rPr>
              <a:t>amiđan</a:t>
            </a:r>
            <a:r>
              <a:rPr lang="en-US" sz="2300">
                <a:latin typeface="Times New Roman" pitchFamily="18" charset="0"/>
                <a:cs typeface="Times New Roman" pitchFamily="18" charset="0"/>
              </a:rPr>
              <a:t> </a:t>
            </a:r>
            <a:r>
              <a:rPr lang="en-US" sz="2300" err="1">
                <a:latin typeface="Times New Roman" pitchFamily="18" charset="0"/>
                <a:cs typeface="Times New Roman" pitchFamily="18" charset="0"/>
              </a:rPr>
              <a:t>khi</a:t>
            </a:r>
            <a:r>
              <a:rPr lang="en-US" sz="2300">
                <a:latin typeface="Times New Roman" pitchFamily="18" charset="0"/>
                <a:cs typeface="Times New Roman" pitchFamily="18" charset="0"/>
              </a:rPr>
              <a:t> </a:t>
            </a:r>
            <a:r>
              <a:rPr lang="en-US" sz="2300" err="1">
                <a:latin typeface="Times New Roman" pitchFamily="18" charset="0"/>
                <a:cs typeface="Times New Roman" pitchFamily="18" charset="0"/>
              </a:rPr>
              <a:t>viêm</a:t>
            </a:r>
            <a:r>
              <a:rPr lang="en-US" sz="2300">
                <a:latin typeface="Times New Roman" pitchFamily="18" charset="0"/>
                <a:cs typeface="Times New Roman" pitchFamily="18" charset="0"/>
              </a:rPr>
              <a:t> </a:t>
            </a:r>
            <a:r>
              <a:rPr lang="en-US" sz="2300" err="1">
                <a:latin typeface="Times New Roman" pitchFamily="18" charset="0"/>
                <a:cs typeface="Times New Roman" pitchFamily="18" charset="0"/>
              </a:rPr>
              <a:t>amiđan</a:t>
            </a:r>
            <a:r>
              <a:rPr lang="en-US" sz="2300">
                <a:latin typeface="Times New Roman" pitchFamily="18" charset="0"/>
                <a:cs typeface="Times New Roman" pitchFamily="18" charset="0"/>
              </a:rPr>
              <a:t> </a:t>
            </a:r>
            <a:r>
              <a:rPr lang="en-US" sz="2300" err="1">
                <a:latin typeface="Times New Roman" pitchFamily="18" charset="0"/>
                <a:cs typeface="Times New Roman" pitchFamily="18" charset="0"/>
              </a:rPr>
              <a:t>gây</a:t>
            </a:r>
            <a:r>
              <a:rPr lang="en-US" sz="2300">
                <a:latin typeface="Times New Roman" pitchFamily="18" charset="0"/>
                <a:cs typeface="Times New Roman" pitchFamily="18" charset="0"/>
              </a:rPr>
              <a:t> </a:t>
            </a:r>
            <a:r>
              <a:rPr lang="en-US" sz="2300" err="1">
                <a:latin typeface="Times New Roman" pitchFamily="18" charset="0"/>
                <a:cs typeface="Times New Roman" pitchFamily="18" charset="0"/>
              </a:rPr>
              <a:t>ra</a:t>
            </a:r>
            <a:r>
              <a:rPr lang="en-US" sz="2300">
                <a:latin typeface="Times New Roman" pitchFamily="18" charset="0"/>
                <a:cs typeface="Times New Roman" pitchFamily="18" charset="0"/>
              </a:rPr>
              <a:t> </a:t>
            </a:r>
            <a:r>
              <a:rPr lang="en-US" sz="2300" err="1">
                <a:latin typeface="Times New Roman" pitchFamily="18" charset="0"/>
                <a:cs typeface="Times New Roman" pitchFamily="18" charset="0"/>
              </a:rPr>
              <a:t>các</a:t>
            </a:r>
            <a:r>
              <a:rPr lang="en-US" sz="2300">
                <a:latin typeface="Times New Roman" pitchFamily="18" charset="0"/>
                <a:cs typeface="Times New Roman" pitchFamily="18" charset="0"/>
              </a:rPr>
              <a:t> </a:t>
            </a:r>
            <a:r>
              <a:rPr lang="en-US" sz="2300" err="1">
                <a:latin typeface="Times New Roman" pitchFamily="18" charset="0"/>
                <a:cs typeface="Times New Roman" pitchFamily="18" charset="0"/>
              </a:rPr>
              <a:t>biến</a:t>
            </a:r>
            <a:r>
              <a:rPr lang="en-US" sz="2300">
                <a:latin typeface="Times New Roman" pitchFamily="18" charset="0"/>
                <a:cs typeface="Times New Roman" pitchFamily="18" charset="0"/>
              </a:rPr>
              <a:t> </a:t>
            </a:r>
            <a:r>
              <a:rPr lang="en-US" sz="2300" err="1">
                <a:latin typeface="Times New Roman" pitchFamily="18" charset="0"/>
                <a:cs typeface="Times New Roman" pitchFamily="18" charset="0"/>
              </a:rPr>
              <a:t>chứng</a:t>
            </a:r>
            <a:r>
              <a:rPr lang="en-US" sz="2300">
                <a:latin typeface="Times New Roman" pitchFamily="18" charset="0"/>
                <a:cs typeface="Times New Roman" pitchFamily="18" charset="0"/>
              </a:rPr>
              <a:t> ....</a:t>
            </a:r>
          </a:p>
          <a:p>
            <a:pPr lvl="0" eaLnBrk="0" fontAlgn="base" hangingPunct="0">
              <a:spcBef>
                <a:spcPts val="600"/>
              </a:spcBef>
              <a:spcAft>
                <a:spcPts val="600"/>
              </a:spcAft>
              <a:buFontTx/>
              <a:buChar char="•"/>
              <a:tabLst>
                <a:tab pos="373063" algn="l"/>
              </a:tabLst>
            </a:pP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8142" y="685800"/>
            <a:ext cx="8541058" cy="5493812"/>
          </a:xfrm>
          <a:prstGeom prst="rect">
            <a:avLst/>
          </a:prstGeom>
        </p:spPr>
        <p:txBody>
          <a:bodyPr wrap="square">
            <a:spAutoFit/>
          </a:bodyPr>
          <a:lstStyle/>
          <a:p>
            <a:pPr algn="just"/>
            <a:r>
              <a:rPr lang="en-US" sz="2700" b="1">
                <a:solidFill>
                  <a:schemeClr val="accent2">
                    <a:lumMod val="60000"/>
                    <a:lumOff val="40000"/>
                  </a:schemeClr>
                </a:solidFill>
                <a:latin typeface="Times New Roman" pitchFamily="18" charset="0"/>
                <a:cs typeface="Times New Roman" pitchFamily="18" charset="0"/>
              </a:rPr>
              <a:t>Viêm mũi xoang cấp do virus </a:t>
            </a:r>
            <a:r>
              <a:rPr lang="en-US" sz="2700">
                <a:solidFill>
                  <a:schemeClr val="accent2">
                    <a:lumMod val="60000"/>
                    <a:lumOff val="40000"/>
                  </a:schemeClr>
                </a:solidFill>
                <a:latin typeface="Times New Roman" pitchFamily="18" charset="0"/>
                <a:cs typeface="Times New Roman" pitchFamily="18" charset="0"/>
              </a:rPr>
              <a:t>(Viral Rhinitis</a:t>
            </a:r>
            <a:r>
              <a:rPr lang="en-US" sz="2700" smtClean="0">
                <a:solidFill>
                  <a:schemeClr val="accent2">
                    <a:lumMod val="60000"/>
                    <a:lumOff val="40000"/>
                  </a:schemeClr>
                </a:solidFill>
                <a:latin typeface="Times New Roman" pitchFamily="18" charset="0"/>
                <a:cs typeface="Times New Roman" pitchFamily="18" charset="0"/>
              </a:rPr>
              <a:t>)</a:t>
            </a:r>
          </a:p>
          <a:p>
            <a:pPr algn="just"/>
            <a:r>
              <a:rPr lang="en-US" sz="2700" smtClean="0">
                <a:latin typeface="Times New Roman" pitchFamily="18" charset="0"/>
                <a:cs typeface="Times New Roman" pitchFamily="18" charset="0"/>
              </a:rPr>
              <a:t>- Viêm </a:t>
            </a:r>
            <a:r>
              <a:rPr lang="en-US" sz="2700">
                <a:latin typeface="Times New Roman" pitchFamily="18" charset="0"/>
                <a:cs typeface="Times New Roman" pitchFamily="18" charset="0"/>
              </a:rPr>
              <a:t>mũi xoang cấp do virus (thường gặp rhinovirus, adenovirus, virus cúm, virus sởi) rất hay gặp nhất ở trẻ em, nhi, đặc biệt hay mắc phải là vào mùa lạnh khi thời tiết thay đổi. Nếu không được điều trị đúng cách và triệt để sẽ gây nguy hiểm tới tính mạng của trẻ </a:t>
            </a:r>
            <a:r>
              <a:rPr lang="en-US" sz="2700" smtClean="0">
                <a:latin typeface="Times New Roman" pitchFamily="18" charset="0"/>
                <a:cs typeface="Times New Roman" pitchFamily="18" charset="0"/>
              </a:rPr>
              <a:t>nhỏ.</a:t>
            </a:r>
          </a:p>
          <a:p>
            <a:pPr algn="just"/>
            <a:r>
              <a:rPr lang="en-US" sz="2700" smtClean="0">
                <a:latin typeface="Times New Roman" pitchFamily="18" charset="0"/>
                <a:cs typeface="Times New Roman" pitchFamily="18" charset="0"/>
              </a:rPr>
              <a:t>- Thông </a:t>
            </a:r>
            <a:r>
              <a:rPr lang="en-US" sz="2700">
                <a:latin typeface="Times New Roman" pitchFamily="18" charset="0"/>
                <a:cs typeface="Times New Roman" pitchFamily="18" charset="0"/>
              </a:rPr>
              <a:t>thường </a:t>
            </a:r>
            <a:r>
              <a:rPr lang="en-US" sz="2700" u="sng">
                <a:solidFill>
                  <a:srgbClr val="FFFF00"/>
                </a:solidFill>
                <a:latin typeface="Times New Roman" pitchFamily="18" charset="0"/>
                <a:cs typeface="Times New Roman" pitchFamily="18" charset="0"/>
                <a:hlinkClick r:id="rId2"/>
              </a:rPr>
              <a:t>trẻ em </a:t>
            </a:r>
            <a:r>
              <a:rPr lang="en-US" sz="2700">
                <a:latin typeface="Times New Roman" pitchFamily="18" charset="0"/>
                <a:cs typeface="Times New Roman" pitchFamily="18" charset="0"/>
              </a:rPr>
              <a:t>sẽ tự phát sau các đợt viêm </a:t>
            </a:r>
            <a:r>
              <a:rPr lang="en-US" sz="2700" smtClean="0">
                <a:latin typeface="Times New Roman" pitchFamily="18" charset="0"/>
                <a:cs typeface="Times New Roman" pitchFamily="18" charset="0"/>
              </a:rPr>
              <a:t>mũi xoang</a:t>
            </a:r>
            <a:r>
              <a:rPr lang="en-US" sz="2700">
                <a:latin typeface="Times New Roman" pitchFamily="18" charset="0"/>
                <a:cs typeface="Times New Roman" pitchFamily="18" charset="0"/>
              </a:rPr>
              <a:t>, đường hô hấp do cúm, sởi …</a:t>
            </a:r>
          </a:p>
          <a:p>
            <a:pPr marL="285750" indent="-285750" algn="just">
              <a:buFontTx/>
              <a:buChar char="-"/>
            </a:pPr>
            <a:r>
              <a:rPr lang="en-US" sz="2700" smtClean="0">
                <a:latin typeface="Times New Roman" pitchFamily="18" charset="0"/>
                <a:cs typeface="Times New Roman" pitchFamily="18" charset="0"/>
              </a:rPr>
              <a:t>Viêm </a:t>
            </a:r>
            <a:r>
              <a:rPr lang="en-US" sz="2700">
                <a:latin typeface="Times New Roman" pitchFamily="18" charset="0"/>
                <a:cs typeface="Times New Roman" pitchFamily="18" charset="0"/>
              </a:rPr>
              <a:t>mũi xoang cấp do virus có thể sẽ tự khỏi được </a:t>
            </a:r>
            <a:r>
              <a:rPr lang="en-US" sz="2700" smtClean="0">
                <a:latin typeface="Times New Roman" pitchFamily="18" charset="0"/>
                <a:cs typeface="Times New Roman" pitchFamily="18" charset="0"/>
              </a:rPr>
              <a:t>trong</a:t>
            </a:r>
          </a:p>
          <a:p>
            <a:pPr algn="just"/>
            <a:r>
              <a:rPr lang="en-US" sz="2700" smtClean="0">
                <a:latin typeface="Times New Roman" pitchFamily="18" charset="0"/>
                <a:cs typeface="Times New Roman" pitchFamily="18" charset="0"/>
              </a:rPr>
              <a:t>1 </a:t>
            </a:r>
            <a:r>
              <a:rPr lang="en-US" sz="2700">
                <a:latin typeface="Times New Roman" pitchFamily="18" charset="0"/>
                <a:cs typeface="Times New Roman" pitchFamily="18" charset="0"/>
              </a:rPr>
              <a:t>tuần hoặc 10 ngày nhưng rất ít . Nếu không được can thiệp kịp thời cũng sẽ dẫn trẻ tới các biến chứng nguy hiểm như </a:t>
            </a:r>
            <a:r>
              <a:rPr lang="en-US" sz="2700" u="sng">
                <a:latin typeface="Times New Roman" pitchFamily="18" charset="0"/>
                <a:cs typeface="Times New Roman" pitchFamily="18" charset="0"/>
                <a:hlinkClick r:id="rId3"/>
              </a:rPr>
              <a:t>viêm tai giữa</a:t>
            </a:r>
            <a:r>
              <a:rPr lang="en-US" sz="2700">
                <a:latin typeface="Times New Roman" pitchFamily="18" charset="0"/>
                <a:cs typeface="Times New Roman" pitchFamily="18" charset="0"/>
              </a:rPr>
              <a:t>, áp xe não, viêm tắc tĩnh mạch xoang hang …</a:t>
            </a:r>
          </a:p>
          <a:p>
            <a:pPr marL="285750" indent="-285750">
              <a:buFontTx/>
              <a:buChar char="-"/>
            </a:pPr>
            <a:endParaRPr lang="en-US" sz="27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1"/>
            <a:ext cx="8610600" cy="6124754"/>
          </a:xfrm>
          <a:prstGeom prst="rect">
            <a:avLst/>
          </a:prstGeom>
        </p:spPr>
        <p:txBody>
          <a:bodyPr wrap="square">
            <a:spAutoFit/>
          </a:bodyPr>
          <a:lstStyle/>
          <a:p>
            <a:pPr lvl="0" eaLnBrk="0" fontAlgn="base" hangingPunct="0">
              <a:spcBef>
                <a:spcPct val="0"/>
              </a:spcBef>
              <a:spcAft>
                <a:spcPct val="0"/>
              </a:spcAft>
              <a:tabLst>
                <a:tab pos="365125" algn="l"/>
              </a:tabLst>
            </a:pPr>
            <a:r>
              <a:rPr lang="en-US" sz="2200" b="1" err="1">
                <a:solidFill>
                  <a:srgbClr val="00B050"/>
                </a:solidFill>
                <a:latin typeface="Times New Roman" pitchFamily="18" charset="0"/>
                <a:ea typeface="Calibri" pitchFamily="34" charset="0"/>
                <a:cs typeface="Times New Roman" pitchFamily="18" charset="0"/>
              </a:rPr>
              <a:t>Triệu</a:t>
            </a:r>
            <a:r>
              <a:rPr lang="en-US" sz="2200" b="1">
                <a:solidFill>
                  <a:srgbClr val="00B050"/>
                </a:solidFill>
                <a:latin typeface="Times New Roman" pitchFamily="18" charset="0"/>
                <a:ea typeface="Calibri" pitchFamily="34" charset="0"/>
                <a:cs typeface="Times New Roman" pitchFamily="18" charset="0"/>
              </a:rPr>
              <a:t> </a:t>
            </a:r>
            <a:r>
              <a:rPr lang="en-US" sz="2200" b="1" err="1">
                <a:solidFill>
                  <a:srgbClr val="00B050"/>
                </a:solidFill>
                <a:latin typeface="Times New Roman" pitchFamily="18" charset="0"/>
                <a:ea typeface="Calibri" pitchFamily="34" charset="0"/>
                <a:cs typeface="Times New Roman" pitchFamily="18" charset="0"/>
              </a:rPr>
              <a:t>chứng</a:t>
            </a:r>
            <a:r>
              <a:rPr lang="en-US" sz="2200" b="1">
                <a:solidFill>
                  <a:srgbClr val="00B050"/>
                </a:solidFill>
                <a:latin typeface="Times New Roman" pitchFamily="18" charset="0"/>
                <a:ea typeface="Calibri" pitchFamily="34" charset="0"/>
                <a:cs typeface="Times New Roman" pitchFamily="18" charset="0"/>
              </a:rPr>
              <a:t> </a:t>
            </a:r>
            <a:r>
              <a:rPr lang="en-US" sz="2200" b="1" err="1">
                <a:solidFill>
                  <a:srgbClr val="00B050"/>
                </a:solidFill>
                <a:latin typeface="Times New Roman" pitchFamily="18" charset="0"/>
                <a:ea typeface="Calibri" pitchFamily="34" charset="0"/>
                <a:cs typeface="Times New Roman" pitchFamily="18" charset="0"/>
              </a:rPr>
              <a:t>lâm</a:t>
            </a:r>
            <a:r>
              <a:rPr lang="en-US" sz="2200" b="1">
                <a:solidFill>
                  <a:srgbClr val="00B050"/>
                </a:solidFill>
                <a:latin typeface="Times New Roman" pitchFamily="18" charset="0"/>
                <a:ea typeface="Calibri" pitchFamily="34" charset="0"/>
                <a:cs typeface="Times New Roman" pitchFamily="18" charset="0"/>
              </a:rPr>
              <a:t> </a:t>
            </a:r>
            <a:r>
              <a:rPr lang="en-US" sz="2200" b="1" err="1">
                <a:solidFill>
                  <a:srgbClr val="00B050"/>
                </a:solidFill>
                <a:latin typeface="Times New Roman" pitchFamily="18" charset="0"/>
                <a:ea typeface="Calibri" pitchFamily="34" charset="0"/>
                <a:cs typeface="Times New Roman" pitchFamily="18" charset="0"/>
              </a:rPr>
              <a:t>sàng</a:t>
            </a:r>
            <a:r>
              <a:rPr lang="en-US" sz="2200" b="1">
                <a:solidFill>
                  <a:srgbClr val="00B050"/>
                </a:solidFill>
                <a:latin typeface="Times New Roman" pitchFamily="18" charset="0"/>
                <a:ea typeface="Calibri" pitchFamily="34" charset="0"/>
                <a:cs typeface="Times New Roman" pitchFamily="18" charset="0"/>
              </a:rPr>
              <a:t>:</a:t>
            </a:r>
          </a:p>
          <a:p>
            <a:pPr lvl="0" eaLnBrk="0" fontAlgn="base" hangingPunct="0">
              <a:spcBef>
                <a:spcPct val="0"/>
              </a:spcBef>
              <a:spcAft>
                <a:spcPct val="0"/>
              </a:spcAft>
              <a:tabLst>
                <a:tab pos="365125" algn="l"/>
              </a:tabLst>
            </a:pPr>
            <a:r>
              <a:rPr lang="en-US" sz="2200" smtClean="0">
                <a:latin typeface="Times New Roman" pitchFamily="18" charset="0"/>
                <a:ea typeface="Calibri" pitchFamily="34" charset="0"/>
                <a:cs typeface="Times New Roman" pitchFamily="18" charset="0"/>
              </a:rPr>
              <a:t>	- Các </a:t>
            </a:r>
            <a:r>
              <a:rPr lang="en-US" sz="2200" err="1">
                <a:latin typeface="Times New Roman" pitchFamily="18" charset="0"/>
                <a:ea typeface="Calibri" pitchFamily="34" charset="0"/>
                <a:cs typeface="Times New Roman" pitchFamily="18" charset="0"/>
              </a:rPr>
              <a:t>triệu</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chứng</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của</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bệnh</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sẽ</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gây</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ra</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làm</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cho</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người</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bệnh</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nhi</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toàn</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thân</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sốt</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mệt</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mỏi</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chán</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ăn</a:t>
            </a:r>
            <a:endParaRPr kumimoji="0" lang="en-US" sz="2200" b="0" i="0" u="none" strike="noStrike" cap="none" normalizeH="0" baseline="0" smtClean="0">
              <a:ln>
                <a:noFill/>
              </a:ln>
              <a:solidFill>
                <a:schemeClr val="tx1"/>
              </a:solidFill>
              <a:effectLst/>
              <a:latin typeface="Times New Roman" pitchFamily="18" charset="0"/>
              <a:cs typeface="Times New Roman" pitchFamily="18" charset="0"/>
            </a:endParaRPr>
          </a:p>
          <a:p>
            <a:pPr lvl="0" eaLnBrk="0" fontAlgn="base" hangingPunct="0">
              <a:spcBef>
                <a:spcPct val="0"/>
              </a:spcBef>
              <a:spcAft>
                <a:spcPct val="0"/>
              </a:spcAft>
              <a:tabLst>
                <a:tab pos="365125" algn="l"/>
              </a:tabLst>
            </a:pPr>
            <a:r>
              <a:rPr lang="en-US" sz="2200" smtClean="0">
                <a:latin typeface="Times New Roman" pitchFamily="18" charset="0"/>
                <a:ea typeface="Calibri" pitchFamily="34" charset="0"/>
                <a:cs typeface="Times New Roman" pitchFamily="18" charset="0"/>
              </a:rPr>
              <a:t>	- Cơ </a:t>
            </a:r>
            <a:r>
              <a:rPr lang="en-US" sz="2200" err="1">
                <a:latin typeface="Times New Roman" pitchFamily="18" charset="0"/>
                <a:ea typeface="Calibri" pitchFamily="34" charset="0"/>
                <a:cs typeface="Times New Roman" pitchFamily="18" charset="0"/>
              </a:rPr>
              <a:t>năng</a:t>
            </a:r>
            <a:r>
              <a:rPr lang="en-US" sz="2200">
                <a:latin typeface="Times New Roman" pitchFamily="18" charset="0"/>
                <a:ea typeface="Calibri" pitchFamily="34" charset="0"/>
                <a:cs typeface="Times New Roman" pitchFamily="18" charset="0"/>
              </a:rPr>
              <a:t>:</a:t>
            </a:r>
            <a:endParaRPr kumimoji="0" lang="en-US" sz="2200" b="0" i="0" u="none" strike="noStrike" cap="none" normalizeH="0" baseline="0" smtClean="0">
              <a:ln>
                <a:noFill/>
              </a:ln>
              <a:solidFill>
                <a:schemeClr val="tx1"/>
              </a:solidFill>
              <a:effectLst/>
              <a:latin typeface="Times New Roman" pitchFamily="18" charset="0"/>
              <a:cs typeface="Times New Roman" pitchFamily="18" charset="0"/>
            </a:endParaRPr>
          </a:p>
          <a:p>
            <a:pPr lvl="0" eaLnBrk="0" fontAlgn="base" hangingPunct="0">
              <a:spcBef>
                <a:spcPct val="0"/>
              </a:spcBef>
              <a:spcAft>
                <a:spcPct val="0"/>
              </a:spcAft>
              <a:tabLst>
                <a:tab pos="365125" algn="l"/>
              </a:tabLst>
            </a:pPr>
            <a:r>
              <a:rPr lang="en-US" sz="2200" smtClean="0">
                <a:latin typeface="Times New Roman" pitchFamily="18" charset="0"/>
                <a:ea typeface="Calibri" pitchFamily="34" charset="0"/>
                <a:cs typeface="Times New Roman" pitchFamily="18" charset="0"/>
              </a:rPr>
              <a:t>		+ </a:t>
            </a:r>
            <a:r>
              <a:rPr lang="en-US" sz="2200" err="1">
                <a:latin typeface="Times New Roman" pitchFamily="18" charset="0"/>
                <a:ea typeface="Calibri" pitchFamily="34" charset="0"/>
                <a:cs typeface="Times New Roman" pitchFamily="18" charset="0"/>
              </a:rPr>
              <a:t>Khi</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bị</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viêm</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mũi</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xoang</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sẽ</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khiến</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cho</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bệnh</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nhân</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đau</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dữ</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dội</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từng</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cơn</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vùng</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trán</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má</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và</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thái</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dương</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Khi</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ngoài</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cơn</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các</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bạn</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chỉ</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thấy</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nặng</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đầu</a:t>
            </a:r>
            <a:r>
              <a:rPr lang="en-US" sz="2200">
                <a:latin typeface="Times New Roman" pitchFamily="18" charset="0"/>
                <a:ea typeface="Calibri" pitchFamily="34" charset="0"/>
                <a:cs typeface="Times New Roman" pitchFamily="18" charset="0"/>
              </a:rPr>
              <a:t>.</a:t>
            </a:r>
            <a:endParaRPr kumimoji="0" lang="en-US" sz="2200" b="0" i="0" u="none" strike="noStrike" cap="none" normalizeH="0" baseline="0" smtClean="0">
              <a:ln>
                <a:noFill/>
              </a:ln>
              <a:solidFill>
                <a:schemeClr val="tx1"/>
              </a:solidFill>
              <a:effectLst/>
              <a:latin typeface="Times New Roman" pitchFamily="18" charset="0"/>
              <a:cs typeface="Times New Roman" pitchFamily="18" charset="0"/>
            </a:endParaRPr>
          </a:p>
          <a:p>
            <a:pPr lvl="0" eaLnBrk="0" fontAlgn="base" hangingPunct="0">
              <a:spcBef>
                <a:spcPct val="0"/>
              </a:spcBef>
              <a:spcAft>
                <a:spcPct val="0"/>
              </a:spcAft>
              <a:tabLst>
                <a:tab pos="365125" algn="l"/>
              </a:tabLst>
            </a:pPr>
            <a:r>
              <a:rPr lang="en-US" sz="2200" smtClean="0">
                <a:latin typeface="Times New Roman" pitchFamily="18" charset="0"/>
                <a:ea typeface="Calibri" pitchFamily="34" charset="0"/>
                <a:cs typeface="Times New Roman" pitchFamily="18" charset="0"/>
              </a:rPr>
              <a:t>		+ </a:t>
            </a:r>
            <a:r>
              <a:rPr lang="en-US" sz="2200" err="1">
                <a:latin typeface="Times New Roman" pitchFamily="18" charset="0"/>
                <a:ea typeface="Calibri" pitchFamily="34" charset="0"/>
                <a:cs typeface="Times New Roman" pitchFamily="18" charset="0"/>
              </a:rPr>
              <a:t>Viêm</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mũi</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xoang</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dẫn</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tới</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chảy</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mũi</a:t>
            </a:r>
            <a:r>
              <a:rPr lang="en-US" sz="2200">
                <a:latin typeface="Times New Roman" pitchFamily="18" charset="0"/>
                <a:ea typeface="Calibri" pitchFamily="34" charset="0"/>
                <a:cs typeface="Times New Roman" pitchFamily="18" charset="0"/>
              </a:rPr>
              <a:t> 1 </a:t>
            </a:r>
            <a:r>
              <a:rPr lang="en-US" sz="2200" err="1">
                <a:latin typeface="Times New Roman" pitchFamily="18" charset="0"/>
                <a:ea typeface="Calibri" pitchFamily="34" charset="0"/>
                <a:cs typeface="Times New Roman" pitchFamily="18" charset="0"/>
              </a:rPr>
              <a:t>hoặc</a:t>
            </a:r>
            <a:r>
              <a:rPr lang="en-US" sz="2200">
                <a:latin typeface="Times New Roman" pitchFamily="18" charset="0"/>
                <a:ea typeface="Calibri" pitchFamily="34" charset="0"/>
                <a:cs typeface="Times New Roman" pitchFamily="18" charset="0"/>
              </a:rPr>
              <a:t> 2 </a:t>
            </a:r>
            <a:r>
              <a:rPr lang="en-US" sz="2200" err="1">
                <a:latin typeface="Times New Roman" pitchFamily="18" charset="0"/>
                <a:ea typeface="Calibri" pitchFamily="34" charset="0"/>
                <a:cs typeface="Times New Roman" pitchFamily="18" charset="0"/>
              </a:rPr>
              <a:t>bên</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nước</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mũi</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nhầy</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trong</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sau</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vài</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ngày</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có</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thể</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chuyển</a:t>
            </a:r>
            <a:r>
              <a:rPr lang="en-US" sz="2200">
                <a:latin typeface="Times New Roman" pitchFamily="18" charset="0"/>
                <a:ea typeface="Calibri" pitchFamily="34" charset="0"/>
                <a:cs typeface="Times New Roman" pitchFamily="18" charset="0"/>
              </a:rPr>
              <a:t> sang </a:t>
            </a:r>
            <a:r>
              <a:rPr lang="en-US" sz="2200" err="1">
                <a:latin typeface="Times New Roman" pitchFamily="18" charset="0"/>
                <a:ea typeface="Calibri" pitchFamily="34" charset="0"/>
                <a:cs typeface="Times New Roman" pitchFamily="18" charset="0"/>
              </a:rPr>
              <a:t>mũi</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mủ</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đặc</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trắng</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hoặc</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vàng</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xanh</a:t>
            </a:r>
            <a:r>
              <a:rPr lang="en-US" sz="2200">
                <a:latin typeface="Times New Roman" pitchFamily="18" charset="0"/>
                <a:ea typeface="Calibri" pitchFamily="34" charset="0"/>
                <a:cs typeface="Times New Roman" pitchFamily="18" charset="0"/>
              </a:rPr>
              <a:t> do </a:t>
            </a:r>
            <a:r>
              <a:rPr lang="en-US" sz="2200" err="1">
                <a:latin typeface="Times New Roman" pitchFamily="18" charset="0"/>
                <a:ea typeface="Calibri" pitchFamily="34" charset="0"/>
                <a:cs typeface="Times New Roman" pitchFamily="18" charset="0"/>
              </a:rPr>
              <a:t>bội</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nhiễm</a:t>
            </a:r>
            <a:r>
              <a:rPr lang="en-US" sz="2200">
                <a:latin typeface="Times New Roman" pitchFamily="18" charset="0"/>
                <a:ea typeface="Calibri" pitchFamily="34" charset="0"/>
                <a:cs typeface="Times New Roman" pitchFamily="18" charset="0"/>
              </a:rPr>
              <a:t> vi </a:t>
            </a:r>
            <a:r>
              <a:rPr lang="en-US" sz="2200" smtClean="0">
                <a:latin typeface="Times New Roman" pitchFamily="18" charset="0"/>
                <a:ea typeface="Calibri" pitchFamily="34" charset="0"/>
                <a:cs typeface="Times New Roman" pitchFamily="18" charset="0"/>
              </a:rPr>
              <a:t>khuẩn.</a:t>
            </a:r>
            <a:endParaRPr kumimoji="0" lang="en-US" sz="2200" b="0" i="0" u="none" strike="noStrike" cap="none" normalizeH="0" baseline="0" smtClean="0">
              <a:ln>
                <a:noFill/>
              </a:ln>
              <a:solidFill>
                <a:schemeClr val="tx1"/>
              </a:solidFill>
              <a:effectLst/>
              <a:latin typeface="Times New Roman" pitchFamily="18" charset="0"/>
              <a:cs typeface="Times New Roman" pitchFamily="18" charset="0"/>
            </a:endParaRPr>
          </a:p>
          <a:p>
            <a:r>
              <a:rPr lang="en-US" sz="2200" smtClean="0">
                <a:latin typeface="Times New Roman" pitchFamily="18" charset="0"/>
                <a:ea typeface="Calibri" pitchFamily="34" charset="0"/>
                <a:cs typeface="Times New Roman" pitchFamily="18" charset="0"/>
              </a:rPr>
              <a:t>	+ </a:t>
            </a:r>
            <a:r>
              <a:rPr lang="en-US" sz="2200" err="1">
                <a:latin typeface="Times New Roman" pitchFamily="18" charset="0"/>
                <a:ea typeface="Calibri" pitchFamily="34" charset="0"/>
                <a:cs typeface="Times New Roman" pitchFamily="18" charset="0"/>
              </a:rPr>
              <a:t>Ngạt</a:t>
            </a:r>
            <a:r>
              <a:rPr lang="en-US" sz="2200">
                <a:latin typeface="Times New Roman" pitchFamily="18" charset="0"/>
                <a:ea typeface="Calibri" pitchFamily="34" charset="0"/>
                <a:cs typeface="Times New Roman" pitchFamily="18" charset="0"/>
              </a:rPr>
              <a:t> </a:t>
            </a:r>
            <a:r>
              <a:rPr lang="en-US" sz="2200" err="1">
                <a:latin typeface="Times New Roman" pitchFamily="18" charset="0"/>
                <a:ea typeface="Calibri" pitchFamily="34" charset="0"/>
                <a:cs typeface="Times New Roman" pitchFamily="18" charset="0"/>
              </a:rPr>
              <a:t>mũi</a:t>
            </a:r>
            <a:r>
              <a:rPr lang="en-US" sz="2200">
                <a:latin typeface="Times New Roman" pitchFamily="18" charset="0"/>
                <a:ea typeface="Calibri" pitchFamily="34" charset="0"/>
                <a:cs typeface="Times New Roman" pitchFamily="18" charset="0"/>
              </a:rPr>
              <a:t> 1 </a:t>
            </a:r>
            <a:r>
              <a:rPr lang="en-US" sz="2200" err="1">
                <a:latin typeface="Times New Roman" pitchFamily="18" charset="0"/>
                <a:ea typeface="Calibri" pitchFamily="34" charset="0"/>
                <a:cs typeface="Times New Roman" pitchFamily="18" charset="0"/>
              </a:rPr>
              <a:t>hoặc</a:t>
            </a:r>
            <a:r>
              <a:rPr lang="en-US" sz="2200">
                <a:latin typeface="Times New Roman" pitchFamily="18" charset="0"/>
                <a:ea typeface="Calibri" pitchFamily="34" charset="0"/>
                <a:cs typeface="Times New Roman" pitchFamily="18" charset="0"/>
              </a:rPr>
              <a:t> 2 </a:t>
            </a:r>
            <a:r>
              <a:rPr lang="en-US" sz="2200" err="1" smtClean="0">
                <a:latin typeface="Times New Roman" pitchFamily="18" charset="0"/>
                <a:ea typeface="Calibri" pitchFamily="34" charset="0"/>
                <a:cs typeface="Times New Roman" pitchFamily="18" charset="0"/>
              </a:rPr>
              <a:t>bên</a:t>
            </a:r>
            <a:r>
              <a:rPr lang="en-US" sz="2200" smtClean="0">
                <a:latin typeface="Times New Roman" pitchFamily="18" charset="0"/>
                <a:ea typeface="Calibri" pitchFamily="34" charset="0"/>
                <a:cs typeface="Times New Roman" pitchFamily="18" charset="0"/>
              </a:rPr>
              <a:t> </a:t>
            </a:r>
            <a:r>
              <a:rPr lang="en-US" sz="2200" err="1">
                <a:latin typeface="Times New Roman" pitchFamily="18" charset="0"/>
                <a:cs typeface="Times New Roman" pitchFamily="18" charset="0"/>
              </a:rPr>
              <a:t>Thực</a:t>
            </a:r>
            <a:r>
              <a:rPr lang="en-US" sz="2200">
                <a:latin typeface="Times New Roman" pitchFamily="18" charset="0"/>
                <a:cs typeface="Times New Roman" pitchFamily="18" charset="0"/>
              </a:rPr>
              <a:t> </a:t>
            </a:r>
            <a:r>
              <a:rPr lang="en-US" sz="2200" err="1">
                <a:latin typeface="Times New Roman" pitchFamily="18" charset="0"/>
                <a:cs typeface="Times New Roman" pitchFamily="18" charset="0"/>
              </a:rPr>
              <a:t>thể</a:t>
            </a:r>
            <a:r>
              <a:rPr lang="en-US" sz="2200">
                <a:latin typeface="Times New Roman" pitchFamily="18" charset="0"/>
                <a:cs typeface="Times New Roman" pitchFamily="18" charset="0"/>
              </a:rPr>
              <a:t>: </a:t>
            </a:r>
            <a:r>
              <a:rPr lang="en-US" sz="2200" err="1">
                <a:latin typeface="Times New Roman" pitchFamily="18" charset="0"/>
                <a:cs typeface="Times New Roman" pitchFamily="18" charset="0"/>
              </a:rPr>
              <a:t>Có</a:t>
            </a:r>
            <a:r>
              <a:rPr lang="en-US" sz="2200">
                <a:latin typeface="Times New Roman" pitchFamily="18" charset="0"/>
                <a:cs typeface="Times New Roman" pitchFamily="18" charset="0"/>
              </a:rPr>
              <a:t> </a:t>
            </a:r>
            <a:r>
              <a:rPr lang="en-US" sz="2200" err="1">
                <a:latin typeface="Times New Roman" pitchFamily="18" charset="0"/>
                <a:cs typeface="Times New Roman" pitchFamily="18" charset="0"/>
              </a:rPr>
              <a:t>điểm</a:t>
            </a:r>
            <a:r>
              <a:rPr lang="en-US" sz="2200">
                <a:latin typeface="Times New Roman" pitchFamily="18" charset="0"/>
                <a:cs typeface="Times New Roman" pitchFamily="18" charset="0"/>
              </a:rPr>
              <a:t>  </a:t>
            </a:r>
            <a:r>
              <a:rPr lang="en-US" sz="2200" err="1">
                <a:latin typeface="Times New Roman" pitchFamily="18" charset="0"/>
                <a:cs typeface="Times New Roman" pitchFamily="18" charset="0"/>
              </a:rPr>
              <a:t>đau</a:t>
            </a:r>
            <a:r>
              <a:rPr lang="en-US" sz="2200">
                <a:latin typeface="Times New Roman" pitchFamily="18" charset="0"/>
                <a:cs typeface="Times New Roman" pitchFamily="18" charset="0"/>
              </a:rPr>
              <a:t> </a:t>
            </a:r>
            <a:r>
              <a:rPr lang="en-US" sz="2200" err="1">
                <a:latin typeface="Times New Roman" pitchFamily="18" charset="0"/>
                <a:cs typeface="Times New Roman" pitchFamily="18" charset="0"/>
              </a:rPr>
              <a:t>rõ</a:t>
            </a:r>
            <a:r>
              <a:rPr lang="en-US" sz="2200">
                <a:latin typeface="Times New Roman" pitchFamily="18" charset="0"/>
                <a:cs typeface="Times New Roman" pitchFamily="18" charset="0"/>
              </a:rPr>
              <a:t> </a:t>
            </a:r>
            <a:r>
              <a:rPr lang="en-US" sz="2200" err="1">
                <a:latin typeface="Times New Roman" pitchFamily="18" charset="0"/>
                <a:cs typeface="Times New Roman" pitchFamily="18" charset="0"/>
              </a:rPr>
              <a:t>rệt</a:t>
            </a:r>
            <a:r>
              <a:rPr lang="en-US" sz="2200">
                <a:latin typeface="Times New Roman" pitchFamily="18" charset="0"/>
                <a:cs typeface="Times New Roman" pitchFamily="18" charset="0"/>
              </a:rPr>
              <a:t>:</a:t>
            </a:r>
          </a:p>
          <a:p>
            <a:r>
              <a:rPr lang="en-US" sz="2200" err="1">
                <a:latin typeface="Times New Roman" pitchFamily="18" charset="0"/>
                <a:cs typeface="Times New Roman" pitchFamily="18" charset="0"/>
              </a:rPr>
              <a:t>Điểm</a:t>
            </a:r>
            <a:r>
              <a:rPr lang="en-US" sz="2200">
                <a:latin typeface="Times New Roman" pitchFamily="18" charset="0"/>
                <a:cs typeface="Times New Roman" pitchFamily="18" charset="0"/>
              </a:rPr>
              <a:t> </a:t>
            </a:r>
            <a:r>
              <a:rPr lang="en-US" sz="2200" err="1">
                <a:latin typeface="Times New Roman" pitchFamily="18" charset="0"/>
                <a:cs typeface="Times New Roman" pitchFamily="18" charset="0"/>
              </a:rPr>
              <a:t>hố</a:t>
            </a:r>
            <a:r>
              <a:rPr lang="en-US" sz="2200">
                <a:latin typeface="Times New Roman" pitchFamily="18" charset="0"/>
                <a:cs typeface="Times New Roman" pitchFamily="18" charset="0"/>
              </a:rPr>
              <a:t> </a:t>
            </a:r>
            <a:r>
              <a:rPr lang="en-US" sz="2200" err="1">
                <a:latin typeface="Times New Roman" pitchFamily="18" charset="0"/>
                <a:cs typeface="Times New Roman" pitchFamily="18" charset="0"/>
              </a:rPr>
              <a:t>nanh</a:t>
            </a:r>
            <a:r>
              <a:rPr lang="en-US" sz="2200">
                <a:latin typeface="Times New Roman" pitchFamily="18" charset="0"/>
                <a:cs typeface="Times New Roman" pitchFamily="18" charset="0"/>
              </a:rPr>
              <a:t>: </a:t>
            </a:r>
            <a:r>
              <a:rPr lang="en-US" sz="2200" err="1">
                <a:latin typeface="Times New Roman" pitchFamily="18" charset="0"/>
                <a:cs typeface="Times New Roman" pitchFamily="18" charset="0"/>
              </a:rPr>
              <a:t>Viêm</a:t>
            </a:r>
            <a:r>
              <a:rPr lang="en-US" sz="2200">
                <a:latin typeface="Times New Roman" pitchFamily="18" charset="0"/>
                <a:cs typeface="Times New Roman" pitchFamily="18" charset="0"/>
              </a:rPr>
              <a:t> </a:t>
            </a:r>
            <a:r>
              <a:rPr lang="en-US" sz="2200" err="1">
                <a:latin typeface="Times New Roman" pitchFamily="18" charset="0"/>
                <a:cs typeface="Times New Roman" pitchFamily="18" charset="0"/>
              </a:rPr>
              <a:t>xoang</a:t>
            </a:r>
            <a:r>
              <a:rPr lang="en-US" sz="2200">
                <a:latin typeface="Times New Roman" pitchFamily="18" charset="0"/>
                <a:cs typeface="Times New Roman" pitchFamily="18" charset="0"/>
              </a:rPr>
              <a:t> </a:t>
            </a:r>
            <a:r>
              <a:rPr lang="en-US" sz="2200" err="1">
                <a:latin typeface="Times New Roman" pitchFamily="18" charset="0"/>
                <a:cs typeface="Times New Roman" pitchFamily="18" charset="0"/>
              </a:rPr>
              <a:t>hàm</a:t>
            </a:r>
            <a:endParaRPr lang="en-US" sz="2200">
              <a:latin typeface="Times New Roman" pitchFamily="18" charset="0"/>
              <a:cs typeface="Times New Roman" pitchFamily="18" charset="0"/>
            </a:endParaRPr>
          </a:p>
          <a:p>
            <a:r>
              <a:rPr lang="en-US" sz="2200" err="1">
                <a:latin typeface="Times New Roman" pitchFamily="18" charset="0"/>
                <a:cs typeface="Times New Roman" pitchFamily="18" charset="0"/>
              </a:rPr>
              <a:t>Điểm</a:t>
            </a:r>
            <a:r>
              <a:rPr lang="en-US" sz="2200">
                <a:latin typeface="Times New Roman" pitchFamily="18" charset="0"/>
                <a:cs typeface="Times New Roman" pitchFamily="18" charset="0"/>
              </a:rPr>
              <a:t> </a:t>
            </a:r>
            <a:r>
              <a:rPr lang="en-US" sz="2200" err="1">
                <a:latin typeface="Times New Roman" pitchFamily="18" charset="0"/>
                <a:cs typeface="Times New Roman" pitchFamily="18" charset="0"/>
              </a:rPr>
              <a:t>Grunwald</a:t>
            </a:r>
            <a:r>
              <a:rPr lang="en-US" sz="2200">
                <a:latin typeface="Times New Roman" pitchFamily="18" charset="0"/>
                <a:cs typeface="Times New Roman" pitchFamily="18" charset="0"/>
              </a:rPr>
              <a:t> </a:t>
            </a:r>
            <a:r>
              <a:rPr lang="en-US" sz="2200" smtClean="0">
                <a:latin typeface="Times New Roman" pitchFamily="18" charset="0"/>
                <a:cs typeface="Times New Roman" pitchFamily="18" charset="0"/>
              </a:rPr>
              <a:t>(bờ </a:t>
            </a:r>
            <a:r>
              <a:rPr lang="en-US" sz="2200" err="1">
                <a:latin typeface="Times New Roman" pitchFamily="18" charset="0"/>
                <a:cs typeface="Times New Roman" pitchFamily="18" charset="0"/>
              </a:rPr>
              <a:t>trong</a:t>
            </a:r>
            <a:r>
              <a:rPr lang="en-US" sz="2200">
                <a:latin typeface="Times New Roman" pitchFamily="18" charset="0"/>
                <a:cs typeface="Times New Roman" pitchFamily="18" charset="0"/>
              </a:rPr>
              <a:t> </a:t>
            </a:r>
            <a:r>
              <a:rPr lang="en-US" sz="2200" err="1">
                <a:latin typeface="Times New Roman" pitchFamily="18" charset="0"/>
                <a:cs typeface="Times New Roman" pitchFamily="18" charset="0"/>
              </a:rPr>
              <a:t>và</a:t>
            </a:r>
            <a:r>
              <a:rPr lang="en-US" sz="2200">
                <a:latin typeface="Times New Roman" pitchFamily="18" charset="0"/>
                <a:cs typeface="Times New Roman" pitchFamily="18" charset="0"/>
              </a:rPr>
              <a:t> </a:t>
            </a:r>
            <a:r>
              <a:rPr lang="en-US" sz="2200" err="1">
                <a:latin typeface="Times New Roman" pitchFamily="18" charset="0"/>
                <a:cs typeface="Times New Roman" pitchFamily="18" charset="0"/>
              </a:rPr>
              <a:t>trên</a:t>
            </a:r>
            <a:r>
              <a:rPr lang="en-US" sz="2200">
                <a:latin typeface="Times New Roman" pitchFamily="18" charset="0"/>
                <a:cs typeface="Times New Roman" pitchFamily="18" charset="0"/>
              </a:rPr>
              <a:t> ổ </a:t>
            </a:r>
            <a:r>
              <a:rPr lang="en-US" sz="2200" err="1">
                <a:latin typeface="Times New Roman" pitchFamily="18" charset="0"/>
                <a:cs typeface="Times New Roman" pitchFamily="18" charset="0"/>
              </a:rPr>
              <a:t>mắt</a:t>
            </a:r>
            <a:r>
              <a:rPr lang="en-US" sz="2200">
                <a:latin typeface="Times New Roman" pitchFamily="18" charset="0"/>
                <a:cs typeface="Times New Roman" pitchFamily="18" charset="0"/>
              </a:rPr>
              <a:t>): </a:t>
            </a:r>
            <a:r>
              <a:rPr lang="en-US" sz="2200" err="1">
                <a:latin typeface="Times New Roman" pitchFamily="18" charset="0"/>
                <a:cs typeface="Times New Roman" pitchFamily="18" charset="0"/>
              </a:rPr>
              <a:t>viêm</a:t>
            </a:r>
            <a:r>
              <a:rPr lang="en-US" sz="2200">
                <a:latin typeface="Times New Roman" pitchFamily="18" charset="0"/>
                <a:cs typeface="Times New Roman" pitchFamily="18" charset="0"/>
              </a:rPr>
              <a:t> </a:t>
            </a:r>
            <a:r>
              <a:rPr lang="en-US" sz="2200" err="1">
                <a:latin typeface="Times New Roman" pitchFamily="18" charset="0"/>
                <a:cs typeface="Times New Roman" pitchFamily="18" charset="0"/>
              </a:rPr>
              <a:t>xoang</a:t>
            </a:r>
            <a:r>
              <a:rPr lang="en-US" sz="2200">
                <a:latin typeface="Times New Roman" pitchFamily="18" charset="0"/>
                <a:cs typeface="Times New Roman" pitchFamily="18" charset="0"/>
              </a:rPr>
              <a:t> </a:t>
            </a:r>
            <a:r>
              <a:rPr lang="en-US" sz="2200" err="1">
                <a:latin typeface="Times New Roman" pitchFamily="18" charset="0"/>
                <a:cs typeface="Times New Roman" pitchFamily="18" charset="0"/>
              </a:rPr>
              <a:t>sàng</a:t>
            </a:r>
            <a:r>
              <a:rPr lang="en-US" sz="2200">
                <a:latin typeface="Times New Roman" pitchFamily="18" charset="0"/>
                <a:cs typeface="Times New Roman" pitchFamily="18" charset="0"/>
              </a:rPr>
              <a:t> </a:t>
            </a:r>
            <a:r>
              <a:rPr lang="en-US" sz="2200" err="1">
                <a:latin typeface="Times New Roman" pitchFamily="18" charset="0"/>
                <a:cs typeface="Times New Roman" pitchFamily="18" charset="0"/>
              </a:rPr>
              <a:t>Điểm</a:t>
            </a:r>
            <a:r>
              <a:rPr lang="en-US" sz="2200">
                <a:latin typeface="Times New Roman" pitchFamily="18" charset="0"/>
                <a:cs typeface="Times New Roman" pitchFamily="18" charset="0"/>
              </a:rPr>
              <a:t> Ewing ( </a:t>
            </a:r>
            <a:r>
              <a:rPr lang="en-US" sz="2200" err="1">
                <a:latin typeface="Times New Roman" pitchFamily="18" charset="0"/>
                <a:cs typeface="Times New Roman" pitchFamily="18" charset="0"/>
              </a:rPr>
              <a:t>trong</a:t>
            </a:r>
            <a:r>
              <a:rPr lang="en-US" sz="2200">
                <a:latin typeface="Times New Roman" pitchFamily="18" charset="0"/>
                <a:cs typeface="Times New Roman" pitchFamily="18" charset="0"/>
              </a:rPr>
              <a:t> </a:t>
            </a:r>
            <a:r>
              <a:rPr lang="en-US" sz="2200" err="1">
                <a:latin typeface="Times New Roman" pitchFamily="18" charset="0"/>
                <a:cs typeface="Times New Roman" pitchFamily="18" charset="0"/>
              </a:rPr>
              <a:t>và</a:t>
            </a:r>
            <a:r>
              <a:rPr lang="en-US" sz="2200">
                <a:latin typeface="Times New Roman" pitchFamily="18" charset="0"/>
                <a:cs typeface="Times New Roman" pitchFamily="18" charset="0"/>
              </a:rPr>
              <a:t> </a:t>
            </a:r>
            <a:r>
              <a:rPr lang="en-US" sz="2200" err="1">
                <a:latin typeface="Times New Roman" pitchFamily="18" charset="0"/>
                <a:cs typeface="Times New Roman" pitchFamily="18" charset="0"/>
              </a:rPr>
              <a:t>trên</a:t>
            </a:r>
            <a:r>
              <a:rPr lang="en-US" sz="2200">
                <a:latin typeface="Times New Roman" pitchFamily="18" charset="0"/>
                <a:cs typeface="Times New Roman" pitchFamily="18" charset="0"/>
              </a:rPr>
              <a:t> </a:t>
            </a:r>
            <a:r>
              <a:rPr lang="en-US" sz="2200" err="1">
                <a:latin typeface="Times New Roman" pitchFamily="18" charset="0"/>
                <a:cs typeface="Times New Roman" pitchFamily="18" charset="0"/>
              </a:rPr>
              <a:t>cung</a:t>
            </a:r>
            <a:r>
              <a:rPr lang="en-US" sz="2200">
                <a:latin typeface="Times New Roman" pitchFamily="18" charset="0"/>
                <a:cs typeface="Times New Roman" pitchFamily="18" charset="0"/>
              </a:rPr>
              <a:t> </a:t>
            </a:r>
            <a:r>
              <a:rPr lang="en-US" sz="2200" err="1">
                <a:latin typeface="Times New Roman" pitchFamily="18" charset="0"/>
                <a:cs typeface="Times New Roman" pitchFamily="18" charset="0"/>
              </a:rPr>
              <a:t>lông</a:t>
            </a:r>
            <a:r>
              <a:rPr lang="en-US" sz="2200">
                <a:latin typeface="Times New Roman" pitchFamily="18" charset="0"/>
                <a:cs typeface="Times New Roman" pitchFamily="18" charset="0"/>
              </a:rPr>
              <a:t> </a:t>
            </a:r>
            <a:r>
              <a:rPr lang="en-US" sz="2200" err="1">
                <a:latin typeface="Times New Roman" pitchFamily="18" charset="0"/>
                <a:cs typeface="Times New Roman" pitchFamily="18" charset="0"/>
              </a:rPr>
              <a:t>mày</a:t>
            </a:r>
            <a:r>
              <a:rPr lang="en-US" sz="2200">
                <a:latin typeface="Times New Roman" pitchFamily="18" charset="0"/>
                <a:cs typeface="Times New Roman" pitchFamily="18" charset="0"/>
              </a:rPr>
              <a:t>) </a:t>
            </a:r>
            <a:r>
              <a:rPr lang="en-US" sz="2200" err="1">
                <a:latin typeface="Times New Roman" pitchFamily="18" charset="0"/>
                <a:cs typeface="Times New Roman" pitchFamily="18" charset="0"/>
              </a:rPr>
              <a:t>viêm</a:t>
            </a:r>
            <a:r>
              <a:rPr lang="en-US" sz="2200">
                <a:latin typeface="Times New Roman" pitchFamily="18" charset="0"/>
                <a:cs typeface="Times New Roman" pitchFamily="18" charset="0"/>
              </a:rPr>
              <a:t> </a:t>
            </a:r>
            <a:r>
              <a:rPr lang="en-US" sz="2200" err="1">
                <a:latin typeface="Times New Roman" pitchFamily="18" charset="0"/>
                <a:cs typeface="Times New Roman" pitchFamily="18" charset="0"/>
              </a:rPr>
              <a:t>xoang</a:t>
            </a:r>
            <a:r>
              <a:rPr lang="en-US" sz="2200">
                <a:latin typeface="Times New Roman" pitchFamily="18" charset="0"/>
                <a:cs typeface="Times New Roman" pitchFamily="18" charset="0"/>
              </a:rPr>
              <a:t> </a:t>
            </a:r>
            <a:r>
              <a:rPr lang="en-US" sz="2200" err="1">
                <a:latin typeface="Times New Roman" pitchFamily="18" charset="0"/>
                <a:cs typeface="Times New Roman" pitchFamily="18" charset="0"/>
              </a:rPr>
              <a:t>Trán</a:t>
            </a:r>
            <a:endParaRPr lang="en-US" sz="2200">
              <a:latin typeface="Times New Roman" pitchFamily="18" charset="0"/>
              <a:cs typeface="Times New Roman" pitchFamily="18" charset="0"/>
            </a:endParaRPr>
          </a:p>
          <a:p>
            <a:r>
              <a:rPr lang="en-US" sz="2200" smtClean="0">
                <a:latin typeface="Times New Roman" pitchFamily="18" charset="0"/>
                <a:cs typeface="Times New Roman" pitchFamily="18" charset="0"/>
              </a:rPr>
              <a:t>      - </a:t>
            </a:r>
            <a:r>
              <a:rPr lang="en-US" sz="2200" err="1">
                <a:latin typeface="Times New Roman" pitchFamily="18" charset="0"/>
                <a:cs typeface="Times New Roman" pitchFamily="18" charset="0"/>
              </a:rPr>
              <a:t>Nội</a:t>
            </a:r>
            <a:r>
              <a:rPr lang="en-US" sz="2200">
                <a:latin typeface="Times New Roman" pitchFamily="18" charset="0"/>
                <a:cs typeface="Times New Roman" pitchFamily="18" charset="0"/>
              </a:rPr>
              <a:t> </a:t>
            </a:r>
            <a:r>
              <a:rPr lang="en-US" sz="2200" err="1">
                <a:latin typeface="Times New Roman" pitchFamily="18" charset="0"/>
                <a:cs typeface="Times New Roman" pitchFamily="18" charset="0"/>
              </a:rPr>
              <a:t>soi</a:t>
            </a:r>
            <a:r>
              <a:rPr lang="en-US" sz="2200">
                <a:latin typeface="Times New Roman" pitchFamily="18" charset="0"/>
                <a:cs typeface="Times New Roman" pitchFamily="18" charset="0"/>
              </a:rPr>
              <a:t>:</a:t>
            </a:r>
          </a:p>
          <a:p>
            <a:r>
              <a:rPr lang="en-US" sz="2200" err="1">
                <a:latin typeface="Times New Roman" pitchFamily="18" charset="0"/>
                <a:cs typeface="Times New Roman" pitchFamily="18" charset="0"/>
              </a:rPr>
              <a:t>Chúng</a:t>
            </a:r>
            <a:r>
              <a:rPr lang="en-US" sz="2200">
                <a:latin typeface="Times New Roman" pitchFamily="18" charset="0"/>
                <a:cs typeface="Times New Roman" pitchFamily="18" charset="0"/>
              </a:rPr>
              <a:t> </a:t>
            </a:r>
            <a:r>
              <a:rPr lang="en-US" sz="2200" err="1">
                <a:latin typeface="Times New Roman" pitchFamily="18" charset="0"/>
                <a:cs typeface="Times New Roman" pitchFamily="18" charset="0"/>
              </a:rPr>
              <a:t>ta</a:t>
            </a:r>
            <a:r>
              <a:rPr lang="en-US" sz="2200">
                <a:latin typeface="Times New Roman" pitchFamily="18" charset="0"/>
                <a:cs typeface="Times New Roman" pitchFamily="18" charset="0"/>
              </a:rPr>
              <a:t> </a:t>
            </a:r>
            <a:r>
              <a:rPr lang="en-US" sz="2200" err="1">
                <a:latin typeface="Times New Roman" pitchFamily="18" charset="0"/>
                <a:cs typeface="Times New Roman" pitchFamily="18" charset="0"/>
              </a:rPr>
              <a:t>có</a:t>
            </a:r>
            <a:r>
              <a:rPr lang="en-US" sz="2200">
                <a:latin typeface="Times New Roman" pitchFamily="18" charset="0"/>
                <a:cs typeface="Times New Roman" pitchFamily="18" charset="0"/>
              </a:rPr>
              <a:t> </a:t>
            </a:r>
            <a:r>
              <a:rPr lang="en-US" sz="2200" err="1">
                <a:latin typeface="Times New Roman" pitchFamily="18" charset="0"/>
                <a:cs typeface="Times New Roman" pitchFamily="18" charset="0"/>
              </a:rPr>
              <a:t>thể</a:t>
            </a:r>
            <a:r>
              <a:rPr lang="en-US" sz="2200">
                <a:latin typeface="Times New Roman" pitchFamily="18" charset="0"/>
                <a:cs typeface="Times New Roman" pitchFamily="18" charset="0"/>
              </a:rPr>
              <a:t> </a:t>
            </a:r>
            <a:r>
              <a:rPr lang="en-US" sz="2200" err="1">
                <a:latin typeface="Times New Roman" pitchFamily="18" charset="0"/>
                <a:cs typeface="Times New Roman" pitchFamily="18" charset="0"/>
              </a:rPr>
              <a:t>thấy</a:t>
            </a:r>
            <a:r>
              <a:rPr lang="en-US" sz="2200">
                <a:latin typeface="Times New Roman" pitchFamily="18" charset="0"/>
                <a:cs typeface="Times New Roman" pitchFamily="18" charset="0"/>
              </a:rPr>
              <a:t> </a:t>
            </a:r>
            <a:r>
              <a:rPr lang="en-US" sz="2200" err="1">
                <a:latin typeface="Times New Roman" pitchFamily="18" charset="0"/>
                <a:cs typeface="Times New Roman" pitchFamily="18" charset="0"/>
              </a:rPr>
              <a:t>niêm</a:t>
            </a:r>
            <a:r>
              <a:rPr lang="en-US" sz="2200">
                <a:latin typeface="Times New Roman" pitchFamily="18" charset="0"/>
                <a:cs typeface="Times New Roman" pitchFamily="18" charset="0"/>
              </a:rPr>
              <a:t> </a:t>
            </a:r>
            <a:r>
              <a:rPr lang="en-US" sz="2200" err="1">
                <a:latin typeface="Times New Roman" pitchFamily="18" charset="0"/>
                <a:cs typeface="Times New Roman" pitchFamily="18" charset="0"/>
              </a:rPr>
              <a:t>mạc</a:t>
            </a:r>
            <a:r>
              <a:rPr lang="en-US" sz="2200">
                <a:latin typeface="Times New Roman" pitchFamily="18" charset="0"/>
                <a:cs typeface="Times New Roman" pitchFamily="18" charset="0"/>
              </a:rPr>
              <a:t> </a:t>
            </a:r>
            <a:r>
              <a:rPr lang="en-US" sz="2200" err="1">
                <a:latin typeface="Times New Roman" pitchFamily="18" charset="0"/>
                <a:cs typeface="Times New Roman" pitchFamily="18" charset="0"/>
              </a:rPr>
              <a:t>mũi</a:t>
            </a:r>
            <a:r>
              <a:rPr lang="en-US" sz="2200">
                <a:latin typeface="Times New Roman" pitchFamily="18" charset="0"/>
                <a:cs typeface="Times New Roman" pitchFamily="18" charset="0"/>
              </a:rPr>
              <a:t> </a:t>
            </a:r>
            <a:r>
              <a:rPr lang="en-US" sz="2200" err="1">
                <a:latin typeface="Times New Roman" pitchFamily="18" charset="0"/>
                <a:cs typeface="Times New Roman" pitchFamily="18" charset="0"/>
              </a:rPr>
              <a:t>bị</a:t>
            </a:r>
            <a:r>
              <a:rPr lang="en-US" sz="2200">
                <a:latin typeface="Times New Roman" pitchFamily="18" charset="0"/>
                <a:cs typeface="Times New Roman" pitchFamily="18" charset="0"/>
              </a:rPr>
              <a:t> </a:t>
            </a:r>
            <a:r>
              <a:rPr lang="en-US" sz="2200" err="1">
                <a:latin typeface="Times New Roman" pitchFamily="18" charset="0"/>
                <a:cs typeface="Times New Roman" pitchFamily="18" charset="0"/>
              </a:rPr>
              <a:t>xung</a:t>
            </a:r>
            <a:r>
              <a:rPr lang="en-US" sz="2200">
                <a:latin typeface="Times New Roman" pitchFamily="18" charset="0"/>
                <a:cs typeface="Times New Roman" pitchFamily="18" charset="0"/>
              </a:rPr>
              <a:t> </a:t>
            </a:r>
            <a:r>
              <a:rPr lang="en-US" sz="2200" err="1">
                <a:latin typeface="Times New Roman" pitchFamily="18" charset="0"/>
                <a:cs typeface="Times New Roman" pitchFamily="18" charset="0"/>
              </a:rPr>
              <a:t>huyết</a:t>
            </a:r>
            <a:r>
              <a:rPr lang="en-US" sz="2200">
                <a:latin typeface="Times New Roman" pitchFamily="18" charset="0"/>
                <a:cs typeface="Times New Roman" pitchFamily="18" charset="0"/>
              </a:rPr>
              <a:t>, </a:t>
            </a:r>
            <a:r>
              <a:rPr lang="en-US" sz="2200" err="1">
                <a:latin typeface="Times New Roman" pitchFamily="18" charset="0"/>
                <a:cs typeface="Times New Roman" pitchFamily="18" charset="0"/>
              </a:rPr>
              <a:t>các</a:t>
            </a:r>
            <a:r>
              <a:rPr lang="en-US" sz="2200">
                <a:latin typeface="Times New Roman" pitchFamily="18" charset="0"/>
                <a:cs typeface="Times New Roman" pitchFamily="18" charset="0"/>
              </a:rPr>
              <a:t> </a:t>
            </a:r>
            <a:r>
              <a:rPr lang="en-US" sz="2200" err="1">
                <a:latin typeface="Times New Roman" pitchFamily="18" charset="0"/>
                <a:cs typeface="Times New Roman" pitchFamily="18" charset="0"/>
              </a:rPr>
              <a:t>cuốn</a:t>
            </a:r>
            <a:r>
              <a:rPr lang="en-US" sz="2200">
                <a:latin typeface="Times New Roman" pitchFamily="18" charset="0"/>
                <a:cs typeface="Times New Roman" pitchFamily="18" charset="0"/>
              </a:rPr>
              <a:t> </a:t>
            </a:r>
            <a:r>
              <a:rPr lang="en-US" sz="2200" err="1">
                <a:latin typeface="Times New Roman" pitchFamily="18" charset="0"/>
                <a:cs typeface="Times New Roman" pitchFamily="18" charset="0"/>
              </a:rPr>
              <a:t>giữa</a:t>
            </a:r>
            <a:r>
              <a:rPr lang="en-US" sz="2200">
                <a:latin typeface="Times New Roman" pitchFamily="18" charset="0"/>
                <a:cs typeface="Times New Roman" pitchFamily="18" charset="0"/>
              </a:rPr>
              <a:t> </a:t>
            </a:r>
            <a:r>
              <a:rPr lang="en-US" sz="2200" err="1">
                <a:latin typeface="Times New Roman" pitchFamily="18" charset="0"/>
                <a:cs typeface="Times New Roman" pitchFamily="18" charset="0"/>
              </a:rPr>
              <a:t>và</a:t>
            </a:r>
            <a:r>
              <a:rPr lang="en-US" sz="2200">
                <a:latin typeface="Times New Roman" pitchFamily="18" charset="0"/>
                <a:cs typeface="Times New Roman" pitchFamily="18" charset="0"/>
              </a:rPr>
              <a:t> </a:t>
            </a:r>
            <a:r>
              <a:rPr lang="en-US" sz="2200" err="1">
                <a:latin typeface="Times New Roman" pitchFamily="18" charset="0"/>
                <a:cs typeface="Times New Roman" pitchFamily="18" charset="0"/>
              </a:rPr>
              <a:t>cuốn</a:t>
            </a:r>
            <a:r>
              <a:rPr lang="en-US" sz="2200">
                <a:latin typeface="Times New Roman" pitchFamily="18" charset="0"/>
                <a:cs typeface="Times New Roman" pitchFamily="18" charset="0"/>
              </a:rPr>
              <a:t> </a:t>
            </a:r>
            <a:r>
              <a:rPr lang="en-US" sz="2200" err="1">
                <a:latin typeface="Times New Roman" pitchFamily="18" charset="0"/>
                <a:cs typeface="Times New Roman" pitchFamily="18" charset="0"/>
              </a:rPr>
              <a:t>dưới</a:t>
            </a:r>
            <a:r>
              <a:rPr lang="en-US" sz="2200">
                <a:latin typeface="Times New Roman" pitchFamily="18" charset="0"/>
                <a:cs typeface="Times New Roman" pitchFamily="18" charset="0"/>
              </a:rPr>
              <a:t> </a:t>
            </a:r>
            <a:r>
              <a:rPr lang="en-US" sz="2200" err="1">
                <a:latin typeface="Times New Roman" pitchFamily="18" charset="0"/>
                <a:cs typeface="Times New Roman" pitchFamily="18" charset="0"/>
              </a:rPr>
              <a:t>phù</a:t>
            </a:r>
            <a:r>
              <a:rPr lang="en-US" sz="2200">
                <a:latin typeface="Times New Roman" pitchFamily="18" charset="0"/>
                <a:cs typeface="Times New Roman" pitchFamily="18" charset="0"/>
              </a:rPr>
              <a:t> </a:t>
            </a:r>
            <a:r>
              <a:rPr lang="en-US" sz="2200" err="1">
                <a:latin typeface="Times New Roman" pitchFamily="18" charset="0"/>
                <a:cs typeface="Times New Roman" pitchFamily="18" charset="0"/>
              </a:rPr>
              <a:t>nề</a:t>
            </a:r>
            <a:endParaRPr lang="en-US" sz="2200">
              <a:latin typeface="Times New Roman" pitchFamily="18" charset="0"/>
              <a:cs typeface="Times New Roman" pitchFamily="18" charset="0"/>
            </a:endParaRPr>
          </a:p>
          <a:p>
            <a:r>
              <a:rPr lang="en-US" sz="2200" err="1">
                <a:latin typeface="Times New Roman" pitchFamily="18" charset="0"/>
                <a:cs typeface="Times New Roman" pitchFamily="18" charset="0"/>
              </a:rPr>
              <a:t>Khe</a:t>
            </a:r>
            <a:r>
              <a:rPr lang="en-US" sz="2200">
                <a:latin typeface="Times New Roman" pitchFamily="18" charset="0"/>
                <a:cs typeface="Times New Roman" pitchFamily="18" charset="0"/>
              </a:rPr>
              <a:t> </a:t>
            </a:r>
            <a:r>
              <a:rPr lang="en-US" sz="2200" err="1">
                <a:latin typeface="Times New Roman" pitchFamily="18" charset="0"/>
                <a:cs typeface="Times New Roman" pitchFamily="18" charset="0"/>
              </a:rPr>
              <a:t>giữa</a:t>
            </a:r>
            <a:r>
              <a:rPr lang="en-US" sz="2200">
                <a:latin typeface="Times New Roman" pitchFamily="18" charset="0"/>
                <a:cs typeface="Times New Roman" pitchFamily="18" charset="0"/>
              </a:rPr>
              <a:t>, </a:t>
            </a:r>
            <a:r>
              <a:rPr lang="en-US" sz="2200" err="1">
                <a:latin typeface="Times New Roman" pitchFamily="18" charset="0"/>
                <a:cs typeface="Times New Roman" pitchFamily="18" charset="0"/>
              </a:rPr>
              <a:t>khe</a:t>
            </a:r>
            <a:r>
              <a:rPr lang="en-US" sz="2200">
                <a:latin typeface="Times New Roman" pitchFamily="18" charset="0"/>
                <a:cs typeface="Times New Roman" pitchFamily="18" charset="0"/>
              </a:rPr>
              <a:t> </a:t>
            </a:r>
            <a:r>
              <a:rPr lang="en-US" sz="2200" err="1">
                <a:latin typeface="Times New Roman" pitchFamily="18" charset="0"/>
                <a:cs typeface="Times New Roman" pitchFamily="18" charset="0"/>
              </a:rPr>
              <a:t>trên</a:t>
            </a:r>
            <a:r>
              <a:rPr lang="en-US" sz="2200">
                <a:latin typeface="Times New Roman" pitchFamily="18" charset="0"/>
                <a:cs typeface="Times New Roman" pitchFamily="18" charset="0"/>
              </a:rPr>
              <a:t>, </a:t>
            </a:r>
            <a:r>
              <a:rPr lang="en-US" sz="2200" err="1">
                <a:latin typeface="Times New Roman" pitchFamily="18" charset="0"/>
                <a:cs typeface="Times New Roman" pitchFamily="18" charset="0"/>
              </a:rPr>
              <a:t>cửa</a:t>
            </a:r>
            <a:r>
              <a:rPr lang="en-US" sz="2200">
                <a:latin typeface="Times New Roman" pitchFamily="18" charset="0"/>
                <a:cs typeface="Times New Roman" pitchFamily="18" charset="0"/>
              </a:rPr>
              <a:t> </a:t>
            </a:r>
            <a:r>
              <a:rPr lang="en-US" sz="2200" err="1">
                <a:latin typeface="Times New Roman" pitchFamily="18" charset="0"/>
                <a:cs typeface="Times New Roman" pitchFamily="18" charset="0"/>
              </a:rPr>
              <a:t>mũi</a:t>
            </a:r>
            <a:r>
              <a:rPr lang="en-US" sz="2200">
                <a:latin typeface="Times New Roman" pitchFamily="18" charset="0"/>
                <a:cs typeface="Times New Roman" pitchFamily="18" charset="0"/>
              </a:rPr>
              <a:t> </a:t>
            </a:r>
            <a:r>
              <a:rPr lang="en-US" sz="2200" err="1">
                <a:latin typeface="Times New Roman" pitchFamily="18" charset="0"/>
                <a:cs typeface="Times New Roman" pitchFamily="18" charset="0"/>
              </a:rPr>
              <a:t>sau</a:t>
            </a:r>
            <a:r>
              <a:rPr lang="en-US" sz="2200">
                <a:latin typeface="Times New Roman" pitchFamily="18" charset="0"/>
                <a:cs typeface="Times New Roman" pitchFamily="18" charset="0"/>
              </a:rPr>
              <a:t> </a:t>
            </a:r>
            <a:r>
              <a:rPr lang="en-US" sz="2200" err="1">
                <a:latin typeface="Times New Roman" pitchFamily="18" charset="0"/>
                <a:cs typeface="Times New Roman" pitchFamily="18" charset="0"/>
              </a:rPr>
              <a:t>có</a:t>
            </a:r>
            <a:r>
              <a:rPr lang="en-US" sz="2200">
                <a:latin typeface="Times New Roman" pitchFamily="18" charset="0"/>
                <a:cs typeface="Times New Roman" pitchFamily="18" charset="0"/>
              </a:rPr>
              <a:t> </a:t>
            </a:r>
            <a:r>
              <a:rPr lang="en-US" sz="2200" err="1">
                <a:latin typeface="Times New Roman" pitchFamily="18" charset="0"/>
                <a:cs typeface="Times New Roman" pitchFamily="18" charset="0"/>
              </a:rPr>
              <a:t>dịch</a:t>
            </a:r>
            <a:r>
              <a:rPr lang="en-US" sz="2200">
                <a:latin typeface="Times New Roman" pitchFamily="18" charset="0"/>
                <a:cs typeface="Times New Roman" pitchFamily="18" charset="0"/>
              </a:rPr>
              <a:t> </a:t>
            </a:r>
            <a:r>
              <a:rPr lang="en-US" sz="2200" err="1">
                <a:latin typeface="Times New Roman" pitchFamily="18" charset="0"/>
                <a:cs typeface="Times New Roman" pitchFamily="18" charset="0"/>
              </a:rPr>
              <a:t>nhầy</a:t>
            </a:r>
            <a:r>
              <a:rPr lang="en-US" sz="2200">
                <a:latin typeface="Times New Roman" pitchFamily="18" charset="0"/>
                <a:cs typeface="Times New Roman" pitchFamily="18" charset="0"/>
              </a:rPr>
              <a:t> </a:t>
            </a:r>
            <a:r>
              <a:rPr lang="en-US" sz="2200" smtClean="0">
                <a:latin typeface="Times New Roman" pitchFamily="18" charset="0"/>
                <a:cs typeface="Times New Roman" pitchFamily="18" charset="0"/>
              </a:rPr>
              <a:t>trong.</a:t>
            </a:r>
            <a:endParaRPr lang="en-US" sz="2200">
              <a:latin typeface="Times New Roman" pitchFamily="18" charset="0"/>
              <a:cs typeface="Times New Roman" pitchFamily="18" charset="0"/>
            </a:endParaRPr>
          </a:p>
          <a:p>
            <a:pPr lvl="0" eaLnBrk="0" fontAlgn="base" hangingPunct="0">
              <a:spcBef>
                <a:spcPct val="0"/>
              </a:spcBef>
              <a:spcAft>
                <a:spcPct val="0"/>
              </a:spcAft>
              <a:tabLst>
                <a:tab pos="365125" algn="l"/>
              </a:tabLst>
            </a:pPr>
            <a:endParaRPr lang="en-US">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3" name="Rectangle 7"/>
          <p:cNvSpPr>
            <a:spLocks noChangeArrowheads="1"/>
          </p:cNvSpPr>
          <p:nvPr/>
        </p:nvSpPr>
        <p:spPr bwMode="auto">
          <a:xfrm>
            <a:off x="0" y="278741"/>
            <a:ext cx="11582400" cy="3816429"/>
          </a:xfrm>
          <a:prstGeom prst="rect">
            <a:avLst/>
          </a:prstGeom>
          <a:noFill/>
          <a:ln w="9525">
            <a:noFill/>
            <a:miter lim="800000"/>
            <a:headEnd/>
            <a:tailEnd/>
          </a:ln>
          <a:effectLst/>
        </p:spPr>
        <p:txBody>
          <a:bodyPr vert="horz" wrap="square" lIns="249159" tIns="0" rIns="3980196" bIns="0" numCol="1" anchor="ctr" anchorCtr="0" compatLnSpc="1">
            <a:prstTxWarp prst="textNoShape">
              <a:avLst/>
            </a:prstTxWarp>
            <a:spAutoFit/>
          </a:bodyPr>
          <a:lstStyle/>
          <a:p>
            <a:pPr lvl="0" fontAlgn="base">
              <a:spcBef>
                <a:spcPct val="0"/>
              </a:spcBef>
              <a:spcAft>
                <a:spcPct val="0"/>
              </a:spcAft>
            </a:pPr>
            <a:r>
              <a:rPr lang="en-US" sz="2300" b="1" u="sng" smtClean="0">
                <a:solidFill>
                  <a:srgbClr val="00B050"/>
                </a:solidFill>
                <a:latin typeface="Times New Roman" pitchFamily="18" charset="0"/>
                <a:ea typeface="Calibri" pitchFamily="34" charset="0"/>
                <a:cs typeface="Times New Roman" pitchFamily="18" charset="0"/>
              </a:rPr>
              <a:t>Điều </a:t>
            </a:r>
            <a:r>
              <a:rPr lang="en-US" sz="2300" b="1" u="sng" err="1">
                <a:solidFill>
                  <a:srgbClr val="00B050"/>
                </a:solidFill>
                <a:latin typeface="Times New Roman" pitchFamily="18" charset="0"/>
                <a:ea typeface="Calibri" pitchFamily="34" charset="0"/>
                <a:cs typeface="Times New Roman" pitchFamily="18" charset="0"/>
              </a:rPr>
              <a:t>trị</a:t>
            </a:r>
            <a:endParaRPr lang="en-US" sz="2300" b="1" u="sng">
              <a:solidFill>
                <a:srgbClr val="00B050"/>
              </a:solidFill>
              <a:latin typeface="Times New Roman" pitchFamily="18" charset="0"/>
              <a:ea typeface="Calibri" pitchFamily="34" charset="0"/>
              <a:cs typeface="Times New Roman" pitchFamily="18" charset="0"/>
            </a:endParaRPr>
          </a:p>
          <a:p>
            <a:pPr eaLnBrk="0" fontAlgn="base" hangingPunct="0">
              <a:spcBef>
                <a:spcPct val="0"/>
              </a:spcBef>
              <a:spcAft>
                <a:spcPct val="0"/>
              </a:spcAft>
            </a:pPr>
            <a:r>
              <a:rPr lang="en-US" sz="2300" b="1">
                <a:latin typeface="Times New Roman" pitchFamily="18" charset="0"/>
                <a:cs typeface="Times New Roman" pitchFamily="18" charset="0"/>
              </a:rPr>
              <a:t>Nguyên tắc chung: </a:t>
            </a:r>
            <a:r>
              <a:rPr lang="en-US" sz="2300">
                <a:latin typeface="Times New Roman" pitchFamily="18" charset="0"/>
                <a:cs typeface="Times New Roman" pitchFamily="18" charset="0"/>
              </a:rPr>
              <a:t>đảm bảo dẫn lưu và </a:t>
            </a:r>
            <a:r>
              <a:rPr lang="en-US" sz="2300" smtClean="0">
                <a:latin typeface="Times New Roman" pitchFamily="18" charset="0"/>
                <a:cs typeface="Times New Roman" pitchFamily="18" charset="0"/>
              </a:rPr>
              <a:t>thông khí.</a:t>
            </a:r>
          </a:p>
          <a:p>
            <a:pPr eaLnBrk="0" fontAlgn="base" hangingPunct="0">
              <a:spcBef>
                <a:spcPct val="0"/>
              </a:spcBef>
              <a:spcAft>
                <a:spcPct val="0"/>
              </a:spcAft>
            </a:pPr>
            <a:r>
              <a:rPr lang="en-US" sz="2300" b="1">
                <a:latin typeface="Times New Roman" pitchFamily="18" charset="0"/>
                <a:cs typeface="Times New Roman" pitchFamily="18" charset="0"/>
              </a:rPr>
              <a:t>Điều trị tại chỗ:</a:t>
            </a:r>
            <a:endParaRPr lang="en-US" sz="2300">
              <a:latin typeface="Times New Roman" pitchFamily="18" charset="0"/>
              <a:cs typeface="Times New Roman" pitchFamily="18" charset="0"/>
            </a:endParaRPr>
          </a:p>
          <a:p>
            <a:pPr eaLnBrk="0" fontAlgn="base" hangingPunct="0">
              <a:spcBef>
                <a:spcPct val="0"/>
              </a:spcBef>
              <a:spcAft>
                <a:spcPct val="0"/>
              </a:spcAft>
            </a:pPr>
            <a:r>
              <a:rPr lang="en-US" sz="2300" smtClean="0">
                <a:latin typeface="Times New Roman" pitchFamily="18" charset="0"/>
                <a:cs typeface="Times New Roman" pitchFamily="18" charset="0"/>
              </a:rPr>
              <a:t>- Làm </a:t>
            </a:r>
            <a:r>
              <a:rPr lang="en-US" sz="2300">
                <a:latin typeface="Times New Roman" pitchFamily="18" charset="0"/>
                <a:cs typeface="Times New Roman" pitchFamily="18" charset="0"/>
              </a:rPr>
              <a:t>thông thoáng mũi: Xì mũi, hút mũi, </a:t>
            </a:r>
            <a:r>
              <a:rPr lang="en-US" sz="2300" smtClean="0">
                <a:latin typeface="Times New Roman" pitchFamily="18" charset="0"/>
                <a:cs typeface="Times New Roman" pitchFamily="18" charset="0"/>
              </a:rPr>
              <a:t>nhỏ thuốc </a:t>
            </a:r>
            <a:r>
              <a:rPr lang="en-US" sz="2300">
                <a:latin typeface="Times New Roman" pitchFamily="18" charset="0"/>
                <a:cs typeface="Times New Roman" pitchFamily="18" charset="0"/>
              </a:rPr>
              <a:t>co </a:t>
            </a:r>
            <a:r>
              <a:rPr lang="en-US" sz="2300" smtClean="0">
                <a:latin typeface="Times New Roman" pitchFamily="18" charset="0"/>
                <a:cs typeface="Times New Roman" pitchFamily="18" charset="0"/>
              </a:rPr>
              <a:t>mạch</a:t>
            </a:r>
          </a:p>
          <a:p>
            <a:r>
              <a:rPr lang="en-US" sz="2300" smtClean="0">
                <a:latin typeface="Times New Roman" pitchFamily="18" charset="0"/>
                <a:cs typeface="Times New Roman" pitchFamily="18" charset="0"/>
              </a:rPr>
              <a:t>- Nhỏ </a:t>
            </a:r>
            <a:r>
              <a:rPr lang="en-US" sz="2300">
                <a:latin typeface="Times New Roman" pitchFamily="18" charset="0"/>
                <a:cs typeface="Times New Roman" pitchFamily="18" charset="0"/>
              </a:rPr>
              <a:t>thuốc, phối hợp thuốc co mạch và giảm phù nề</a:t>
            </a:r>
          </a:p>
          <a:p>
            <a:r>
              <a:rPr lang="en-US" sz="2300" smtClean="0">
                <a:latin typeface="Times New Roman" pitchFamily="18" charset="0"/>
                <a:cs typeface="Times New Roman" pitchFamily="18" charset="0"/>
              </a:rPr>
              <a:t>- Khí </a:t>
            </a:r>
            <a:r>
              <a:rPr lang="en-US" sz="2300">
                <a:latin typeface="Times New Roman" pitchFamily="18" charset="0"/>
                <a:cs typeface="Times New Roman" pitchFamily="18" charset="0"/>
              </a:rPr>
              <a:t>dung</a:t>
            </a:r>
          </a:p>
          <a:p>
            <a:r>
              <a:rPr lang="en-US" sz="2300" b="1">
                <a:latin typeface="Times New Roman" pitchFamily="18" charset="0"/>
                <a:cs typeface="Times New Roman" pitchFamily="18" charset="0"/>
              </a:rPr>
              <a:t>Điều trị toàn thân</a:t>
            </a:r>
            <a:endParaRPr lang="en-US" sz="2300">
              <a:latin typeface="Times New Roman" pitchFamily="18" charset="0"/>
              <a:cs typeface="Times New Roman" pitchFamily="18" charset="0"/>
            </a:endParaRPr>
          </a:p>
          <a:p>
            <a:r>
              <a:rPr lang="en-US" sz="2300" smtClean="0">
                <a:latin typeface="Times New Roman" pitchFamily="18" charset="0"/>
                <a:cs typeface="Times New Roman" pitchFamily="18" charset="0"/>
              </a:rPr>
              <a:t>- Chống </a:t>
            </a:r>
            <a:r>
              <a:rPr lang="en-US" sz="2300">
                <a:latin typeface="Times New Roman" pitchFamily="18" charset="0"/>
                <a:cs typeface="Times New Roman" pitchFamily="18" charset="0"/>
              </a:rPr>
              <a:t>viêm giảm phù nề</a:t>
            </a:r>
          </a:p>
          <a:p>
            <a:r>
              <a:rPr lang="en-US" sz="2300" smtClean="0">
                <a:latin typeface="Times New Roman" pitchFamily="18" charset="0"/>
                <a:cs typeface="Times New Roman" pitchFamily="18" charset="0"/>
              </a:rPr>
              <a:t>- Giảm đau, </a:t>
            </a:r>
            <a:r>
              <a:rPr lang="en-US" sz="2300">
                <a:latin typeface="Times New Roman" pitchFamily="18" charset="0"/>
                <a:cs typeface="Times New Roman" pitchFamily="18" charset="0"/>
              </a:rPr>
              <a:t>hạ sốt</a:t>
            </a:r>
          </a:p>
          <a:p>
            <a:r>
              <a:rPr lang="en-US" sz="2300">
                <a:latin typeface="Times New Roman" pitchFamily="18" charset="0"/>
                <a:cs typeface="Times New Roman" pitchFamily="18" charset="0"/>
              </a:rPr>
              <a:t>-</a:t>
            </a:r>
            <a:r>
              <a:rPr lang="en-US" sz="2300" smtClean="0">
                <a:latin typeface="Times New Roman" pitchFamily="18" charset="0"/>
                <a:cs typeface="Times New Roman" pitchFamily="18" charset="0"/>
              </a:rPr>
              <a:t> </a:t>
            </a:r>
            <a:r>
              <a:rPr lang="en-US" sz="2300">
                <a:latin typeface="Times New Roman" pitchFamily="18" charset="0"/>
                <a:cs typeface="Times New Roman" pitchFamily="18" charset="0"/>
              </a:rPr>
              <a:t>Kháng sinh sử dụng khi có bội nhiễm vi khuẩn</a:t>
            </a:r>
          </a:p>
          <a:p>
            <a:pPr eaLnBrk="0" fontAlgn="base" hangingPunct="0">
              <a:spcBef>
                <a:spcPct val="0"/>
              </a:spcBef>
              <a:spcAft>
                <a:spcPct val="0"/>
              </a:spcAf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8" name="Group 1"/>
          <p:cNvGrpSpPr>
            <a:grpSpLocks/>
          </p:cNvGrpSpPr>
          <p:nvPr/>
        </p:nvGrpSpPr>
        <p:grpSpPr bwMode="auto">
          <a:xfrm>
            <a:off x="2667000" y="3886200"/>
            <a:ext cx="4038600" cy="3155415"/>
            <a:chOff x="10560" y="319"/>
            <a:chExt cx="3557" cy="3405"/>
          </a:xfrm>
        </p:grpSpPr>
        <p:pic>
          <p:nvPicPr>
            <p:cNvPr id="10" name="Picture 3" descr="þÿ"/>
            <p:cNvPicPr>
              <a:picLocks noChangeAspect="1" noChangeArrowheads="1"/>
            </p:cNvPicPr>
            <p:nvPr/>
          </p:nvPicPr>
          <p:blipFill>
            <a:blip r:embed="rId2"/>
            <a:srcRect/>
            <a:stretch>
              <a:fillRect/>
            </a:stretch>
          </p:blipFill>
          <p:spPr bwMode="auto">
            <a:xfrm>
              <a:off x="10560" y="319"/>
              <a:ext cx="3061" cy="2929"/>
            </a:xfrm>
            <a:prstGeom prst="rect">
              <a:avLst/>
            </a:prstGeom>
            <a:noFill/>
          </p:spPr>
        </p:pic>
        <p:sp>
          <p:nvSpPr>
            <p:cNvPr id="11" name="Text Box 2"/>
            <p:cNvSpPr txBox="1">
              <a:spLocks noChangeArrowheads="1"/>
            </p:cNvSpPr>
            <p:nvPr/>
          </p:nvSpPr>
          <p:spPr bwMode="auto">
            <a:xfrm>
              <a:off x="13995" y="3484"/>
              <a:ext cx="122" cy="24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8A8A8A"/>
                  </a:solidFill>
                  <a:effectLst/>
                  <a:latin typeface="Arial" pitchFamily="34" charset="0"/>
                  <a:ea typeface="Calibri" pitchFamily="34" charset="0"/>
                  <a:cs typeface="Arial" pitchFamily="34" charset="0"/>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1"/>
          <p:cNvSpPr>
            <a:spLocks noChangeArrowheads="1"/>
          </p:cNvSpPr>
          <p:nvPr/>
        </p:nvSpPr>
        <p:spPr bwMode="auto">
          <a:xfrm>
            <a:off x="76200" y="-485863"/>
            <a:ext cx="9067800" cy="7402026"/>
          </a:xfrm>
          <a:prstGeom prst="rect">
            <a:avLst/>
          </a:prstGeom>
          <a:noFill/>
          <a:ln w="9525">
            <a:noFill/>
            <a:miter lim="800000"/>
            <a:headEnd/>
            <a:tailEnd/>
          </a:ln>
          <a:effectLst/>
        </p:spPr>
        <p:txBody>
          <a:bodyPr vert="horz" wrap="square" lIns="98394" tIns="0" rIns="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ts val="300"/>
              </a:spcBef>
              <a:spcAft>
                <a:spcPts val="300"/>
              </a:spcAft>
              <a:buClrTx/>
              <a:buSzTx/>
              <a:buFontTx/>
              <a:buNone/>
              <a:tabLst>
                <a:tab pos="220663" algn="l"/>
              </a:tabLst>
            </a:pPr>
            <a:endParaRPr kumimoji="0" lang="en-US" sz="2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ts val="300"/>
              </a:spcBef>
              <a:spcAft>
                <a:spcPts val="300"/>
              </a:spcAft>
              <a:buClrTx/>
              <a:buSzTx/>
              <a:buFontTx/>
              <a:buNone/>
              <a:tabLst>
                <a:tab pos="220663" algn="l"/>
              </a:tabLst>
            </a:pPr>
            <a:endParaRPr lang="en-US" sz="2200">
              <a:latin typeface="Times New Roman" pitchFamily="18" charset="0"/>
              <a:ea typeface="Calibri" pitchFamily="34" charset="0"/>
              <a:cs typeface="Times New Roman" pitchFamily="18" charset="0"/>
            </a:endParaRPr>
          </a:p>
          <a:p>
            <a:pPr algn="just" eaLnBrk="0" fontAlgn="base" hangingPunct="0">
              <a:spcBef>
                <a:spcPts val="300"/>
              </a:spcBef>
              <a:spcAft>
                <a:spcPts val="300"/>
              </a:spcAft>
              <a:tabLst>
                <a:tab pos="220663" algn="l"/>
              </a:tabLst>
            </a:pPr>
            <a:r>
              <a:rPr lang="en-US" sz="2200" b="1">
                <a:solidFill>
                  <a:srgbClr val="C00000"/>
                </a:solidFill>
                <a:latin typeface="Times New Roman" pitchFamily="18" charset="0"/>
                <a:ea typeface="Calibri" pitchFamily="34" charset="0"/>
                <a:cs typeface="Times New Roman" pitchFamily="18" charset="0"/>
              </a:rPr>
              <a:t> Viêm mũi </a:t>
            </a:r>
            <a:r>
              <a:rPr lang="en-US" sz="2200" b="1">
                <a:solidFill>
                  <a:srgbClr val="C00000"/>
                </a:solidFill>
                <a:latin typeface="Times New Roman" pitchFamily="18" charset="0"/>
                <a:ea typeface="Calibri" pitchFamily="34" charset="0"/>
                <a:cs typeface="Times New Roman" pitchFamily="18" charset="0"/>
              </a:rPr>
              <a:t>dị </a:t>
            </a:r>
            <a:r>
              <a:rPr lang="en-US" sz="2200" b="1" smtClean="0">
                <a:solidFill>
                  <a:srgbClr val="C00000"/>
                </a:solidFill>
                <a:latin typeface="Times New Roman" pitchFamily="18" charset="0"/>
                <a:ea typeface="Calibri" pitchFamily="34" charset="0"/>
                <a:cs typeface="Times New Roman" pitchFamily="18" charset="0"/>
              </a:rPr>
              <a:t>ứng</a:t>
            </a:r>
            <a:endParaRPr kumimoji="0" lang="en-US" sz="2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ts val="300"/>
              </a:spcBef>
              <a:spcAft>
                <a:spcPts val="300"/>
              </a:spcAft>
              <a:buClrTx/>
              <a:buSzTx/>
              <a:buFontTx/>
              <a:buNone/>
              <a:tabLst>
                <a:tab pos="220663" algn="l"/>
              </a:tabLst>
            </a:pPr>
            <a:r>
              <a:rPr kumimoji="0" lang="en-US" sz="2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Ở </a:t>
            </a:r>
            <a:r>
              <a:rPr kumimoji="0" lang="en-US" sz="22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vùng</a:t>
            </a:r>
            <a:r>
              <a:rPr kumimoji="0" lang="en-US" sz="2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2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nhiệt</a:t>
            </a:r>
            <a:r>
              <a:rPr kumimoji="0" lang="en-US" sz="2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2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đới</a:t>
            </a:r>
            <a:r>
              <a:rPr kumimoji="0" lang="en-US" sz="2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2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như</a:t>
            </a:r>
            <a:r>
              <a:rPr kumimoji="0" lang="en-US" sz="2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2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nước</a:t>
            </a:r>
            <a:r>
              <a:rPr kumimoji="0" lang="en-US" sz="2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2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ta</a:t>
            </a:r>
            <a:r>
              <a:rPr kumimoji="0" lang="en-US" sz="2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2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số</a:t>
            </a:r>
            <a:r>
              <a:rPr kumimoji="0" lang="en-US" sz="2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2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bệnh</a:t>
            </a:r>
            <a:r>
              <a:rPr kumimoji="0" lang="en-US" sz="2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2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nhân</a:t>
            </a:r>
            <a:r>
              <a:rPr kumimoji="0" lang="en-US" sz="2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2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bị</a:t>
            </a:r>
            <a:r>
              <a:rPr kumimoji="0" lang="en-US" sz="2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2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viêm</a:t>
            </a:r>
            <a:r>
              <a:rPr kumimoji="0" lang="en-US" sz="2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2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mũi</a:t>
            </a:r>
            <a:r>
              <a:rPr kumimoji="0" lang="en-US" sz="2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2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dị</a:t>
            </a:r>
            <a:r>
              <a:rPr kumimoji="0" lang="en-US" sz="2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2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ứng</a:t>
            </a:r>
            <a:r>
              <a:rPr kumimoji="0" lang="en-US" sz="2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2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quanh</a:t>
            </a:r>
            <a:r>
              <a:rPr kumimoji="0" lang="en-US" sz="2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2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năm</a:t>
            </a:r>
            <a:r>
              <a:rPr kumimoji="0" lang="en-US" sz="2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2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nhiều</a:t>
            </a:r>
            <a:r>
              <a:rPr kumimoji="0" lang="en-US" sz="2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2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hơn</a:t>
            </a:r>
            <a:r>
              <a:rPr kumimoji="0" lang="en-US" sz="2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2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Trong</a:t>
            </a:r>
            <a:r>
              <a:rPr kumimoji="0" lang="en-US" sz="2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2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vài</a:t>
            </a:r>
            <a:r>
              <a:rPr kumimoji="0" lang="en-US" sz="2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2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thập</a:t>
            </a:r>
            <a:r>
              <a:rPr kumimoji="0" lang="en-US" sz="2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2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niên</a:t>
            </a:r>
            <a:r>
              <a:rPr kumimoji="0" lang="en-US" sz="2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qua, </a:t>
            </a:r>
            <a:r>
              <a:rPr kumimoji="0" lang="en-US" sz="22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tỷ</a:t>
            </a:r>
            <a:r>
              <a:rPr kumimoji="0" lang="en-US" sz="2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2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lệ</a:t>
            </a:r>
            <a:r>
              <a:rPr kumimoji="0" lang="en-US" sz="2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2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viêm</a:t>
            </a:r>
            <a:r>
              <a:rPr kumimoji="0" lang="en-US" sz="2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2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mũi</a:t>
            </a:r>
            <a:r>
              <a:rPr kumimoji="0" lang="en-US" sz="2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2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dị</a:t>
            </a:r>
            <a:r>
              <a:rPr kumimoji="0" lang="en-US" sz="2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2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ứng</a:t>
            </a:r>
            <a:r>
              <a:rPr kumimoji="0" lang="en-US" sz="2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2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tăng</a:t>
            </a:r>
            <a:r>
              <a:rPr kumimoji="0" lang="en-US" sz="2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2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cao</a:t>
            </a:r>
            <a:r>
              <a:rPr kumimoji="0" lang="en-US" sz="2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ở </a:t>
            </a:r>
            <a:r>
              <a:rPr kumimoji="0" lang="en-US" sz="22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những</a:t>
            </a:r>
            <a:r>
              <a:rPr kumimoji="0" lang="en-US" sz="2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2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nước</a:t>
            </a:r>
            <a:r>
              <a:rPr kumimoji="0" lang="en-US" sz="2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2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công</a:t>
            </a:r>
            <a:r>
              <a:rPr kumimoji="0" lang="en-US" sz="2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2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nghiệp</a:t>
            </a:r>
            <a:r>
              <a:rPr kumimoji="0" lang="en-US" sz="2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2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phát</a:t>
            </a:r>
            <a:r>
              <a:rPr kumimoji="0" lang="en-US" sz="2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2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triển</a:t>
            </a:r>
            <a:r>
              <a:rPr kumimoji="0" lang="en-US" sz="2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Ô </a:t>
            </a:r>
            <a:r>
              <a:rPr kumimoji="0" lang="en-US" sz="22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nhiễm</a:t>
            </a:r>
            <a:r>
              <a:rPr kumimoji="0" lang="en-US" sz="2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2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môi</a:t>
            </a:r>
            <a:r>
              <a:rPr kumimoji="0" lang="en-US" sz="2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2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trường</a:t>
            </a:r>
            <a:r>
              <a:rPr kumimoji="0" lang="en-US" sz="2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2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và</a:t>
            </a:r>
            <a:r>
              <a:rPr kumimoji="0" lang="en-US" sz="2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2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sự</a:t>
            </a:r>
            <a:r>
              <a:rPr kumimoji="0" lang="en-US" sz="2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2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xuất</a:t>
            </a:r>
            <a:r>
              <a:rPr kumimoji="0" lang="en-US" sz="2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2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hiện</a:t>
            </a:r>
            <a:r>
              <a:rPr kumimoji="0" lang="en-US" sz="2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2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những</a:t>
            </a:r>
            <a:r>
              <a:rPr kumimoji="0" lang="en-US" sz="2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2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dị</a:t>
            </a:r>
            <a:r>
              <a:rPr kumimoji="0" lang="en-US" sz="2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2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nguyên</a:t>
            </a:r>
            <a:r>
              <a:rPr kumimoji="0" lang="en-US" sz="2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2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mới</a:t>
            </a:r>
            <a:r>
              <a:rPr kumimoji="0" lang="en-US" sz="2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2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giữ</a:t>
            </a:r>
            <a:r>
              <a:rPr kumimoji="0" lang="en-US" sz="2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2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vai</a:t>
            </a:r>
            <a:r>
              <a:rPr kumimoji="0" lang="en-US" sz="2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2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trò</a:t>
            </a:r>
            <a:r>
              <a:rPr kumimoji="0" lang="en-US" sz="2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2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quan</a:t>
            </a:r>
            <a:r>
              <a:rPr kumimoji="0" lang="en-US" sz="2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2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trọng</a:t>
            </a:r>
            <a:r>
              <a:rPr kumimoji="0" lang="en-US" sz="2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endParaRPr kumimoji="0" lang="en-US" sz="2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ts val="300"/>
              </a:spcBef>
              <a:spcAft>
                <a:spcPts val="300"/>
              </a:spcAft>
              <a:buClrTx/>
              <a:buSzTx/>
              <a:buFontTx/>
              <a:buNone/>
              <a:tabLst>
                <a:tab pos="220663" algn="l"/>
              </a:tabLst>
            </a:pPr>
            <a:r>
              <a:rPr kumimoji="0" lang="en-US" sz="2200" b="1" i="0" u="sng" strike="noStrike" cap="none" normalizeH="0" baseline="0" err="1" smtClean="0">
                <a:ln>
                  <a:noFill/>
                </a:ln>
                <a:solidFill>
                  <a:srgbClr val="00B050"/>
                </a:solidFill>
                <a:effectLst/>
                <a:latin typeface="Times New Roman" pitchFamily="18" charset="0"/>
                <a:ea typeface="Calibri" pitchFamily="34" charset="0"/>
                <a:cs typeface="Times New Roman" pitchFamily="18" charset="0"/>
              </a:rPr>
              <a:t>Triệu</a:t>
            </a:r>
            <a:r>
              <a:rPr kumimoji="0" lang="en-US" sz="2200" b="1" i="0" u="sng" strike="noStrike" cap="none" normalizeH="0" baseline="0" smtClean="0">
                <a:ln>
                  <a:noFill/>
                </a:ln>
                <a:solidFill>
                  <a:srgbClr val="00B050"/>
                </a:solidFill>
                <a:effectLst/>
                <a:latin typeface="Times New Roman" pitchFamily="18" charset="0"/>
                <a:ea typeface="Calibri" pitchFamily="34" charset="0"/>
                <a:cs typeface="Times New Roman" pitchFamily="18" charset="0"/>
              </a:rPr>
              <a:t> </a:t>
            </a:r>
            <a:r>
              <a:rPr kumimoji="0" lang="en-US" sz="2200" b="1" i="0" u="sng" strike="noStrike" cap="none" normalizeH="0" baseline="0" err="1" smtClean="0">
                <a:ln>
                  <a:noFill/>
                </a:ln>
                <a:solidFill>
                  <a:srgbClr val="00B050"/>
                </a:solidFill>
                <a:effectLst/>
                <a:latin typeface="Times New Roman" pitchFamily="18" charset="0"/>
                <a:ea typeface="Calibri" pitchFamily="34" charset="0"/>
                <a:cs typeface="Times New Roman" pitchFamily="18" charset="0"/>
              </a:rPr>
              <a:t>chứng</a:t>
            </a:r>
            <a:r>
              <a:rPr kumimoji="0" lang="en-US" sz="2200" b="1" i="0" u="sng" strike="noStrike" cap="none" normalizeH="0" baseline="0" smtClean="0">
                <a:ln>
                  <a:noFill/>
                </a:ln>
                <a:solidFill>
                  <a:srgbClr val="00B050"/>
                </a:solidFill>
                <a:effectLst/>
                <a:latin typeface="Times New Roman" pitchFamily="18" charset="0"/>
                <a:ea typeface="Calibri" pitchFamily="34" charset="0"/>
                <a:cs typeface="Times New Roman" pitchFamily="18" charset="0"/>
              </a:rPr>
              <a:t> </a:t>
            </a:r>
            <a:r>
              <a:rPr kumimoji="0" lang="en-US" sz="2200" b="1" i="0" u="sng" strike="noStrike" cap="none" normalizeH="0" baseline="0" err="1" smtClean="0">
                <a:ln>
                  <a:noFill/>
                </a:ln>
                <a:solidFill>
                  <a:srgbClr val="00B050"/>
                </a:solidFill>
                <a:effectLst/>
                <a:latin typeface="Times New Roman" pitchFamily="18" charset="0"/>
                <a:ea typeface="Calibri" pitchFamily="34" charset="0"/>
                <a:cs typeface="Times New Roman" pitchFamily="18" charset="0"/>
              </a:rPr>
              <a:t>và</a:t>
            </a:r>
            <a:r>
              <a:rPr kumimoji="0" lang="en-US" sz="2200" b="1" i="0" u="sng" strike="noStrike" cap="none" normalizeH="0" baseline="0" smtClean="0">
                <a:ln>
                  <a:noFill/>
                </a:ln>
                <a:solidFill>
                  <a:srgbClr val="00B050"/>
                </a:solidFill>
                <a:effectLst/>
                <a:latin typeface="Times New Roman" pitchFamily="18" charset="0"/>
                <a:ea typeface="Calibri" pitchFamily="34" charset="0"/>
                <a:cs typeface="Times New Roman" pitchFamily="18" charset="0"/>
              </a:rPr>
              <a:t> </a:t>
            </a:r>
            <a:r>
              <a:rPr kumimoji="0" lang="en-US" sz="2200" b="1" i="0" u="sng" strike="noStrike" cap="none" normalizeH="0" baseline="0" err="1" smtClean="0">
                <a:ln>
                  <a:noFill/>
                </a:ln>
                <a:solidFill>
                  <a:srgbClr val="00B050"/>
                </a:solidFill>
                <a:effectLst/>
                <a:latin typeface="Times New Roman" pitchFamily="18" charset="0"/>
                <a:ea typeface="Calibri" pitchFamily="34" charset="0"/>
                <a:cs typeface="Times New Roman" pitchFamily="18" charset="0"/>
              </a:rPr>
              <a:t>chẩn</a:t>
            </a:r>
            <a:r>
              <a:rPr kumimoji="0" lang="en-US" sz="2200" b="1" i="0" u="sng" strike="noStrike" cap="none" normalizeH="0" baseline="0" smtClean="0">
                <a:ln>
                  <a:noFill/>
                </a:ln>
                <a:solidFill>
                  <a:srgbClr val="00B050"/>
                </a:solidFill>
                <a:effectLst/>
                <a:latin typeface="Times New Roman" pitchFamily="18" charset="0"/>
                <a:ea typeface="Calibri" pitchFamily="34" charset="0"/>
                <a:cs typeface="Times New Roman" pitchFamily="18" charset="0"/>
              </a:rPr>
              <a:t> </a:t>
            </a:r>
            <a:r>
              <a:rPr kumimoji="0" lang="en-US" sz="2200" b="1" i="0" u="sng" strike="noStrike" cap="none" normalizeH="0" baseline="0" err="1" smtClean="0">
                <a:ln>
                  <a:noFill/>
                </a:ln>
                <a:solidFill>
                  <a:srgbClr val="00B050"/>
                </a:solidFill>
                <a:effectLst/>
                <a:latin typeface="Times New Roman" pitchFamily="18" charset="0"/>
                <a:ea typeface="Calibri" pitchFamily="34" charset="0"/>
                <a:cs typeface="Times New Roman" pitchFamily="18" charset="0"/>
              </a:rPr>
              <a:t>đoán</a:t>
            </a:r>
            <a:r>
              <a:rPr kumimoji="0" lang="en-US" sz="2200" b="1" i="0" u="sng" strike="noStrike" cap="none" normalizeH="0" baseline="0" smtClean="0">
                <a:ln>
                  <a:noFill/>
                </a:ln>
                <a:solidFill>
                  <a:srgbClr val="00B050"/>
                </a:solidFill>
                <a:effectLst/>
                <a:latin typeface="Times New Roman" pitchFamily="18" charset="0"/>
                <a:ea typeface="Calibri" pitchFamily="34" charset="0"/>
                <a:cs typeface="Times New Roman" pitchFamily="18" charset="0"/>
              </a:rPr>
              <a:t> </a:t>
            </a:r>
            <a:r>
              <a:rPr kumimoji="0" lang="en-US" sz="2200" b="1" i="0" u="sng" strike="noStrike" cap="none" normalizeH="0" baseline="0" err="1" smtClean="0">
                <a:ln>
                  <a:noFill/>
                </a:ln>
                <a:solidFill>
                  <a:srgbClr val="00B050"/>
                </a:solidFill>
                <a:effectLst/>
                <a:latin typeface="Times New Roman" pitchFamily="18" charset="0"/>
                <a:ea typeface="Calibri" pitchFamily="34" charset="0"/>
                <a:cs typeface="Times New Roman" pitchFamily="18" charset="0"/>
              </a:rPr>
              <a:t>bệnh</a:t>
            </a:r>
            <a:r>
              <a:rPr kumimoji="0" lang="en-US" sz="2200" b="1" i="0" u="sng" strike="noStrike" cap="none" normalizeH="0" baseline="0" smtClean="0">
                <a:ln>
                  <a:noFill/>
                </a:ln>
                <a:solidFill>
                  <a:srgbClr val="00B050"/>
                </a:solidFill>
                <a:effectLst/>
                <a:latin typeface="Times New Roman" pitchFamily="18" charset="0"/>
                <a:ea typeface="Calibri" pitchFamily="34" charset="0"/>
                <a:cs typeface="Times New Roman" pitchFamily="18" charset="0"/>
              </a:rPr>
              <a:t> </a:t>
            </a:r>
            <a:r>
              <a:rPr kumimoji="0" lang="en-US" sz="2200" b="1" i="0" u="sng" strike="noStrike" cap="none" normalizeH="0" baseline="0" err="1" smtClean="0">
                <a:ln>
                  <a:noFill/>
                </a:ln>
                <a:solidFill>
                  <a:srgbClr val="00B050"/>
                </a:solidFill>
                <a:effectLst/>
                <a:latin typeface="Times New Roman" pitchFamily="18" charset="0"/>
                <a:ea typeface="Calibri" pitchFamily="34" charset="0"/>
                <a:cs typeface="Times New Roman" pitchFamily="18" charset="0"/>
              </a:rPr>
              <a:t>viêm</a:t>
            </a:r>
            <a:r>
              <a:rPr kumimoji="0" lang="en-US" sz="2200" b="1" i="0" u="sng" strike="noStrike" cap="none" normalizeH="0" baseline="0" smtClean="0">
                <a:ln>
                  <a:noFill/>
                </a:ln>
                <a:solidFill>
                  <a:srgbClr val="00B050"/>
                </a:solidFill>
                <a:effectLst/>
                <a:latin typeface="Times New Roman" pitchFamily="18" charset="0"/>
                <a:ea typeface="Calibri" pitchFamily="34" charset="0"/>
                <a:cs typeface="Times New Roman" pitchFamily="18" charset="0"/>
              </a:rPr>
              <a:t> </a:t>
            </a:r>
            <a:r>
              <a:rPr kumimoji="0" lang="en-US" sz="2200" b="1" i="0" u="sng" strike="noStrike" cap="none" normalizeH="0" baseline="0" err="1" smtClean="0">
                <a:ln>
                  <a:noFill/>
                </a:ln>
                <a:solidFill>
                  <a:srgbClr val="00B050"/>
                </a:solidFill>
                <a:effectLst/>
                <a:latin typeface="Times New Roman" pitchFamily="18" charset="0"/>
                <a:ea typeface="Calibri" pitchFamily="34" charset="0"/>
                <a:cs typeface="Times New Roman" pitchFamily="18" charset="0"/>
              </a:rPr>
              <a:t>mũi</a:t>
            </a:r>
            <a:r>
              <a:rPr kumimoji="0" lang="en-US" sz="2200" b="1" i="0" u="sng" strike="noStrike" cap="none" normalizeH="0" baseline="0" smtClean="0">
                <a:ln>
                  <a:noFill/>
                </a:ln>
                <a:solidFill>
                  <a:srgbClr val="00B050"/>
                </a:solidFill>
                <a:effectLst/>
                <a:latin typeface="Times New Roman" pitchFamily="18" charset="0"/>
                <a:ea typeface="Calibri" pitchFamily="34" charset="0"/>
                <a:cs typeface="Times New Roman" pitchFamily="18" charset="0"/>
              </a:rPr>
              <a:t> </a:t>
            </a:r>
            <a:r>
              <a:rPr kumimoji="0" lang="en-US" sz="2200" b="1" i="0" u="sng" strike="noStrike" cap="none" normalizeH="0" baseline="0" err="1" smtClean="0">
                <a:ln>
                  <a:noFill/>
                </a:ln>
                <a:solidFill>
                  <a:srgbClr val="00B050"/>
                </a:solidFill>
                <a:effectLst/>
                <a:latin typeface="Times New Roman" pitchFamily="18" charset="0"/>
                <a:ea typeface="Calibri" pitchFamily="34" charset="0"/>
                <a:cs typeface="Times New Roman" pitchFamily="18" charset="0"/>
              </a:rPr>
              <a:t>dị</a:t>
            </a:r>
            <a:r>
              <a:rPr kumimoji="0" lang="en-US" sz="2200" b="1" i="0" u="sng" strike="noStrike" cap="none" normalizeH="0" baseline="0" smtClean="0">
                <a:ln>
                  <a:noFill/>
                </a:ln>
                <a:solidFill>
                  <a:srgbClr val="00B050"/>
                </a:solidFill>
                <a:effectLst/>
                <a:latin typeface="Times New Roman" pitchFamily="18" charset="0"/>
                <a:ea typeface="Calibri" pitchFamily="34" charset="0"/>
                <a:cs typeface="Times New Roman" pitchFamily="18" charset="0"/>
              </a:rPr>
              <a:t> </a:t>
            </a:r>
            <a:r>
              <a:rPr kumimoji="0" lang="en-US" sz="2200" b="1" i="0" u="sng" strike="noStrike" cap="none" normalizeH="0" baseline="0" err="1" smtClean="0">
                <a:ln>
                  <a:noFill/>
                </a:ln>
                <a:solidFill>
                  <a:srgbClr val="00B050"/>
                </a:solidFill>
                <a:effectLst/>
                <a:latin typeface="Times New Roman" pitchFamily="18" charset="0"/>
                <a:ea typeface="Calibri" pitchFamily="34" charset="0"/>
                <a:cs typeface="Times New Roman" pitchFamily="18" charset="0"/>
              </a:rPr>
              <a:t>ứng</a:t>
            </a:r>
            <a:endParaRPr kumimoji="0" lang="en-US" sz="2200" b="1" i="0" u="none" strike="noStrike" cap="none" normalizeH="0" baseline="0" smtClean="0">
              <a:ln>
                <a:noFill/>
              </a:ln>
              <a:solidFill>
                <a:srgbClr val="00B050"/>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ts val="300"/>
              </a:spcBef>
              <a:spcAft>
                <a:spcPts val="300"/>
              </a:spcAft>
              <a:buClrTx/>
              <a:buSzTx/>
              <a:buFontTx/>
              <a:buNone/>
              <a:tabLst>
                <a:tab pos="220663" algn="l"/>
              </a:tabLst>
            </a:pP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Bệnh</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sử</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rất</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quan</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trọng</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trong</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chẩn</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đoán</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Các</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triệu</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chứng</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chính</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gồm</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ts val="300"/>
              </a:spcBef>
              <a:spcAft>
                <a:spcPts val="300"/>
              </a:spcAft>
              <a:buClrTx/>
              <a:buSzTx/>
              <a:buFontTx/>
              <a:buChar char="•"/>
              <a:tabLst>
                <a:tab pos="220663" algn="l"/>
              </a:tabLst>
            </a:pP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Nhảy</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mũi</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từng</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cơn</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nhất</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là</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khi</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tiếp</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xúc</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với</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dị</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nguyên</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ts val="300"/>
              </a:spcBef>
              <a:spcAft>
                <a:spcPts val="300"/>
              </a:spcAft>
              <a:buClrTx/>
              <a:buSzTx/>
              <a:buFontTx/>
              <a:buChar char="•"/>
              <a:tabLst>
                <a:tab pos="220663" algn="l"/>
              </a:tabLst>
            </a:pP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Ngứa</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mũi</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và</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mắt</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Nghẹt</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mũi</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hai</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bên</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hay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đổi</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bên</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Chảy</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nước</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mũi</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Bệnh</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nhân</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có</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thể</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bị</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chảy</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mũi</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sau</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họng</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gây</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khịt</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mũi</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hắng</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giọng</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và</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ho.</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ts val="300"/>
              </a:spcBef>
              <a:spcAft>
                <a:spcPts val="300"/>
              </a:spcAft>
              <a:buClrTx/>
              <a:buSzTx/>
              <a:buFontTx/>
              <a:buNone/>
              <a:tabLst>
                <a:tab pos="220663" algn="l"/>
              </a:tabLst>
            </a:pP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Mũi</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nghẹt</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phải</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thở</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bằng</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miệng</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gây</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viêm</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họng</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khô</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họng</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viêm</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thanh</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quản</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Chóp</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mũi</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viêm</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đỏ</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và</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trầy</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do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chà</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xát</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thường</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xuyên</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vì</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ngứa</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ts val="300"/>
              </a:spcBef>
              <a:spcAft>
                <a:spcPts val="300"/>
              </a:spcAft>
              <a:buClrTx/>
              <a:buSzTx/>
              <a:buFontTx/>
              <a:buNone/>
              <a:tabLst>
                <a:tab pos="220663" algn="l"/>
              </a:tabLst>
            </a:pP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Mí</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mắt</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thường</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bị</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sưng</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nề</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quầng</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thâm</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ts val="300"/>
              </a:spcBef>
              <a:spcAft>
                <a:spcPts val="300"/>
              </a:spcAft>
              <a:buClrTx/>
              <a:buSzTx/>
              <a:buFontTx/>
              <a:buNone/>
              <a:tabLst>
                <a:tab pos="220663" algn="l"/>
              </a:tabLst>
            </a:pP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Ở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trẻ</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em</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ít</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có</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những</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triệu</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chứng</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điển</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hình</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trước</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2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tuổi</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ts val="300"/>
              </a:spcBef>
              <a:spcAft>
                <a:spcPts val="300"/>
              </a:spcAft>
              <a:buClrTx/>
              <a:buSzTx/>
              <a:buFontTx/>
              <a:buNone/>
              <a:tabLst>
                <a:tab pos="220663" algn="l"/>
              </a:tabLst>
            </a:pP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Các</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triệu</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chứng</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có</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thể</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xuất</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hiện</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theo</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thời</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vụ</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viêm</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mũi</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theo</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mùa</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hay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liên</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tục</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ts val="300"/>
              </a:spcBef>
              <a:spcAft>
                <a:spcPts val="300"/>
              </a:spcAft>
              <a:buClrTx/>
              <a:buSzTx/>
              <a:buFontTx/>
              <a:buNone/>
              <a:tabLst>
                <a:tab pos="220663" algn="l"/>
              </a:tabLst>
            </a:pP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viêm</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mũi</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quanh</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năm</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ts val="300"/>
              </a:spcBef>
              <a:spcAft>
                <a:spcPts val="300"/>
              </a:spcAft>
              <a:buClrTx/>
              <a:buSzTx/>
              <a:buFontTx/>
              <a:buNone/>
              <a:tabLst>
                <a:tab pos="220663" algn="l"/>
              </a:tabLst>
            </a:pP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Khi</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soi</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mũi</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sẽ</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thấy</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niêm</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mạc</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mũi</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phù</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nề</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mọng</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có</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màu</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tái</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nhợt.</a:t>
            </a:r>
            <a:r>
              <a:rPr kumimoji="0" lang="en-US" sz="2000" b="0" i="0" u="none" strike="noStrike" cap="none" normalizeH="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Trong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hốc</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mũi</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đầy</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chất</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tiết</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trong</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loãng</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ChangeArrowheads="1"/>
          </p:cNvSpPr>
          <p:nvPr/>
        </p:nvSpPr>
        <p:spPr bwMode="auto">
          <a:xfrm>
            <a:off x="1" y="-510063"/>
            <a:ext cx="8915399" cy="6482538"/>
          </a:xfrm>
          <a:prstGeom prst="rect">
            <a:avLst/>
          </a:prstGeom>
          <a:noFill/>
          <a:ln w="9525">
            <a:noFill/>
            <a:miter lim="800000"/>
            <a:headEnd/>
            <a:tailEnd/>
          </a:ln>
          <a:effectLst/>
        </p:spPr>
        <p:txBody>
          <a:bodyPr vert="horz" wrap="square" lIns="206310" tIns="19044" rIns="3980196" bIns="0" numCol="1" anchor="ctr" anchorCtr="0" compatLnSpc="1">
            <a:prstTxWarp prst="textNoShape">
              <a:avLst/>
            </a:prstTxWarp>
            <a:spAutoFit/>
          </a:bodyPr>
          <a:lstStyle/>
          <a:p>
            <a:pPr marL="0" marR="0" lvl="0" indent="1588" algn="just" defTabSz="914400" rtl="0" eaLnBrk="1" fontAlgn="base" latinLnBrk="0" hangingPunct="1">
              <a:lnSpc>
                <a:spcPct val="100000"/>
              </a:lnSpc>
              <a:spcBef>
                <a:spcPct val="0"/>
              </a:spcBef>
              <a:spcAft>
                <a:spcPct val="0"/>
              </a:spcAft>
              <a:buClrTx/>
              <a:buSzTx/>
              <a:buFontTx/>
              <a:buNone/>
              <a:tabLst/>
            </a:pPr>
            <a:endParaRPr lang="en-US" sz="2000" b="1" u="sng">
              <a:latin typeface="Times New Roman" pitchFamily="18" charset="0"/>
              <a:ea typeface="Calibri" pitchFamily="34" charset="0"/>
              <a:cs typeface="Times New Roman" pitchFamily="18" charset="0"/>
            </a:endParaRPr>
          </a:p>
          <a:p>
            <a:pPr marL="0" marR="0" lvl="0" indent="1588" algn="just" defTabSz="914400" rtl="0" eaLnBrk="1" fontAlgn="base" latinLnBrk="0" hangingPunct="1">
              <a:lnSpc>
                <a:spcPct val="100000"/>
              </a:lnSpc>
              <a:spcBef>
                <a:spcPct val="0"/>
              </a:spcBef>
              <a:spcAft>
                <a:spcPct val="0"/>
              </a:spcAft>
              <a:buClrTx/>
              <a:buSzTx/>
              <a:buFontTx/>
              <a:buNone/>
              <a:tabLst/>
            </a:pPr>
            <a:endParaRPr kumimoji="0" lang="en-US" sz="2000" b="1" i="0" u="sng"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1588" algn="just" defTabSz="914400" rtl="0" eaLnBrk="1" fontAlgn="base" latinLnBrk="0" hangingPunct="1">
              <a:lnSpc>
                <a:spcPct val="100000"/>
              </a:lnSpc>
              <a:spcBef>
                <a:spcPct val="0"/>
              </a:spcBef>
              <a:spcAft>
                <a:spcPct val="0"/>
              </a:spcAft>
              <a:buClrTx/>
              <a:buSzTx/>
              <a:buFontTx/>
              <a:buNone/>
              <a:tabLst/>
            </a:pPr>
            <a:endParaRPr lang="en-US" sz="2000" b="1" u="sng">
              <a:latin typeface="Times New Roman" pitchFamily="18" charset="0"/>
              <a:ea typeface="Calibri" pitchFamily="34" charset="0"/>
              <a:cs typeface="Times New Roman" pitchFamily="18" charset="0"/>
            </a:endParaRPr>
          </a:p>
          <a:p>
            <a:pPr marL="0" marR="0" lvl="0" indent="1588" algn="just" defTabSz="914400" rtl="0" eaLnBrk="1" fontAlgn="base" latinLnBrk="0" hangingPunct="1">
              <a:lnSpc>
                <a:spcPct val="100000"/>
              </a:lnSpc>
              <a:spcBef>
                <a:spcPct val="0"/>
              </a:spcBef>
              <a:spcAft>
                <a:spcPct val="0"/>
              </a:spcAft>
              <a:buClrTx/>
              <a:buSzTx/>
              <a:buFontTx/>
              <a:buNone/>
              <a:tabLst/>
            </a:pPr>
            <a:r>
              <a:rPr kumimoji="0" lang="en-US" sz="2000" b="1" i="0" u="sng" strike="noStrike" cap="none" normalizeH="0" baseline="0" smtClean="0">
                <a:ln>
                  <a:noFill/>
                </a:ln>
                <a:solidFill>
                  <a:srgbClr val="00B050"/>
                </a:solidFill>
                <a:effectLst/>
                <a:latin typeface="Times New Roman" pitchFamily="18" charset="0"/>
                <a:ea typeface="Calibri" pitchFamily="34" charset="0"/>
                <a:cs typeface="Times New Roman" pitchFamily="18" charset="0"/>
              </a:rPr>
              <a:t>Điều </a:t>
            </a:r>
            <a:r>
              <a:rPr kumimoji="0" lang="en-US" sz="2000" b="1" i="0" u="sng" strike="noStrike" cap="none" normalizeH="0" baseline="0" err="1" smtClean="0">
                <a:ln>
                  <a:noFill/>
                </a:ln>
                <a:solidFill>
                  <a:srgbClr val="00B050"/>
                </a:solidFill>
                <a:effectLst/>
                <a:latin typeface="Times New Roman" pitchFamily="18" charset="0"/>
                <a:ea typeface="Calibri" pitchFamily="34" charset="0"/>
                <a:cs typeface="Times New Roman" pitchFamily="18" charset="0"/>
              </a:rPr>
              <a:t>trị</a:t>
            </a:r>
            <a:r>
              <a:rPr kumimoji="0" lang="en-US" sz="2000" b="1" i="0" u="sng" strike="noStrike" cap="none" normalizeH="0" baseline="0" smtClean="0">
                <a:ln>
                  <a:noFill/>
                </a:ln>
                <a:solidFill>
                  <a:srgbClr val="00B050"/>
                </a:solidFill>
                <a:effectLst/>
                <a:latin typeface="Times New Roman" pitchFamily="18" charset="0"/>
                <a:ea typeface="Calibri" pitchFamily="34" charset="0"/>
                <a:cs typeface="Times New Roman" pitchFamily="18" charset="0"/>
              </a:rPr>
              <a:t> </a:t>
            </a:r>
            <a:r>
              <a:rPr kumimoji="0" lang="en-US" sz="2000" b="1" i="0" u="sng" strike="noStrike" cap="none" normalizeH="0" baseline="0" err="1" smtClean="0">
                <a:ln>
                  <a:noFill/>
                </a:ln>
                <a:solidFill>
                  <a:srgbClr val="00B050"/>
                </a:solidFill>
                <a:effectLst/>
                <a:latin typeface="Times New Roman" pitchFamily="18" charset="0"/>
                <a:ea typeface="Calibri" pitchFamily="34" charset="0"/>
                <a:cs typeface="Times New Roman" pitchFamily="18" charset="0"/>
              </a:rPr>
              <a:t>và</a:t>
            </a:r>
            <a:r>
              <a:rPr kumimoji="0" lang="en-US" sz="2000" b="1" i="0" u="sng" strike="noStrike" cap="none" normalizeH="0" baseline="0" smtClean="0">
                <a:ln>
                  <a:noFill/>
                </a:ln>
                <a:solidFill>
                  <a:srgbClr val="00B050"/>
                </a:solidFill>
                <a:effectLst/>
                <a:latin typeface="Times New Roman" pitchFamily="18" charset="0"/>
                <a:ea typeface="Calibri" pitchFamily="34" charset="0"/>
                <a:cs typeface="Times New Roman" pitchFamily="18" charset="0"/>
              </a:rPr>
              <a:t> </a:t>
            </a:r>
            <a:r>
              <a:rPr kumimoji="0" lang="en-US" sz="2000" b="1" i="0" u="sng" strike="noStrike" cap="none" normalizeH="0" baseline="0" err="1" smtClean="0">
                <a:ln>
                  <a:noFill/>
                </a:ln>
                <a:solidFill>
                  <a:srgbClr val="00B050"/>
                </a:solidFill>
                <a:effectLst/>
                <a:latin typeface="Times New Roman" pitchFamily="18" charset="0"/>
                <a:ea typeface="Calibri" pitchFamily="34" charset="0"/>
                <a:cs typeface="Times New Roman" pitchFamily="18" charset="0"/>
              </a:rPr>
              <a:t>chăm</a:t>
            </a:r>
            <a:r>
              <a:rPr kumimoji="0" lang="en-US" sz="2000" b="1" i="0" u="sng" strike="noStrike" cap="none" normalizeH="0" baseline="0" smtClean="0">
                <a:ln>
                  <a:noFill/>
                </a:ln>
                <a:solidFill>
                  <a:srgbClr val="00B050"/>
                </a:solidFill>
                <a:effectLst/>
                <a:latin typeface="Times New Roman" pitchFamily="18" charset="0"/>
                <a:ea typeface="Calibri" pitchFamily="34" charset="0"/>
                <a:cs typeface="Times New Roman" pitchFamily="18" charset="0"/>
              </a:rPr>
              <a:t> </a:t>
            </a:r>
            <a:r>
              <a:rPr kumimoji="0" lang="en-US" sz="2000" b="1" i="0" u="sng" strike="noStrike" cap="none" normalizeH="0" baseline="0" err="1" smtClean="0">
                <a:ln>
                  <a:noFill/>
                </a:ln>
                <a:solidFill>
                  <a:srgbClr val="00B050"/>
                </a:solidFill>
                <a:effectLst/>
                <a:latin typeface="Times New Roman" pitchFamily="18" charset="0"/>
                <a:ea typeface="Calibri" pitchFamily="34" charset="0"/>
                <a:cs typeface="Times New Roman" pitchFamily="18" charset="0"/>
              </a:rPr>
              <a:t>sóc</a:t>
            </a:r>
            <a:r>
              <a:rPr kumimoji="0" lang="en-US" sz="2000" b="1" i="0" u="sng" strike="noStrike" cap="none" normalizeH="0" baseline="0" smtClean="0">
                <a:ln>
                  <a:noFill/>
                </a:ln>
                <a:solidFill>
                  <a:srgbClr val="00B050"/>
                </a:solidFill>
                <a:effectLst/>
                <a:latin typeface="Times New Roman" pitchFamily="18" charset="0"/>
                <a:ea typeface="Calibri" pitchFamily="34" charset="0"/>
                <a:cs typeface="Times New Roman" pitchFamily="18" charset="0"/>
              </a:rPr>
              <a:t> </a:t>
            </a:r>
            <a:r>
              <a:rPr kumimoji="0" lang="en-US" sz="2000" b="1" i="0" u="sng" strike="noStrike" cap="none" normalizeH="0" baseline="0" err="1" smtClean="0">
                <a:ln>
                  <a:noFill/>
                </a:ln>
                <a:solidFill>
                  <a:srgbClr val="00B050"/>
                </a:solidFill>
                <a:effectLst/>
                <a:latin typeface="Times New Roman" pitchFamily="18" charset="0"/>
                <a:ea typeface="Calibri" pitchFamily="34" charset="0"/>
                <a:cs typeface="Times New Roman" pitchFamily="18" charset="0"/>
              </a:rPr>
              <a:t>viêm</a:t>
            </a:r>
            <a:r>
              <a:rPr kumimoji="0" lang="en-US" sz="2000" b="1" i="0" u="sng" strike="noStrike" cap="none" normalizeH="0" baseline="0" smtClean="0">
                <a:ln>
                  <a:noFill/>
                </a:ln>
                <a:solidFill>
                  <a:srgbClr val="00B050"/>
                </a:solidFill>
                <a:effectLst/>
                <a:latin typeface="Times New Roman" pitchFamily="18" charset="0"/>
                <a:ea typeface="Calibri" pitchFamily="34" charset="0"/>
                <a:cs typeface="Times New Roman" pitchFamily="18" charset="0"/>
              </a:rPr>
              <a:t> </a:t>
            </a:r>
            <a:r>
              <a:rPr kumimoji="0" lang="en-US" sz="2000" b="1" i="0" u="sng" strike="noStrike" cap="none" normalizeH="0" baseline="0" err="1" smtClean="0">
                <a:ln>
                  <a:noFill/>
                </a:ln>
                <a:solidFill>
                  <a:srgbClr val="00B050"/>
                </a:solidFill>
                <a:effectLst/>
                <a:latin typeface="Times New Roman" pitchFamily="18" charset="0"/>
                <a:ea typeface="Calibri" pitchFamily="34" charset="0"/>
                <a:cs typeface="Times New Roman" pitchFamily="18" charset="0"/>
              </a:rPr>
              <a:t>mũi</a:t>
            </a:r>
            <a:r>
              <a:rPr kumimoji="0" lang="en-US" sz="2000" b="1" i="0" u="sng" strike="noStrike" cap="none" normalizeH="0" baseline="0" smtClean="0">
                <a:ln>
                  <a:noFill/>
                </a:ln>
                <a:solidFill>
                  <a:srgbClr val="00B050"/>
                </a:solidFill>
                <a:effectLst/>
                <a:latin typeface="Times New Roman" pitchFamily="18" charset="0"/>
                <a:ea typeface="Calibri" pitchFamily="34" charset="0"/>
                <a:cs typeface="Times New Roman" pitchFamily="18" charset="0"/>
              </a:rPr>
              <a:t> </a:t>
            </a:r>
            <a:r>
              <a:rPr kumimoji="0" lang="en-US" sz="2000" b="1" i="0" u="sng" strike="noStrike" cap="none" normalizeH="0" baseline="0" err="1" smtClean="0">
                <a:ln>
                  <a:noFill/>
                </a:ln>
                <a:solidFill>
                  <a:srgbClr val="00B050"/>
                </a:solidFill>
                <a:effectLst/>
                <a:latin typeface="Times New Roman" pitchFamily="18" charset="0"/>
                <a:ea typeface="Calibri" pitchFamily="34" charset="0"/>
                <a:cs typeface="Times New Roman" pitchFamily="18" charset="0"/>
              </a:rPr>
              <a:t>dị</a:t>
            </a:r>
            <a:r>
              <a:rPr kumimoji="0" lang="en-US" sz="2000" b="1" i="0" u="sng" strike="noStrike" cap="none" normalizeH="0" baseline="0" smtClean="0">
                <a:ln>
                  <a:noFill/>
                </a:ln>
                <a:solidFill>
                  <a:srgbClr val="00B050"/>
                </a:solidFill>
                <a:effectLst/>
                <a:latin typeface="Times New Roman" pitchFamily="18" charset="0"/>
                <a:ea typeface="Calibri" pitchFamily="34" charset="0"/>
                <a:cs typeface="Times New Roman" pitchFamily="18" charset="0"/>
              </a:rPr>
              <a:t> </a:t>
            </a:r>
            <a:r>
              <a:rPr kumimoji="0" lang="en-US" sz="2000" b="1" i="0" u="sng" strike="noStrike" cap="none" normalizeH="0" baseline="0" err="1" smtClean="0">
                <a:ln>
                  <a:noFill/>
                </a:ln>
                <a:solidFill>
                  <a:srgbClr val="00B050"/>
                </a:solidFill>
                <a:effectLst/>
                <a:latin typeface="Times New Roman" pitchFamily="18" charset="0"/>
                <a:ea typeface="Calibri" pitchFamily="34" charset="0"/>
                <a:cs typeface="Times New Roman" pitchFamily="18" charset="0"/>
              </a:rPr>
              <a:t>ứng</a:t>
            </a:r>
            <a:endParaRPr kumimoji="0" lang="en-US" sz="2000" b="1" i="0" u="none" strike="noStrike" cap="none" normalizeH="0" baseline="0" smtClean="0">
              <a:ln>
                <a:noFill/>
              </a:ln>
              <a:solidFill>
                <a:srgbClr val="00B050"/>
              </a:solidFill>
              <a:effectLst/>
              <a:latin typeface="Times New Roman" pitchFamily="18" charset="0"/>
              <a:ea typeface="Calibri" pitchFamily="34" charset="0"/>
              <a:cs typeface="Times New Roman" pitchFamily="18" charset="0"/>
            </a:endParaRPr>
          </a:p>
          <a:p>
            <a:pPr marL="0" marR="0" lvl="0" indent="1588" algn="just" defTabSz="914400" rtl="0" eaLnBrk="0" fontAlgn="base" latinLnBrk="0" hangingPunct="0">
              <a:lnSpc>
                <a:spcPct val="100000"/>
              </a:lnSpc>
              <a:spcBef>
                <a:spcPct val="0"/>
              </a:spcBef>
              <a:spcAft>
                <a:spcPct val="0"/>
              </a:spcAft>
              <a:buClrTx/>
              <a:buSzTx/>
              <a:buFontTx/>
              <a:buNone/>
              <a:tabLst/>
            </a:pPr>
            <a:r>
              <a:rPr kumimoji="0" lang="en-US" sz="2000" b="0" i="0" u="sng" strike="noStrike" cap="none" normalizeH="0" baseline="0" err="1" smtClean="0">
                <a:ln>
                  <a:noFill/>
                </a:ln>
                <a:solidFill>
                  <a:srgbClr val="0000FF"/>
                </a:solidFill>
                <a:effectLst/>
                <a:latin typeface="Times New Roman" pitchFamily="18" charset="0"/>
                <a:ea typeface="Calibri" pitchFamily="34" charset="0"/>
                <a:cs typeface="Times New Roman" pitchFamily="18" charset="0"/>
              </a:rPr>
              <a:t>Mức</a:t>
            </a:r>
            <a:r>
              <a:rPr kumimoji="0" lang="en-US" sz="2000" b="0" i="0" u="sng" strike="noStrike" cap="none" normalizeH="0" baseline="0" smtClean="0">
                <a:ln>
                  <a:noFill/>
                </a:ln>
                <a:solidFill>
                  <a:srgbClr val="0000FF"/>
                </a:solidFill>
                <a:effectLst/>
                <a:latin typeface="Times New Roman" pitchFamily="18" charset="0"/>
                <a:ea typeface="Calibri" pitchFamily="34" charset="0"/>
                <a:cs typeface="Times New Roman" pitchFamily="18" charset="0"/>
              </a:rPr>
              <a:t> </a:t>
            </a:r>
            <a:r>
              <a:rPr kumimoji="0" lang="en-US" sz="2000" b="0" i="0" u="sng" strike="noStrike" cap="none" normalizeH="0" baseline="0" err="1" smtClean="0">
                <a:ln>
                  <a:noFill/>
                </a:ln>
                <a:solidFill>
                  <a:srgbClr val="0000FF"/>
                </a:solidFill>
                <a:effectLst/>
                <a:latin typeface="Times New Roman" pitchFamily="18" charset="0"/>
                <a:ea typeface="Calibri" pitchFamily="34" charset="0"/>
                <a:cs typeface="Times New Roman" pitchFamily="18" charset="0"/>
              </a:rPr>
              <a:t>độ</a:t>
            </a:r>
            <a:r>
              <a:rPr kumimoji="0" lang="en-US" sz="2000" b="0" i="0" u="sng" strike="noStrike" cap="none" normalizeH="0" baseline="0" smtClean="0">
                <a:ln>
                  <a:noFill/>
                </a:ln>
                <a:solidFill>
                  <a:srgbClr val="0000FF"/>
                </a:solidFill>
                <a:effectLst/>
                <a:latin typeface="Times New Roman" pitchFamily="18" charset="0"/>
                <a:ea typeface="Calibri" pitchFamily="34" charset="0"/>
                <a:cs typeface="Times New Roman" pitchFamily="18" charset="0"/>
              </a:rPr>
              <a:t> I</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Phòng</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ngừa</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và</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điều</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trị</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đơn</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giản</a:t>
            </a:r>
            <a:r>
              <a:rPr lang="en-US" sz="2000">
                <a:latin typeface="Times New Roman" pitchFamily="18" charset="0"/>
                <a:ea typeface="Calibri" pitchFamily="34" charset="0"/>
                <a:cs typeface="Times New Roman" pitchFamily="18" charset="0"/>
              </a:rPr>
              <a:t> </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các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triệu</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chứng</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Tránh</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tiếp</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xúc</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với</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dị</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nguyên</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1588"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Cách</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điều</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trị</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viêm</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mũi</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dị</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ứng</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tốt</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nhất</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là</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tránh</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tiếp</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xúc</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với</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các</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dị</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nguyên</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và</a:t>
            </a:r>
            <a:r>
              <a:rPr lang="en-US" sz="2000">
                <a:latin typeface="Times New Roman" pitchFamily="18" charset="0"/>
                <a:cs typeface="Times New Roman" pitchFamily="18" charset="0"/>
              </a:rPr>
              <a:t> </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phòng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ngừa</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không</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để</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các</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triệu</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chứng</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xảy</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0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ra</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p>
            <a:pPr lvl="0" indent="1588" algn="just" fontAlgn="base">
              <a:spcBef>
                <a:spcPct val="0"/>
              </a:spcBef>
              <a:spcAft>
                <a:spcPct val="0"/>
              </a:spcAft>
            </a:pPr>
            <a:r>
              <a:rPr lang="en-US" sz="2000" err="1">
                <a:latin typeface="Times New Roman" pitchFamily="18" charset="0"/>
                <a:ea typeface="Calibri" pitchFamily="34" charset="0"/>
                <a:cs typeface="Times New Roman" pitchFamily="18" charset="0"/>
              </a:rPr>
              <a:t>Giữ</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nhà</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khô</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sạch</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thoáng</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khí</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hút</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bụi</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thường</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xuyên</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không</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nuôi</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chó</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mèo</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diệt</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chuột</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gián</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Cần</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loại</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bỏ</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nấm</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mốc</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những</a:t>
            </a:r>
            <a:r>
              <a:rPr lang="en-US" sz="2000">
                <a:latin typeface="Times New Roman" pitchFamily="18" charset="0"/>
                <a:ea typeface="Calibri" pitchFamily="34" charset="0"/>
                <a:cs typeface="Times New Roman" pitchFamily="18" charset="0"/>
              </a:rPr>
              <a:t> con </a:t>
            </a:r>
            <a:r>
              <a:rPr lang="en-US" sz="2000" err="1">
                <a:latin typeface="Times New Roman" pitchFamily="18" charset="0"/>
                <a:ea typeface="Calibri" pitchFamily="34" charset="0"/>
                <a:cs typeface="Times New Roman" pitchFamily="18" charset="0"/>
              </a:rPr>
              <a:t>mạt</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những</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nơi</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thiếu</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ánh</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sáng</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giày</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cũ</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sách</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báo</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cũ</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cây</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kiểng</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giấy</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dán</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tường</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chiếu</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mền</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thảm</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trải</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nền</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nhà</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các</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loại</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hoa</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khô</a:t>
            </a:r>
            <a:r>
              <a:rPr lang="en-US" sz="2000">
                <a:latin typeface="Times New Roman" pitchFamily="18" charset="0"/>
                <a:ea typeface="Calibri" pitchFamily="34" charset="0"/>
                <a:cs typeface="Times New Roman" pitchFamily="18" charset="0"/>
              </a:rPr>
              <a:t>.</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p>
            <a:pPr lvl="0" indent="1588" algn="just" eaLnBrk="0" fontAlgn="base" hangingPunct="0">
              <a:spcBef>
                <a:spcPct val="0"/>
              </a:spcBef>
              <a:spcAft>
                <a:spcPct val="0"/>
              </a:spcAft>
            </a:pPr>
            <a:r>
              <a:rPr lang="en-US" sz="2000" err="1">
                <a:solidFill>
                  <a:srgbClr val="00B050"/>
                </a:solidFill>
                <a:latin typeface="Times New Roman" pitchFamily="18" charset="0"/>
                <a:ea typeface="Calibri" pitchFamily="34" charset="0"/>
                <a:cs typeface="Times New Roman" pitchFamily="18" charset="0"/>
              </a:rPr>
              <a:t>Dùng</a:t>
            </a:r>
            <a:r>
              <a:rPr lang="en-US" sz="2000">
                <a:solidFill>
                  <a:srgbClr val="00B050"/>
                </a:solidFill>
                <a:latin typeface="Times New Roman" pitchFamily="18" charset="0"/>
                <a:ea typeface="Calibri" pitchFamily="34" charset="0"/>
                <a:cs typeface="Times New Roman" pitchFamily="18" charset="0"/>
              </a:rPr>
              <a:t> </a:t>
            </a:r>
            <a:r>
              <a:rPr lang="en-US" sz="2000" err="1">
                <a:solidFill>
                  <a:srgbClr val="00B050"/>
                </a:solidFill>
                <a:latin typeface="Times New Roman" pitchFamily="18" charset="0"/>
                <a:ea typeface="Calibri" pitchFamily="34" charset="0"/>
                <a:cs typeface="Times New Roman" pitchFamily="18" charset="0"/>
              </a:rPr>
              <a:t>thuốc</a:t>
            </a:r>
            <a:r>
              <a:rPr lang="en-US" sz="2000">
                <a:solidFill>
                  <a:srgbClr val="00B050"/>
                </a:solidFill>
                <a:latin typeface="Times New Roman" pitchFamily="18" charset="0"/>
                <a:ea typeface="Calibri" pitchFamily="34" charset="0"/>
                <a:cs typeface="Times New Roman" pitchFamily="18" charset="0"/>
              </a:rPr>
              <a:t>:</a:t>
            </a:r>
            <a:endParaRPr kumimoji="0" lang="en-US" sz="2000" b="0" i="0" u="none" strike="noStrike" cap="none" normalizeH="0" baseline="0" smtClean="0">
              <a:ln>
                <a:noFill/>
              </a:ln>
              <a:solidFill>
                <a:srgbClr val="00B050"/>
              </a:solidFill>
              <a:effectLst/>
              <a:latin typeface="Times New Roman" pitchFamily="18" charset="0"/>
              <a:cs typeface="Times New Roman" pitchFamily="18" charset="0"/>
            </a:endParaRPr>
          </a:p>
          <a:p>
            <a:pPr lvl="0" indent="1588" algn="just" eaLnBrk="0" fontAlgn="base" hangingPunct="0">
              <a:spcBef>
                <a:spcPct val="0"/>
              </a:spcBef>
              <a:spcAft>
                <a:spcPct val="0"/>
              </a:spcAft>
            </a:pPr>
            <a:r>
              <a:rPr lang="en-US" sz="2000" err="1">
                <a:latin typeface="Times New Roman" pitchFamily="18" charset="0"/>
                <a:ea typeface="Calibri" pitchFamily="34" charset="0"/>
                <a:cs typeface="Times New Roman" pitchFamily="18" charset="0"/>
              </a:rPr>
              <a:t>Thuốc</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kháng</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histamin</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Được</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cơ</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thể</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tiết</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ra</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trong</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giai</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đoạn</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đầu</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của</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phản</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ứng</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dị</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ứng</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Hiệu</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quả</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nhất</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là</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dùng</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trước</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khi</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tiếp</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xúc</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với</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dị</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nguyên</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sẽ</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giúp</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ngăn</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được</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các</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triệu</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chứng</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ngứa</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mũi</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chảy</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mũi</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và</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nhảy</a:t>
            </a:r>
            <a:r>
              <a:rPr lang="en-US" sz="2000">
                <a:latin typeface="Times New Roman" pitchFamily="18" charset="0"/>
                <a:ea typeface="Calibri" pitchFamily="34" charset="0"/>
                <a:cs typeface="Times New Roman" pitchFamily="18" charset="0"/>
              </a:rPr>
              <a:t> </a:t>
            </a:r>
            <a:r>
              <a:rPr lang="en-US" sz="2000" err="1">
                <a:latin typeface="Times New Roman" pitchFamily="18" charset="0"/>
                <a:ea typeface="Calibri" pitchFamily="34" charset="0"/>
                <a:cs typeface="Times New Roman" pitchFamily="18" charset="0"/>
              </a:rPr>
              <a:t>mũi</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p:txBody>
      </p:sp>
      <p:pic>
        <p:nvPicPr>
          <p:cNvPr id="109569" name="image13.jpeg" descr="þÿ"/>
          <p:cNvPicPr>
            <a:picLocks noChangeAspect="1" noChangeArrowheads="1"/>
          </p:cNvPicPr>
          <p:nvPr/>
        </p:nvPicPr>
        <p:blipFill>
          <a:blip r:embed="rId2"/>
          <a:srcRect/>
          <a:stretch>
            <a:fillRect/>
          </a:stretch>
        </p:blipFill>
        <p:spPr bwMode="auto">
          <a:xfrm>
            <a:off x="5334000" y="2209800"/>
            <a:ext cx="3567112" cy="2328863"/>
          </a:xfrm>
          <a:prstGeom prst="rect">
            <a:avLst/>
          </a:prstGeom>
          <a:noFill/>
        </p:spPr>
      </p:pic>
      <p:sp>
        <p:nvSpPr>
          <p:cNvPr id="109571" name="Rectangle 3"/>
          <p:cNvSpPr>
            <a:spLocks noChangeArrowheads="1"/>
          </p:cNvSpPr>
          <p:nvPr/>
        </p:nvSpPr>
        <p:spPr bwMode="auto">
          <a:xfrm>
            <a:off x="76200" y="377824"/>
            <a:ext cx="8939212"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588"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Calibri"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457200"/>
            <a:ext cx="6934200" cy="461665"/>
          </a:xfrm>
          <a:prstGeom prst="rect">
            <a:avLst/>
          </a:prstGeom>
        </p:spPr>
        <p:txBody>
          <a:bodyPr wrap="square">
            <a:spAutoFit/>
          </a:bodyPr>
          <a:lstStyle/>
          <a:p>
            <a:pPr lvl="2" algn="ctr"/>
            <a:r>
              <a:rPr lang="en-US" sz="2400" b="1" smtClean="0">
                <a:solidFill>
                  <a:srgbClr val="00B050"/>
                </a:solidFill>
              </a:rPr>
              <a:t>Một </a:t>
            </a:r>
            <a:r>
              <a:rPr lang="en-US" sz="2400" b="1">
                <a:solidFill>
                  <a:srgbClr val="00B050"/>
                </a:solidFill>
              </a:rPr>
              <a:t>số thuốc kháng histamin thông dụng là</a:t>
            </a:r>
            <a:r>
              <a:rPr lang="en-US" sz="2400">
                <a:solidFill>
                  <a:srgbClr val="00B050"/>
                </a:solidFill>
              </a:rPr>
              <a:t>:  </a:t>
            </a:r>
            <a:r>
              <a:rPr lang="en-US" sz="2400"/>
              <a:t>                      </a:t>
            </a:r>
          </a:p>
        </p:txBody>
      </p:sp>
      <p:sp>
        <p:nvSpPr>
          <p:cNvPr id="3" name="Rectangle 2"/>
          <p:cNvSpPr/>
          <p:nvPr/>
        </p:nvSpPr>
        <p:spPr>
          <a:xfrm>
            <a:off x="190500" y="1120676"/>
            <a:ext cx="8724900" cy="4924425"/>
          </a:xfrm>
          <a:prstGeom prst="rect">
            <a:avLst/>
          </a:prstGeom>
        </p:spPr>
        <p:txBody>
          <a:bodyPr wrap="square">
            <a:spAutoFit/>
          </a:bodyPr>
          <a:lstStyle/>
          <a:p>
            <a:pPr>
              <a:spcBef>
                <a:spcPts val="600"/>
              </a:spcBef>
              <a:spcAft>
                <a:spcPts val="600"/>
              </a:spcAft>
            </a:pPr>
            <a:r>
              <a:rPr lang="en-US" sz="2500">
                <a:solidFill>
                  <a:srgbClr val="C00000"/>
                </a:solidFill>
              </a:rPr>
              <a:t>Thế hệ 1: </a:t>
            </a:r>
            <a:r>
              <a:rPr lang="en-US" sz="2500"/>
              <a:t>Chlopheniramine, Diphenhydramine (Benadryl), Promethazine, Alimemazine (Theralene).  </a:t>
            </a:r>
            <a:r>
              <a:rPr lang="en-US" sz="2500" smtClean="0"/>
              <a:t>Các </a:t>
            </a:r>
            <a:r>
              <a:rPr lang="en-US" sz="2500"/>
              <a:t>thuốc này có những tác dụng phụ khó chịu như gây buồn ngủ, khô miệng và giảm tác dụng nếu dùng lâu dài.</a:t>
            </a:r>
          </a:p>
          <a:p>
            <a:pPr algn="just">
              <a:spcBef>
                <a:spcPts val="600"/>
              </a:spcBef>
              <a:spcAft>
                <a:spcPts val="600"/>
              </a:spcAft>
            </a:pPr>
            <a:r>
              <a:rPr lang="en-US" sz="2500">
                <a:solidFill>
                  <a:srgbClr val="C00000"/>
                </a:solidFill>
              </a:rPr>
              <a:t>Thế hệ 2: </a:t>
            </a:r>
            <a:r>
              <a:rPr lang="en-US" sz="2500"/>
              <a:t>Fexofenadine, Cetirizine, </a:t>
            </a:r>
            <a:r>
              <a:rPr lang="en-US" sz="2500" smtClean="0"/>
              <a:t>Loratadine. Không gây </a:t>
            </a:r>
            <a:r>
              <a:rPr lang="en-US" sz="2500"/>
              <a:t>buồn ngủ, không ảnh hưởng đến tim mạch</a:t>
            </a:r>
            <a:r>
              <a:rPr lang="en-US" sz="2500" smtClean="0"/>
              <a:t>. </a:t>
            </a:r>
          </a:p>
          <a:p>
            <a:pPr>
              <a:spcBef>
                <a:spcPts val="600"/>
              </a:spcBef>
              <a:spcAft>
                <a:spcPts val="600"/>
              </a:spcAft>
            </a:pPr>
            <a:r>
              <a:rPr lang="en-US" sz="2500" b="1">
                <a:solidFill>
                  <a:srgbClr val="C00000"/>
                </a:solidFill>
              </a:rPr>
              <a:t>Thuốc co mạch họ phenylamine dùng để uống</a:t>
            </a:r>
            <a:r>
              <a:rPr lang="en-US" sz="2500">
                <a:solidFill>
                  <a:srgbClr val="C00000"/>
                </a:solidFill>
              </a:rPr>
              <a:t>:</a:t>
            </a:r>
          </a:p>
          <a:p>
            <a:pPr>
              <a:spcBef>
                <a:spcPts val="600"/>
              </a:spcBef>
              <a:spcAft>
                <a:spcPts val="600"/>
              </a:spcAft>
            </a:pPr>
            <a:r>
              <a:rPr lang="en-US" sz="2500"/>
              <a:t>Ephedrine, pseudoephedrine, phenylephrine, thường phối hợp với kháng histamin. Tác dụng chống giãn mạch và chống phù nề, giúp thông mũi nhanh chóng.</a:t>
            </a:r>
          </a:p>
          <a:p>
            <a:pPr algn="just">
              <a:spcBef>
                <a:spcPts val="600"/>
              </a:spcBef>
              <a:spcAft>
                <a:spcPts val="600"/>
              </a:spcAft>
            </a:pPr>
            <a:endParaRPr lang="en-US" sz="24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4800"/>
            <a:ext cx="8763000" cy="5940088"/>
          </a:xfrm>
          <a:prstGeom prst="rect">
            <a:avLst/>
          </a:prstGeom>
        </p:spPr>
        <p:txBody>
          <a:bodyPr wrap="square">
            <a:spAutoFit/>
          </a:bodyPr>
          <a:lstStyle/>
          <a:p>
            <a:pPr>
              <a:spcBef>
                <a:spcPts val="600"/>
              </a:spcBef>
              <a:spcAft>
                <a:spcPts val="600"/>
              </a:spcAft>
            </a:pPr>
            <a:r>
              <a:rPr lang="en-US" sz="2500" b="1">
                <a:solidFill>
                  <a:srgbClr val="C00000"/>
                </a:solidFill>
                <a:latin typeface="Times New Roman" pitchFamily="18" charset="0"/>
                <a:cs typeface="Times New Roman" pitchFamily="18" charset="0"/>
              </a:rPr>
              <a:t>Thuốc co mạch họ imidazoline dùng nhỏ mũi</a:t>
            </a:r>
            <a:r>
              <a:rPr lang="en-US" sz="2500" b="1">
                <a:latin typeface="Times New Roman" pitchFamily="18" charset="0"/>
                <a:cs typeface="Times New Roman" pitchFamily="18" charset="0"/>
              </a:rPr>
              <a:t> </a:t>
            </a:r>
            <a:r>
              <a:rPr lang="en-US" sz="2500">
                <a:latin typeface="Times New Roman" pitchFamily="18" charset="0"/>
                <a:cs typeface="Times New Roman" pitchFamily="18" charset="0"/>
              </a:rPr>
              <a:t>(Xylometazoline, Oxymetazoline, Naphazoline, Antazoline):</a:t>
            </a:r>
          </a:p>
          <a:p>
            <a:pPr>
              <a:lnSpc>
                <a:spcPct val="150000"/>
              </a:lnSpc>
              <a:spcBef>
                <a:spcPts val="600"/>
              </a:spcBef>
              <a:spcAft>
                <a:spcPts val="600"/>
              </a:spcAft>
            </a:pPr>
            <a:r>
              <a:rPr lang="en-US" sz="2500">
                <a:latin typeface="Times New Roman" pitchFamily="18" charset="0"/>
                <a:cs typeface="Times New Roman" pitchFamily="18" charset="0"/>
              </a:rPr>
              <a:t>Có tác dụng tốt và nhanh chóng. Tuy nhiên bệnh nhân cũng bị quen thuốc, phải tăng liều. Dùng lâu sẽ bị hiệu ứng dội, mũi nghẹt nặng hơn khi ngưng thuốc. Và vòng luẩn quẩn này sẽ dẫn đến bệnh viêm mũi do thuốc nhỏ mũi, khó trị. Bên cạnh đó, thuốc cũng có thể gây những tác dụng phụ toàn thân như thuốc uống</a:t>
            </a:r>
            <a:r>
              <a:rPr lang="en-US" sz="2500" smtClean="0">
                <a:latin typeface="Times New Roman" pitchFamily="18" charset="0"/>
                <a:cs typeface="Times New Roman" pitchFamily="18" charset="0"/>
              </a:rPr>
              <a:t>. </a:t>
            </a:r>
            <a:r>
              <a:rPr lang="en-US" sz="2500" b="1">
                <a:solidFill>
                  <a:srgbClr val="C00000"/>
                </a:solidFill>
                <a:latin typeface="Times New Roman" pitchFamily="18" charset="0"/>
                <a:cs typeface="Times New Roman" pitchFamily="18" charset="0"/>
              </a:rPr>
              <a:t>Thuốc chống tiết histamin (Cromoglycat):</a:t>
            </a:r>
            <a:endParaRPr lang="en-US" sz="2500">
              <a:solidFill>
                <a:srgbClr val="C00000"/>
              </a:solidFill>
              <a:latin typeface="Times New Roman" pitchFamily="18" charset="0"/>
              <a:cs typeface="Times New Roman" pitchFamily="18" charset="0"/>
            </a:endParaRPr>
          </a:p>
          <a:p>
            <a:pPr>
              <a:lnSpc>
                <a:spcPct val="150000"/>
              </a:lnSpc>
              <a:spcBef>
                <a:spcPts val="600"/>
              </a:spcBef>
              <a:spcAft>
                <a:spcPts val="600"/>
              </a:spcAft>
            </a:pPr>
            <a:r>
              <a:rPr lang="en-US" sz="2500">
                <a:latin typeface="Times New Roman" pitchFamily="18" charset="0"/>
                <a:cs typeface="Times New Roman" pitchFamily="18" charset="0"/>
              </a:rPr>
              <a:t>Có tác dụng ngừa phản ứng dị ứng cả ở giai đoạn sớm và muộn nếu sử dụng trước khi gặp dị nguyên.</a:t>
            </a:r>
          </a:p>
        </p:txBody>
      </p:sp>
    </p:spTree>
    <p:extLst>
      <p:ext uri="{BB962C8B-B14F-4D97-AF65-F5344CB8AC3E}">
        <p14:creationId xmlns:p14="http://schemas.microsoft.com/office/powerpoint/2010/main" val="3086878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96000"/>
          </a:xfrm>
        </p:spPr>
        <p:txBody>
          <a:bodyPr>
            <a:normAutofit lnSpcReduction="10000"/>
          </a:bodyPr>
          <a:lstStyle/>
          <a:p>
            <a:r>
              <a:rPr lang="en-US" sz="3200" smtClean="0">
                <a:latin typeface="Times New Roman" pitchFamily="18" charset="0"/>
                <a:cs typeface="Times New Roman" pitchFamily="18" charset="0"/>
              </a:rPr>
              <a:t>Nội dung</a:t>
            </a:r>
          </a:p>
          <a:p>
            <a:pPr lvl="0"/>
            <a:r>
              <a:rPr lang="en-US" sz="3200" smtClean="0">
                <a:latin typeface="Times New Roman" pitchFamily="18" charset="0"/>
                <a:cs typeface="Times New Roman" pitchFamily="18" charset="0"/>
              </a:rPr>
              <a:t>Liên quan giải phẫu – chức năng &amp; bệnh lý T-M-H</a:t>
            </a:r>
          </a:p>
          <a:p>
            <a:pPr lvl="0"/>
            <a:r>
              <a:rPr lang="en-US" sz="3200" smtClean="0">
                <a:latin typeface="Times New Roman" pitchFamily="18" charset="0"/>
                <a:cs typeface="Times New Roman" pitchFamily="18" charset="0"/>
              </a:rPr>
              <a:t>Viêm VA</a:t>
            </a:r>
          </a:p>
          <a:p>
            <a:pPr lvl="0"/>
            <a:r>
              <a:rPr lang="en-US" sz="3200" smtClean="0">
                <a:latin typeface="Times New Roman" pitchFamily="18" charset="0"/>
                <a:cs typeface="Times New Roman" pitchFamily="18" charset="0"/>
              </a:rPr>
              <a:t>Viêm Amydan</a:t>
            </a:r>
          </a:p>
          <a:p>
            <a:pPr lvl="0"/>
            <a:r>
              <a:rPr lang="en-US" sz="3200" smtClean="0">
                <a:latin typeface="Times New Roman" pitchFamily="18" charset="0"/>
                <a:cs typeface="Times New Roman" pitchFamily="18" charset="0"/>
              </a:rPr>
              <a:t>Viêm mũi do virus</a:t>
            </a:r>
          </a:p>
          <a:p>
            <a:pPr lvl="0"/>
            <a:r>
              <a:rPr lang="en-US" sz="3200" smtClean="0">
                <a:latin typeface="Times New Roman" pitchFamily="18" charset="0"/>
                <a:cs typeface="Times New Roman" pitchFamily="18" charset="0"/>
              </a:rPr>
              <a:t>Viêm mũi dị ứng</a:t>
            </a:r>
          </a:p>
          <a:p>
            <a:pPr lvl="0"/>
            <a:r>
              <a:rPr lang="en-US" sz="3200" smtClean="0">
                <a:latin typeface="Times New Roman" pitchFamily="18" charset="0"/>
                <a:cs typeface="Times New Roman" pitchFamily="18" charset="0"/>
              </a:rPr>
              <a:t>Viêm xoang cấp</a:t>
            </a:r>
          </a:p>
          <a:p>
            <a:pPr lvl="0"/>
            <a:r>
              <a:rPr lang="en-US" sz="3200" smtClean="0">
                <a:latin typeface="Times New Roman" pitchFamily="18" charset="0"/>
                <a:cs typeface="Times New Roman" pitchFamily="18" charset="0"/>
              </a:rPr>
              <a:t>Viêm tai giữa</a:t>
            </a:r>
          </a:p>
          <a:p>
            <a:pPr lvl="0"/>
            <a:r>
              <a:rPr lang="en-US" sz="3200" smtClean="0">
                <a:latin typeface="Times New Roman" pitchFamily="18" charset="0"/>
                <a:cs typeface="Times New Roman" pitchFamily="18" charset="0"/>
              </a:rPr>
              <a:t>Viêm tai ngoài</a:t>
            </a:r>
          </a:p>
          <a:p>
            <a:pPr lvl="0"/>
            <a:r>
              <a:rPr lang="en-US" sz="3200" smtClean="0">
                <a:latin typeface="Times New Roman" pitchFamily="18" charset="0"/>
                <a:cs typeface="Times New Roman" pitchFamily="18" charset="0"/>
              </a:rPr>
              <a:t>Viêm thanh quản cấp</a:t>
            </a:r>
          </a:p>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8991600" cy="6678751"/>
          </a:xfrm>
          <a:prstGeom prst="rect">
            <a:avLst/>
          </a:prstGeom>
        </p:spPr>
        <p:txBody>
          <a:bodyPr wrap="square">
            <a:spAutoFit/>
          </a:bodyPr>
          <a:lstStyle/>
          <a:p>
            <a:pPr lvl="0" fontAlgn="base">
              <a:spcBef>
                <a:spcPts val="600"/>
              </a:spcBef>
              <a:spcAft>
                <a:spcPts val="600"/>
              </a:spcAft>
              <a:tabLst>
                <a:tab pos="284163" algn="l"/>
              </a:tabLst>
            </a:pPr>
            <a:endParaRPr lang="en-US" sz="2000" u="sng" smtClean="0">
              <a:solidFill>
                <a:srgbClr val="0000FF"/>
              </a:solidFill>
              <a:latin typeface="Times New Roman" pitchFamily="18" charset="0"/>
              <a:ea typeface="Calibri" pitchFamily="34" charset="0"/>
              <a:cs typeface="Times New Roman" pitchFamily="18" charset="0"/>
            </a:endParaRPr>
          </a:p>
          <a:p>
            <a:pPr lvl="0" algn="just" fontAlgn="base">
              <a:spcBef>
                <a:spcPts val="600"/>
              </a:spcBef>
              <a:spcAft>
                <a:spcPts val="600"/>
              </a:spcAft>
              <a:tabLst>
                <a:tab pos="284163" algn="l"/>
              </a:tabLst>
            </a:pPr>
            <a:r>
              <a:rPr lang="en-US" sz="2000" u="sng" smtClean="0">
                <a:solidFill>
                  <a:srgbClr val="FFFF00"/>
                </a:solidFill>
                <a:latin typeface="Times New Roman" pitchFamily="18" charset="0"/>
                <a:ea typeface="Calibri" pitchFamily="34" charset="0"/>
                <a:cs typeface="Times New Roman" pitchFamily="18" charset="0"/>
              </a:rPr>
              <a:t>	Mức </a:t>
            </a:r>
            <a:r>
              <a:rPr lang="en-US" sz="2000" u="sng">
                <a:solidFill>
                  <a:srgbClr val="FFFF00"/>
                </a:solidFill>
                <a:latin typeface="Times New Roman" pitchFamily="18" charset="0"/>
                <a:ea typeface="Calibri" pitchFamily="34" charset="0"/>
                <a:cs typeface="Times New Roman" pitchFamily="18" charset="0"/>
              </a:rPr>
              <a:t>độ II</a:t>
            </a:r>
            <a:r>
              <a:rPr lang="en-US" sz="2000">
                <a:solidFill>
                  <a:srgbClr val="FFFF00"/>
                </a:solidFill>
                <a:latin typeface="Times New Roman" pitchFamily="18" charset="0"/>
                <a:ea typeface="Calibri" pitchFamily="34" charset="0"/>
                <a:cs typeface="Times New Roman" pitchFamily="18" charset="0"/>
              </a:rPr>
              <a:t>: </a:t>
            </a:r>
            <a:r>
              <a:rPr lang="en-US" sz="2000">
                <a:latin typeface="Times New Roman" pitchFamily="18" charset="0"/>
                <a:ea typeface="Calibri" pitchFamily="34" charset="0"/>
                <a:cs typeface="Times New Roman" pitchFamily="18" charset="0"/>
              </a:rPr>
              <a:t>Nhận biết và xử trí các tác nhân kết hợp</a:t>
            </a:r>
            <a:endParaRPr lang="en-US" sz="2000">
              <a:latin typeface="Times New Roman" pitchFamily="18" charset="0"/>
              <a:cs typeface="Times New Roman" pitchFamily="18" charset="0"/>
            </a:endParaRPr>
          </a:p>
          <a:p>
            <a:pPr lvl="0" algn="just" eaLnBrk="0" fontAlgn="base" hangingPunct="0">
              <a:spcBef>
                <a:spcPts val="600"/>
              </a:spcBef>
              <a:spcAft>
                <a:spcPts val="600"/>
              </a:spcAft>
              <a:tabLst>
                <a:tab pos="284163" algn="l"/>
              </a:tabLst>
            </a:pPr>
            <a:r>
              <a:rPr lang="en-US" sz="2000" smtClean="0">
                <a:latin typeface="Times New Roman" pitchFamily="18" charset="0"/>
                <a:ea typeface="Calibri" pitchFamily="34" charset="0"/>
                <a:cs typeface="Times New Roman" pitchFamily="18" charset="0"/>
              </a:rPr>
              <a:t>	Viêm </a:t>
            </a:r>
            <a:r>
              <a:rPr lang="en-US" sz="2000">
                <a:latin typeface="Times New Roman" pitchFamily="18" charset="0"/>
                <a:ea typeface="Calibri" pitchFamily="34" charset="0"/>
                <a:cs typeface="Times New Roman" pitchFamily="18" charset="0"/>
              </a:rPr>
              <a:t>mũi dị ứng có thể diễn tiến thành viêm mũi phối hợp. Cần nhận biết để điều chỉnh vấn </a:t>
            </a:r>
            <a:r>
              <a:rPr lang="en-US" sz="2000" smtClean="0">
                <a:latin typeface="Times New Roman" pitchFamily="18" charset="0"/>
                <a:ea typeface="Calibri" pitchFamily="34" charset="0"/>
                <a:cs typeface="Times New Roman" pitchFamily="18" charset="0"/>
              </a:rPr>
              <a:t>đề </a:t>
            </a:r>
            <a:r>
              <a:rPr lang="en-US" sz="2000">
                <a:latin typeface="Times New Roman" pitchFamily="18" charset="0"/>
                <a:ea typeface="Calibri" pitchFamily="34" charset="0"/>
                <a:cs typeface="Times New Roman" pitchFamily="18" charset="0"/>
              </a:rPr>
              <a:t>trị liệu</a:t>
            </a:r>
            <a:r>
              <a:rPr lang="en-US" sz="2000" smtClean="0">
                <a:latin typeface="Times New Roman" pitchFamily="18" charset="0"/>
                <a:ea typeface="Calibri" pitchFamily="34" charset="0"/>
                <a:cs typeface="Times New Roman" pitchFamily="18" charset="0"/>
              </a:rPr>
              <a:t>.</a:t>
            </a:r>
          </a:p>
          <a:p>
            <a:pPr lvl="0" algn="just" eaLnBrk="0" fontAlgn="base" hangingPunct="0">
              <a:spcBef>
                <a:spcPts val="600"/>
              </a:spcBef>
              <a:spcAft>
                <a:spcPts val="600"/>
              </a:spcAft>
              <a:tabLst>
                <a:tab pos="284163" algn="l"/>
              </a:tabLst>
            </a:pPr>
            <a:r>
              <a:rPr lang="en-US" sz="2000">
                <a:latin typeface="Times New Roman" pitchFamily="18" charset="0"/>
                <a:ea typeface="Calibri" pitchFamily="34" charset="0"/>
                <a:cs typeface="Times New Roman" pitchFamily="18" charset="0"/>
              </a:rPr>
              <a:t>	</a:t>
            </a:r>
            <a:r>
              <a:rPr lang="en-US" sz="2000" smtClean="0">
                <a:latin typeface="Times New Roman" pitchFamily="18" charset="0"/>
                <a:ea typeface="Calibri" pitchFamily="34" charset="0"/>
                <a:cs typeface="Times New Roman" pitchFamily="18" charset="0"/>
              </a:rPr>
              <a:t>Ví </a:t>
            </a:r>
            <a:r>
              <a:rPr lang="en-US" sz="2000">
                <a:latin typeface="Times New Roman" pitchFamily="18" charset="0"/>
                <a:ea typeface="Calibri" pitchFamily="34" charset="0"/>
                <a:cs typeface="Times New Roman" pitchFamily="18" charset="0"/>
              </a:rPr>
              <a:t>dụ: Viêm mũi dị ứng bội nhiễm: Dùng thêm kháng sinh thích hợp.</a:t>
            </a:r>
            <a:endParaRPr lang="en-US" sz="2000">
              <a:latin typeface="Times New Roman" pitchFamily="18" charset="0"/>
              <a:cs typeface="Times New Roman" pitchFamily="18" charset="0"/>
            </a:endParaRPr>
          </a:p>
          <a:p>
            <a:pPr lvl="0" algn="just" eaLnBrk="0" fontAlgn="base" hangingPunct="0">
              <a:spcBef>
                <a:spcPts val="600"/>
              </a:spcBef>
              <a:spcAft>
                <a:spcPts val="600"/>
              </a:spcAft>
              <a:tabLst>
                <a:tab pos="284163" algn="l"/>
              </a:tabLst>
            </a:pPr>
            <a:r>
              <a:rPr lang="en-US" sz="2000" u="sng" smtClean="0">
                <a:solidFill>
                  <a:srgbClr val="FFFF00"/>
                </a:solidFill>
                <a:latin typeface="Times New Roman" pitchFamily="18" charset="0"/>
                <a:ea typeface="Calibri" pitchFamily="34" charset="0"/>
                <a:cs typeface="Times New Roman" pitchFamily="18" charset="0"/>
              </a:rPr>
              <a:t>	Mức </a:t>
            </a:r>
            <a:r>
              <a:rPr lang="en-US" sz="2000" u="sng">
                <a:solidFill>
                  <a:srgbClr val="FFFF00"/>
                </a:solidFill>
                <a:latin typeface="Times New Roman" pitchFamily="18" charset="0"/>
                <a:ea typeface="Calibri" pitchFamily="34" charset="0"/>
                <a:cs typeface="Times New Roman" pitchFamily="18" charset="0"/>
              </a:rPr>
              <a:t>độ III</a:t>
            </a:r>
            <a:r>
              <a:rPr lang="en-US" sz="2000">
                <a:latin typeface="Times New Roman" pitchFamily="18" charset="0"/>
                <a:ea typeface="Calibri" pitchFamily="34" charset="0"/>
                <a:cs typeface="Times New Roman" pitchFamily="18" charset="0"/>
              </a:rPr>
              <a:t>:</a:t>
            </a:r>
            <a:endParaRPr lang="en-US" sz="2000">
              <a:latin typeface="Times New Roman" pitchFamily="18" charset="0"/>
              <a:cs typeface="Times New Roman" pitchFamily="18" charset="0"/>
            </a:endParaRPr>
          </a:p>
          <a:p>
            <a:pPr lvl="0" algn="just" eaLnBrk="0" fontAlgn="base" hangingPunct="0">
              <a:spcBef>
                <a:spcPts val="600"/>
              </a:spcBef>
              <a:spcAft>
                <a:spcPts val="600"/>
              </a:spcAft>
              <a:tabLst>
                <a:tab pos="284163" algn="l"/>
              </a:tabLst>
            </a:pPr>
            <a:r>
              <a:rPr lang="en-US" sz="2000" smtClean="0">
                <a:latin typeface="Times New Roman" pitchFamily="18" charset="0"/>
                <a:ea typeface="Calibri" pitchFamily="34" charset="0"/>
                <a:cs typeface="Times New Roman" pitchFamily="18" charset="0"/>
              </a:rPr>
              <a:t>  	Điều </a:t>
            </a:r>
            <a:r>
              <a:rPr lang="en-US" sz="2000">
                <a:latin typeface="Times New Roman" pitchFamily="18" charset="0"/>
                <a:ea typeface="Calibri" pitchFamily="34" charset="0"/>
                <a:cs typeface="Times New Roman" pitchFamily="18" charset="0"/>
              </a:rPr>
              <a:t>trị bằng Corticosteroids trong những trường hợp nặng và mạn tính Được xếp </a:t>
            </a:r>
            <a:r>
              <a:rPr lang="en-US" sz="2000" smtClean="0">
                <a:latin typeface="Times New Roman" pitchFamily="18" charset="0"/>
                <a:ea typeface="Calibri" pitchFamily="34" charset="0"/>
                <a:cs typeface="Times New Roman" pitchFamily="18" charset="0"/>
              </a:rPr>
              <a:t> 	vào </a:t>
            </a:r>
            <a:r>
              <a:rPr lang="en-US" sz="2000">
                <a:latin typeface="Times New Roman" pitchFamily="18" charset="0"/>
                <a:ea typeface="Calibri" pitchFamily="34" charset="0"/>
                <a:cs typeface="Times New Roman" pitchFamily="18" charset="0"/>
              </a:rPr>
              <a:t>mức </a:t>
            </a:r>
            <a:r>
              <a:rPr lang="en-US" sz="2000" smtClean="0">
                <a:latin typeface="Times New Roman" pitchFamily="18" charset="0"/>
                <a:ea typeface="Calibri" pitchFamily="34" charset="0"/>
                <a:cs typeface="Times New Roman" pitchFamily="18" charset="0"/>
              </a:rPr>
              <a:t>III </a:t>
            </a:r>
            <a:r>
              <a:rPr lang="en-US" sz="2000">
                <a:latin typeface="Times New Roman" pitchFamily="18" charset="0"/>
                <a:ea typeface="Calibri" pitchFamily="34" charset="0"/>
                <a:cs typeface="Times New Roman" pitchFamily="18" charset="0"/>
              </a:rPr>
              <a:t>vì thuốc không chỉ ngăn chặn phản ứng dị ứng mà còn chữa các hậu </a:t>
            </a:r>
            <a:r>
              <a:rPr lang="en-US" sz="2000" smtClean="0">
                <a:latin typeface="Times New Roman" pitchFamily="18" charset="0"/>
                <a:ea typeface="Calibri" pitchFamily="34" charset="0"/>
                <a:cs typeface="Times New Roman" pitchFamily="18" charset="0"/>
              </a:rPr>
              <a:t>	quả </a:t>
            </a:r>
            <a:r>
              <a:rPr lang="en-US" sz="2000">
                <a:latin typeface="Times New Roman" pitchFamily="18" charset="0"/>
                <a:ea typeface="Calibri" pitchFamily="34" charset="0"/>
                <a:cs typeface="Times New Roman" pitchFamily="18" charset="0"/>
              </a:rPr>
              <a:t>của phản ứng </a:t>
            </a:r>
            <a:r>
              <a:rPr lang="en-US" sz="2000" smtClean="0">
                <a:latin typeface="Times New Roman" pitchFamily="18" charset="0"/>
                <a:ea typeface="Calibri" pitchFamily="34" charset="0"/>
                <a:cs typeface="Times New Roman" pitchFamily="18" charset="0"/>
              </a:rPr>
              <a:t>này </a:t>
            </a:r>
            <a:r>
              <a:rPr lang="en-US" sz="2000">
                <a:latin typeface="Times New Roman" pitchFamily="18" charset="0"/>
                <a:ea typeface="Calibri" pitchFamily="34" charset="0"/>
                <a:cs typeface="Times New Roman" pitchFamily="18" charset="0"/>
              </a:rPr>
              <a:t>ở cả giai đoạn sớm và muộn.</a:t>
            </a:r>
            <a:endParaRPr lang="en-US" sz="2000">
              <a:latin typeface="Times New Roman" pitchFamily="18" charset="0"/>
              <a:cs typeface="Times New Roman" pitchFamily="18" charset="0"/>
            </a:endParaRPr>
          </a:p>
          <a:p>
            <a:pPr lvl="0" algn="just" eaLnBrk="0" fontAlgn="base" hangingPunct="0">
              <a:spcBef>
                <a:spcPts val="600"/>
              </a:spcBef>
              <a:spcAft>
                <a:spcPts val="600"/>
              </a:spcAft>
              <a:tabLst>
                <a:tab pos="284163" algn="l"/>
              </a:tabLst>
            </a:pPr>
            <a:r>
              <a:rPr lang="en-US" sz="2000" smtClean="0">
                <a:latin typeface="Times New Roman" pitchFamily="18" charset="0"/>
                <a:ea typeface="Calibri" pitchFamily="34" charset="0"/>
                <a:cs typeface="Times New Roman" pitchFamily="18" charset="0"/>
              </a:rPr>
              <a:t>	Ưu </a:t>
            </a:r>
            <a:r>
              <a:rPr lang="en-US" sz="2000">
                <a:latin typeface="Times New Roman" pitchFamily="18" charset="0"/>
                <a:ea typeface="Calibri" pitchFamily="34" charset="0"/>
                <a:cs typeface="Times New Roman" pitchFamily="18" charset="0"/>
              </a:rPr>
              <a:t>tiên dùng corticoids tại chỗ do có nhiều lợi điểm:</a:t>
            </a:r>
            <a:endParaRPr lang="en-US" sz="2000">
              <a:latin typeface="Times New Roman" pitchFamily="18" charset="0"/>
              <a:cs typeface="Times New Roman" pitchFamily="18" charset="0"/>
            </a:endParaRPr>
          </a:p>
          <a:p>
            <a:pPr lvl="1" algn="just" eaLnBrk="0" fontAlgn="base" hangingPunct="0">
              <a:spcBef>
                <a:spcPts val="600"/>
              </a:spcBef>
              <a:spcAft>
                <a:spcPts val="600"/>
              </a:spcAft>
              <a:buFontTx/>
              <a:buChar char="•"/>
              <a:tabLst>
                <a:tab pos="284163" algn="l"/>
              </a:tabLst>
            </a:pPr>
            <a:r>
              <a:rPr lang="en-US" sz="2000">
                <a:latin typeface="Times New Roman" pitchFamily="18" charset="0"/>
                <a:ea typeface="Calibri" pitchFamily="34" charset="0"/>
                <a:cs typeface="Times New Roman" pitchFamily="18" charset="0"/>
              </a:rPr>
              <a:t>Tác dụng trực tiếp trên niêm mạc mũi.</a:t>
            </a:r>
            <a:endParaRPr lang="en-US" sz="2000">
              <a:latin typeface="Times New Roman" pitchFamily="18" charset="0"/>
              <a:cs typeface="Times New Roman" pitchFamily="18" charset="0"/>
            </a:endParaRPr>
          </a:p>
          <a:p>
            <a:pPr lvl="1" algn="just" eaLnBrk="0" fontAlgn="base" hangingPunct="0">
              <a:spcBef>
                <a:spcPts val="600"/>
              </a:spcBef>
              <a:spcAft>
                <a:spcPts val="600"/>
              </a:spcAft>
              <a:buFontTx/>
              <a:buChar char="•"/>
              <a:tabLst>
                <a:tab pos="284163" algn="l"/>
              </a:tabLst>
            </a:pPr>
            <a:r>
              <a:rPr lang="en-US" sz="2000">
                <a:latin typeface="Times New Roman" pitchFamily="18" charset="0"/>
                <a:ea typeface="Calibri" pitchFamily="34" charset="0"/>
                <a:cs typeface="Times New Roman" pitchFamily="18" charset="0"/>
              </a:rPr>
              <a:t>Liều dùng rất nhỏ.</a:t>
            </a:r>
            <a:endParaRPr lang="en-US" sz="2000">
              <a:latin typeface="Times New Roman" pitchFamily="18" charset="0"/>
              <a:cs typeface="Times New Roman" pitchFamily="18" charset="0"/>
            </a:endParaRPr>
          </a:p>
          <a:p>
            <a:pPr lvl="1" algn="just" eaLnBrk="0" fontAlgn="base" hangingPunct="0">
              <a:spcBef>
                <a:spcPts val="600"/>
              </a:spcBef>
              <a:spcAft>
                <a:spcPts val="600"/>
              </a:spcAft>
              <a:buFontTx/>
              <a:buChar char="•"/>
              <a:tabLst>
                <a:tab pos="284163" algn="l"/>
              </a:tabLst>
            </a:pPr>
            <a:r>
              <a:rPr lang="en-US" sz="2000">
                <a:latin typeface="Times New Roman" pitchFamily="18" charset="0"/>
                <a:ea typeface="Calibri" pitchFamily="34" charset="0"/>
                <a:cs typeface="Times New Roman" pitchFamily="18" charset="0"/>
              </a:rPr>
              <a:t>Rất ít gây tác dụng phụ tại chỗ hay toàn thân. Thuốc được hấp thu tại chỗ </a:t>
            </a:r>
            <a:r>
              <a:rPr lang="en-US" sz="2000" smtClean="0">
                <a:latin typeface="Times New Roman" pitchFamily="18" charset="0"/>
                <a:ea typeface="Calibri" pitchFamily="34" charset="0"/>
                <a:cs typeface="Times New Roman" pitchFamily="18" charset="0"/>
              </a:rPr>
              <a:t>rất</a:t>
            </a:r>
            <a:r>
              <a:rPr lang="en-US" sz="2000">
                <a:latin typeface="Times New Roman" pitchFamily="18" charset="0"/>
                <a:cs typeface="Times New Roman" pitchFamily="18" charset="0"/>
              </a:rPr>
              <a:t> </a:t>
            </a:r>
            <a:r>
              <a:rPr lang="en-US" sz="2000">
                <a:latin typeface="Times New Roman" pitchFamily="18" charset="0"/>
                <a:cs typeface="Times New Roman" pitchFamily="18" charset="0"/>
              </a:rPr>
              <a:t>í</a:t>
            </a:r>
            <a:r>
              <a:rPr lang="en-US" sz="2000" smtClean="0">
                <a:latin typeface="Times New Roman" pitchFamily="18" charset="0"/>
                <a:ea typeface="Calibri" pitchFamily="34" charset="0"/>
                <a:cs typeface="Times New Roman" pitchFamily="18" charset="0"/>
              </a:rPr>
              <a:t>t</a:t>
            </a:r>
            <a:r>
              <a:rPr lang="en-US" sz="2000">
                <a:latin typeface="Times New Roman" pitchFamily="18" charset="0"/>
                <a:ea typeface="Calibri" pitchFamily="34" charset="0"/>
                <a:cs typeface="Times New Roman" pitchFamily="18" charset="0"/>
              </a:rPr>
              <a:t>, sau </a:t>
            </a:r>
            <a:r>
              <a:rPr lang="en-US" sz="2000" smtClean="0">
                <a:latin typeface="Times New Roman" pitchFamily="18" charset="0"/>
                <a:ea typeface="Calibri" pitchFamily="34" charset="0"/>
                <a:cs typeface="Times New Roman" pitchFamily="18" charset="0"/>
              </a:rPr>
              <a:t>đó biến </a:t>
            </a:r>
            <a:r>
              <a:rPr lang="en-US" sz="2000">
                <a:latin typeface="Times New Roman" pitchFamily="18" charset="0"/>
                <a:ea typeface="Calibri" pitchFamily="34" charset="0"/>
                <a:cs typeface="Times New Roman" pitchFamily="18" charset="0"/>
              </a:rPr>
              <a:t>dưỡng nhanh chóng tại gan thành chất không tác dụng.</a:t>
            </a:r>
            <a:endParaRPr lang="en-US" sz="2000">
              <a:latin typeface="Times New Roman" pitchFamily="18" charset="0"/>
              <a:cs typeface="Times New Roman" pitchFamily="18" charset="0"/>
            </a:endParaRPr>
          </a:p>
          <a:p>
            <a:pPr lvl="1" algn="just" eaLnBrk="0" fontAlgn="base" hangingPunct="0">
              <a:spcBef>
                <a:spcPts val="600"/>
              </a:spcBef>
              <a:spcAft>
                <a:spcPts val="600"/>
              </a:spcAft>
              <a:buFontTx/>
              <a:buChar char="•"/>
              <a:tabLst>
                <a:tab pos="284163" algn="l"/>
              </a:tabLst>
            </a:pPr>
            <a:r>
              <a:rPr lang="en-US" sz="2000">
                <a:latin typeface="Times New Roman" pitchFamily="18" charset="0"/>
                <a:ea typeface="Calibri" pitchFamily="34" charset="0"/>
                <a:cs typeface="Times New Roman" pitchFamily="18" charset="0"/>
              </a:rPr>
              <a:t>Cách sử dụng đơn giản.</a:t>
            </a:r>
            <a:endParaRPr lang="en-US" sz="2000">
              <a:latin typeface="Times New Roman" pitchFamily="18" charset="0"/>
              <a:cs typeface="Times New Roman" pitchFamily="18" charset="0"/>
            </a:endParaRPr>
          </a:p>
          <a:p>
            <a:pPr lvl="0" algn="just" eaLnBrk="0" fontAlgn="base" hangingPunct="0">
              <a:spcBef>
                <a:spcPts val="600"/>
              </a:spcBef>
              <a:spcAft>
                <a:spcPts val="600"/>
              </a:spcAft>
              <a:tabLst>
                <a:tab pos="284163" algn="l"/>
              </a:tabLst>
            </a:pPr>
            <a:r>
              <a:rPr lang="en-US" b="1" smtClean="0">
                <a:solidFill>
                  <a:srgbClr val="FFFF00"/>
                </a:solidFill>
                <a:latin typeface="Times New Roman" pitchFamily="18" charset="0"/>
                <a:ea typeface="Calibri" pitchFamily="34" charset="0"/>
                <a:cs typeface="Times New Roman" pitchFamily="18" charset="0"/>
              </a:rPr>
              <a:t>		</a:t>
            </a:r>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828800"/>
            <a:ext cx="8534400" cy="3293209"/>
          </a:xfrm>
          <a:prstGeom prst="rect">
            <a:avLst/>
          </a:prstGeom>
        </p:spPr>
        <p:txBody>
          <a:bodyPr wrap="square">
            <a:spAutoFit/>
          </a:bodyPr>
          <a:lstStyle/>
          <a:p>
            <a:pPr lvl="0" eaLnBrk="0" fontAlgn="base" hangingPunct="0">
              <a:spcBef>
                <a:spcPts val="600"/>
              </a:spcBef>
              <a:spcAft>
                <a:spcPts val="600"/>
              </a:spcAft>
              <a:tabLst>
                <a:tab pos="284163" algn="l"/>
              </a:tabLst>
            </a:pPr>
            <a:r>
              <a:rPr lang="en-US" sz="2800" b="1">
                <a:solidFill>
                  <a:srgbClr val="FFFF00"/>
                </a:solidFill>
                <a:latin typeface="Times New Roman" pitchFamily="18" charset="0"/>
                <a:ea typeface="Calibri" pitchFamily="34" charset="0"/>
                <a:cs typeface="Times New Roman" pitchFamily="18" charset="0"/>
              </a:rPr>
              <a:t>Vài biệt dược chứa corticoids dùng phun tại mũi:  </a:t>
            </a:r>
            <a:r>
              <a:rPr lang="en-US" sz="2800">
                <a:latin typeface="Times New Roman" pitchFamily="18" charset="0"/>
                <a:ea typeface="Calibri" pitchFamily="34" charset="0"/>
                <a:cs typeface="Times New Roman" pitchFamily="18" charset="0"/>
              </a:rPr>
              <a:t>Hoạt chất /Tên thuốc/Cách </a:t>
            </a:r>
            <a:r>
              <a:rPr lang="en-US" sz="2800">
                <a:latin typeface="Times New Roman" pitchFamily="18" charset="0"/>
                <a:ea typeface="Calibri" pitchFamily="34" charset="0"/>
                <a:cs typeface="Times New Roman" pitchFamily="18" charset="0"/>
              </a:rPr>
              <a:t>dùng </a:t>
            </a:r>
            <a:endParaRPr lang="en-US" sz="2800" smtClean="0">
              <a:latin typeface="Times New Roman" pitchFamily="18" charset="0"/>
              <a:ea typeface="Calibri" pitchFamily="34" charset="0"/>
              <a:cs typeface="Times New Roman" pitchFamily="18" charset="0"/>
            </a:endParaRPr>
          </a:p>
          <a:p>
            <a:pPr lvl="0" eaLnBrk="0" fontAlgn="base" hangingPunct="0">
              <a:spcBef>
                <a:spcPts val="600"/>
              </a:spcBef>
              <a:spcAft>
                <a:spcPts val="600"/>
              </a:spcAft>
              <a:tabLst>
                <a:tab pos="284163" algn="l"/>
              </a:tabLst>
            </a:pPr>
            <a:r>
              <a:rPr lang="en-US" sz="2800" smtClean="0">
                <a:latin typeface="Times New Roman" pitchFamily="18" charset="0"/>
                <a:ea typeface="Calibri" pitchFamily="34" charset="0"/>
                <a:cs typeface="Times New Roman" pitchFamily="18" charset="0"/>
              </a:rPr>
              <a:t> 1. Fluticasone/Flixonase: Xịt </a:t>
            </a:r>
            <a:r>
              <a:rPr lang="en-US" sz="2800">
                <a:latin typeface="Times New Roman" pitchFamily="18" charset="0"/>
                <a:ea typeface="Calibri" pitchFamily="34" charset="0"/>
                <a:cs typeface="Times New Roman" pitchFamily="18" charset="0"/>
              </a:rPr>
              <a:t>2 cái/ 1 lần / </a:t>
            </a:r>
            <a:r>
              <a:rPr lang="en-US" sz="2800">
                <a:latin typeface="Times New Roman" pitchFamily="18" charset="0"/>
                <a:ea typeface="Calibri" pitchFamily="34" charset="0"/>
                <a:cs typeface="Times New Roman" pitchFamily="18" charset="0"/>
              </a:rPr>
              <a:t>ngày </a:t>
            </a:r>
            <a:endParaRPr lang="en-US" sz="2800" smtClean="0">
              <a:latin typeface="Times New Roman" pitchFamily="18" charset="0"/>
              <a:ea typeface="Calibri" pitchFamily="34" charset="0"/>
              <a:cs typeface="Times New Roman" pitchFamily="18" charset="0"/>
            </a:endParaRPr>
          </a:p>
          <a:p>
            <a:pPr lvl="0" eaLnBrk="0" fontAlgn="base" hangingPunct="0">
              <a:spcBef>
                <a:spcPts val="600"/>
              </a:spcBef>
              <a:spcAft>
                <a:spcPts val="600"/>
              </a:spcAft>
              <a:tabLst>
                <a:tab pos="284163" algn="l"/>
              </a:tabLst>
            </a:pPr>
            <a:r>
              <a:rPr lang="en-US" sz="2800" smtClean="0">
                <a:latin typeface="Times New Roman" pitchFamily="18" charset="0"/>
                <a:ea typeface="Calibri" pitchFamily="34" charset="0"/>
                <a:cs typeface="Times New Roman" pitchFamily="18" charset="0"/>
              </a:rPr>
              <a:t> 2. Budesonide/Rhinocort: Xịt </a:t>
            </a:r>
            <a:r>
              <a:rPr lang="en-US" sz="2800">
                <a:latin typeface="Times New Roman" pitchFamily="18" charset="0"/>
                <a:ea typeface="Calibri" pitchFamily="34" charset="0"/>
                <a:cs typeface="Times New Roman" pitchFamily="18" charset="0"/>
              </a:rPr>
              <a:t>2 cái/ 2 lần / ngày </a:t>
            </a:r>
            <a:r>
              <a:rPr lang="en-US" sz="2800">
                <a:latin typeface="Times New Roman" pitchFamily="18" charset="0"/>
                <a:ea typeface="Calibri" pitchFamily="34" charset="0"/>
                <a:cs typeface="Times New Roman" pitchFamily="18" charset="0"/>
              </a:rPr>
              <a:t>	</a:t>
            </a:r>
            <a:endParaRPr lang="en-US" sz="2800" smtClean="0">
              <a:latin typeface="Times New Roman" pitchFamily="18" charset="0"/>
              <a:ea typeface="Calibri" pitchFamily="34" charset="0"/>
              <a:cs typeface="Times New Roman" pitchFamily="18" charset="0"/>
            </a:endParaRPr>
          </a:p>
          <a:p>
            <a:pPr lvl="0" eaLnBrk="0" fontAlgn="base" hangingPunct="0">
              <a:spcBef>
                <a:spcPts val="600"/>
              </a:spcBef>
              <a:spcAft>
                <a:spcPts val="600"/>
              </a:spcAft>
              <a:tabLst>
                <a:tab pos="284163" algn="l"/>
              </a:tabLst>
            </a:pPr>
            <a:r>
              <a:rPr lang="en-US" sz="2800" smtClean="0">
                <a:latin typeface="Times New Roman" pitchFamily="18" charset="0"/>
                <a:ea typeface="Calibri" pitchFamily="34" charset="0"/>
                <a:cs typeface="Times New Roman" pitchFamily="18" charset="0"/>
              </a:rPr>
              <a:t> 3. Triamcinolone/Nasacort: Xịt </a:t>
            </a:r>
            <a:r>
              <a:rPr lang="en-US" sz="2800">
                <a:latin typeface="Times New Roman" pitchFamily="18" charset="0"/>
                <a:ea typeface="Calibri" pitchFamily="34" charset="0"/>
                <a:cs typeface="Times New Roman" pitchFamily="18" charset="0"/>
              </a:rPr>
              <a:t>2 cái/ 1 lần / </a:t>
            </a:r>
            <a:r>
              <a:rPr lang="en-US" sz="2800">
                <a:latin typeface="Times New Roman" pitchFamily="18" charset="0"/>
                <a:ea typeface="Calibri" pitchFamily="34" charset="0"/>
                <a:cs typeface="Times New Roman" pitchFamily="18" charset="0"/>
              </a:rPr>
              <a:t>ngày </a:t>
            </a:r>
            <a:endParaRPr lang="en-US" sz="2800" smtClean="0">
              <a:latin typeface="Times New Roman" pitchFamily="18" charset="0"/>
              <a:ea typeface="Calibri" pitchFamily="34" charset="0"/>
              <a:cs typeface="Times New Roman" pitchFamily="18" charset="0"/>
            </a:endParaRPr>
          </a:p>
          <a:p>
            <a:pPr lvl="0" eaLnBrk="0" fontAlgn="base" hangingPunct="0">
              <a:spcBef>
                <a:spcPts val="600"/>
              </a:spcBef>
              <a:spcAft>
                <a:spcPts val="600"/>
              </a:spcAft>
              <a:tabLst>
                <a:tab pos="284163" algn="l"/>
              </a:tabLst>
            </a:pPr>
            <a:r>
              <a:rPr lang="en-US" sz="2800" smtClean="0">
                <a:latin typeface="Times New Roman" pitchFamily="18" charset="0"/>
                <a:ea typeface="Calibri" pitchFamily="34" charset="0"/>
                <a:cs typeface="Times New Roman" pitchFamily="18" charset="0"/>
              </a:rPr>
              <a:t> 4. Beclomethasone/Beconase </a:t>
            </a:r>
            <a:r>
              <a:rPr lang="en-US" sz="2800">
                <a:latin typeface="Times New Roman" pitchFamily="18" charset="0"/>
                <a:ea typeface="Calibri" pitchFamily="34" charset="0"/>
                <a:cs typeface="Times New Roman" pitchFamily="18" charset="0"/>
              </a:rPr>
              <a:t>AQ</a:t>
            </a:r>
            <a:r>
              <a:rPr lang="en-US" sz="2800" smtClean="0">
                <a:latin typeface="Times New Roman" pitchFamily="18" charset="0"/>
                <a:ea typeface="Calibri" pitchFamily="34" charset="0"/>
                <a:cs typeface="Times New Roman" pitchFamily="18" charset="0"/>
              </a:rPr>
              <a:t>: Xịt </a:t>
            </a:r>
            <a:r>
              <a:rPr lang="en-US" sz="2800">
                <a:latin typeface="Times New Roman" pitchFamily="18" charset="0"/>
                <a:ea typeface="Calibri" pitchFamily="34" charset="0"/>
                <a:cs typeface="Times New Roman" pitchFamily="18" charset="0"/>
              </a:rPr>
              <a:t>2 cái/ </a:t>
            </a:r>
            <a:r>
              <a:rPr lang="en-US" sz="2800">
                <a:latin typeface="Times New Roman" pitchFamily="18" charset="0"/>
                <a:ea typeface="Calibri" pitchFamily="34" charset="0"/>
                <a:cs typeface="Times New Roman" pitchFamily="18" charset="0"/>
              </a:rPr>
              <a:t>2 </a:t>
            </a:r>
            <a:r>
              <a:rPr lang="en-US" sz="2800" smtClean="0">
                <a:latin typeface="Times New Roman" pitchFamily="18" charset="0"/>
                <a:ea typeface="Calibri" pitchFamily="34" charset="0"/>
                <a:cs typeface="Times New Roman" pitchFamily="18" charset="0"/>
              </a:rPr>
              <a:t>lần </a:t>
            </a:r>
            <a:r>
              <a:rPr lang="en-US" sz="2800">
                <a:latin typeface="Times New Roman" pitchFamily="18" charset="0"/>
                <a:ea typeface="Calibri" pitchFamily="34" charset="0"/>
                <a:cs typeface="Times New Roman" pitchFamily="18" charset="0"/>
              </a:rPr>
              <a:t>/ ngày.</a:t>
            </a:r>
            <a:endParaRPr lang="en-US" sz="2800">
              <a:latin typeface="Times New Roman" pitchFamily="18" charset="0"/>
              <a:cs typeface="Times New Roman" pitchFamily="18" charset="0"/>
            </a:endParaRPr>
          </a:p>
        </p:txBody>
      </p:sp>
    </p:spTree>
    <p:extLst>
      <p:ext uri="{BB962C8B-B14F-4D97-AF65-F5344CB8AC3E}">
        <p14:creationId xmlns:p14="http://schemas.microsoft.com/office/powerpoint/2010/main" val="16687761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1"/>
          <p:cNvSpPr>
            <a:spLocks noChangeArrowheads="1"/>
          </p:cNvSpPr>
          <p:nvPr/>
        </p:nvSpPr>
        <p:spPr bwMode="auto">
          <a:xfrm>
            <a:off x="152400" y="1103991"/>
            <a:ext cx="8839200"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sng" strike="noStrike" cap="none" normalizeH="0" baseline="0" smtClean="0">
              <a:ln>
                <a:noFill/>
              </a:ln>
              <a:solidFill>
                <a:srgbClr val="0000FF"/>
              </a:solidFill>
              <a:effectLst/>
              <a:latin typeface="Arial" pitchFamily="34" charset="0"/>
              <a:ea typeface="Calibri"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500" b="0" i="0" strike="noStrike" cap="none" normalizeH="0" baseline="0" smtClean="0">
                <a:ln>
                  <a:noFill/>
                </a:ln>
                <a:solidFill>
                  <a:srgbClr val="FFFF00"/>
                </a:solidFill>
                <a:effectLst/>
                <a:latin typeface="Arial" pitchFamily="34" charset="0"/>
                <a:ea typeface="Calibri" pitchFamily="34" charset="0"/>
                <a:cs typeface="Arial" pitchFamily="34" charset="0"/>
              </a:rPr>
              <a:t>	</a:t>
            </a:r>
            <a:r>
              <a:rPr kumimoji="0" lang="en-US" sz="3200" b="0" i="0" strike="noStrike" cap="none" normalizeH="0" baseline="0" smtClean="0">
                <a:ln>
                  <a:noFill/>
                </a:ln>
                <a:solidFill>
                  <a:srgbClr val="FFFF00"/>
                </a:solidFill>
                <a:effectLst/>
                <a:latin typeface="Times New Roman" pitchFamily="18" charset="0"/>
                <a:ea typeface="Calibri" pitchFamily="34" charset="0"/>
                <a:cs typeface="Times New Roman" pitchFamily="18" charset="0"/>
              </a:rPr>
              <a:t>Mức </a:t>
            </a:r>
            <a:r>
              <a:rPr kumimoji="0" lang="en-US" sz="3200" b="0" i="0" strike="noStrike" cap="none" normalizeH="0" baseline="0" smtClean="0">
                <a:ln>
                  <a:noFill/>
                </a:ln>
                <a:solidFill>
                  <a:srgbClr val="FFFF00"/>
                </a:solidFill>
                <a:effectLst/>
                <a:latin typeface="Times New Roman" pitchFamily="18" charset="0"/>
                <a:ea typeface="Calibri" pitchFamily="34" charset="0"/>
                <a:cs typeface="Times New Roman" pitchFamily="18" charset="0"/>
              </a:rPr>
              <a:t>độ IV</a:t>
            </a:r>
            <a:r>
              <a:rPr kumimoji="0" lang="en-US" sz="3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Giải mẫn cảm đặc hiệu</a:t>
            </a:r>
            <a:endParaRPr kumimoji="0" lang="en-US" sz="3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Về </a:t>
            </a:r>
            <a:r>
              <a:rPr kumimoji="0" lang="en-US" sz="3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lý thuyết, giải mẫn cảm đặc hiệu là một trị liệu triệt để tận gốc.</a:t>
            </a:r>
            <a:endParaRPr kumimoji="0" lang="en-US" sz="3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Tuy </a:t>
            </a:r>
            <a:r>
              <a:rPr kumimoji="0" lang="en-US" sz="3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nhiên việc điều trị kéo dài, phức tạp, tốn kém và không phải lúc nào cũng thành công.</a:t>
            </a:r>
            <a:endParaRPr kumimoji="0" lang="en-US" sz="3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1"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3200" b="1" i="1"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Chỉ </a:t>
            </a:r>
            <a:r>
              <a:rPr kumimoji="0" lang="en-US" sz="3200" b="1" i="1"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định điều trị: </a:t>
            </a:r>
            <a:r>
              <a:rPr kumimoji="0" lang="en-US" sz="3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Thất bại trong việc kiểm soát môi trường và điều trị bằng thuốc; Không dung nạp thuốc; Nhiều cơ quan cùng bị tác động của phản ứng dị ứng.</a:t>
            </a:r>
            <a:endParaRPr kumimoji="0" lang="en-US" sz="3200" b="0" i="0" u="none" strike="noStrike" cap="none" normalizeH="0" baseline="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ChangeArrowheads="1"/>
          </p:cNvSpPr>
          <p:nvPr/>
        </p:nvSpPr>
        <p:spPr bwMode="auto">
          <a:xfrm>
            <a:off x="50800" y="-395391"/>
            <a:ext cx="8991600" cy="6940361"/>
          </a:xfrm>
          <a:prstGeom prst="rect">
            <a:avLst/>
          </a:prstGeom>
          <a:noFill/>
          <a:ln w="9525">
            <a:noFill/>
            <a:miter lim="800000"/>
            <a:headEnd/>
            <a:tailEnd/>
          </a:ln>
          <a:effectLst/>
        </p:spPr>
        <p:txBody>
          <a:bodyPr vert="horz" wrap="square" lIns="423729"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ts val="300"/>
              </a:spcBef>
              <a:spcAft>
                <a:spcPts val="300"/>
              </a:spcAft>
              <a:buClrTx/>
              <a:buSzTx/>
              <a:buFontTx/>
              <a:buChar char="•"/>
              <a:tabLst/>
            </a:pPr>
            <a:endParaRPr kumimoji="0" lang="en-US" sz="1800" b="1" i="0" u="none" strike="noStrike" cap="none" normalizeH="0" baseline="0" smtClean="0">
              <a:ln>
                <a:noFill/>
              </a:ln>
              <a:solidFill>
                <a:srgbClr val="C00000"/>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ts val="300"/>
              </a:spcBef>
              <a:spcAft>
                <a:spcPts val="300"/>
              </a:spcAft>
              <a:buClrTx/>
              <a:buSzTx/>
              <a:buFontTx/>
              <a:buChar char="•"/>
              <a:tabLst/>
            </a:pPr>
            <a:endParaRPr lang="en-US" b="1">
              <a:solidFill>
                <a:srgbClr val="C00000"/>
              </a:solidFill>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ts val="300"/>
              </a:spcBef>
              <a:spcAft>
                <a:spcPts val="300"/>
              </a:spcAft>
              <a:buClrTx/>
              <a:buSzTx/>
              <a:buFontTx/>
              <a:buChar char="•"/>
              <a:tabLst/>
            </a:pPr>
            <a:r>
              <a:rPr kumimoji="0" lang="en-US" sz="2400" b="1" i="0" u="none" strike="noStrike" cap="none" normalizeH="0" baseline="0" smtClean="0">
                <a:ln>
                  <a:noFill/>
                </a:ln>
                <a:solidFill>
                  <a:srgbClr val="C00000"/>
                </a:solidFill>
                <a:effectLst/>
                <a:latin typeface="Times New Roman" pitchFamily="18" charset="0"/>
                <a:ea typeface="Calibri" pitchFamily="34" charset="0"/>
                <a:cs typeface="Times New Roman" pitchFamily="18" charset="0"/>
              </a:rPr>
              <a:t>Viêm xoang cấp (Acute Sinusitis)</a:t>
            </a:r>
          </a:p>
          <a:p>
            <a:pPr marL="0" marR="0" lvl="0" indent="0" algn="l" defTabSz="914400" rtl="0" eaLnBrk="0" fontAlgn="base" latinLnBrk="0" hangingPunct="0">
              <a:lnSpc>
                <a:spcPct val="100000"/>
              </a:lnSpc>
              <a:spcBef>
                <a:spcPts val="300"/>
              </a:spcBef>
              <a:spcAft>
                <a:spcPts val="300"/>
              </a:spcAft>
              <a:buClrTx/>
              <a:buSzTx/>
              <a:buFontTx/>
              <a:buNone/>
              <a:tabLst/>
            </a:pPr>
            <a:r>
              <a:rPr kumimoji="0" lang="en-US" sz="2400" b="0" i="0" u="sng" strike="noStrike" cap="none" normalizeH="0" baseline="0" smtClean="0">
                <a:ln>
                  <a:noFill/>
                </a:ln>
                <a:solidFill>
                  <a:srgbClr val="00B050"/>
                </a:solidFill>
                <a:effectLst/>
                <a:latin typeface="Times New Roman" pitchFamily="18" charset="0"/>
                <a:ea typeface="Calibri" pitchFamily="34" charset="0"/>
                <a:cs typeface="Times New Roman" pitchFamily="18" charset="0"/>
              </a:rPr>
              <a:t>Tổng quan</a:t>
            </a:r>
            <a:r>
              <a:rPr kumimoji="0" lang="en-US" sz="2400" b="0" i="0" u="none" strike="noStrike" cap="none" normalizeH="0" baseline="0" smtClean="0">
                <a:ln>
                  <a:noFill/>
                </a:ln>
                <a:solidFill>
                  <a:srgbClr val="00B050"/>
                </a:solidFill>
                <a:effectLst/>
                <a:latin typeface="Times New Roman" pitchFamily="18" charset="0"/>
                <a:ea typeface="Calibri" pitchFamily="34" charset="0"/>
                <a:cs typeface="Times New Roman" pitchFamily="18" charset="0"/>
              </a:rPr>
              <a:t>:</a:t>
            </a:r>
            <a:endParaRPr kumimoji="0" lang="en-US" sz="2400" b="0" i="0" u="none" strike="noStrike" cap="none" normalizeH="0" baseline="0" smtClean="0">
              <a:ln>
                <a:noFill/>
              </a:ln>
              <a:solidFill>
                <a:srgbClr val="00B05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ts val="300"/>
              </a:spcBef>
              <a:spcAft>
                <a:spcPts val="30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Theo khảo sát của BV NĐ I thì tỷ lệ viêm xoang cấp ở trẻ con vào khoảng 6.6% và bệnh tập trung ở trẻ &lt; 6 tuổi</a:t>
            </a: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ts val="300"/>
              </a:spcBef>
              <a:spcAft>
                <a:spcPts val="30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Yếu tố nguy cơ của bệnh bao gồm suy giảm miễn dịch, rối loạn chức năng vận chuyển lông nhày, dị ứng, môi trường xung quanh, trào ngược dạ dày thực quản, bất thường về cấu trúc giải phẫu bệnh, dị vật mũi, VA.</a:t>
            </a: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p>
            <a:pPr lvl="0" fontAlgn="base">
              <a:spcBef>
                <a:spcPts val="300"/>
              </a:spcBef>
              <a:spcAft>
                <a:spcPts val="300"/>
              </a:spcAft>
              <a:tabLst>
                <a:tab pos="304800" algn="l"/>
              </a:tabLst>
            </a:pPr>
            <a:r>
              <a:rPr lang="en-US" sz="2400" u="sng">
                <a:solidFill>
                  <a:srgbClr val="00B050"/>
                </a:solidFill>
                <a:latin typeface="Times New Roman" pitchFamily="18" charset="0"/>
                <a:ea typeface="Calibri" pitchFamily="34" charset="0"/>
                <a:cs typeface="Times New Roman" pitchFamily="18" charset="0"/>
              </a:rPr>
              <a:t>Triệu chứng</a:t>
            </a:r>
            <a:r>
              <a:rPr lang="en-US" sz="2400">
                <a:solidFill>
                  <a:srgbClr val="00B050"/>
                </a:solidFill>
                <a:latin typeface="Times New Roman" pitchFamily="18" charset="0"/>
                <a:ea typeface="Calibri" pitchFamily="34" charset="0"/>
                <a:cs typeface="Times New Roman" pitchFamily="18" charset="0"/>
              </a:rPr>
              <a:t>:</a:t>
            </a:r>
            <a:endParaRPr lang="en-US" sz="2400">
              <a:solidFill>
                <a:srgbClr val="00B050"/>
              </a:solidFill>
              <a:latin typeface="Times New Roman" pitchFamily="18" charset="0"/>
              <a:cs typeface="Times New Roman" pitchFamily="18" charset="0"/>
            </a:endParaRPr>
          </a:p>
          <a:p>
            <a:pPr lvl="0" eaLnBrk="0" fontAlgn="base" hangingPunct="0">
              <a:spcBef>
                <a:spcPts val="300"/>
              </a:spcBef>
              <a:spcAft>
                <a:spcPts val="300"/>
              </a:spcAft>
              <a:tabLst>
                <a:tab pos="304800" algn="l"/>
              </a:tabLst>
            </a:pPr>
            <a:r>
              <a:rPr lang="en-US" sz="2400">
                <a:latin typeface="Times New Roman" pitchFamily="18" charset="0"/>
                <a:ea typeface="Calibri" pitchFamily="34" charset="0"/>
                <a:cs typeface="Times New Roman" pitchFamily="18" charset="0"/>
              </a:rPr>
              <a:t>+Sốt &gt; 39</a:t>
            </a:r>
            <a:endParaRPr lang="en-US" sz="2400">
              <a:latin typeface="Times New Roman" pitchFamily="18" charset="0"/>
              <a:cs typeface="Times New Roman" pitchFamily="18" charset="0"/>
            </a:endParaRPr>
          </a:p>
          <a:p>
            <a:pPr lvl="0" eaLnBrk="0" fontAlgn="base" hangingPunct="0">
              <a:spcBef>
                <a:spcPts val="300"/>
              </a:spcBef>
              <a:spcAft>
                <a:spcPts val="300"/>
              </a:spcAft>
              <a:tabLst>
                <a:tab pos="304800" algn="l"/>
              </a:tabLst>
            </a:pPr>
            <a:r>
              <a:rPr lang="en-US" sz="2400">
                <a:latin typeface="Times New Roman" pitchFamily="18" charset="0"/>
                <a:ea typeface="Calibri" pitchFamily="34" charset="0"/>
                <a:cs typeface="Times New Roman" pitchFamily="18" charset="0"/>
              </a:rPr>
              <a:t>+Thở hôi; Ho nhiều về ban đêm</a:t>
            </a:r>
            <a:endParaRPr lang="en-US" sz="2400">
              <a:latin typeface="Times New Roman" pitchFamily="18" charset="0"/>
              <a:cs typeface="Times New Roman" pitchFamily="18" charset="0"/>
            </a:endParaRPr>
          </a:p>
          <a:p>
            <a:pPr lvl="0" eaLnBrk="0" fontAlgn="base" hangingPunct="0">
              <a:spcBef>
                <a:spcPts val="300"/>
              </a:spcBef>
              <a:spcAft>
                <a:spcPts val="300"/>
              </a:spcAft>
              <a:tabLst>
                <a:tab pos="304800" algn="l"/>
              </a:tabLst>
            </a:pPr>
            <a:r>
              <a:rPr lang="en-US" sz="2400">
                <a:latin typeface="Times New Roman" pitchFamily="18" charset="0"/>
                <a:ea typeface="Calibri" pitchFamily="34" charset="0"/>
                <a:cs typeface="Times New Roman" pitchFamily="18" charset="0"/>
              </a:rPr>
              <a:t>+Sổ mũi, mũi có mủ vàng hay xanh</a:t>
            </a:r>
            <a:endParaRPr lang="en-US" sz="2400">
              <a:latin typeface="Times New Roman" pitchFamily="18" charset="0"/>
              <a:cs typeface="Times New Roman" pitchFamily="18" charset="0"/>
            </a:endParaRPr>
          </a:p>
          <a:p>
            <a:pPr lvl="0" eaLnBrk="0" fontAlgn="base" hangingPunct="0">
              <a:spcBef>
                <a:spcPts val="300"/>
              </a:spcBef>
              <a:spcAft>
                <a:spcPts val="300"/>
              </a:spcAft>
              <a:tabLst>
                <a:tab pos="304800" algn="l"/>
              </a:tabLst>
            </a:pPr>
            <a:r>
              <a:rPr lang="en-US" sz="2400">
                <a:latin typeface="Times New Roman" pitchFamily="18" charset="0"/>
                <a:ea typeface="Calibri" pitchFamily="34" charset="0"/>
                <a:cs typeface="Times New Roman" pitchFamily="18" charset="0"/>
              </a:rPr>
              <a:t>+ Nhức đầu ;  Đau vùng mặt, sau ổ mắt, đau răng, đau họng liên quan vị trí</a:t>
            </a:r>
            <a:endParaRPr lang="en-US" sz="2400">
              <a:latin typeface="Times New Roman" pitchFamily="18" charset="0"/>
              <a:cs typeface="Times New Roman" pitchFamily="18" charset="0"/>
            </a:endParaRPr>
          </a:p>
          <a:p>
            <a:pPr lvl="0" eaLnBrk="0" fontAlgn="base" hangingPunct="0">
              <a:spcBef>
                <a:spcPts val="300"/>
              </a:spcBef>
              <a:spcAft>
                <a:spcPts val="300"/>
              </a:spcAft>
              <a:tabLst>
                <a:tab pos="304800" algn="l"/>
              </a:tabLst>
            </a:pPr>
            <a:r>
              <a:rPr lang="en-US" sz="2400">
                <a:latin typeface="Times New Roman" pitchFamily="18" charset="0"/>
                <a:ea typeface="Calibri" pitchFamily="34" charset="0"/>
                <a:cs typeface="Times New Roman" pitchFamily="18" charset="0"/>
              </a:rPr>
              <a:t>viêm; Có thể kèm theo Viêm tai giữa </a:t>
            </a:r>
            <a:r>
              <a:rPr lang="en-US" sz="2400" smtClean="0">
                <a:latin typeface="Times New Roman" pitchFamily="18" charset="0"/>
                <a:ea typeface="Calibri" pitchFamily="34" charset="0"/>
                <a:cs typeface="Times New Roman" pitchFamily="18" charset="0"/>
              </a:rPr>
              <a:t>cấp</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57200"/>
            <a:ext cx="8458200" cy="4985980"/>
          </a:xfrm>
          <a:prstGeom prst="rect">
            <a:avLst/>
          </a:prstGeom>
        </p:spPr>
        <p:txBody>
          <a:bodyPr wrap="square">
            <a:spAutoFit/>
          </a:bodyPr>
          <a:lstStyle/>
          <a:p>
            <a:pPr lvl="0" eaLnBrk="0" fontAlgn="base" hangingPunct="0">
              <a:spcBef>
                <a:spcPts val="300"/>
              </a:spcBef>
              <a:spcAft>
                <a:spcPts val="300"/>
              </a:spcAft>
              <a:tabLst>
                <a:tab pos="304800" algn="l"/>
              </a:tabLst>
            </a:pPr>
            <a:r>
              <a:rPr lang="en-US" sz="3200" u="sng">
                <a:solidFill>
                  <a:srgbClr val="00B050"/>
                </a:solidFill>
                <a:latin typeface="Times New Roman" pitchFamily="18" charset="0"/>
                <a:ea typeface="Calibri" pitchFamily="34" charset="0"/>
                <a:cs typeface="Times New Roman" pitchFamily="18" charset="0"/>
              </a:rPr>
              <a:t>Khám</a:t>
            </a:r>
            <a:r>
              <a:rPr lang="en-US" sz="3200">
                <a:solidFill>
                  <a:srgbClr val="00B050"/>
                </a:solidFill>
                <a:latin typeface="Times New Roman" pitchFamily="18" charset="0"/>
                <a:ea typeface="Calibri" pitchFamily="34" charset="0"/>
                <a:cs typeface="Times New Roman" pitchFamily="18" charset="0"/>
              </a:rPr>
              <a:t>:</a:t>
            </a:r>
            <a:endParaRPr lang="en-US" sz="3200">
              <a:solidFill>
                <a:srgbClr val="00B050"/>
              </a:solidFill>
              <a:latin typeface="Times New Roman" pitchFamily="18" charset="0"/>
              <a:cs typeface="Times New Roman" pitchFamily="18" charset="0"/>
            </a:endParaRPr>
          </a:p>
          <a:p>
            <a:pPr lvl="0" eaLnBrk="0" fontAlgn="base" hangingPunct="0">
              <a:spcBef>
                <a:spcPts val="300"/>
              </a:spcBef>
              <a:spcAft>
                <a:spcPts val="300"/>
              </a:spcAft>
              <a:tabLst>
                <a:tab pos="304800" algn="l"/>
              </a:tabLst>
            </a:pPr>
            <a:r>
              <a:rPr lang="en-US" sz="3200">
                <a:latin typeface="Times New Roman" pitchFamily="18" charset="0"/>
                <a:ea typeface="Calibri" pitchFamily="34" charset="0"/>
                <a:cs typeface="Times New Roman" pitchFamily="18" charset="0"/>
              </a:rPr>
              <a:t>+ Nếu viêm xoang trong đợt cấp chúng ta thấy:</a:t>
            </a:r>
            <a:endParaRPr lang="en-US" sz="3200">
              <a:latin typeface="Times New Roman" pitchFamily="18" charset="0"/>
              <a:cs typeface="Times New Roman" pitchFamily="18" charset="0"/>
            </a:endParaRPr>
          </a:p>
          <a:p>
            <a:pPr lvl="0" eaLnBrk="0" fontAlgn="base" hangingPunct="0">
              <a:spcBef>
                <a:spcPts val="300"/>
              </a:spcBef>
              <a:spcAft>
                <a:spcPts val="300"/>
              </a:spcAft>
              <a:buFontTx/>
              <a:buChar char="•"/>
              <a:tabLst>
                <a:tab pos="304800" algn="l"/>
              </a:tabLst>
            </a:pPr>
            <a:r>
              <a:rPr lang="en-US" sz="3200" smtClean="0">
                <a:latin typeface="Times New Roman" pitchFamily="18" charset="0"/>
                <a:ea typeface="Calibri" pitchFamily="34" charset="0"/>
                <a:cs typeface="Times New Roman" pitchFamily="18" charset="0"/>
              </a:rPr>
              <a:t> Nhiều </a:t>
            </a:r>
            <a:r>
              <a:rPr lang="en-US" sz="3200">
                <a:latin typeface="Times New Roman" pitchFamily="18" charset="0"/>
                <a:ea typeface="Calibri" pitchFamily="34" charset="0"/>
                <a:cs typeface="Times New Roman" pitchFamily="18" charset="0"/>
              </a:rPr>
              <a:t>nước mũi vàng hay xanh, đặc hay lỏng ở các khe mũi, hay sàn mũi</a:t>
            </a:r>
            <a:endParaRPr lang="en-US" sz="3200">
              <a:latin typeface="Times New Roman" pitchFamily="18" charset="0"/>
              <a:cs typeface="Times New Roman" pitchFamily="18" charset="0"/>
            </a:endParaRPr>
          </a:p>
          <a:p>
            <a:pPr lvl="0" eaLnBrk="0" fontAlgn="base" hangingPunct="0">
              <a:spcBef>
                <a:spcPts val="300"/>
              </a:spcBef>
              <a:spcAft>
                <a:spcPts val="300"/>
              </a:spcAft>
              <a:buFontTx/>
              <a:buChar char="•"/>
              <a:tabLst>
                <a:tab pos="304800" algn="l"/>
              </a:tabLst>
            </a:pPr>
            <a:r>
              <a:rPr lang="en-US" sz="3200" smtClean="0">
                <a:latin typeface="Times New Roman" pitchFamily="18" charset="0"/>
                <a:ea typeface="Calibri" pitchFamily="34" charset="0"/>
                <a:cs typeface="Times New Roman" pitchFamily="18" charset="0"/>
              </a:rPr>
              <a:t> Ấn </a:t>
            </a:r>
            <a:r>
              <a:rPr lang="en-US" sz="3200">
                <a:latin typeface="Times New Roman" pitchFamily="18" charset="0"/>
                <a:ea typeface="Calibri" pitchFamily="34" charset="0"/>
                <a:cs typeface="Times New Roman" pitchFamily="18" charset="0"/>
              </a:rPr>
              <a:t>điểm xoang đau</a:t>
            </a:r>
            <a:endParaRPr lang="en-US" sz="3200">
              <a:latin typeface="Times New Roman" pitchFamily="18" charset="0"/>
              <a:cs typeface="Times New Roman" pitchFamily="18" charset="0"/>
            </a:endParaRPr>
          </a:p>
          <a:p>
            <a:pPr lvl="0" eaLnBrk="0" fontAlgn="base" hangingPunct="0">
              <a:spcBef>
                <a:spcPts val="300"/>
              </a:spcBef>
              <a:spcAft>
                <a:spcPts val="300"/>
              </a:spcAft>
              <a:tabLst>
                <a:tab pos="304800" algn="l"/>
              </a:tabLst>
            </a:pPr>
            <a:r>
              <a:rPr lang="en-US" sz="3200">
                <a:latin typeface="Times New Roman" pitchFamily="18" charset="0"/>
                <a:ea typeface="Calibri" pitchFamily="34" charset="0"/>
                <a:cs typeface="Times New Roman" pitchFamily="18" charset="0"/>
              </a:rPr>
              <a:t>+ Nếu viêm xoang trong đợt mạn chúng ta thấy:</a:t>
            </a:r>
            <a:endParaRPr lang="en-US" sz="3200">
              <a:latin typeface="Times New Roman" pitchFamily="18" charset="0"/>
              <a:cs typeface="Times New Roman" pitchFamily="18" charset="0"/>
            </a:endParaRPr>
          </a:p>
          <a:p>
            <a:pPr lvl="0" eaLnBrk="0" fontAlgn="base" hangingPunct="0">
              <a:spcBef>
                <a:spcPts val="300"/>
              </a:spcBef>
              <a:spcAft>
                <a:spcPts val="300"/>
              </a:spcAft>
              <a:buFontTx/>
              <a:buChar char="•"/>
              <a:tabLst>
                <a:tab pos="304800" algn="l"/>
              </a:tabLst>
            </a:pPr>
            <a:r>
              <a:rPr lang="en-US" sz="3200" smtClean="0">
                <a:latin typeface="Times New Roman" pitchFamily="18" charset="0"/>
                <a:ea typeface="Calibri" pitchFamily="34" charset="0"/>
                <a:cs typeface="Times New Roman" pitchFamily="18" charset="0"/>
              </a:rPr>
              <a:t> Cuốn </a:t>
            </a:r>
            <a:r>
              <a:rPr lang="en-US" sz="3200">
                <a:latin typeface="Times New Roman" pitchFamily="18" charset="0"/>
                <a:ea typeface="Calibri" pitchFamily="34" charset="0"/>
                <a:cs typeface="Times New Roman" pitchFamily="18" charset="0"/>
              </a:rPr>
              <a:t>mũi dưới phù nề.  Cuốn mũi giữa thoái hóa pôlýp.Polyp khe giữa</a:t>
            </a:r>
            <a:endParaRPr lang="en-US" sz="3200">
              <a:latin typeface="Times New Roman" pitchFamily="18" charset="0"/>
              <a:cs typeface="Times New Roman" pitchFamily="18" charset="0"/>
            </a:endParaRPr>
          </a:p>
          <a:p>
            <a:pPr lvl="0" eaLnBrk="0" fontAlgn="base" hangingPunct="0">
              <a:spcBef>
                <a:spcPts val="300"/>
              </a:spcBef>
              <a:spcAft>
                <a:spcPts val="300"/>
              </a:spcAft>
              <a:buFontTx/>
              <a:buChar char="•"/>
              <a:tabLst>
                <a:tab pos="304800" algn="l"/>
              </a:tabLst>
            </a:pPr>
            <a:r>
              <a:rPr lang="en-US" sz="3200" smtClean="0">
                <a:latin typeface="Times New Roman" pitchFamily="18" charset="0"/>
                <a:ea typeface="Calibri" pitchFamily="34" charset="0"/>
                <a:cs typeface="Times New Roman" pitchFamily="18" charset="0"/>
              </a:rPr>
              <a:t> Thành </a:t>
            </a:r>
            <a:r>
              <a:rPr lang="en-US" sz="3200">
                <a:latin typeface="Times New Roman" pitchFamily="18" charset="0"/>
                <a:ea typeface="Calibri" pitchFamily="34" charset="0"/>
                <a:cs typeface="Times New Roman" pitchFamily="18" charset="0"/>
              </a:rPr>
              <a:t>sau họng có nhớt đục chảy xuống.</a:t>
            </a:r>
            <a:endParaRPr lang="en-US" sz="3200">
              <a:latin typeface="Times New Roman" pitchFamily="18" charset="0"/>
              <a:cs typeface="Times New Roman" pitchFamily="18" charset="0"/>
            </a:endParaRPr>
          </a:p>
        </p:txBody>
      </p:sp>
    </p:spTree>
    <p:extLst>
      <p:ext uri="{BB962C8B-B14F-4D97-AF65-F5344CB8AC3E}">
        <p14:creationId xmlns:p14="http://schemas.microsoft.com/office/powerpoint/2010/main" val="16306066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ChangeArrowheads="1"/>
          </p:cNvSpPr>
          <p:nvPr/>
        </p:nvSpPr>
        <p:spPr bwMode="auto">
          <a:xfrm>
            <a:off x="0" y="-6737398"/>
            <a:ext cx="8959760" cy="1393201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07975" algn="l"/>
              </a:tabLst>
            </a:pPr>
            <a:endParaRPr kumimoji="0" lang="en-US" sz="1800" b="0" i="0" u="sng" strike="noStrike" cap="none" normalizeH="0" baseline="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307975" algn="l"/>
              </a:tabLst>
            </a:pPr>
            <a:endParaRPr lang="en-US" u="sng">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307975" algn="l"/>
              </a:tabLst>
            </a:pPr>
            <a:endParaRPr kumimoji="0" lang="en-US" sz="1800" b="0" i="0" u="sng" strike="noStrike" cap="none" normalizeH="0" baseline="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307975" algn="l"/>
              </a:tabLst>
            </a:pPr>
            <a:endParaRPr lang="en-US" u="sng">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307975" algn="l"/>
              </a:tabLst>
            </a:pPr>
            <a:endParaRPr kumimoji="0" lang="en-US" sz="1800" b="0" i="0" u="sng" strike="noStrike" cap="none" normalizeH="0" baseline="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307975" algn="l"/>
              </a:tabLst>
            </a:pPr>
            <a:endParaRPr lang="en-US" u="sng">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307975" algn="l"/>
              </a:tabLst>
            </a:pPr>
            <a:endParaRPr kumimoji="0" lang="en-US" sz="1800" b="0" i="0" u="sng" strike="noStrike" cap="none" normalizeH="0" baseline="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307975" algn="l"/>
              </a:tabLst>
            </a:pPr>
            <a:endParaRPr lang="en-US" u="sng">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307975" algn="l"/>
              </a:tabLst>
            </a:pPr>
            <a:endParaRPr kumimoji="0" lang="en-US" sz="1800" b="0" i="0" u="sng" strike="noStrike" cap="none" normalizeH="0" baseline="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307975" algn="l"/>
              </a:tabLst>
            </a:pPr>
            <a:endParaRPr lang="en-US" u="sng">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307975" algn="l"/>
              </a:tabLst>
            </a:pPr>
            <a:endParaRPr kumimoji="0" lang="en-US" sz="1800" b="0" i="0" u="sng" strike="noStrike" cap="none" normalizeH="0" baseline="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307975" algn="l"/>
              </a:tabLst>
            </a:pPr>
            <a:endParaRPr lang="en-US" u="sng">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307975" algn="l"/>
              </a:tabLst>
            </a:pPr>
            <a:endParaRPr kumimoji="0" lang="en-US" sz="1800" b="0" i="0" u="sng" strike="noStrike" cap="none" normalizeH="0" baseline="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307975" algn="l"/>
              </a:tabLst>
            </a:pPr>
            <a:endParaRPr lang="en-US" u="sng">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307975" algn="l"/>
              </a:tabLst>
            </a:pPr>
            <a:endParaRPr kumimoji="0" lang="en-US" sz="1800" b="0" i="0" u="sng" strike="noStrike" cap="none" normalizeH="0" baseline="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307975" algn="l"/>
              </a:tabLst>
            </a:pPr>
            <a:endParaRPr kumimoji="0" lang="en-US" sz="1800" b="0" i="0" u="sng" strike="noStrike" cap="none" normalizeH="0" baseline="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307975" algn="l"/>
              </a:tabLst>
            </a:pPr>
            <a:endParaRPr kumimoji="0" lang="en-US" sz="2000" b="0" i="0" u="sng"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307975" algn="l"/>
              </a:tabLst>
            </a:pPr>
            <a:endParaRPr lang="en-US" sz="2000" u="sng">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307975" algn="l"/>
              </a:tabLst>
            </a:pPr>
            <a:endParaRPr kumimoji="0" lang="en-US" sz="2000" b="0" i="0" u="sng"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ts val="400"/>
              </a:spcBef>
              <a:spcAft>
                <a:spcPts val="400"/>
              </a:spcAft>
              <a:buClrTx/>
              <a:buSzTx/>
              <a:buFontTx/>
              <a:buNone/>
              <a:tabLst>
                <a:tab pos="307975" algn="l"/>
              </a:tabLst>
            </a:pPr>
            <a:endParaRPr kumimoji="0" lang="en-US" sz="2000" b="0" i="0" u="sng"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ts val="400"/>
              </a:spcBef>
              <a:spcAft>
                <a:spcPts val="400"/>
              </a:spcAft>
              <a:buClrTx/>
              <a:buSzTx/>
              <a:buFontTx/>
              <a:buNone/>
              <a:tabLst>
                <a:tab pos="307975" algn="l"/>
              </a:tabLst>
            </a:pPr>
            <a:endParaRPr lang="en-US" sz="2000" u="sng">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ts val="400"/>
              </a:spcBef>
              <a:spcAft>
                <a:spcPts val="400"/>
              </a:spcAft>
              <a:buClrTx/>
              <a:buSzTx/>
              <a:buFontTx/>
              <a:buNone/>
              <a:tabLst>
                <a:tab pos="307975" algn="l"/>
              </a:tabLst>
            </a:pPr>
            <a:endParaRPr kumimoji="0" lang="en-US" sz="2000" b="0" i="0" u="sng"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ts val="400"/>
              </a:spcBef>
              <a:spcAft>
                <a:spcPts val="400"/>
              </a:spcAft>
              <a:buClrTx/>
              <a:buSzTx/>
              <a:buFontTx/>
              <a:buNone/>
              <a:tabLst>
                <a:tab pos="307975" algn="l"/>
              </a:tabLst>
            </a:pPr>
            <a:r>
              <a:rPr lang="en-US" sz="2000" u="sng">
                <a:latin typeface="Times New Roman" pitchFamily="18" charset="0"/>
                <a:ea typeface="Calibri" pitchFamily="34" charset="0"/>
                <a:cs typeface="Times New Roman" pitchFamily="18" charset="0"/>
              </a:rPr>
              <a:t>	</a:t>
            </a:r>
            <a:r>
              <a:rPr kumimoji="0" lang="en-US" sz="2000" b="0" i="0" u="sng" strike="noStrike" cap="none" normalizeH="0" baseline="0" smtClean="0">
                <a:ln>
                  <a:noFill/>
                </a:ln>
                <a:solidFill>
                  <a:schemeClr val="tx1"/>
                </a:solidFill>
                <a:effectLst/>
                <a:latin typeface="Times New Roman" pitchFamily="18" charset="0"/>
                <a:ea typeface="Calibri" pitchFamily="34" charset="0"/>
                <a:cs typeface="Times New Roman" pitchFamily="18" charset="0"/>
              </a:rPr>
              <a:t>Xét </a:t>
            </a:r>
            <a:r>
              <a:rPr kumimoji="0" lang="en-US" sz="2000" b="0" i="0" u="sng" strike="noStrike" cap="none" normalizeH="0" baseline="0" smtClean="0">
                <a:ln>
                  <a:noFill/>
                </a:ln>
                <a:solidFill>
                  <a:schemeClr val="tx1"/>
                </a:solidFill>
                <a:effectLst/>
                <a:latin typeface="Times New Roman" pitchFamily="18" charset="0"/>
                <a:ea typeface="Calibri" pitchFamily="34" charset="0"/>
                <a:cs typeface="Times New Roman" pitchFamily="18" charset="0"/>
              </a:rPr>
              <a:t>nghiệm</a:t>
            </a: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p>
            <a:pPr lvl="1" eaLnBrk="0" fontAlgn="base" hangingPunct="0">
              <a:spcBef>
                <a:spcPts val="400"/>
              </a:spcBef>
              <a:spcAft>
                <a:spcPts val="400"/>
              </a:spcAft>
              <a:buFontTx/>
              <a:buChar char="•"/>
              <a:tabLst>
                <a:tab pos="307975" algn="l"/>
              </a:tabLst>
            </a:pPr>
            <a:r>
              <a:rPr kumimoji="0" lang="en-US" sz="20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X quang xoang tư thế Blondeau, Hirtz.</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p>
            <a:pPr lvl="0" fontAlgn="base">
              <a:spcBef>
                <a:spcPts val="400"/>
              </a:spcBef>
              <a:spcAft>
                <a:spcPts val="400"/>
              </a:spcAft>
              <a:tabLst>
                <a:tab pos="307975" algn="l"/>
              </a:tabLst>
            </a:pPr>
            <a:r>
              <a:rPr lang="en-US" sz="2000" smtClean="0">
                <a:latin typeface="Times New Roman" pitchFamily="18" charset="0"/>
                <a:ea typeface="Calibri" pitchFamily="34" charset="0"/>
                <a:cs typeface="Times New Roman" pitchFamily="18" charset="0"/>
              </a:rPr>
              <a:t>	Nội </a:t>
            </a:r>
            <a:r>
              <a:rPr lang="en-US" sz="2000">
                <a:latin typeface="Times New Roman" pitchFamily="18" charset="0"/>
                <a:ea typeface="Calibri" pitchFamily="34" charset="0"/>
                <a:cs typeface="Times New Roman" pitchFamily="18" charset="0"/>
              </a:rPr>
              <a:t>soi xoang không giữ vai trò quyết định chẩn đoán viêm xoang.</a:t>
            </a:r>
            <a:endParaRPr lang="en-US" sz="2000">
              <a:latin typeface="Times New Roman" pitchFamily="18" charset="0"/>
              <a:cs typeface="Times New Roman" pitchFamily="18" charset="0"/>
            </a:endParaRPr>
          </a:p>
          <a:p>
            <a:pPr lvl="0" eaLnBrk="0" fontAlgn="base" hangingPunct="0">
              <a:spcBef>
                <a:spcPts val="400"/>
              </a:spcBef>
              <a:spcAft>
                <a:spcPts val="400"/>
              </a:spcAft>
              <a:tabLst>
                <a:tab pos="307975" algn="l"/>
              </a:tabLst>
            </a:pPr>
            <a:r>
              <a:rPr lang="en-US" sz="2000" u="sng" smtClean="0">
                <a:latin typeface="Times New Roman" pitchFamily="18" charset="0"/>
                <a:ea typeface="Calibri" pitchFamily="34" charset="0"/>
                <a:cs typeface="Times New Roman" pitchFamily="18" charset="0"/>
              </a:rPr>
              <a:t>	Điều </a:t>
            </a:r>
            <a:r>
              <a:rPr lang="en-US" sz="2000" u="sng">
                <a:latin typeface="Times New Roman" pitchFamily="18" charset="0"/>
                <a:ea typeface="Calibri" pitchFamily="34" charset="0"/>
                <a:cs typeface="Times New Roman" pitchFamily="18" charset="0"/>
              </a:rPr>
              <a:t>trị</a:t>
            </a:r>
            <a:endParaRPr lang="en-US" sz="2000">
              <a:latin typeface="Times New Roman" pitchFamily="18" charset="0"/>
              <a:cs typeface="Times New Roman" pitchFamily="18" charset="0"/>
            </a:endParaRPr>
          </a:p>
          <a:p>
            <a:pPr lvl="0" eaLnBrk="0" fontAlgn="base" hangingPunct="0">
              <a:spcBef>
                <a:spcPts val="400"/>
              </a:spcBef>
              <a:spcAft>
                <a:spcPts val="400"/>
              </a:spcAft>
              <a:tabLst>
                <a:tab pos="307975" algn="l"/>
              </a:tabLst>
            </a:pPr>
            <a:r>
              <a:rPr lang="en-US" sz="2000" smtClean="0">
                <a:latin typeface="Times New Roman" pitchFamily="18" charset="0"/>
                <a:ea typeface="Calibri" pitchFamily="34" charset="0"/>
                <a:cs typeface="Times New Roman" pitchFamily="18" charset="0"/>
              </a:rPr>
              <a:t>.	</a:t>
            </a:r>
            <a:r>
              <a:rPr lang="en-US" sz="2000" u="sng" smtClean="0">
                <a:solidFill>
                  <a:srgbClr val="0000FF"/>
                </a:solidFill>
                <a:latin typeface="Times New Roman" pitchFamily="18" charset="0"/>
                <a:ea typeface="Calibri" pitchFamily="34" charset="0"/>
                <a:cs typeface="Times New Roman" pitchFamily="18" charset="0"/>
              </a:rPr>
              <a:t>Điều </a:t>
            </a:r>
            <a:r>
              <a:rPr lang="en-US" sz="2000" u="sng">
                <a:solidFill>
                  <a:srgbClr val="0000FF"/>
                </a:solidFill>
                <a:latin typeface="Times New Roman" pitchFamily="18" charset="0"/>
                <a:ea typeface="Calibri" pitchFamily="34" charset="0"/>
                <a:cs typeface="Times New Roman" pitchFamily="18" charset="0"/>
              </a:rPr>
              <a:t>trị nội khoa</a:t>
            </a:r>
            <a:endParaRPr lang="en-US" sz="2000">
              <a:latin typeface="Times New Roman" pitchFamily="18" charset="0"/>
              <a:cs typeface="Times New Roman" pitchFamily="18" charset="0"/>
            </a:endParaRPr>
          </a:p>
          <a:p>
            <a:pPr lvl="0" eaLnBrk="0" fontAlgn="base" hangingPunct="0">
              <a:spcBef>
                <a:spcPts val="400"/>
              </a:spcBef>
              <a:spcAft>
                <a:spcPts val="400"/>
              </a:spcAft>
              <a:buFontTx/>
              <a:buChar char="•"/>
              <a:tabLst>
                <a:tab pos="307975" algn="l"/>
              </a:tabLst>
            </a:pPr>
            <a:r>
              <a:rPr lang="en-US" sz="2000" smtClean="0">
                <a:latin typeface="Times New Roman" pitchFamily="18" charset="0"/>
                <a:ea typeface="Calibri" pitchFamily="34" charset="0"/>
                <a:cs typeface="Times New Roman" pitchFamily="18" charset="0"/>
              </a:rPr>
              <a:t> </a:t>
            </a:r>
            <a:r>
              <a:rPr lang="en-US" sz="2000" smtClean="0">
                <a:latin typeface="Times New Roman" pitchFamily="18" charset="0"/>
                <a:ea typeface="Calibri" pitchFamily="34" charset="0"/>
                <a:cs typeface="Times New Roman" pitchFamily="18" charset="0"/>
              </a:rPr>
              <a:t>	Kháng </a:t>
            </a:r>
            <a:r>
              <a:rPr lang="en-US" sz="2000">
                <a:latin typeface="Times New Roman" pitchFamily="18" charset="0"/>
                <a:ea typeface="Calibri" pitchFamily="34" charset="0"/>
                <a:cs typeface="Times New Roman" pitchFamily="18" charset="0"/>
              </a:rPr>
              <a:t>sinh:</a:t>
            </a:r>
            <a:endParaRPr lang="en-US" sz="2000">
              <a:latin typeface="Times New Roman" pitchFamily="18" charset="0"/>
              <a:cs typeface="Times New Roman" pitchFamily="18" charset="0"/>
            </a:endParaRPr>
          </a:p>
          <a:p>
            <a:pPr lvl="0" eaLnBrk="0" fontAlgn="base" hangingPunct="0">
              <a:spcBef>
                <a:spcPts val="400"/>
              </a:spcBef>
              <a:spcAft>
                <a:spcPts val="400"/>
              </a:spcAft>
              <a:buFontTx/>
              <a:buChar char="•"/>
              <a:tabLst>
                <a:tab pos="307975" algn="l"/>
              </a:tabLst>
            </a:pPr>
            <a:r>
              <a:rPr lang="en-US" sz="2000" smtClean="0">
                <a:latin typeface="Times New Roman" pitchFamily="18" charset="0"/>
                <a:ea typeface="Calibri" pitchFamily="34" charset="0"/>
                <a:cs typeface="Times New Roman" pitchFamily="18" charset="0"/>
              </a:rPr>
              <a:t> </a:t>
            </a:r>
            <a:r>
              <a:rPr lang="en-US" sz="2000" smtClean="0">
                <a:latin typeface="Times New Roman" pitchFamily="18" charset="0"/>
                <a:ea typeface="Calibri" pitchFamily="34" charset="0"/>
                <a:cs typeface="Times New Roman" pitchFamily="18" charset="0"/>
              </a:rPr>
              <a:t>	Kháng </a:t>
            </a:r>
            <a:r>
              <a:rPr lang="en-US" sz="2000" smtClean="0">
                <a:latin typeface="Times New Roman" pitchFamily="18" charset="0"/>
                <a:ea typeface="Calibri" pitchFamily="34" charset="0"/>
                <a:cs typeface="Times New Roman" pitchFamily="18" charset="0"/>
              </a:rPr>
              <a:t>sinh lựa chọn ban đầu: </a:t>
            </a:r>
            <a:r>
              <a:rPr lang="en-US" sz="2000">
                <a:latin typeface="Times New Roman" pitchFamily="18" charset="0"/>
                <a:ea typeface="Calibri" pitchFamily="34" charset="0"/>
                <a:cs typeface="Times New Roman" pitchFamily="18" charset="0"/>
              </a:rPr>
              <a:t>Amoxicillin</a:t>
            </a:r>
            <a:endParaRPr lang="en-US" sz="2000">
              <a:latin typeface="Times New Roman" pitchFamily="18" charset="0"/>
              <a:cs typeface="Times New Roman" pitchFamily="18" charset="0"/>
            </a:endParaRPr>
          </a:p>
          <a:p>
            <a:pPr lvl="0" eaLnBrk="0" fontAlgn="base" hangingPunct="0">
              <a:spcBef>
                <a:spcPts val="400"/>
              </a:spcBef>
              <a:spcAft>
                <a:spcPts val="400"/>
              </a:spcAft>
              <a:buFontTx/>
              <a:buChar char="•"/>
              <a:tabLst>
                <a:tab pos="307975" algn="l"/>
              </a:tabLst>
            </a:pPr>
            <a:r>
              <a:rPr lang="en-US" sz="2000" smtClean="0">
                <a:latin typeface="Times New Roman" pitchFamily="18" charset="0"/>
                <a:ea typeface="Calibri" pitchFamily="34" charset="0"/>
                <a:cs typeface="Times New Roman" pitchFamily="18" charset="0"/>
              </a:rPr>
              <a:t> </a:t>
            </a:r>
            <a:r>
              <a:rPr lang="en-US" sz="2000" smtClean="0">
                <a:latin typeface="Times New Roman" pitchFamily="18" charset="0"/>
                <a:ea typeface="Calibri" pitchFamily="34" charset="0"/>
                <a:cs typeface="Times New Roman" pitchFamily="18" charset="0"/>
              </a:rPr>
              <a:t>	Kháng </a:t>
            </a:r>
            <a:r>
              <a:rPr lang="en-US" sz="2000" smtClean="0">
                <a:latin typeface="Times New Roman" pitchFamily="18" charset="0"/>
                <a:ea typeface="Calibri" pitchFamily="34" charset="0"/>
                <a:cs typeface="Times New Roman" pitchFamily="18" charset="0"/>
              </a:rPr>
              <a:t>sinh thay thế: </a:t>
            </a:r>
            <a:r>
              <a:rPr lang="en-US" sz="2000">
                <a:latin typeface="Times New Roman" pitchFamily="18" charset="0"/>
                <a:ea typeface="Calibri" pitchFamily="34" charset="0"/>
                <a:cs typeface="Times New Roman" pitchFamily="18" charset="0"/>
              </a:rPr>
              <a:t>Amoxicillin + acid clavulinic hoac Cefaclor hay Cefuroxime </a:t>
            </a:r>
            <a:endParaRPr lang="en-US" sz="2000" smtClean="0">
              <a:latin typeface="Times New Roman" pitchFamily="18" charset="0"/>
              <a:ea typeface="Calibri" pitchFamily="34" charset="0"/>
              <a:cs typeface="Times New Roman" pitchFamily="18" charset="0"/>
            </a:endParaRPr>
          </a:p>
          <a:p>
            <a:pPr lvl="0" eaLnBrk="0" fontAlgn="base" hangingPunct="0">
              <a:spcBef>
                <a:spcPts val="400"/>
              </a:spcBef>
              <a:spcAft>
                <a:spcPts val="400"/>
              </a:spcAft>
              <a:tabLst>
                <a:tab pos="307975" algn="l"/>
              </a:tabLst>
            </a:pPr>
            <a:r>
              <a:rPr lang="en-US" sz="2000">
                <a:latin typeface="Times New Roman" pitchFamily="18" charset="0"/>
                <a:ea typeface="Calibri" pitchFamily="34" charset="0"/>
                <a:cs typeface="Times New Roman" pitchFamily="18" charset="0"/>
              </a:rPr>
              <a:t>  </a:t>
            </a:r>
            <a:r>
              <a:rPr lang="en-US" sz="2000" smtClean="0">
                <a:latin typeface="Times New Roman" pitchFamily="18" charset="0"/>
                <a:ea typeface="Calibri" pitchFamily="34" charset="0"/>
                <a:cs typeface="Times New Roman" pitchFamily="18" charset="0"/>
              </a:rPr>
              <a:t> </a:t>
            </a:r>
            <a:r>
              <a:rPr lang="en-US" sz="2000" smtClean="0">
                <a:latin typeface="Times New Roman" pitchFamily="18" charset="0"/>
                <a:ea typeface="Calibri" pitchFamily="34" charset="0"/>
                <a:cs typeface="Times New Roman" pitchFamily="18" charset="0"/>
              </a:rPr>
              <a:t>3 </a:t>
            </a:r>
            <a:r>
              <a:rPr lang="en-US" sz="2000">
                <a:latin typeface="Times New Roman" pitchFamily="18" charset="0"/>
                <a:ea typeface="Calibri" pitchFamily="34" charset="0"/>
                <a:cs typeface="Times New Roman" pitchFamily="18" charset="0"/>
              </a:rPr>
              <a:t>tuần.</a:t>
            </a:r>
            <a:endParaRPr lang="en-US" sz="2000">
              <a:latin typeface="Times New Roman" pitchFamily="18" charset="0"/>
              <a:cs typeface="Times New Roman" pitchFamily="18" charset="0"/>
            </a:endParaRPr>
          </a:p>
          <a:p>
            <a:pPr lvl="0" eaLnBrk="0" fontAlgn="base" hangingPunct="0">
              <a:spcBef>
                <a:spcPts val="400"/>
              </a:spcBef>
              <a:spcAft>
                <a:spcPts val="400"/>
              </a:spcAft>
              <a:buFontTx/>
              <a:buChar char="•"/>
              <a:tabLst>
                <a:tab pos="307975" algn="l"/>
              </a:tabLst>
            </a:pPr>
            <a:r>
              <a:rPr lang="en-US" sz="2000" smtClean="0">
                <a:latin typeface="Times New Roman" pitchFamily="18" charset="0"/>
                <a:ea typeface="Calibri" pitchFamily="34" charset="0"/>
                <a:cs typeface="Times New Roman" pitchFamily="18" charset="0"/>
              </a:rPr>
              <a:t> </a:t>
            </a:r>
            <a:r>
              <a:rPr lang="en-US" sz="2000" smtClean="0">
                <a:latin typeface="Times New Roman" pitchFamily="18" charset="0"/>
                <a:ea typeface="Calibri" pitchFamily="34" charset="0"/>
                <a:cs typeface="Times New Roman" pitchFamily="18" charset="0"/>
              </a:rPr>
              <a:t>	Trường </a:t>
            </a:r>
            <a:r>
              <a:rPr lang="en-US" sz="2000" smtClean="0">
                <a:latin typeface="Times New Roman" pitchFamily="18" charset="0"/>
                <a:ea typeface="Calibri" pitchFamily="34" charset="0"/>
                <a:cs typeface="Times New Roman" pitchFamily="18" charset="0"/>
              </a:rPr>
              <a:t>hợp dị ứng với betalactam: dùng </a:t>
            </a:r>
            <a:r>
              <a:rPr lang="en-US" sz="2000">
                <a:latin typeface="Times New Roman" pitchFamily="18" charset="0"/>
                <a:ea typeface="Calibri" pitchFamily="34" charset="0"/>
                <a:cs typeface="Times New Roman" pitchFamily="18" charset="0"/>
              </a:rPr>
              <a:t>Erythromycin </a:t>
            </a:r>
            <a:r>
              <a:rPr lang="en-US" sz="2000" smtClean="0">
                <a:latin typeface="Times New Roman" pitchFamily="18" charset="0"/>
                <a:ea typeface="Calibri" pitchFamily="34" charset="0"/>
                <a:cs typeface="Times New Roman" pitchFamily="18" charset="0"/>
              </a:rPr>
              <a:t>hoặc </a:t>
            </a:r>
            <a:r>
              <a:rPr lang="en-US" sz="2000">
                <a:latin typeface="Times New Roman" pitchFamily="18" charset="0"/>
                <a:ea typeface="Calibri" pitchFamily="34" charset="0"/>
                <a:cs typeface="Times New Roman" pitchFamily="18" charset="0"/>
              </a:rPr>
              <a:t>Azithromycin</a:t>
            </a:r>
            <a:endParaRPr lang="en-US" sz="2000">
              <a:latin typeface="Times New Roman" pitchFamily="18" charset="0"/>
              <a:cs typeface="Times New Roman" pitchFamily="18" charset="0"/>
            </a:endParaRPr>
          </a:p>
          <a:p>
            <a:pPr lvl="0" eaLnBrk="0" fontAlgn="base" hangingPunct="0">
              <a:spcBef>
                <a:spcPts val="400"/>
              </a:spcBef>
              <a:spcAft>
                <a:spcPts val="400"/>
              </a:spcAft>
              <a:buFontTx/>
              <a:buChar char="•"/>
              <a:tabLst>
                <a:tab pos="307975" algn="l"/>
              </a:tabLst>
            </a:pPr>
            <a:r>
              <a:rPr lang="en-US" sz="2000" smtClean="0">
                <a:latin typeface="Times New Roman" pitchFamily="18" charset="0"/>
                <a:ea typeface="Calibri" pitchFamily="34" charset="0"/>
                <a:cs typeface="Times New Roman" pitchFamily="18" charset="0"/>
              </a:rPr>
              <a:t> </a:t>
            </a:r>
            <a:r>
              <a:rPr lang="en-US" sz="2000" smtClean="0">
                <a:latin typeface="Times New Roman" pitchFamily="18" charset="0"/>
                <a:ea typeface="Calibri" pitchFamily="34" charset="0"/>
                <a:cs typeface="Times New Roman" pitchFamily="18" charset="0"/>
              </a:rPr>
              <a:t>	Kháng </a:t>
            </a:r>
            <a:r>
              <a:rPr lang="en-US" sz="2000">
                <a:latin typeface="Times New Roman" pitchFamily="18" charset="0"/>
                <a:ea typeface="Calibri" pitchFamily="34" charset="0"/>
                <a:cs typeface="Times New Roman" pitchFamily="18" charset="0"/>
              </a:rPr>
              <a:t>histamin khi nghi </a:t>
            </a:r>
            <a:r>
              <a:rPr lang="en-US" sz="2000" smtClean="0">
                <a:latin typeface="Times New Roman" pitchFamily="18" charset="0"/>
                <a:ea typeface="Calibri" pitchFamily="34" charset="0"/>
                <a:cs typeface="Times New Roman" pitchFamily="18" charset="0"/>
              </a:rPr>
              <a:t>nguồn gốc dị ứng.</a:t>
            </a:r>
            <a:endParaRPr lang="en-US" sz="2000">
              <a:latin typeface="Times New Roman" pitchFamily="18" charset="0"/>
              <a:cs typeface="Times New Roman" pitchFamily="18" charset="0"/>
            </a:endParaRPr>
          </a:p>
          <a:p>
            <a:pPr lvl="0" eaLnBrk="0" fontAlgn="base" hangingPunct="0">
              <a:spcBef>
                <a:spcPts val="400"/>
              </a:spcBef>
              <a:spcAft>
                <a:spcPts val="400"/>
              </a:spcAft>
              <a:tabLst>
                <a:tab pos="307975" algn="l"/>
              </a:tabLst>
            </a:pPr>
            <a:r>
              <a:rPr lang="en-US" sz="2000" u="sng" smtClean="0">
                <a:solidFill>
                  <a:srgbClr val="0000FF"/>
                </a:solidFill>
                <a:latin typeface="Times New Roman" pitchFamily="18" charset="0"/>
                <a:ea typeface="Calibri" pitchFamily="34" charset="0"/>
                <a:cs typeface="Times New Roman" pitchFamily="18" charset="0"/>
              </a:rPr>
              <a:t>	Điều </a:t>
            </a:r>
            <a:r>
              <a:rPr lang="en-US" sz="2000" u="sng">
                <a:solidFill>
                  <a:srgbClr val="0000FF"/>
                </a:solidFill>
                <a:latin typeface="Times New Roman" pitchFamily="18" charset="0"/>
                <a:ea typeface="Calibri" pitchFamily="34" charset="0"/>
                <a:cs typeface="Times New Roman" pitchFamily="18" charset="0"/>
              </a:rPr>
              <a:t>trị phẫu thuật</a:t>
            </a:r>
            <a:r>
              <a:rPr lang="en-US" sz="2000">
                <a:latin typeface="Times New Roman" pitchFamily="18" charset="0"/>
                <a:ea typeface="Calibri" pitchFamily="34" charset="0"/>
                <a:cs typeface="Times New Roman" pitchFamily="18" charset="0"/>
              </a:rPr>
              <a:t>:</a:t>
            </a:r>
            <a:endParaRPr lang="en-US" sz="2000">
              <a:latin typeface="Times New Roman" pitchFamily="18" charset="0"/>
              <a:cs typeface="Times New Roman" pitchFamily="18" charset="0"/>
            </a:endParaRPr>
          </a:p>
          <a:p>
            <a:pPr lvl="0" eaLnBrk="0" fontAlgn="base" hangingPunct="0">
              <a:spcBef>
                <a:spcPts val="400"/>
              </a:spcBef>
              <a:spcAft>
                <a:spcPts val="400"/>
              </a:spcAft>
              <a:buFontTx/>
              <a:buChar char="•"/>
              <a:tabLst>
                <a:tab pos="307975" algn="l"/>
              </a:tabLst>
            </a:pPr>
            <a:r>
              <a:rPr lang="en-US" sz="2000" smtClean="0">
                <a:latin typeface="Times New Roman" pitchFamily="18" charset="0"/>
                <a:ea typeface="Calibri" pitchFamily="34" charset="0"/>
                <a:cs typeface="Times New Roman" pitchFamily="18" charset="0"/>
              </a:rPr>
              <a:t> </a:t>
            </a:r>
            <a:r>
              <a:rPr lang="en-US" sz="2000" smtClean="0">
                <a:latin typeface="Times New Roman" pitchFamily="18" charset="0"/>
                <a:ea typeface="Calibri" pitchFamily="34" charset="0"/>
                <a:cs typeface="Times New Roman" pitchFamily="18" charset="0"/>
              </a:rPr>
              <a:t>	Em </a:t>
            </a:r>
            <a:r>
              <a:rPr lang="en-US" sz="2000">
                <a:latin typeface="Times New Roman" pitchFamily="18" charset="0"/>
                <a:ea typeface="Calibri" pitchFamily="34" charset="0"/>
                <a:cs typeface="Times New Roman" pitchFamily="18" charset="0"/>
              </a:rPr>
              <a:t>bé chỉ được điều trị </a:t>
            </a:r>
            <a:r>
              <a:rPr lang="en-US" sz="2000" smtClean="0">
                <a:latin typeface="Times New Roman" pitchFamily="18" charset="0"/>
                <a:ea typeface="Calibri" pitchFamily="34" charset="0"/>
                <a:cs typeface="Times New Roman" pitchFamily="18" charset="0"/>
              </a:rPr>
              <a:t>phẫu thuật </a:t>
            </a:r>
            <a:r>
              <a:rPr lang="en-US" sz="2000">
                <a:latin typeface="Times New Roman" pitchFamily="18" charset="0"/>
                <a:ea typeface="Calibri" pitchFamily="34" charset="0"/>
                <a:cs typeface="Times New Roman" pitchFamily="18" charset="0"/>
              </a:rPr>
              <a:t>trong trường hợp điều trị nội khoa thất bại.</a:t>
            </a:r>
            <a:endParaRPr lang="en-US" sz="2000">
              <a:latin typeface="Times New Roman" pitchFamily="18" charset="0"/>
              <a:cs typeface="Times New Roman" pitchFamily="18" charset="0"/>
            </a:endParaRPr>
          </a:p>
          <a:p>
            <a:pPr lvl="0" eaLnBrk="0" fontAlgn="base" hangingPunct="0">
              <a:spcBef>
                <a:spcPts val="400"/>
              </a:spcBef>
              <a:spcAft>
                <a:spcPts val="400"/>
              </a:spcAft>
              <a:buFontTx/>
              <a:buChar char="•"/>
              <a:tabLst>
                <a:tab pos="307975" algn="l"/>
              </a:tabLst>
            </a:pPr>
            <a:r>
              <a:rPr lang="en-US" sz="2000" smtClean="0">
                <a:latin typeface="Times New Roman" pitchFamily="18" charset="0"/>
                <a:ea typeface="Calibri" pitchFamily="34" charset="0"/>
                <a:cs typeface="Times New Roman" pitchFamily="18" charset="0"/>
              </a:rPr>
              <a:t> </a:t>
            </a:r>
            <a:r>
              <a:rPr lang="en-US" sz="2000" smtClean="0">
                <a:latin typeface="Times New Roman" pitchFamily="18" charset="0"/>
                <a:ea typeface="Calibri" pitchFamily="34" charset="0"/>
                <a:cs typeface="Times New Roman" pitchFamily="18" charset="0"/>
              </a:rPr>
              <a:t>	Chỉ </a:t>
            </a:r>
            <a:r>
              <a:rPr lang="en-US" sz="2000">
                <a:latin typeface="Times New Roman" pitchFamily="18" charset="0"/>
                <a:ea typeface="Calibri" pitchFamily="34" charset="0"/>
                <a:cs typeface="Times New Roman" pitchFamily="18" charset="0"/>
              </a:rPr>
              <a:t>pt xoang ở trẻ trên 6 tuổi. </a:t>
            </a:r>
            <a:r>
              <a:rPr lang="en-US" sz="2000" u="sng">
                <a:solidFill>
                  <a:srgbClr val="0000FF"/>
                </a:solidFill>
                <a:latin typeface="Times New Roman" pitchFamily="18" charset="0"/>
                <a:ea typeface="Calibri" pitchFamily="34" charset="0"/>
                <a:cs typeface="Times New Roman" pitchFamily="18" charset="0"/>
              </a:rPr>
              <a:t>Điều trị nguyên nhân</a:t>
            </a:r>
            <a:r>
              <a:rPr lang="en-US" sz="2000">
                <a:latin typeface="Times New Roman" pitchFamily="18" charset="0"/>
                <a:ea typeface="Calibri" pitchFamily="34" charset="0"/>
                <a:cs typeface="Times New Roman" pitchFamily="18" charset="0"/>
              </a:rPr>
              <a:t>:</a:t>
            </a:r>
            <a:endParaRPr lang="en-US" sz="2000">
              <a:latin typeface="Times New Roman" pitchFamily="18" charset="0"/>
              <a:cs typeface="Times New Roman" pitchFamily="18" charset="0"/>
            </a:endParaRPr>
          </a:p>
          <a:p>
            <a:pPr lvl="0" eaLnBrk="0" fontAlgn="base" hangingPunct="0">
              <a:spcBef>
                <a:spcPts val="400"/>
              </a:spcBef>
              <a:spcAft>
                <a:spcPts val="400"/>
              </a:spcAft>
              <a:buFontTx/>
              <a:buChar char="•"/>
              <a:tabLst>
                <a:tab pos="307975" algn="l"/>
              </a:tabLst>
            </a:pPr>
            <a:r>
              <a:rPr lang="en-US" sz="2000" smtClean="0">
                <a:latin typeface="Times New Roman" pitchFamily="18" charset="0"/>
                <a:ea typeface="Calibri" pitchFamily="34" charset="0"/>
                <a:cs typeface="Times New Roman" pitchFamily="18" charset="0"/>
              </a:rPr>
              <a:t> </a:t>
            </a:r>
            <a:r>
              <a:rPr lang="en-US" sz="2000" smtClean="0">
                <a:latin typeface="Times New Roman" pitchFamily="18" charset="0"/>
                <a:ea typeface="Calibri" pitchFamily="34" charset="0"/>
                <a:cs typeface="Times New Roman" pitchFamily="18" charset="0"/>
              </a:rPr>
              <a:t>	Nạo </a:t>
            </a:r>
            <a:r>
              <a:rPr lang="en-US" sz="2000">
                <a:latin typeface="Times New Roman" pitchFamily="18" charset="0"/>
                <a:ea typeface="Calibri" pitchFamily="34" charset="0"/>
                <a:cs typeface="Times New Roman" pitchFamily="18" charset="0"/>
              </a:rPr>
              <a:t>VA.</a:t>
            </a:r>
            <a:endParaRPr lang="en-US" sz="2000">
              <a:latin typeface="Times New Roman" pitchFamily="18" charset="0"/>
              <a:cs typeface="Times New Roman" pitchFamily="18" charset="0"/>
            </a:endParaRPr>
          </a:p>
          <a:p>
            <a:pPr lvl="0" eaLnBrk="0" fontAlgn="base" hangingPunct="0">
              <a:spcBef>
                <a:spcPts val="400"/>
              </a:spcBef>
              <a:spcAft>
                <a:spcPts val="400"/>
              </a:spcAft>
              <a:buFontTx/>
              <a:buChar char="•"/>
              <a:tabLst>
                <a:tab pos="307975" algn="l"/>
              </a:tabLst>
            </a:pPr>
            <a:r>
              <a:rPr lang="en-US" sz="2000" smtClean="0">
                <a:latin typeface="Times New Roman" pitchFamily="18" charset="0"/>
                <a:cs typeface="Times New Roman" pitchFamily="18" charset="0"/>
              </a:rPr>
              <a:t> </a:t>
            </a:r>
            <a:r>
              <a:rPr lang="en-US" sz="2000" smtClean="0">
                <a:latin typeface="Times New Roman" pitchFamily="18" charset="0"/>
                <a:cs typeface="Times New Roman" pitchFamily="18" charset="0"/>
              </a:rPr>
              <a:t>	Điều </a:t>
            </a:r>
            <a:r>
              <a:rPr lang="en-US" sz="2000" smtClean="0">
                <a:latin typeface="Times New Roman" pitchFamily="18" charset="0"/>
                <a:cs typeface="Times New Roman" pitchFamily="18" charset="0"/>
              </a:rPr>
              <a:t>trị trào ngược dạ dày thực quản</a:t>
            </a:r>
            <a:endParaRPr lang="en-US" sz="2000">
              <a:latin typeface="Times New Roman" pitchFamily="18" charset="0"/>
              <a:cs typeface="Times New Roman" pitchFamily="18" charset="0"/>
            </a:endParaRPr>
          </a:p>
          <a:p>
            <a:pPr lvl="0" eaLnBrk="0" fontAlgn="base" hangingPunct="0">
              <a:spcBef>
                <a:spcPts val="400"/>
              </a:spcBef>
              <a:spcAft>
                <a:spcPts val="400"/>
              </a:spcAft>
              <a:buFontTx/>
              <a:buChar char="•"/>
              <a:tabLst>
                <a:tab pos="307975" algn="l"/>
              </a:tabLst>
            </a:pPr>
            <a:r>
              <a:rPr lang="en-US" sz="2000" smtClean="0">
                <a:latin typeface="Times New Roman" pitchFamily="18" charset="0"/>
                <a:cs typeface="Times New Roman" pitchFamily="18" charset="0"/>
              </a:rPr>
              <a:t> </a:t>
            </a:r>
            <a:r>
              <a:rPr lang="en-US" sz="2000" smtClean="0">
                <a:latin typeface="Times New Roman" pitchFamily="18" charset="0"/>
                <a:cs typeface="Times New Roman" pitchFamily="18" charset="0"/>
              </a:rPr>
              <a:t>	Điều </a:t>
            </a:r>
            <a:r>
              <a:rPr lang="en-US" sz="2000" smtClean="0">
                <a:latin typeface="Times New Roman" pitchFamily="18" charset="0"/>
                <a:cs typeface="Times New Roman" pitchFamily="18" charset="0"/>
              </a:rPr>
              <a:t>trị dị ứng</a:t>
            </a:r>
            <a:endParaRPr lang="en-US" sz="2000">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307975"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3"/>
          <p:cNvSpPr>
            <a:spLocks noChangeArrowheads="1"/>
          </p:cNvSpPr>
          <p:nvPr/>
        </p:nvSpPr>
        <p:spPr bwMode="auto">
          <a:xfrm>
            <a:off x="152400" y="-458435"/>
            <a:ext cx="8763000" cy="56169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buFontTx/>
              <a:buChar char="•"/>
              <a:tabLst>
                <a:tab pos="309563" algn="l"/>
              </a:tabLst>
            </a:pPr>
            <a:endParaRPr lang="en-US" sz="3200" b="1" smtClean="0">
              <a:solidFill>
                <a:srgbClr val="FF0000"/>
              </a:solidFill>
              <a:latin typeface="Times New Roman" pitchFamily="18" charset="0"/>
              <a:ea typeface="Calibri" pitchFamily="34" charset="0"/>
              <a:cs typeface="Times New Roman" pitchFamily="18" charset="0"/>
            </a:endParaRPr>
          </a:p>
          <a:p>
            <a:pPr lvl="0" algn="ctr" fontAlgn="base">
              <a:spcBef>
                <a:spcPct val="0"/>
              </a:spcBef>
              <a:spcAft>
                <a:spcPct val="0"/>
              </a:spcAft>
              <a:tabLst>
                <a:tab pos="309563" algn="l"/>
              </a:tabLst>
            </a:pPr>
            <a:r>
              <a:rPr lang="en-US" sz="3200" b="1" smtClean="0">
                <a:solidFill>
                  <a:srgbClr val="FF0000"/>
                </a:solidFill>
                <a:latin typeface="Times New Roman" pitchFamily="18" charset="0"/>
                <a:ea typeface="Calibri" pitchFamily="34" charset="0"/>
                <a:cs typeface="Times New Roman" pitchFamily="18" charset="0"/>
              </a:rPr>
              <a:t>Viêm </a:t>
            </a:r>
            <a:r>
              <a:rPr lang="en-US" sz="3200" b="1">
                <a:solidFill>
                  <a:srgbClr val="FF0000"/>
                </a:solidFill>
                <a:latin typeface="Times New Roman" pitchFamily="18" charset="0"/>
                <a:ea typeface="Calibri" pitchFamily="34" charset="0"/>
                <a:cs typeface="Times New Roman" pitchFamily="18" charset="0"/>
              </a:rPr>
              <a:t>tai giữa (Otitis media)</a:t>
            </a:r>
          </a:p>
          <a:p>
            <a:pPr lvl="0" eaLnBrk="0" fontAlgn="base" hangingPunct="0">
              <a:spcBef>
                <a:spcPct val="0"/>
              </a:spcBef>
              <a:spcAft>
                <a:spcPct val="0"/>
              </a:spcAft>
              <a:buFontTx/>
              <a:buChar char="•"/>
              <a:tabLst>
                <a:tab pos="309563" algn="l"/>
              </a:tabLst>
            </a:pPr>
            <a:endParaRPr lang="en-US" sz="2400" smtClean="0">
              <a:latin typeface="Times New Roman" pitchFamily="18" charset="0"/>
              <a:ea typeface="Calibri" pitchFamily="34" charset="0"/>
              <a:cs typeface="Times New Roman" pitchFamily="18" charset="0"/>
            </a:endParaRPr>
          </a:p>
          <a:p>
            <a:pPr lvl="0" eaLnBrk="0" fontAlgn="base" hangingPunct="0">
              <a:spcBef>
                <a:spcPts val="600"/>
              </a:spcBef>
              <a:spcAft>
                <a:spcPts val="600"/>
              </a:spcAft>
              <a:buFontTx/>
              <a:buChar char="•"/>
              <a:tabLst>
                <a:tab pos="309563" algn="l"/>
              </a:tabLst>
            </a:pPr>
            <a:r>
              <a:rPr lang="en-US" sz="2400" smtClean="0">
                <a:latin typeface="Times New Roman" pitchFamily="18" charset="0"/>
                <a:ea typeface="Calibri" pitchFamily="34" charset="0"/>
                <a:cs typeface="Times New Roman" pitchFamily="18" charset="0"/>
              </a:rPr>
              <a:t>Là </a:t>
            </a:r>
            <a:r>
              <a:rPr lang="en-US" sz="2400">
                <a:latin typeface="Times New Roman" pitchFamily="18" charset="0"/>
                <a:ea typeface="Calibri" pitchFamily="34" charset="0"/>
                <a:cs typeface="Times New Roman" pitchFamily="18" charset="0"/>
              </a:rPr>
              <a:t>một bệnh thường gặp ở trẻ em từ 2 đến 6 tuổi.</a:t>
            </a:r>
            <a:endParaRPr lang="en-US" sz="2400">
              <a:latin typeface="Times New Roman" pitchFamily="18" charset="0"/>
              <a:cs typeface="Times New Roman" pitchFamily="18" charset="0"/>
            </a:endParaRPr>
          </a:p>
          <a:p>
            <a:pPr lvl="0" eaLnBrk="0" fontAlgn="base" hangingPunct="0">
              <a:spcBef>
                <a:spcPts val="600"/>
              </a:spcBef>
              <a:spcAft>
                <a:spcPts val="600"/>
              </a:spcAft>
              <a:buFontTx/>
              <a:buChar char="•"/>
              <a:tabLst>
                <a:tab pos="309563" algn="l"/>
              </a:tabLst>
            </a:pPr>
            <a:r>
              <a:rPr lang="en-US" sz="2400">
                <a:latin typeface="Times New Roman" pitchFamily="18" charset="0"/>
                <a:ea typeface="Calibri" pitchFamily="34" charset="0"/>
                <a:cs typeface="Times New Roman" pitchFamily="18" charset="0"/>
              </a:rPr>
              <a:t>Theo thống kê cuả Bắc Mỹ, và châu Âu 20% trẻ em ở lứa tuổi này ít nhất có</a:t>
            </a:r>
            <a:endParaRPr lang="en-US" sz="2400">
              <a:latin typeface="Times New Roman" pitchFamily="18" charset="0"/>
              <a:cs typeface="Times New Roman" pitchFamily="18" charset="0"/>
            </a:endParaRPr>
          </a:p>
          <a:p>
            <a:pPr lvl="0" eaLnBrk="0" fontAlgn="base" hangingPunct="0">
              <a:spcBef>
                <a:spcPts val="600"/>
              </a:spcBef>
              <a:spcAft>
                <a:spcPts val="600"/>
              </a:spcAft>
              <a:tabLst>
                <a:tab pos="309563" algn="l"/>
              </a:tabLst>
            </a:pPr>
            <a:r>
              <a:rPr lang="en-US" sz="2400">
                <a:latin typeface="Times New Roman" pitchFamily="18" charset="0"/>
                <a:ea typeface="Calibri" pitchFamily="34" charset="0"/>
                <a:cs typeface="Times New Roman" pitchFamily="18" charset="0"/>
              </a:rPr>
              <a:t>một đợt viêm tai giữa cấp, 10% bệnh khởi phát do nhiễm virus.</a:t>
            </a:r>
            <a:endParaRPr lang="en-US" sz="2400">
              <a:latin typeface="Times New Roman" pitchFamily="18" charset="0"/>
              <a:cs typeface="Times New Roman" pitchFamily="18" charset="0"/>
            </a:endParaRPr>
          </a:p>
          <a:p>
            <a:pPr lvl="0" eaLnBrk="0" fontAlgn="base" hangingPunct="0">
              <a:spcBef>
                <a:spcPts val="600"/>
              </a:spcBef>
              <a:spcAft>
                <a:spcPts val="600"/>
              </a:spcAft>
              <a:tabLst>
                <a:tab pos="309563" algn="l"/>
              </a:tabLst>
            </a:pPr>
            <a:r>
              <a:rPr lang="en-US" sz="2400">
                <a:latin typeface="Times New Roman" pitchFamily="18" charset="0"/>
                <a:ea typeface="Calibri" pitchFamily="34" charset="0"/>
                <a:cs typeface="Times New Roman" pitchFamily="18" charset="0"/>
              </a:rPr>
              <a:t>+ Là tình trạng viêm cấp tính của niêm mạc hòm nhĩ, kể cả niêm mạc trong</a:t>
            </a:r>
            <a:endParaRPr lang="en-US" sz="2400">
              <a:latin typeface="Times New Roman" pitchFamily="18" charset="0"/>
              <a:cs typeface="Times New Roman" pitchFamily="18" charset="0"/>
            </a:endParaRPr>
          </a:p>
          <a:p>
            <a:pPr lvl="0" eaLnBrk="0" fontAlgn="base" hangingPunct="0">
              <a:spcBef>
                <a:spcPts val="600"/>
              </a:spcBef>
              <a:spcAft>
                <a:spcPts val="600"/>
              </a:spcAft>
              <a:tabLst>
                <a:tab pos="309563" algn="l"/>
              </a:tabLst>
            </a:pPr>
            <a:r>
              <a:rPr lang="en-US" sz="2400">
                <a:latin typeface="Times New Roman" pitchFamily="18" charset="0"/>
                <a:ea typeface="Calibri" pitchFamily="34" charset="0"/>
                <a:cs typeface="Times New Roman" pitchFamily="18" charset="0"/>
              </a:rPr>
              <a:t>thông bào xương chũm với những triệu chứng khởi phát ồ ạt</a:t>
            </a:r>
            <a:r>
              <a:rPr lang="en-US" sz="2400" smtClean="0">
                <a:latin typeface="Times New Roman" pitchFamily="18" charset="0"/>
                <a:ea typeface="Calibri" pitchFamily="34" charset="0"/>
                <a:cs typeface="Times New Roman" pitchFamily="18" charset="0"/>
              </a:rPr>
              <a:t>.</a:t>
            </a:r>
            <a:endParaRPr kumimoji="0" lang="en-US" sz="2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52388" algn="l" defTabSz="914400" rtl="0" eaLnBrk="1" fontAlgn="base" latinLnBrk="0" hangingPunct="1">
              <a:lnSpc>
                <a:spcPct val="100000"/>
              </a:lnSpc>
              <a:spcBef>
                <a:spcPts val="600"/>
              </a:spcBef>
              <a:spcAft>
                <a:spcPts val="600"/>
              </a:spcAft>
              <a:buClrTx/>
              <a:buSzTx/>
              <a:buFontTx/>
              <a:buNone/>
              <a:tabLst>
                <a:tab pos="349250" algn="l"/>
              </a:tabLst>
            </a:pPr>
            <a:r>
              <a:rPr kumimoji="0" lang="en-US" sz="2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Nguyên</a:t>
            </a:r>
            <a:r>
              <a:rPr kumimoji="0" lang="en-US" sz="2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nhân</a:t>
            </a:r>
            <a:r>
              <a:rPr kumimoji="0" lang="en-US" sz="2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thường</a:t>
            </a:r>
            <a:r>
              <a:rPr kumimoji="0" lang="en-US" sz="2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là</a:t>
            </a:r>
            <a:r>
              <a:rPr kumimoji="0" lang="en-US" sz="2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S.pneumoniae</a:t>
            </a:r>
            <a:r>
              <a:rPr kumimoji="0" lang="en-US" sz="2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H. </a:t>
            </a:r>
            <a:r>
              <a:rPr kumimoji="0" lang="en-US" sz="24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mophilus</a:t>
            </a:r>
            <a:r>
              <a:rPr kumimoji="0" lang="en-US" sz="2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influezae</a:t>
            </a:r>
            <a:r>
              <a:rPr kumimoji="0" lang="en-US" sz="2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Branhamella</a:t>
            </a:r>
            <a:r>
              <a:rPr kumimoji="0" lang="en-US" sz="2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catarrhallis</a:t>
            </a: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57200"/>
            <a:ext cx="8610600" cy="5309146"/>
          </a:xfrm>
          <a:prstGeom prst="rect">
            <a:avLst/>
          </a:prstGeom>
        </p:spPr>
        <p:txBody>
          <a:bodyPr wrap="square">
            <a:spAutoFit/>
          </a:bodyPr>
          <a:lstStyle/>
          <a:p>
            <a:pPr lvl="0" indent="52388" eaLnBrk="0" fontAlgn="base" hangingPunct="0">
              <a:spcBef>
                <a:spcPct val="0"/>
              </a:spcBef>
              <a:spcAft>
                <a:spcPct val="0"/>
              </a:spcAft>
              <a:tabLst>
                <a:tab pos="349250" algn="l"/>
              </a:tabLst>
            </a:pPr>
            <a:r>
              <a:rPr lang="en-US" sz="2400">
                <a:solidFill>
                  <a:srgbClr val="00B050"/>
                </a:solidFill>
                <a:latin typeface="Times New Roman" pitchFamily="18" charset="0"/>
                <a:ea typeface="Calibri" pitchFamily="34" charset="0"/>
                <a:cs typeface="Times New Roman" pitchFamily="18" charset="0"/>
              </a:rPr>
              <a:t>Triệu chứng:</a:t>
            </a:r>
            <a:endParaRPr lang="en-US" sz="2400">
              <a:solidFill>
                <a:srgbClr val="00B050"/>
              </a:solidFill>
              <a:latin typeface="Times New Roman" pitchFamily="18" charset="0"/>
              <a:cs typeface="Times New Roman" pitchFamily="18" charset="0"/>
            </a:endParaRPr>
          </a:p>
          <a:p>
            <a:pPr lvl="0" indent="52388" eaLnBrk="0" fontAlgn="base" hangingPunct="0">
              <a:spcBef>
                <a:spcPts val="600"/>
              </a:spcBef>
              <a:spcAft>
                <a:spcPts val="600"/>
              </a:spcAft>
              <a:tabLst>
                <a:tab pos="349250" algn="l"/>
              </a:tabLst>
            </a:pPr>
            <a:r>
              <a:rPr lang="en-US" sz="2400">
                <a:latin typeface="Times New Roman" pitchFamily="18" charset="0"/>
                <a:ea typeface="Calibri" pitchFamily="34" charset="0"/>
                <a:cs typeface="Times New Roman" pitchFamily="18" charset="0"/>
              </a:rPr>
              <a:t>+ Trẻ sơ sinh và trẻ nhỏ:  </a:t>
            </a:r>
            <a:r>
              <a:rPr lang="en-US" sz="2400">
                <a:latin typeface="Times New Roman" pitchFamily="18" charset="0"/>
                <a:ea typeface="Calibri" pitchFamily="34" charset="0"/>
                <a:cs typeface="Times New Roman" pitchFamily="18" charset="0"/>
              </a:rPr>
              <a:t>- </a:t>
            </a:r>
            <a:r>
              <a:rPr lang="en-US" sz="2400" smtClean="0">
                <a:latin typeface="Times New Roman" pitchFamily="18" charset="0"/>
                <a:ea typeface="Calibri" pitchFamily="34" charset="0"/>
                <a:cs typeface="Times New Roman" pitchFamily="18" charset="0"/>
              </a:rPr>
              <a:t>Sốt,  </a:t>
            </a:r>
            <a:r>
              <a:rPr lang="en-US" sz="2400">
                <a:latin typeface="Times New Roman" pitchFamily="18" charset="0"/>
                <a:ea typeface="Calibri" pitchFamily="34" charset="0"/>
                <a:cs typeface="Times New Roman" pitchFamily="18" charset="0"/>
              </a:rPr>
              <a:t>Khóc </a:t>
            </a:r>
            <a:r>
              <a:rPr lang="en-US" sz="2400" smtClean="0">
                <a:latin typeface="Times New Roman" pitchFamily="18" charset="0"/>
                <a:ea typeface="Calibri" pitchFamily="34" charset="0"/>
                <a:cs typeface="Times New Roman" pitchFamily="18" charset="0"/>
              </a:rPr>
              <a:t>đêm.</a:t>
            </a:r>
            <a:endParaRPr lang="en-US" sz="2400">
              <a:latin typeface="Times New Roman" pitchFamily="18" charset="0"/>
              <a:cs typeface="Times New Roman" pitchFamily="18" charset="0"/>
            </a:endParaRPr>
          </a:p>
          <a:p>
            <a:pPr lvl="0" indent="52388" eaLnBrk="0" fontAlgn="base" hangingPunct="0">
              <a:spcBef>
                <a:spcPts val="600"/>
              </a:spcBef>
              <a:spcAft>
                <a:spcPts val="600"/>
              </a:spcAft>
              <a:buFontTx/>
              <a:buChar char="•"/>
              <a:tabLst>
                <a:tab pos="349250" algn="l"/>
              </a:tabLst>
            </a:pPr>
            <a:r>
              <a:rPr lang="en-US" sz="2400" smtClean="0">
                <a:latin typeface="Times New Roman" pitchFamily="18" charset="0"/>
                <a:ea typeface="Calibri" pitchFamily="34" charset="0"/>
                <a:cs typeface="Times New Roman" pitchFamily="18" charset="0"/>
              </a:rPr>
              <a:t> Bức </a:t>
            </a:r>
            <a:r>
              <a:rPr lang="en-US" sz="2400">
                <a:latin typeface="Times New Roman" pitchFamily="18" charset="0"/>
                <a:ea typeface="Calibri" pitchFamily="34" charset="0"/>
                <a:cs typeface="Times New Roman" pitchFamily="18" charset="0"/>
              </a:rPr>
              <a:t>rức, bơ phờ, hay lấy tay ngoáy vào tai.</a:t>
            </a:r>
            <a:endParaRPr lang="en-US" sz="2400">
              <a:latin typeface="Times New Roman" pitchFamily="18" charset="0"/>
              <a:cs typeface="Times New Roman" pitchFamily="18" charset="0"/>
            </a:endParaRPr>
          </a:p>
          <a:p>
            <a:pPr lvl="0" indent="52388" eaLnBrk="0" fontAlgn="base" hangingPunct="0">
              <a:spcBef>
                <a:spcPts val="600"/>
              </a:spcBef>
              <a:spcAft>
                <a:spcPts val="600"/>
              </a:spcAft>
              <a:buFontTx/>
              <a:buChar char="•"/>
              <a:tabLst>
                <a:tab pos="349250" algn="l"/>
              </a:tabLst>
            </a:pPr>
            <a:r>
              <a:rPr lang="en-US" sz="2400" smtClean="0">
                <a:latin typeface="Times New Roman" pitchFamily="18" charset="0"/>
                <a:ea typeface="Calibri" pitchFamily="34" charset="0"/>
                <a:cs typeface="Times New Roman" pitchFamily="18" charset="0"/>
              </a:rPr>
              <a:t> Đau </a:t>
            </a:r>
            <a:r>
              <a:rPr lang="en-US" sz="2400">
                <a:latin typeface="Times New Roman" pitchFamily="18" charset="0"/>
                <a:ea typeface="Calibri" pitchFamily="34" charset="0"/>
                <a:cs typeface="Times New Roman" pitchFamily="18" charset="0"/>
              </a:rPr>
              <a:t>tai thể hiện bằng hay khóc.</a:t>
            </a:r>
            <a:endParaRPr lang="en-US" sz="2400">
              <a:latin typeface="Times New Roman" pitchFamily="18" charset="0"/>
              <a:cs typeface="Times New Roman" pitchFamily="18" charset="0"/>
            </a:endParaRPr>
          </a:p>
          <a:p>
            <a:pPr lvl="0" indent="52388" eaLnBrk="0" fontAlgn="base" hangingPunct="0">
              <a:spcBef>
                <a:spcPts val="600"/>
              </a:spcBef>
              <a:spcAft>
                <a:spcPts val="600"/>
              </a:spcAft>
              <a:buFontTx/>
              <a:buChar char="•"/>
              <a:tabLst>
                <a:tab pos="349250" algn="l"/>
              </a:tabLst>
            </a:pPr>
            <a:r>
              <a:rPr lang="en-US" sz="2400" smtClean="0">
                <a:latin typeface="Times New Roman" pitchFamily="18" charset="0"/>
                <a:ea typeface="Calibri" pitchFamily="34" charset="0"/>
                <a:cs typeface="Times New Roman" pitchFamily="18" charset="0"/>
              </a:rPr>
              <a:t> Ngoài </a:t>
            </a:r>
            <a:r>
              <a:rPr lang="en-US" sz="2400">
                <a:latin typeface="Times New Roman" pitchFamily="18" charset="0"/>
                <a:ea typeface="Calibri" pitchFamily="34" charset="0"/>
                <a:cs typeface="Times New Roman" pitchFamily="18" charset="0"/>
              </a:rPr>
              <a:t>ra trẻ có thể bỏ bú, tiêu chảy hay có viem phổi kèm theo.</a:t>
            </a:r>
            <a:endParaRPr lang="en-US" sz="2400">
              <a:latin typeface="Times New Roman" pitchFamily="18" charset="0"/>
              <a:cs typeface="Times New Roman" pitchFamily="18" charset="0"/>
            </a:endParaRPr>
          </a:p>
          <a:p>
            <a:pPr lvl="0" indent="52388" eaLnBrk="0" fontAlgn="base" hangingPunct="0">
              <a:spcBef>
                <a:spcPts val="600"/>
              </a:spcBef>
              <a:spcAft>
                <a:spcPts val="600"/>
              </a:spcAft>
              <a:tabLst>
                <a:tab pos="349250" algn="l"/>
              </a:tabLst>
            </a:pPr>
            <a:r>
              <a:rPr lang="en-US" sz="2400">
                <a:latin typeface="Times New Roman" pitchFamily="18" charset="0"/>
                <a:ea typeface="Calibri" pitchFamily="34" charset="0"/>
                <a:cs typeface="Times New Roman" pitchFamily="18" charset="0"/>
              </a:rPr>
              <a:t>+ Trẻ lớn: hỏi triệu chứng sốt, đau tai, ù tai, chảy mủ tai, nghe kém.</a:t>
            </a:r>
            <a:endParaRPr lang="en-US" sz="2400">
              <a:latin typeface="Times New Roman" pitchFamily="18" charset="0"/>
              <a:cs typeface="Times New Roman" pitchFamily="18" charset="0"/>
            </a:endParaRPr>
          </a:p>
          <a:p>
            <a:pPr lvl="0" indent="52388" eaLnBrk="0" fontAlgn="base" hangingPunct="0">
              <a:spcBef>
                <a:spcPts val="600"/>
              </a:spcBef>
              <a:spcAft>
                <a:spcPts val="600"/>
              </a:spcAft>
              <a:tabLst>
                <a:tab pos="349250" algn="l"/>
              </a:tabLst>
            </a:pPr>
            <a:r>
              <a:rPr lang="en-US" sz="2400">
                <a:latin typeface="Times New Roman" pitchFamily="18" charset="0"/>
                <a:ea typeface="Calibri" pitchFamily="34" charset="0"/>
                <a:cs typeface="Times New Roman" pitchFamily="18" charset="0"/>
              </a:rPr>
              <a:t>Khám tai:</a:t>
            </a:r>
            <a:endParaRPr lang="en-US" sz="2400">
              <a:latin typeface="Times New Roman" pitchFamily="18" charset="0"/>
              <a:cs typeface="Times New Roman" pitchFamily="18" charset="0"/>
            </a:endParaRPr>
          </a:p>
          <a:p>
            <a:pPr lvl="0" indent="52388" eaLnBrk="0" fontAlgn="base" hangingPunct="0">
              <a:spcBef>
                <a:spcPts val="600"/>
              </a:spcBef>
              <a:spcAft>
                <a:spcPts val="600"/>
              </a:spcAft>
              <a:buFontTx/>
              <a:buChar char="•"/>
              <a:tabLst>
                <a:tab pos="349250" algn="l"/>
              </a:tabLst>
            </a:pPr>
            <a:r>
              <a:rPr lang="en-US" sz="2400" smtClean="0">
                <a:latin typeface="Times New Roman" pitchFamily="18" charset="0"/>
                <a:ea typeface="Calibri" pitchFamily="34" charset="0"/>
                <a:cs typeface="Times New Roman" pitchFamily="18" charset="0"/>
              </a:rPr>
              <a:t> Tìm </a:t>
            </a:r>
            <a:r>
              <a:rPr lang="en-US" sz="2400">
                <a:latin typeface="Times New Roman" pitchFamily="18" charset="0"/>
                <a:ea typeface="Calibri" pitchFamily="34" charset="0"/>
                <a:cs typeface="Times New Roman" pitchFamily="18" charset="0"/>
              </a:rPr>
              <a:t>dấu hiệu màng nhĩ đỏ, phồng, ướt, mất tam giác sáng, các mốc giải phẩu bị xóa nhòa.</a:t>
            </a:r>
            <a:endParaRPr lang="en-US" sz="2400">
              <a:latin typeface="Times New Roman" pitchFamily="18" charset="0"/>
              <a:cs typeface="Times New Roman" pitchFamily="18" charset="0"/>
            </a:endParaRPr>
          </a:p>
          <a:p>
            <a:pPr lvl="0" indent="52388" eaLnBrk="0" fontAlgn="base" hangingPunct="0">
              <a:spcBef>
                <a:spcPts val="600"/>
              </a:spcBef>
              <a:spcAft>
                <a:spcPts val="600"/>
              </a:spcAft>
              <a:buFontTx/>
              <a:buChar char="•"/>
              <a:tabLst>
                <a:tab pos="349250" algn="l"/>
              </a:tabLst>
            </a:pPr>
            <a:r>
              <a:rPr lang="en-US" sz="2400" smtClean="0">
                <a:latin typeface="Times New Roman" pitchFamily="18" charset="0"/>
                <a:ea typeface="Calibri" pitchFamily="34" charset="0"/>
                <a:cs typeface="Times New Roman" pitchFamily="18" charset="0"/>
              </a:rPr>
              <a:t> Có </a:t>
            </a:r>
            <a:r>
              <a:rPr lang="en-US" sz="2400">
                <a:latin typeface="Times New Roman" pitchFamily="18" charset="0"/>
                <a:ea typeface="Calibri" pitchFamily="34" charset="0"/>
                <a:cs typeface="Times New Roman" pitchFamily="18" charset="0"/>
              </a:rPr>
              <a:t>thể thấy mực nước khí dịch, giới hạn di động khi khám bằng đèn otoscope có nén màng nhĩ.  Mủ trong ống tai</a:t>
            </a:r>
            <a:endParaRPr lang="en-US" sz="2400">
              <a:latin typeface="Times New Roman" pitchFamily="18" charset="0"/>
              <a:cs typeface="Times New Roman" pitchFamily="18" charset="0"/>
            </a:endParaRPr>
          </a:p>
        </p:txBody>
      </p:sp>
    </p:spTree>
    <p:extLst>
      <p:ext uri="{BB962C8B-B14F-4D97-AF65-F5344CB8AC3E}">
        <p14:creationId xmlns:p14="http://schemas.microsoft.com/office/powerpoint/2010/main" val="11360521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3"/>
          <p:cNvSpPr>
            <a:spLocks noChangeArrowheads="1"/>
          </p:cNvSpPr>
          <p:nvPr/>
        </p:nvSpPr>
        <p:spPr bwMode="auto">
          <a:xfrm>
            <a:off x="171450" y="178713"/>
            <a:ext cx="866775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tabLst>
                <a:tab pos="307975" algn="l"/>
              </a:tabLst>
            </a:pPr>
            <a:r>
              <a:rPr lang="en-US" sz="2800" u="sng" smtClean="0">
                <a:solidFill>
                  <a:srgbClr val="00B050"/>
                </a:solidFill>
                <a:latin typeface="Times New Roman" pitchFamily="18" charset="0"/>
                <a:ea typeface="Calibri" pitchFamily="34" charset="0"/>
                <a:cs typeface="Times New Roman" pitchFamily="18" charset="0"/>
              </a:rPr>
              <a:t>Điều </a:t>
            </a:r>
            <a:r>
              <a:rPr lang="en-US" sz="2800" u="sng">
                <a:solidFill>
                  <a:srgbClr val="00B050"/>
                </a:solidFill>
                <a:latin typeface="Times New Roman" pitchFamily="18" charset="0"/>
                <a:ea typeface="Calibri" pitchFamily="34" charset="0"/>
                <a:cs typeface="Times New Roman" pitchFamily="18" charset="0"/>
              </a:rPr>
              <a:t>trị</a:t>
            </a:r>
            <a:r>
              <a:rPr lang="en-US" sz="2800" smtClean="0">
                <a:solidFill>
                  <a:srgbClr val="00B050"/>
                </a:solidFill>
                <a:latin typeface="Times New Roman" pitchFamily="18" charset="0"/>
                <a:ea typeface="Calibri" pitchFamily="34" charset="0"/>
                <a:cs typeface="Times New Roman" pitchFamily="18" charset="0"/>
              </a:rPr>
              <a:t>:</a:t>
            </a:r>
            <a:endParaRPr kumimoji="0" lang="en-US" sz="2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2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Trích rạch màng nhỉ, không để màng nhĩ vỡ tự nhiên gây rách không hồi phụ</a:t>
            </a:r>
            <a:r>
              <a:rPr kumimoji="0" lang="en-US" sz="2800" b="0" i="0" u="sng" strike="noStrike" cap="none" normalizeH="0" baseline="0" smtClean="0">
                <a:ln>
                  <a:noFill/>
                </a:ln>
                <a:solidFill>
                  <a:srgbClr val="0000FF"/>
                </a:solidFill>
                <a:effectLst/>
                <a:latin typeface="Times New Roman" pitchFamily="18" charset="0"/>
                <a:ea typeface="Calibri" pitchFamily="34" charset="0"/>
                <a:cs typeface="Times New Roman" pitchFamily="18" charset="0"/>
              </a:rPr>
              <a:t>c</a:t>
            </a:r>
          </a:p>
          <a:p>
            <a:pPr lvl="0" eaLnBrk="0" fontAlgn="base" hangingPunct="0">
              <a:spcBef>
                <a:spcPct val="0"/>
              </a:spcBef>
              <a:spcAft>
                <a:spcPct val="0"/>
              </a:spcAft>
              <a:tabLst>
                <a:tab pos="307975" algn="l"/>
              </a:tabLst>
            </a:pPr>
            <a:r>
              <a:rPr lang="en-US" sz="2800" u="sng">
                <a:solidFill>
                  <a:srgbClr val="00B050"/>
                </a:solidFill>
                <a:latin typeface="Times New Roman" pitchFamily="18" charset="0"/>
                <a:ea typeface="Calibri" pitchFamily="34" charset="0"/>
                <a:cs typeface="Times New Roman" pitchFamily="18" charset="0"/>
              </a:rPr>
              <a:t>Nguyên tắc điều trị</a:t>
            </a:r>
            <a:r>
              <a:rPr lang="en-US" sz="2800">
                <a:solidFill>
                  <a:srgbClr val="00B050"/>
                </a:solidFill>
                <a:latin typeface="Times New Roman" pitchFamily="18" charset="0"/>
                <a:ea typeface="Calibri" pitchFamily="34" charset="0"/>
                <a:cs typeface="Times New Roman" pitchFamily="18" charset="0"/>
              </a:rPr>
              <a:t>:</a:t>
            </a:r>
            <a:endParaRPr lang="en-US" sz="2800">
              <a:solidFill>
                <a:srgbClr val="00B050"/>
              </a:solidFill>
              <a:latin typeface="Times New Roman" pitchFamily="18" charset="0"/>
              <a:cs typeface="Times New Roman" pitchFamily="18" charset="0"/>
            </a:endParaRPr>
          </a:p>
          <a:p>
            <a:pPr lvl="2" eaLnBrk="0" fontAlgn="base" hangingPunct="0">
              <a:spcBef>
                <a:spcPct val="0"/>
              </a:spcBef>
              <a:spcAft>
                <a:spcPct val="0"/>
              </a:spcAft>
              <a:buFontTx/>
              <a:buChar char="•"/>
              <a:tabLst>
                <a:tab pos="307975" algn="l"/>
              </a:tabLst>
            </a:pPr>
            <a:r>
              <a:rPr lang="en-US" sz="2800">
                <a:latin typeface="Times New Roman" pitchFamily="18" charset="0"/>
                <a:ea typeface="Calibri" pitchFamily="34" charset="0"/>
                <a:cs typeface="Times New Roman" pitchFamily="18" charset="0"/>
              </a:rPr>
              <a:t>Kháng sinh</a:t>
            </a:r>
            <a:endParaRPr lang="en-US" sz="2800">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800" b="0" i="0" u="sng" strike="noStrike" cap="none" normalizeH="0" baseline="0" smtClean="0">
                <a:ln>
                  <a:noFill/>
                </a:ln>
                <a:solidFill>
                  <a:srgbClr val="00B050"/>
                </a:solidFill>
                <a:effectLst/>
                <a:latin typeface="Times New Roman" pitchFamily="18" charset="0"/>
                <a:ea typeface="Calibri" pitchFamily="34" charset="0"/>
                <a:cs typeface="Times New Roman" pitchFamily="18" charset="0"/>
              </a:rPr>
              <a:t>Điều trị kháng sinh</a:t>
            </a:r>
            <a:endParaRPr kumimoji="0" lang="en-US" sz="2800" b="0" i="0" u="none" strike="noStrike" cap="none" normalizeH="0" baseline="0" smtClean="0">
              <a:ln>
                <a:noFill/>
              </a:ln>
              <a:solidFill>
                <a:srgbClr val="00B050"/>
              </a:solidFill>
              <a:effectLst/>
              <a:latin typeface="Times New Roman" pitchFamily="18"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tab pos="457200" algn="l"/>
              </a:tabLst>
            </a:pPr>
            <a:r>
              <a:rPr kumimoji="0" lang="en-US" sz="2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Kháng </a:t>
            </a:r>
            <a:r>
              <a:rPr kumimoji="0" lang="en-US" sz="2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sinh ban đầu: Amox trong 7-14 ngày</a:t>
            </a: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tab pos="457200" algn="l"/>
              </a:tabLst>
            </a:pPr>
            <a:r>
              <a:rPr kumimoji="0" lang="en-US" sz="2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Kháng sinh tiếp theo: dựa theo KSD.</a:t>
            </a: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Nếu không có </a:t>
            </a:r>
            <a:r>
              <a:rPr kumimoji="0" lang="en-US" sz="2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KSD: Amoxicillin/Clavulanic acid hay Cefaclor hoac Cefuroxime 30mg/kg/14 ngày</a:t>
            </a: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tab pos="457200" algn="l"/>
              </a:tabLst>
            </a:pPr>
            <a:r>
              <a:rPr kumimoji="0" lang="en-US" sz="2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Nếu bệnh nhân dị ứng với dòng lactam thì có thể </a:t>
            </a:r>
            <a:r>
              <a:rPr kumimoji="0" lang="en-US" sz="2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dùng Erythromycine</a:t>
            </a: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30mg/kg</a:t>
            </a:r>
            <a:r>
              <a:rPr kumimoji="0" lang="en-US" sz="2800" b="0" i="0" u="sng" strike="noStrike" cap="none" normalizeH="0" baseline="0" smtClean="0">
                <a:ln>
                  <a:noFill/>
                </a:ln>
                <a:solidFill>
                  <a:srgbClr val="0000FF"/>
                </a:solidFill>
                <a:effectLst/>
                <a:latin typeface="Times New Roman" pitchFamily="18" charset="0"/>
                <a:ea typeface="Calibri" pitchFamily="34" charset="0"/>
                <a:cs typeface="Times New Roman" pitchFamily="18" charset="0"/>
              </a:rPr>
              <a:t>/14 ngày, hoac Azithromycin</a:t>
            </a:r>
            <a:r>
              <a:rPr kumimoji="0" lang="en-US" sz="2800" b="0" i="0" u="sng" strike="noStrike" cap="none" normalizeH="0" baseline="0" smtClean="0">
                <a:ln>
                  <a:noFill/>
                </a:ln>
                <a:solidFill>
                  <a:srgbClr val="0000FF"/>
                </a:solidFill>
                <a:effectLst/>
                <a:latin typeface="Times New Roman" pitchFamily="18" charset="0"/>
                <a:ea typeface="Calibri" pitchFamily="34" charset="0"/>
                <a:cs typeface="Times New Roman" pitchFamily="18" charset="0"/>
              </a:rPr>
              <a:t>.</a:t>
            </a: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533400"/>
            <a:ext cx="8458200" cy="3046988"/>
          </a:xfrm>
          <a:prstGeom prst="rect">
            <a:avLst/>
          </a:prstGeom>
        </p:spPr>
        <p:txBody>
          <a:bodyPr wrap="square">
            <a:spAutoFit/>
          </a:bodyPr>
          <a:lstStyle/>
          <a:p>
            <a:pPr lvl="0" algn="just" eaLnBrk="0" fontAlgn="base" hangingPunct="0">
              <a:spcBef>
                <a:spcPct val="0"/>
              </a:spcBef>
              <a:spcAft>
                <a:spcPct val="0"/>
              </a:spcAft>
              <a:tabLst>
                <a:tab pos="457200" algn="l"/>
              </a:tabLst>
            </a:pPr>
            <a:r>
              <a:rPr lang="en-US" sz="3200" u="sng">
                <a:solidFill>
                  <a:srgbClr val="FFFF00"/>
                </a:solidFill>
                <a:latin typeface="Times New Roman" pitchFamily="18" charset="0"/>
                <a:ea typeface="Calibri" pitchFamily="34" charset="0"/>
                <a:cs typeface="Times New Roman" pitchFamily="18" charset="0"/>
              </a:rPr>
              <a:t>Trích rạch màng nhĩ </a:t>
            </a:r>
            <a:r>
              <a:rPr lang="en-US" sz="3200">
                <a:latin typeface="Times New Roman" pitchFamily="18" charset="0"/>
                <a:ea typeface="Calibri" pitchFamily="34" charset="0"/>
                <a:cs typeface="Times New Roman" pitchFamily="18" charset="0"/>
              </a:rPr>
              <a:t>:</a:t>
            </a:r>
            <a:endParaRPr lang="en-US" sz="3200">
              <a:latin typeface="Times New Roman" pitchFamily="18" charset="0"/>
              <a:cs typeface="Times New Roman" pitchFamily="18" charset="0"/>
            </a:endParaRPr>
          </a:p>
          <a:p>
            <a:pPr lvl="0" algn="just" eaLnBrk="0" fontAlgn="base" hangingPunct="0">
              <a:spcBef>
                <a:spcPct val="0"/>
              </a:spcBef>
              <a:spcAft>
                <a:spcPct val="0"/>
              </a:spcAft>
              <a:tabLst>
                <a:tab pos="457200" algn="l"/>
              </a:tabLst>
            </a:pPr>
            <a:r>
              <a:rPr lang="en-US" sz="3200">
                <a:latin typeface="Times New Roman" pitchFamily="18" charset="0"/>
                <a:ea typeface="Calibri" pitchFamily="34" charset="0"/>
                <a:cs typeface="Times New Roman" pitchFamily="18" charset="0"/>
              </a:rPr>
              <a:t>khi màng nhĩ căng phồng tụ mủ gây cho trẻ đau </a:t>
            </a:r>
            <a:r>
              <a:rPr lang="en-US" sz="3200">
                <a:latin typeface="Times New Roman" pitchFamily="18" charset="0"/>
                <a:ea typeface="Calibri" pitchFamily="34" charset="0"/>
                <a:cs typeface="Times New Roman" pitchFamily="18" charset="0"/>
              </a:rPr>
              <a:t>đớn </a:t>
            </a:r>
            <a:r>
              <a:rPr lang="en-US" sz="3200" smtClean="0">
                <a:latin typeface="Times New Roman" pitchFamily="18" charset="0"/>
                <a:ea typeface="Calibri" pitchFamily="34" charset="0"/>
                <a:cs typeface="Times New Roman" pitchFamily="18" charset="0"/>
              </a:rPr>
              <a:t>hoặc </a:t>
            </a:r>
            <a:r>
              <a:rPr lang="en-US" sz="3200">
                <a:latin typeface="Times New Roman" pitchFamily="18" charset="0"/>
                <a:ea typeface="Calibri" pitchFamily="34" charset="0"/>
                <a:cs typeface="Times New Roman" pitchFamily="18" charset="0"/>
              </a:rPr>
              <a:t>khi </a:t>
            </a:r>
            <a:r>
              <a:rPr lang="en-US" sz="3200" smtClean="0">
                <a:latin typeface="Times New Roman" pitchFamily="18" charset="0"/>
                <a:ea typeface="Calibri" pitchFamily="34" charset="0"/>
                <a:cs typeface="Times New Roman" pitchFamily="18" charset="0"/>
              </a:rPr>
              <a:t>thất bại điều trị</a:t>
            </a:r>
            <a:endParaRPr lang="en-US" sz="3200">
              <a:latin typeface="Times New Roman" pitchFamily="18" charset="0"/>
              <a:cs typeface="Times New Roman" pitchFamily="18" charset="0"/>
            </a:endParaRPr>
          </a:p>
          <a:p>
            <a:pPr lvl="0" algn="just" eaLnBrk="0" fontAlgn="base" hangingPunct="0">
              <a:spcBef>
                <a:spcPct val="0"/>
              </a:spcBef>
              <a:spcAft>
                <a:spcPct val="0"/>
              </a:spcAft>
              <a:tabLst>
                <a:tab pos="457200" algn="l"/>
              </a:tabLst>
            </a:pPr>
            <a:r>
              <a:rPr lang="en-US" sz="3200" u="sng" smtClean="0">
                <a:latin typeface="Times New Roman" pitchFamily="18" charset="0"/>
                <a:ea typeface="Calibri" pitchFamily="34" charset="0"/>
                <a:cs typeface="Times New Roman" pitchFamily="18" charset="0"/>
              </a:rPr>
              <a:t>Điều </a:t>
            </a:r>
            <a:r>
              <a:rPr lang="en-US" sz="3200" u="sng">
                <a:latin typeface="Times New Roman" pitchFamily="18" charset="0"/>
                <a:ea typeface="Calibri" pitchFamily="34" charset="0"/>
                <a:cs typeface="Times New Roman" pitchFamily="18" charset="0"/>
              </a:rPr>
              <a:t>trị triệu chứng</a:t>
            </a:r>
            <a:r>
              <a:rPr lang="en-US" sz="3200">
                <a:latin typeface="Times New Roman" pitchFamily="18" charset="0"/>
                <a:ea typeface="Calibri" pitchFamily="34" charset="0"/>
                <a:cs typeface="Times New Roman" pitchFamily="18" charset="0"/>
              </a:rPr>
              <a:t>:</a:t>
            </a:r>
            <a:endParaRPr lang="en-US" sz="3200">
              <a:latin typeface="Times New Roman" pitchFamily="18" charset="0"/>
              <a:cs typeface="Times New Roman" pitchFamily="18" charset="0"/>
            </a:endParaRPr>
          </a:p>
          <a:p>
            <a:pPr lvl="0" algn="just" eaLnBrk="0" fontAlgn="base" hangingPunct="0">
              <a:spcBef>
                <a:spcPct val="0"/>
              </a:spcBef>
              <a:spcAft>
                <a:spcPct val="0"/>
              </a:spcAft>
              <a:tabLst>
                <a:tab pos="457200" algn="l"/>
              </a:tabLst>
            </a:pPr>
            <a:r>
              <a:rPr lang="en-US" sz="3200" smtClean="0">
                <a:latin typeface="Times New Roman" pitchFamily="18" charset="0"/>
                <a:ea typeface="Calibri" pitchFamily="34" charset="0"/>
                <a:cs typeface="Times New Roman" pitchFamily="18" charset="0"/>
              </a:rPr>
              <a:t>Giảm đau</a:t>
            </a:r>
            <a:r>
              <a:rPr lang="en-US" sz="3200">
                <a:latin typeface="Times New Roman" pitchFamily="18" charset="0"/>
                <a:ea typeface="Calibri" pitchFamily="34" charset="0"/>
                <a:cs typeface="Times New Roman" pitchFamily="18" charset="0"/>
              </a:rPr>
              <a:t>, hạ sốt bằn</a:t>
            </a:r>
            <a:r>
              <a:rPr lang="en-US" sz="3200" u="sng">
                <a:latin typeface="Times New Roman" pitchFamily="18" charset="0"/>
                <a:ea typeface="Calibri" pitchFamily="34" charset="0"/>
                <a:cs typeface="Times New Roman" pitchFamily="18" charset="0"/>
              </a:rPr>
              <a:t>g Acetaminophen 15 mg/kg/6h.</a:t>
            </a:r>
            <a:endParaRPr lang="en-US" sz="3200">
              <a:latin typeface="Times New Roman" pitchFamily="18" charset="0"/>
              <a:cs typeface="Times New Roman" pitchFamily="18" charset="0"/>
            </a:endParaRPr>
          </a:p>
        </p:txBody>
      </p:sp>
    </p:spTree>
    <p:extLst>
      <p:ext uri="{BB962C8B-B14F-4D97-AF65-F5344CB8AC3E}">
        <p14:creationId xmlns:p14="http://schemas.microsoft.com/office/powerpoint/2010/main" val="1922513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3.jpeg" descr="þÿ"/>
          <p:cNvPicPr/>
          <p:nvPr/>
        </p:nvPicPr>
        <p:blipFill>
          <a:blip r:embed="rId2" cstate="print"/>
          <a:stretch>
            <a:fillRect/>
          </a:stretch>
        </p:blipFill>
        <p:spPr>
          <a:xfrm>
            <a:off x="1447800" y="1295400"/>
            <a:ext cx="6476999" cy="4953000"/>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0" name="Rectangle 4"/>
          <p:cNvSpPr>
            <a:spLocks noChangeArrowheads="1"/>
          </p:cNvSpPr>
          <p:nvPr/>
        </p:nvSpPr>
        <p:spPr bwMode="auto">
          <a:xfrm>
            <a:off x="8732" y="-3428646"/>
            <a:ext cx="8373268" cy="10556688"/>
          </a:xfrm>
          <a:prstGeom prst="rect">
            <a:avLst/>
          </a:prstGeom>
          <a:noFill/>
          <a:ln w="9525">
            <a:noFill/>
            <a:miter lim="800000"/>
            <a:headEnd/>
            <a:tailEnd/>
          </a:ln>
          <a:effectLst/>
        </p:spPr>
        <p:txBody>
          <a:bodyPr vert="horz" wrap="square" lIns="188853" tIns="152352" rIns="3980196"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rgbClr val="00B050"/>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000" b="1">
              <a:solidFill>
                <a:srgbClr val="00B050"/>
              </a:solidFill>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rgbClr val="00B050"/>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000" b="1">
              <a:solidFill>
                <a:srgbClr val="00B050"/>
              </a:solidFill>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rgbClr val="00B050"/>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rgbClr val="00B050"/>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400" b="1">
              <a:solidFill>
                <a:srgbClr val="00B050"/>
              </a:solidFill>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rgbClr val="00B050"/>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rgbClr val="00B050"/>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US" sz="2400" b="1">
              <a:solidFill>
                <a:srgbClr val="00B050"/>
              </a:solidFill>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B050"/>
                </a:solidFill>
                <a:effectLst/>
                <a:latin typeface="Times New Roman" pitchFamily="18" charset="0"/>
                <a:ea typeface="Calibri" pitchFamily="34" charset="0"/>
                <a:cs typeface="Times New Roman" pitchFamily="18" charset="0"/>
              </a:rPr>
              <a:t>Viêm</a:t>
            </a:r>
            <a:r>
              <a:rPr kumimoji="0" lang="en-US" sz="2400" b="1" i="0" u="none" strike="noStrike" cap="none" normalizeH="0" smtClean="0">
                <a:ln>
                  <a:noFill/>
                </a:ln>
                <a:solidFill>
                  <a:srgbClr val="00B050"/>
                </a:solidFill>
                <a:effectLst/>
                <a:latin typeface="Times New Roman" pitchFamily="18" charset="0"/>
                <a:ea typeface="Calibri" pitchFamily="34" charset="0"/>
                <a:cs typeface="Times New Roman" pitchFamily="18" charset="0"/>
              </a:rPr>
              <a:t> </a:t>
            </a:r>
            <a:r>
              <a:rPr kumimoji="0" lang="en-US" sz="2400" b="1" i="0" u="none" strike="noStrike" cap="none" normalizeH="0" smtClean="0">
                <a:ln>
                  <a:noFill/>
                </a:ln>
                <a:solidFill>
                  <a:srgbClr val="00B050"/>
                </a:solidFill>
                <a:effectLst/>
                <a:latin typeface="Times New Roman" pitchFamily="18" charset="0"/>
                <a:ea typeface="Calibri" pitchFamily="34" charset="0"/>
                <a:cs typeface="Times New Roman" pitchFamily="18" charset="0"/>
              </a:rPr>
              <a:t>tai </a:t>
            </a:r>
            <a:r>
              <a:rPr kumimoji="0" lang="en-US" sz="2400" b="1" i="0" u="none" strike="noStrike" cap="none" normalizeH="0" smtClean="0">
                <a:ln>
                  <a:noFill/>
                </a:ln>
                <a:solidFill>
                  <a:srgbClr val="00B050"/>
                </a:solidFill>
                <a:effectLst/>
                <a:latin typeface="Times New Roman" pitchFamily="18" charset="0"/>
                <a:ea typeface="Calibri" pitchFamily="34" charset="0"/>
                <a:cs typeface="Times New Roman" pitchFamily="18" charset="0"/>
              </a:rPr>
              <a:t>ngoài</a:t>
            </a:r>
          </a:p>
          <a:p>
            <a:r>
              <a:rPr lang="en-US" sz="2400" b="1">
                <a:latin typeface="Times New Roman" pitchFamily="18" charset="0"/>
                <a:cs typeface="Times New Roman" pitchFamily="18" charset="0"/>
              </a:rPr>
              <a:t>Nguyên nhân gây ra viêm tai ngoài</a:t>
            </a:r>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Có rất nhiều nguyên nhân, nhưng nguyên nhân chính gây ra bệnh viêm tai ngoài là do hiểm vi khuẩn Pseudomonas aeruginosa, P. aeruginose, protéu hoặc  nấm Aspergillus sống trong môi trường đất, nước nhiễm thông qua bơi lội nơi bẩn hay chấn thương do gãi hoặc ngoáy tai.</a:t>
            </a:r>
            <a:r>
              <a:rPr lang="en-US" sz="2400" b="1">
                <a:latin typeface="Times New Roman" pitchFamily="18" charset="0"/>
                <a:cs typeface="Times New Roman" pitchFamily="18" charset="0"/>
              </a:rPr>
              <a:t> </a:t>
            </a:r>
            <a:endParaRPr lang="en-US" sz="2400">
              <a:latin typeface="Times New Roman" pitchFamily="18" charset="0"/>
              <a:cs typeface="Times New Roman" pitchFamily="18" charset="0"/>
            </a:endParaRPr>
          </a:p>
          <a:p>
            <a:r>
              <a:rPr lang="en-US" sz="2400" b="1">
                <a:latin typeface="Times New Roman" pitchFamily="18" charset="0"/>
                <a:cs typeface="Times New Roman" pitchFamily="18" charset="0"/>
              </a:rPr>
              <a:t>Triệu chứng</a:t>
            </a:r>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  Đau tai, ngứa, chảy mủ</a:t>
            </a:r>
          </a:p>
          <a:p>
            <a:r>
              <a:rPr lang="en-US" sz="2400">
                <a:latin typeface="Times New Roman" pitchFamily="18" charset="0"/>
                <a:cs typeface="Times New Roman" pitchFamily="18" charset="0"/>
              </a:rPr>
              <a:t>Khám : xung huyết, phù nề da ống tai ngoài, đau khi kéo nhẹ vành tai, màng nhĩ vẫn di động bình thường.</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rgbClr val="00B050"/>
              </a:solidFill>
              <a:effectLst/>
              <a:latin typeface="Times New Roman" pitchFamily="18" charset="0"/>
              <a:ea typeface="Calibri" pitchFamily="34" charset="0"/>
              <a:cs typeface="Times New Roman" pitchFamily="18" charset="0"/>
            </a:endParaRPr>
          </a:p>
        </p:txBody>
      </p:sp>
      <p:sp>
        <p:nvSpPr>
          <p:cNvPr id="101381" name="Rectangle 5"/>
          <p:cNvSpPr>
            <a:spLocks noChangeArrowheads="1"/>
          </p:cNvSpPr>
          <p:nvPr/>
        </p:nvSpPr>
        <p:spPr bwMode="auto">
          <a:xfrm>
            <a:off x="0" y="-549888"/>
            <a:ext cx="8977313"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33400" algn="l"/>
              </a:tabLst>
            </a:pPr>
            <a:endParaRPr kumimoji="0" lang="en-US" sz="1800" b="1" i="0" u="none" strike="noStrike" cap="none" normalizeH="0" baseline="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533400" algn="l"/>
              </a:tabLst>
            </a:pPr>
            <a:endParaRPr lang="en-US" b="1">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533400" algn="l"/>
              </a:tabLst>
            </a:pPr>
            <a:endParaRPr kumimoji="0" lang="en-US" sz="1800" b="1" i="0" u="none" strike="noStrike" cap="none" normalizeH="0" baseline="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533400" algn="l"/>
              </a:tabLst>
            </a:pPr>
            <a:endParaRPr lang="en-US" b="1" smtClean="0">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533400" algn="l"/>
              </a:tabLst>
            </a:pPr>
            <a:endParaRPr lang="en-US" b="1">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533400" algn="l"/>
              </a:tabLst>
            </a:pPr>
            <a:endParaRPr lang="en-US" b="1">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533400" algn="l"/>
              </a:tabLst>
            </a:pPr>
            <a:r>
              <a:rPr kumimoji="0" lang="en-US" sz="1800" b="1" i="0" u="none" strike="noStrike" cap="none" normalizeH="0" baseline="0" smtClean="0">
                <a:ln>
                  <a:noFill/>
                </a:ln>
                <a:solidFill>
                  <a:schemeClr val="tx1"/>
                </a:solidFill>
                <a:effectLst/>
                <a:latin typeface="Arial" pitchFamily="34" charset="0"/>
                <a:ea typeface="Calibri" pitchFamily="34"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tab pos="533400" algn="l"/>
              </a:tabLst>
            </a:pPr>
            <a:endParaRPr lang="en-US" b="1">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533400" algn="l"/>
              </a:tabLst>
            </a:pPr>
            <a:endParaRPr kumimoji="0" lang="en-US" sz="1800" b="1" i="0" u="none" strike="noStrike" cap="none" normalizeH="0" baseline="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33400" algn="l"/>
              </a:tabLst>
            </a:pPr>
            <a:r>
              <a:rPr kumimoji="0" lang="en-US" sz="1800" b="0" i="0" u="none" strike="noStrike" cap="none" normalizeH="0" baseline="0" smtClean="0">
                <a:ln>
                  <a:noFill/>
                </a:ln>
                <a:solidFill>
                  <a:schemeClr val="tx1"/>
                </a:solidFill>
                <a:effectLst/>
                <a:latin typeface="Arial" pitchFamily="34" charset="0"/>
                <a:ea typeface="Calibri"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ea typeface="Calibri"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6" name="image19.jpeg" descr="þÿ"/>
          <p:cNvPicPr>
            <a:picLocks noChangeAspect="1" noChangeArrowheads="1"/>
          </p:cNvPicPr>
          <p:nvPr/>
        </p:nvPicPr>
        <p:blipFill>
          <a:blip r:embed="rId2"/>
          <a:srcRect/>
          <a:stretch>
            <a:fillRect/>
          </a:stretch>
        </p:blipFill>
        <p:spPr bwMode="auto">
          <a:xfrm>
            <a:off x="5091543" y="152400"/>
            <a:ext cx="3265057" cy="2533977"/>
          </a:xfrm>
          <a:prstGeom prst="rect">
            <a:avLst/>
          </a:prstGeom>
          <a:noFill/>
        </p:spPr>
      </p:pic>
      <p:pic>
        <p:nvPicPr>
          <p:cNvPr id="7" name="image20.jpeg" descr="þÿ"/>
          <p:cNvPicPr>
            <a:picLocks noChangeAspect="1" noChangeArrowheads="1"/>
          </p:cNvPicPr>
          <p:nvPr/>
        </p:nvPicPr>
        <p:blipFill>
          <a:blip r:embed="rId3"/>
          <a:srcRect/>
          <a:stretch>
            <a:fillRect/>
          </a:stretch>
        </p:blipFill>
        <p:spPr bwMode="auto">
          <a:xfrm>
            <a:off x="5091543" y="2719630"/>
            <a:ext cx="2743200" cy="3973383"/>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900" y="457200"/>
            <a:ext cx="8991600" cy="5740033"/>
          </a:xfrm>
          <a:prstGeom prst="rect">
            <a:avLst/>
          </a:prstGeom>
        </p:spPr>
        <p:txBody>
          <a:bodyPr wrap="square">
            <a:spAutoFit/>
          </a:bodyPr>
          <a:lstStyle/>
          <a:p>
            <a:pPr lvl="0" fontAlgn="base">
              <a:spcBef>
                <a:spcPct val="0"/>
              </a:spcBef>
              <a:spcAft>
                <a:spcPct val="0"/>
              </a:spcAft>
            </a:pPr>
            <a:endParaRPr lang="en-US" sz="2000" b="1" smtClean="0">
              <a:latin typeface="Arial" pitchFamily="34" charset="0"/>
              <a:ea typeface="Calibri" pitchFamily="34" charset="0"/>
              <a:cs typeface="Arial" pitchFamily="34" charset="0"/>
            </a:endParaRPr>
          </a:p>
          <a:p>
            <a:pPr lvl="0" fontAlgn="base">
              <a:spcBef>
                <a:spcPts val="600"/>
              </a:spcBef>
              <a:spcAft>
                <a:spcPts val="600"/>
              </a:spcAft>
            </a:pPr>
            <a:r>
              <a:rPr lang="en-US" sz="2400" b="1" smtClean="0">
                <a:solidFill>
                  <a:srgbClr val="00B050"/>
                </a:solidFill>
                <a:latin typeface="Times New Roman" pitchFamily="18" charset="0"/>
                <a:ea typeface="Calibri" pitchFamily="34" charset="0"/>
                <a:cs typeface="Times New Roman" pitchFamily="18" charset="0"/>
              </a:rPr>
              <a:t>Cách </a:t>
            </a:r>
            <a:r>
              <a:rPr lang="en-US" sz="2400" b="1">
                <a:solidFill>
                  <a:srgbClr val="00B050"/>
                </a:solidFill>
                <a:latin typeface="Times New Roman" pitchFamily="18" charset="0"/>
                <a:ea typeface="Calibri" pitchFamily="34" charset="0"/>
                <a:cs typeface="Times New Roman" pitchFamily="18" charset="0"/>
              </a:rPr>
              <a:t>chữa trị viêm tai ngoài</a:t>
            </a:r>
          </a:p>
          <a:p>
            <a:pPr lvl="0" eaLnBrk="0" fontAlgn="base" hangingPunct="0">
              <a:spcBef>
                <a:spcPts val="600"/>
              </a:spcBef>
              <a:spcAft>
                <a:spcPts val="600"/>
              </a:spcAft>
            </a:pPr>
            <a:r>
              <a:rPr lang="en-US" sz="2400">
                <a:latin typeface="Times New Roman" pitchFamily="18" charset="0"/>
                <a:ea typeface="Calibri" pitchFamily="34" charset="0"/>
                <a:cs typeface="Times New Roman" pitchFamily="18" charset="0"/>
              </a:rPr>
              <a:t>Cách điều trị phổ biến nhất của </a:t>
            </a:r>
            <a:r>
              <a:rPr lang="en-US" sz="2400">
                <a:solidFill>
                  <a:srgbClr val="0000FF"/>
                </a:solidFill>
                <a:latin typeface="Times New Roman" pitchFamily="18" charset="0"/>
                <a:ea typeface="Calibri" pitchFamily="34" charset="0"/>
                <a:cs typeface="Times New Roman" pitchFamily="18" charset="0"/>
                <a:hlinkClick r:id="rId2"/>
              </a:rPr>
              <a:t>bệnh viêm tai ngoài </a:t>
            </a:r>
            <a:r>
              <a:rPr lang="en-US" sz="2400">
                <a:latin typeface="Times New Roman" pitchFamily="18" charset="0"/>
                <a:ea typeface="Calibri" pitchFamily="34" charset="0"/>
                <a:cs typeface="Times New Roman" pitchFamily="18" charset="0"/>
              </a:rPr>
              <a:t>là điều trị bằng thuốc nhỏ tai, nếu bị nhiễm trùng sẽ phải điều trị thêm bằng thuốc kháng sinh.</a:t>
            </a:r>
            <a:endParaRPr lang="en-US" sz="2400">
              <a:latin typeface="Times New Roman" pitchFamily="18" charset="0"/>
              <a:cs typeface="Times New Roman" pitchFamily="18" charset="0"/>
            </a:endParaRPr>
          </a:p>
          <a:p>
            <a:pPr lvl="0" eaLnBrk="0" fontAlgn="base" hangingPunct="0">
              <a:spcBef>
                <a:spcPts val="600"/>
              </a:spcBef>
              <a:spcAft>
                <a:spcPts val="600"/>
              </a:spcAft>
            </a:pPr>
            <a:r>
              <a:rPr lang="en-US" sz="2400">
                <a:latin typeface="Times New Roman" pitchFamily="18" charset="0"/>
                <a:ea typeface="Calibri" pitchFamily="34" charset="0"/>
                <a:cs typeface="Times New Roman" pitchFamily="18" charset="0"/>
              </a:rPr>
              <a:t>Hạ sốt, giảm đau, chống viêm nếu cần, cẩn trọng khi dùng cocticoid</a:t>
            </a:r>
            <a:endParaRPr lang="en-US" sz="2400">
              <a:latin typeface="Times New Roman" pitchFamily="18" charset="0"/>
              <a:cs typeface="Times New Roman" pitchFamily="18" charset="0"/>
            </a:endParaRPr>
          </a:p>
          <a:p>
            <a:pPr lvl="0" eaLnBrk="0" fontAlgn="base" hangingPunct="0">
              <a:spcBef>
                <a:spcPts val="600"/>
              </a:spcBef>
              <a:spcAft>
                <a:spcPts val="600"/>
              </a:spcAft>
            </a:pPr>
            <a:r>
              <a:rPr lang="en-US" sz="2400">
                <a:latin typeface="Times New Roman" pitchFamily="18" charset="0"/>
                <a:ea typeface="Calibri" pitchFamily="34" charset="0"/>
                <a:cs typeface="Times New Roman" pitchFamily="18" charset="0"/>
              </a:rPr>
              <a:t>Bên cạnh đó, tuân thủ theo các biện pháp chữa trị sau sẽ giúp cho bệnh suy giảm đáng kể. Biện pháp tốt nhất là giữ tai thật khô ráo từ 1 tuần đến 10 ngày. Không để nước lọt vào tai sau khi tắm gội, tuyệt đối không được đi bơi và nghiêm cấm được tự ý nhét các vật vào tai. Sau từ 3-10 ngày điều trị thì bệnh sẽ thuyên giảm và khỏi hẳn. Trong các trường hợp bệnh tiến triển nặng hơn nên đến các cơ sở y tế để thăm khám kỹ hơn. Bệnh viêm tai ngoài khi không phát hiện và điều trị kịp thời có thể dẫn đến </a:t>
            </a:r>
            <a:r>
              <a:rPr lang="en-US" sz="2400">
                <a:solidFill>
                  <a:srgbClr val="0000FF"/>
                </a:solidFill>
                <a:latin typeface="Times New Roman" pitchFamily="18" charset="0"/>
                <a:ea typeface="Calibri" pitchFamily="34" charset="0"/>
                <a:cs typeface="Times New Roman" pitchFamily="18" charset="0"/>
                <a:hlinkClick r:id="rId3"/>
              </a:rPr>
              <a:t>viêm tai </a:t>
            </a:r>
            <a:r>
              <a:rPr lang="en-US" sz="2400">
                <a:solidFill>
                  <a:srgbClr val="0000FF"/>
                </a:solidFill>
                <a:latin typeface="Times New Roman" pitchFamily="18" charset="0"/>
                <a:ea typeface="Calibri" pitchFamily="34" charset="0"/>
                <a:cs typeface="Times New Roman" pitchFamily="18" charset="0"/>
                <a:hlinkClick r:id="rId3"/>
              </a:rPr>
              <a:t>giữa</a:t>
            </a:r>
            <a:r>
              <a:rPr lang="en-US" sz="2400" smtClean="0">
                <a:latin typeface="Times New Roman" pitchFamily="18" charset="0"/>
                <a:ea typeface="Calibri" pitchFamily="34" charset="0"/>
                <a:cs typeface="Times New Roman" pitchFamily="18" charset="0"/>
              </a:rPr>
              <a:t>.</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447800"/>
            <a:ext cx="8305800" cy="3200876"/>
          </a:xfrm>
          <a:prstGeom prst="rect">
            <a:avLst/>
          </a:prstGeom>
        </p:spPr>
        <p:txBody>
          <a:bodyPr wrap="square">
            <a:spAutoFit/>
          </a:bodyPr>
          <a:lstStyle/>
          <a:p>
            <a:pPr lvl="0" eaLnBrk="0" fontAlgn="base" hangingPunct="0">
              <a:spcBef>
                <a:spcPts val="600"/>
              </a:spcBef>
              <a:spcAft>
                <a:spcPts val="600"/>
              </a:spcAft>
            </a:pPr>
            <a:r>
              <a:rPr lang="en-US" sz="3200">
                <a:latin typeface="Times New Roman" pitchFamily="18" charset="0"/>
                <a:ea typeface="Calibri" pitchFamily="34" charset="0"/>
                <a:cs typeface="Times New Roman" pitchFamily="18" charset="0"/>
              </a:rPr>
              <a:t>Viêm tai ngoài là căn bệnh thường gặp nhưng hoàn toàn có thể phòng tránh hiệu quả nếu chúng ta biết cách giữ gìn và đề phòng.</a:t>
            </a:r>
            <a:endParaRPr lang="en-US" sz="3200">
              <a:latin typeface="Times New Roman" pitchFamily="18" charset="0"/>
              <a:cs typeface="Times New Roman" pitchFamily="18" charset="0"/>
            </a:endParaRPr>
          </a:p>
          <a:p>
            <a:pPr lvl="0" eaLnBrk="0" fontAlgn="base" hangingPunct="0">
              <a:spcBef>
                <a:spcPts val="600"/>
              </a:spcBef>
              <a:spcAft>
                <a:spcPts val="600"/>
              </a:spcAft>
            </a:pPr>
            <a:r>
              <a:rPr lang="en-US" sz="3200">
                <a:latin typeface="Times New Roman" pitchFamily="18" charset="0"/>
                <a:ea typeface="Calibri" pitchFamily="34" charset="0"/>
                <a:cs typeface="Times New Roman" pitchFamily="18" charset="0"/>
              </a:rPr>
              <a:t>Phải luôn giữ cho tai thật khô ráo, không được cho các vật vào tai </a:t>
            </a:r>
            <a:r>
              <a:rPr lang="en-US" sz="3200">
                <a:latin typeface="Times New Roman" pitchFamily="18" charset="0"/>
                <a:ea typeface="Calibri" pitchFamily="34" charset="0"/>
                <a:cs typeface="Times New Roman" pitchFamily="18" charset="0"/>
              </a:rPr>
              <a:t>vì </a:t>
            </a:r>
            <a:r>
              <a:rPr lang="en-US" sz="3200" smtClean="0">
                <a:latin typeface="Times New Roman" pitchFamily="18" charset="0"/>
                <a:ea typeface="Calibri" pitchFamily="34" charset="0"/>
                <a:cs typeface="Times New Roman" pitchFamily="18" charset="0"/>
              </a:rPr>
              <a:t>có thể </a:t>
            </a:r>
            <a:r>
              <a:rPr lang="en-US" sz="3200">
                <a:latin typeface="Times New Roman" pitchFamily="18" charset="0"/>
                <a:ea typeface="Calibri" pitchFamily="34" charset="0"/>
                <a:cs typeface="Times New Roman" pitchFamily="18" charset="0"/>
              </a:rPr>
              <a:t>gây kích thích tai hoặc làm tổn thương </a:t>
            </a:r>
            <a:r>
              <a:rPr lang="en-US" sz="3200">
                <a:latin typeface="Times New Roman" pitchFamily="18" charset="0"/>
                <a:ea typeface="Calibri" pitchFamily="34" charset="0"/>
                <a:cs typeface="Times New Roman" pitchFamily="18" charset="0"/>
              </a:rPr>
              <a:t>ống </a:t>
            </a:r>
            <a:r>
              <a:rPr lang="en-US" sz="3200" smtClean="0">
                <a:latin typeface="Times New Roman" pitchFamily="18" charset="0"/>
                <a:ea typeface="Calibri" pitchFamily="34" charset="0"/>
                <a:cs typeface="Times New Roman" pitchFamily="18" charset="0"/>
              </a:rPr>
              <a:t>tai.</a:t>
            </a:r>
            <a:r>
              <a:rPr lang="en-US" sz="3200" smtClean="0">
                <a:latin typeface="Times New Roman" pitchFamily="18" charset="0"/>
                <a:cs typeface="Times New Roman" pitchFamily="18" charset="0"/>
              </a:rPr>
              <a:t> </a:t>
            </a:r>
            <a:endParaRPr lang="en-US" sz="3200">
              <a:latin typeface="Times New Roman" pitchFamily="18" charset="0"/>
              <a:cs typeface="Times New Roman" pitchFamily="18" charset="0"/>
            </a:endParaRPr>
          </a:p>
        </p:txBody>
      </p:sp>
    </p:spTree>
    <p:extLst>
      <p:ext uri="{BB962C8B-B14F-4D97-AF65-F5344CB8AC3E}">
        <p14:creationId xmlns:p14="http://schemas.microsoft.com/office/powerpoint/2010/main" val="1522378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9330" name="image21.jpeg" descr="þÿ"/>
          <p:cNvPicPr>
            <a:picLocks noChangeAspect="1" noChangeArrowheads="1"/>
          </p:cNvPicPr>
          <p:nvPr/>
        </p:nvPicPr>
        <p:blipFill>
          <a:blip r:embed="rId2"/>
          <a:srcRect/>
          <a:stretch>
            <a:fillRect/>
          </a:stretch>
        </p:blipFill>
        <p:spPr bwMode="auto">
          <a:xfrm>
            <a:off x="914400" y="4458770"/>
            <a:ext cx="3048000" cy="1924568"/>
          </a:xfrm>
          <a:prstGeom prst="rect">
            <a:avLst/>
          </a:prstGeom>
          <a:noFill/>
        </p:spPr>
      </p:pic>
      <p:pic>
        <p:nvPicPr>
          <p:cNvPr id="99329" name="image22.jpeg" descr="þÿ"/>
          <p:cNvPicPr>
            <a:picLocks noChangeAspect="1" noChangeArrowheads="1"/>
          </p:cNvPicPr>
          <p:nvPr/>
        </p:nvPicPr>
        <p:blipFill>
          <a:blip r:embed="rId3"/>
          <a:srcRect/>
          <a:stretch>
            <a:fillRect/>
          </a:stretch>
        </p:blipFill>
        <p:spPr bwMode="auto">
          <a:xfrm>
            <a:off x="4800600" y="4122187"/>
            <a:ext cx="3174103" cy="2261151"/>
          </a:xfrm>
          <a:prstGeom prst="rect">
            <a:avLst/>
          </a:prstGeom>
          <a:noFill/>
        </p:spPr>
      </p:pic>
      <p:sp>
        <p:nvSpPr>
          <p:cNvPr id="99333" name="Rectangle 5"/>
          <p:cNvSpPr>
            <a:spLocks noChangeArrowheads="1"/>
          </p:cNvSpPr>
          <p:nvPr/>
        </p:nvSpPr>
        <p:spPr bwMode="auto">
          <a:xfrm>
            <a:off x="204995" y="304800"/>
            <a:ext cx="8939005" cy="42011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2800" b="1" smtClean="0">
                <a:solidFill>
                  <a:srgbClr val="00B050"/>
                </a:solidFill>
                <a:latin typeface="Times New Roman" pitchFamily="18" charset="0"/>
                <a:ea typeface="Calibri" pitchFamily="34" charset="0"/>
                <a:cs typeface="Times New Roman" pitchFamily="18" charset="0"/>
              </a:rPr>
              <a:t>Viêm </a:t>
            </a:r>
            <a:r>
              <a:rPr lang="en-US" sz="2800" b="1">
                <a:solidFill>
                  <a:srgbClr val="00B050"/>
                </a:solidFill>
                <a:latin typeface="Times New Roman" pitchFamily="18" charset="0"/>
                <a:ea typeface="Calibri" pitchFamily="34" charset="0"/>
                <a:cs typeface="Times New Roman" pitchFamily="18" charset="0"/>
              </a:rPr>
              <a:t>thanh </a:t>
            </a:r>
            <a:r>
              <a:rPr lang="en-US" sz="2800" b="1">
                <a:solidFill>
                  <a:srgbClr val="00B050"/>
                </a:solidFill>
                <a:latin typeface="Times New Roman" pitchFamily="18" charset="0"/>
                <a:ea typeface="Calibri" pitchFamily="34" charset="0"/>
                <a:cs typeface="Times New Roman" pitchFamily="18" charset="0"/>
              </a:rPr>
              <a:t>quản </a:t>
            </a:r>
            <a:r>
              <a:rPr lang="en-US" sz="2800" b="1" smtClean="0">
                <a:solidFill>
                  <a:srgbClr val="00B050"/>
                </a:solidFill>
                <a:latin typeface="Times New Roman" pitchFamily="18" charset="0"/>
                <a:ea typeface="Calibri" pitchFamily="34" charset="0"/>
                <a:cs typeface="Times New Roman" pitchFamily="18" charset="0"/>
              </a:rPr>
              <a:t>cấp</a:t>
            </a:r>
            <a:endParaRPr lang="en-US" sz="2800" smtClean="0">
              <a:latin typeface="Times New Roman" pitchFamily="18" charset="0"/>
              <a:ea typeface="Calibri" pitchFamily="34" charset="0"/>
              <a:cs typeface="Times New Roman" pitchFamily="18" charset="0"/>
            </a:endParaRPr>
          </a:p>
          <a:p>
            <a:pPr lvl="0" fontAlgn="base">
              <a:spcBef>
                <a:spcPts val="600"/>
              </a:spcBef>
              <a:spcAft>
                <a:spcPts val="600"/>
              </a:spcAft>
            </a:pPr>
            <a:r>
              <a:rPr lang="en-US" sz="2800" smtClean="0">
                <a:latin typeface="Times New Roman" pitchFamily="18" charset="0"/>
                <a:ea typeface="Calibri" pitchFamily="34" charset="0"/>
                <a:cs typeface="Times New Roman" pitchFamily="18" charset="0"/>
              </a:rPr>
              <a:t>Viêm </a:t>
            </a:r>
            <a:r>
              <a:rPr lang="en-US" sz="2800">
                <a:latin typeface="Times New Roman" pitchFamily="18" charset="0"/>
                <a:ea typeface="Calibri" pitchFamily="34" charset="0"/>
                <a:cs typeface="Times New Roman" pitchFamily="18" charset="0"/>
              </a:rPr>
              <a:t>thanh quản cấp là bệnh thường gặp, bênh có thể do nhiễm khuẩn hoặc không. Thể viêm thanh quản cấp do nhiễm khuẩn thường gặp và thường kèm theo với nhiễm trùng đường hô hấp trên. Đâu tiên thường là do vius nhưng tiếp sau đó là sự bội nhiễm khuẩn sớm. Vi khuẩn hay gặp là Str.</a:t>
            </a:r>
            <a:endParaRPr lang="en-US" sz="2800">
              <a:latin typeface="Times New Roman" pitchFamily="18" charset="0"/>
              <a:cs typeface="Times New Roman" pitchFamily="18" charset="0"/>
            </a:endParaRPr>
          </a:p>
          <a:p>
            <a:pPr lvl="0" eaLnBrk="0" fontAlgn="base" hangingPunct="0">
              <a:spcBef>
                <a:spcPts val="600"/>
              </a:spcBef>
              <a:spcAft>
                <a:spcPts val="600"/>
              </a:spcAft>
            </a:pPr>
            <a:r>
              <a:rPr lang="en-US" sz="2800">
                <a:latin typeface="Times New Roman" pitchFamily="18" charset="0"/>
                <a:ea typeface="Calibri" pitchFamily="34" charset="0"/>
                <a:cs typeface="Times New Roman" pitchFamily="18" charset="0"/>
              </a:rPr>
              <a:t>Pneumonia, H influenzae, Haemolytic streptococci hoặc staph. </a:t>
            </a:r>
            <a:r>
              <a:rPr lang="en-US" sz="2800">
                <a:latin typeface="Times New Roman" pitchFamily="18" charset="0"/>
                <a:ea typeface="Calibri" pitchFamily="34" charset="0"/>
                <a:cs typeface="Times New Roman" pitchFamily="18" charset="0"/>
              </a:rPr>
              <a:t>Aureus</a:t>
            </a:r>
            <a:r>
              <a:rPr lang="en-US" sz="2800" smtClean="0">
                <a:latin typeface="Arial" pitchFamily="34" charset="0"/>
                <a:ea typeface="Calibri" pitchFamily="34" charset="0"/>
                <a:cs typeface="Arial" pitchFamily="34" charset="0"/>
              </a:rPr>
              <a:t>.</a:t>
            </a:r>
            <a:endParaRPr kumimoji="0" lang="en-US" sz="2800" b="0" i="0" u="none" strike="noStrike" cap="none" normalizeH="0" baseline="0" smtClean="0">
              <a:ln>
                <a:noFill/>
              </a:ln>
              <a:solidFill>
                <a:schemeClr val="tx1"/>
              </a:solidFill>
              <a:effectLst/>
              <a:latin typeface="Arial" pitchFamily="34" charset="0"/>
              <a:ea typeface="Calibri" pitchFamily="34" charset="0"/>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914400"/>
            <a:ext cx="7924800" cy="5170646"/>
          </a:xfrm>
          <a:prstGeom prst="rect">
            <a:avLst/>
          </a:prstGeom>
        </p:spPr>
        <p:txBody>
          <a:bodyPr wrap="square">
            <a:spAutoFit/>
          </a:bodyPr>
          <a:lstStyle/>
          <a:p>
            <a:pPr lvl="0" algn="just" fontAlgn="base">
              <a:spcBef>
                <a:spcPts val="600"/>
              </a:spcBef>
              <a:spcAft>
                <a:spcPts val="600"/>
              </a:spcAft>
              <a:tabLst>
                <a:tab pos="790575" algn="l"/>
              </a:tabLst>
            </a:pPr>
            <a:r>
              <a:rPr lang="en-US" sz="2800">
                <a:latin typeface="Times New Roman" pitchFamily="18" charset="0"/>
                <a:ea typeface="Calibri" pitchFamily="34" charset="0"/>
                <a:cs typeface="Times New Roman" pitchFamily="18" charset="0"/>
              </a:rPr>
              <a:t>Viêm thanh quản cấp không nhiễm khuẩn thường do sử dụng giọng quá mức, dị ứng, bỏng hóa chất do hít phải hoặc chấn thương thanh quản sau đạt ống nội khí quản.</a:t>
            </a:r>
            <a:endParaRPr lang="en-US" sz="2800">
              <a:latin typeface="Times New Roman" pitchFamily="18" charset="0"/>
              <a:cs typeface="Times New Roman" pitchFamily="18" charset="0"/>
            </a:endParaRPr>
          </a:p>
          <a:p>
            <a:pPr lvl="0" algn="just" eaLnBrk="0" fontAlgn="base" hangingPunct="0">
              <a:spcBef>
                <a:spcPts val="600"/>
              </a:spcBef>
              <a:spcAft>
                <a:spcPts val="600"/>
              </a:spcAft>
              <a:tabLst>
                <a:tab pos="790575" algn="l"/>
              </a:tabLst>
            </a:pPr>
            <a:r>
              <a:rPr lang="en-US" sz="2800">
                <a:latin typeface="Times New Roman" pitchFamily="18" charset="0"/>
                <a:ea typeface="Calibri" pitchFamily="34" charset="0"/>
                <a:cs typeface="Times New Roman" pitchFamily="18" charset="0"/>
              </a:rPr>
              <a:t>Triệu chứng thường gặp:</a:t>
            </a:r>
            <a:endParaRPr lang="en-US" sz="2800">
              <a:latin typeface="Times New Roman" pitchFamily="18" charset="0"/>
              <a:cs typeface="Times New Roman" pitchFamily="18" charset="0"/>
            </a:endParaRPr>
          </a:p>
          <a:p>
            <a:pPr lvl="0" algn="just" eaLnBrk="0" fontAlgn="base" hangingPunct="0">
              <a:spcBef>
                <a:spcPts val="600"/>
              </a:spcBef>
              <a:spcAft>
                <a:spcPts val="600"/>
              </a:spcAft>
              <a:buFontTx/>
              <a:buChar char="•"/>
              <a:tabLst>
                <a:tab pos="790575" algn="l"/>
              </a:tabLst>
            </a:pPr>
            <a:r>
              <a:rPr lang="en-US" sz="2800">
                <a:latin typeface="Times New Roman" pitchFamily="18" charset="0"/>
                <a:ea typeface="Calibri" pitchFamily="34" charset="0"/>
                <a:cs typeface="Times New Roman" pitchFamily="18" charset="0"/>
              </a:rPr>
              <a:t>Đau họng, nói khó.</a:t>
            </a:r>
            <a:endParaRPr lang="en-US" sz="2800">
              <a:latin typeface="Times New Roman" pitchFamily="18" charset="0"/>
              <a:cs typeface="Times New Roman" pitchFamily="18" charset="0"/>
            </a:endParaRPr>
          </a:p>
          <a:p>
            <a:pPr lvl="0" algn="just" eaLnBrk="0" fontAlgn="base" hangingPunct="0">
              <a:spcBef>
                <a:spcPts val="600"/>
              </a:spcBef>
              <a:spcAft>
                <a:spcPts val="600"/>
              </a:spcAft>
              <a:buFontTx/>
              <a:buChar char="•"/>
              <a:tabLst>
                <a:tab pos="790575" algn="l"/>
              </a:tabLst>
            </a:pPr>
            <a:r>
              <a:rPr lang="en-US" sz="2800">
                <a:latin typeface="Times New Roman" pitchFamily="18" charset="0"/>
                <a:ea typeface="Calibri" pitchFamily="34" charset="0"/>
                <a:cs typeface="Times New Roman" pitchFamily="18" charset="0"/>
              </a:rPr>
              <a:t>Ho khan, kích thích họng thường về buổi tối.</a:t>
            </a:r>
            <a:endParaRPr lang="en-US" sz="2800">
              <a:latin typeface="Times New Roman" pitchFamily="18" charset="0"/>
              <a:cs typeface="Times New Roman" pitchFamily="18" charset="0"/>
            </a:endParaRPr>
          </a:p>
          <a:p>
            <a:pPr lvl="0" algn="just" eaLnBrk="0" fontAlgn="base" hangingPunct="0">
              <a:spcBef>
                <a:spcPts val="600"/>
              </a:spcBef>
              <a:spcAft>
                <a:spcPts val="600"/>
              </a:spcAft>
              <a:buFontTx/>
              <a:buChar char="•"/>
              <a:tabLst>
                <a:tab pos="790575" algn="l"/>
              </a:tabLst>
            </a:pPr>
            <a:r>
              <a:rPr lang="en-US" sz="2800">
                <a:latin typeface="Times New Roman" pitchFamily="18" charset="0"/>
                <a:ea typeface="Calibri" pitchFamily="34" charset="0"/>
                <a:cs typeface="Times New Roman" pitchFamily="18" charset="0"/>
              </a:rPr>
              <a:t>Triệu chứng chung toàn thân: sốt, đau đầu, đau họng, sốt kèm theo nếu nhiễm virus ở đường hô hấp trên.</a:t>
            </a:r>
          </a:p>
          <a:p>
            <a:pPr lvl="0" algn="just" eaLnBrk="0" fontAlgn="base" hangingPunct="0">
              <a:spcBef>
                <a:spcPts val="600"/>
              </a:spcBef>
              <a:spcAft>
                <a:spcPts val="600"/>
              </a:spcAft>
              <a:buFontTx/>
              <a:buChar char="•"/>
              <a:tabLst>
                <a:tab pos="790575" algn="l"/>
              </a:tabLst>
            </a:pPr>
            <a:r>
              <a:rPr lang="en-US" sz="2800">
                <a:latin typeface="Times New Roman" pitchFamily="18" charset="0"/>
                <a:ea typeface="Calibri" pitchFamily="34" charset="0"/>
                <a:cs typeface="Times New Roman" pitchFamily="18" charset="0"/>
              </a:rPr>
              <a:t>Khàn tiếng: Có thể dẫn đến mất tiếng.</a:t>
            </a:r>
            <a:endParaRPr lang="en-US" sz="2800">
              <a:latin typeface="Times New Roman" pitchFamily="18" charset="0"/>
              <a:cs typeface="Times New Roman" pitchFamily="18" charset="0"/>
            </a:endParaRPr>
          </a:p>
        </p:txBody>
      </p:sp>
    </p:spTree>
    <p:extLst>
      <p:ext uri="{BB962C8B-B14F-4D97-AF65-F5344CB8AC3E}">
        <p14:creationId xmlns:p14="http://schemas.microsoft.com/office/powerpoint/2010/main" val="14218756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1"/>
          <p:cNvSpPr>
            <a:spLocks noChangeArrowheads="1"/>
          </p:cNvSpPr>
          <p:nvPr/>
        </p:nvSpPr>
        <p:spPr bwMode="auto">
          <a:xfrm>
            <a:off x="50801" y="44887"/>
            <a:ext cx="8940799" cy="51424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790575" algn="l"/>
                <a:tab pos="792163" algn="l"/>
              </a:tabLst>
            </a:pPr>
            <a:endParaRPr kumimoji="0" lang="en-US" sz="2000" b="0" i="1" u="none" strike="noStrike" cap="none" normalizeH="0" baseline="0" smtClean="0">
              <a:ln>
                <a:noFill/>
              </a:ln>
              <a:solidFill>
                <a:srgbClr val="00B050"/>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790575" algn="l"/>
                <a:tab pos="792163" algn="l"/>
              </a:tabLst>
            </a:pPr>
            <a:endParaRPr lang="en-US" sz="2000" i="1">
              <a:solidFill>
                <a:srgbClr val="00B050"/>
              </a:solidFill>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ts val="500"/>
              </a:spcBef>
              <a:spcAft>
                <a:spcPts val="500"/>
              </a:spcAft>
              <a:buClrTx/>
              <a:buSzTx/>
              <a:buFontTx/>
              <a:buNone/>
              <a:tabLst>
                <a:tab pos="790575" algn="l"/>
                <a:tab pos="792163" algn="l"/>
              </a:tabLst>
            </a:pPr>
            <a:endParaRPr kumimoji="0" lang="en-US" b="0" i="1" u="none" strike="noStrike" cap="none" normalizeH="0" baseline="0" smtClean="0">
              <a:ln>
                <a:noFill/>
              </a:ln>
              <a:solidFill>
                <a:srgbClr val="00B050"/>
              </a:solidFill>
              <a:effectLst/>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ts val="500"/>
              </a:spcBef>
              <a:spcAft>
                <a:spcPts val="500"/>
              </a:spcAft>
              <a:buClrTx/>
              <a:buSzTx/>
              <a:buFontTx/>
              <a:buNone/>
              <a:tabLst>
                <a:tab pos="790575" algn="l"/>
                <a:tab pos="792163" algn="l"/>
              </a:tabLst>
            </a:pPr>
            <a:endParaRPr lang="en-US" i="1">
              <a:solidFill>
                <a:srgbClr val="00B050"/>
              </a:solidFill>
              <a:latin typeface="Arial" pitchFamily="34" charset="0"/>
              <a:ea typeface="Calibri" pitchFamily="34" charset="0"/>
              <a:cs typeface="Arial" pitchFamily="34" charset="0"/>
            </a:endParaRPr>
          </a:p>
          <a:p>
            <a:pPr marL="0" marR="0" lvl="0" indent="0" algn="l" defTabSz="914400" rtl="0" eaLnBrk="1" fontAlgn="base" latinLnBrk="0" hangingPunct="1">
              <a:lnSpc>
                <a:spcPct val="100000"/>
              </a:lnSpc>
              <a:spcBef>
                <a:spcPts val="500"/>
              </a:spcBef>
              <a:spcAft>
                <a:spcPts val="500"/>
              </a:spcAft>
              <a:buClrTx/>
              <a:buSzTx/>
              <a:buFontTx/>
              <a:buNone/>
              <a:tabLst>
                <a:tab pos="790575" algn="l"/>
                <a:tab pos="792163" algn="l"/>
              </a:tabLst>
            </a:pPr>
            <a:r>
              <a:rPr kumimoji="0" lang="en-US" sz="2200" b="0" i="1" u="none" strike="noStrike" cap="none" normalizeH="0" baseline="0" smtClean="0">
                <a:ln>
                  <a:noFill/>
                </a:ln>
                <a:solidFill>
                  <a:srgbClr val="00B050"/>
                </a:solidFill>
                <a:effectLst/>
                <a:latin typeface="Arial" pitchFamily="34" charset="0"/>
                <a:ea typeface="Calibri" pitchFamily="34" charset="0"/>
                <a:cs typeface="Arial" pitchFamily="34" charset="0"/>
              </a:rPr>
              <a:t>Các </a:t>
            </a:r>
            <a:r>
              <a:rPr kumimoji="0" lang="en-US" sz="2200" b="0" i="1" u="none" strike="noStrike" cap="none" normalizeH="0" baseline="0" smtClean="0">
                <a:ln>
                  <a:noFill/>
                </a:ln>
                <a:solidFill>
                  <a:srgbClr val="00B050"/>
                </a:solidFill>
                <a:effectLst/>
                <a:latin typeface="Arial" pitchFamily="34" charset="0"/>
                <a:ea typeface="Calibri" pitchFamily="34" charset="0"/>
                <a:cs typeface="Arial" pitchFamily="34" charset="0"/>
              </a:rPr>
              <a:t>biểu hiện ở thanh quản có thể có các biểu hiện rất khác nhau:</a:t>
            </a:r>
            <a:endParaRPr kumimoji="0" lang="en-US" sz="2200" b="0" i="1" u="none" strike="noStrike" cap="none" normalizeH="0" baseline="0" smtClean="0">
              <a:ln>
                <a:noFill/>
              </a:ln>
              <a:solidFill>
                <a:srgbClr val="00B050"/>
              </a:solidFill>
              <a:effectLst/>
              <a:latin typeface="Arial" pitchFamily="34" charset="0"/>
              <a:cs typeface="Arial" pitchFamily="34" charset="0"/>
            </a:endParaRPr>
          </a:p>
          <a:p>
            <a:pPr marL="0" marR="0" lvl="0" indent="0" algn="l" defTabSz="914400" rtl="0" eaLnBrk="0" fontAlgn="base" latinLnBrk="0" hangingPunct="0">
              <a:lnSpc>
                <a:spcPct val="100000"/>
              </a:lnSpc>
              <a:spcBef>
                <a:spcPts val="500"/>
              </a:spcBef>
              <a:spcAft>
                <a:spcPts val="500"/>
              </a:spcAft>
              <a:buClrTx/>
              <a:buSzTx/>
              <a:buFontTx/>
              <a:buChar char="•"/>
              <a:tabLst>
                <a:tab pos="790575" algn="l"/>
                <a:tab pos="792163" algn="l"/>
              </a:tabLst>
            </a:pPr>
            <a:r>
              <a:rPr kumimoji="0" lang="en-US" sz="2200" b="0" i="0" u="none" strike="noStrike" cap="none" normalizeH="0" baseline="0" smtClean="0">
                <a:ln>
                  <a:noFill/>
                </a:ln>
                <a:solidFill>
                  <a:schemeClr val="tx1"/>
                </a:solidFill>
                <a:effectLst/>
                <a:latin typeface="Arial" pitchFamily="34" charset="0"/>
                <a:ea typeface="Calibri" pitchFamily="34" charset="0"/>
                <a:cs typeface="Arial" pitchFamily="34" charset="0"/>
              </a:rPr>
              <a:t> Giai đoạn </a:t>
            </a:r>
            <a:r>
              <a:rPr kumimoji="0" lang="en-US" sz="2200" b="0" i="0" u="none" strike="noStrike" cap="none" normalizeH="0" baseline="0" smtClean="0">
                <a:ln>
                  <a:noFill/>
                </a:ln>
                <a:solidFill>
                  <a:schemeClr val="tx1"/>
                </a:solidFill>
                <a:effectLst/>
                <a:latin typeface="Arial" pitchFamily="34" charset="0"/>
                <a:ea typeface="Calibri" pitchFamily="34" charset="0"/>
                <a:cs typeface="Arial" pitchFamily="34" charset="0"/>
              </a:rPr>
              <a:t>đầu: có thể phù nề thanh thiệt, phù nề nếp phễu thanh thiệt, hoặc chỉ phù nề sụn phễu hoặc băng thanh thất, nhưng dây thanh hoàn toàn bình thường chỉ có bao phủ một chút dịch nhầy.</a:t>
            </a:r>
            <a:endParaRPr kumimoji="0" lang="en-US" sz="22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ts val="500"/>
              </a:spcBef>
              <a:spcAft>
                <a:spcPts val="500"/>
              </a:spcAft>
              <a:buClrTx/>
              <a:buSzTx/>
              <a:buFontTx/>
              <a:buChar char="•"/>
              <a:tabLst>
                <a:tab pos="790575" algn="l"/>
                <a:tab pos="792163" algn="l"/>
              </a:tabLst>
            </a:pPr>
            <a:r>
              <a:rPr kumimoji="0" lang="en-US" sz="2200" b="0" i="0" u="none" strike="noStrike" cap="none" normalizeH="0" baseline="0" smtClean="0">
                <a:ln>
                  <a:noFill/>
                </a:ln>
                <a:solidFill>
                  <a:schemeClr val="tx1"/>
                </a:solidFill>
                <a:effectLst/>
                <a:latin typeface="Arial" pitchFamily="34" charset="0"/>
                <a:ea typeface="Calibri" pitchFamily="34" charset="0"/>
                <a:cs typeface="Arial" pitchFamily="34" charset="0"/>
              </a:rPr>
              <a:t> Giai </a:t>
            </a:r>
            <a:r>
              <a:rPr kumimoji="0" lang="en-US" sz="2200" b="0" i="0" u="none" strike="noStrike" cap="none" normalizeH="0" baseline="0" smtClean="0">
                <a:ln>
                  <a:noFill/>
                </a:ln>
                <a:solidFill>
                  <a:schemeClr val="tx1"/>
                </a:solidFill>
                <a:effectLst/>
                <a:latin typeface="Arial" pitchFamily="34" charset="0"/>
                <a:ea typeface="Calibri" pitchFamily="34" charset="0"/>
                <a:cs typeface="Arial" pitchFamily="34" charset="0"/>
              </a:rPr>
              <a:t>đoạn sau, phù nề và xung huyết tăng, dây thanh trở nên đỏ và sưng nề, vùng hạ thanh môn cũng có thể nề đỏ. Dịch nhầy dính ở bề mặt dây thanh hoặc ở vùng liên phễu.</a:t>
            </a:r>
            <a:endParaRPr kumimoji="0" lang="en-US" sz="22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ts val="500"/>
              </a:spcBef>
              <a:spcAft>
                <a:spcPts val="500"/>
              </a:spcAft>
              <a:buClrTx/>
              <a:buSzTx/>
              <a:buFontTx/>
              <a:buChar char="•"/>
              <a:tabLst>
                <a:tab pos="790575" algn="l"/>
                <a:tab pos="792163" algn="l"/>
              </a:tabLst>
            </a:pPr>
            <a:r>
              <a:rPr kumimoji="0" lang="en-US" sz="2200" b="0" i="0" u="none" strike="noStrike" cap="none" normalizeH="0" baseline="0" smtClean="0">
                <a:ln>
                  <a:noFill/>
                </a:ln>
                <a:solidFill>
                  <a:schemeClr val="tx1"/>
                </a:solidFill>
                <a:effectLst/>
                <a:latin typeface="Arial" pitchFamily="34" charset="0"/>
                <a:ea typeface="Calibri" pitchFamily="34" charset="0"/>
                <a:cs typeface="Arial" pitchFamily="34" charset="0"/>
              </a:rPr>
              <a:t> Trong </a:t>
            </a:r>
            <a:r>
              <a:rPr kumimoji="0" lang="en-US" sz="2200" b="0" i="0" u="none" strike="noStrike" cap="none" normalizeH="0" baseline="0" smtClean="0">
                <a:ln>
                  <a:noFill/>
                </a:ln>
                <a:solidFill>
                  <a:schemeClr val="tx1"/>
                </a:solidFill>
                <a:effectLst/>
                <a:latin typeface="Arial" pitchFamily="34" charset="0"/>
                <a:ea typeface="Calibri" pitchFamily="34" charset="0"/>
                <a:cs typeface="Arial" pitchFamily="34" charset="0"/>
              </a:rPr>
              <a:t>trường hợp sử dụng giọng nói nhiều có thể thấy dây thanh</a:t>
            </a:r>
            <a:endParaRPr kumimoji="0" lang="en-US" sz="22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ts val="500"/>
              </a:spcBef>
              <a:spcAft>
                <a:spcPts val="500"/>
              </a:spcAft>
              <a:buClrTx/>
              <a:buSzTx/>
              <a:buFontTx/>
              <a:buNone/>
              <a:tabLst>
                <a:tab pos="790575" algn="l"/>
                <a:tab pos="792163" algn="l"/>
              </a:tabLst>
            </a:pPr>
            <a:r>
              <a:rPr kumimoji="0" lang="en-US" sz="2200" b="0" i="0" u="none" strike="noStrike" cap="none" normalizeH="0" baseline="0" smtClean="0">
                <a:ln>
                  <a:noFill/>
                </a:ln>
                <a:solidFill>
                  <a:schemeClr val="tx1"/>
                </a:solidFill>
                <a:effectLst/>
                <a:latin typeface="Arial" pitchFamily="34" charset="0"/>
                <a:ea typeface="Calibri" pitchFamily="34" charset="0"/>
                <a:cs typeface="Arial" pitchFamily="34" charset="0"/>
              </a:rPr>
              <a:t>bị xung huyết dưới niêm mạc</a:t>
            </a:r>
            <a:r>
              <a:rPr kumimoji="0" lang="en-US" sz="2200" b="0" i="0" u="none" strike="noStrike" cap="none" normalizeH="0" baseline="0" smtClean="0">
                <a:ln>
                  <a:noFill/>
                </a:ln>
                <a:solidFill>
                  <a:schemeClr val="tx1"/>
                </a:solidFill>
                <a:effectLst/>
                <a:latin typeface="Arial" pitchFamily="34" charset="0"/>
                <a:ea typeface="Calibri" pitchFamily="34" charset="0"/>
                <a:cs typeface="Arial" pitchFamily="34" charset="0"/>
              </a:rPr>
              <a:t>.</a:t>
            </a:r>
            <a:endParaRPr kumimoji="0" lang="en-US" sz="22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100" y="838200"/>
            <a:ext cx="8839200" cy="5421997"/>
          </a:xfrm>
          <a:prstGeom prst="rect">
            <a:avLst/>
          </a:prstGeom>
        </p:spPr>
        <p:txBody>
          <a:bodyPr wrap="square">
            <a:spAutoFit/>
          </a:bodyPr>
          <a:lstStyle/>
          <a:p>
            <a:pPr lvl="0" eaLnBrk="0" fontAlgn="base" hangingPunct="0">
              <a:spcBef>
                <a:spcPts val="500"/>
              </a:spcBef>
              <a:spcAft>
                <a:spcPts val="500"/>
              </a:spcAft>
              <a:tabLst>
                <a:tab pos="790575" algn="l"/>
                <a:tab pos="792163" algn="l"/>
              </a:tabLst>
            </a:pPr>
            <a:r>
              <a:rPr lang="en-US" sz="2400" i="1">
                <a:latin typeface="Arial" pitchFamily="34" charset="0"/>
                <a:ea typeface="Calibri" pitchFamily="34" charset="0"/>
                <a:cs typeface="Arial" pitchFamily="34" charset="0"/>
              </a:rPr>
              <a:t>Điều trị Viêm thanh quản cấp chủ yếu là điều trị nội khoa.</a:t>
            </a:r>
          </a:p>
          <a:p>
            <a:pPr lvl="0" eaLnBrk="0" fontAlgn="base" hangingPunct="0">
              <a:spcBef>
                <a:spcPts val="500"/>
              </a:spcBef>
              <a:spcAft>
                <a:spcPts val="500"/>
              </a:spcAft>
              <a:buFontTx/>
              <a:buChar char="•"/>
              <a:tabLst>
                <a:tab pos="790575" algn="l"/>
                <a:tab pos="792163" algn="l"/>
              </a:tabLst>
            </a:pPr>
            <a:r>
              <a:rPr lang="en-US" sz="2400" smtClean="0">
                <a:latin typeface="Arial" pitchFamily="34" charset="0"/>
                <a:ea typeface="Calibri" pitchFamily="34" charset="0"/>
                <a:cs typeface="Arial" pitchFamily="34" charset="0"/>
              </a:rPr>
              <a:t> Kiêng </a:t>
            </a:r>
            <a:r>
              <a:rPr lang="en-US" sz="2400">
                <a:latin typeface="Arial" pitchFamily="34" charset="0"/>
                <a:ea typeface="Calibri" pitchFamily="34" charset="0"/>
                <a:cs typeface="Arial" pitchFamily="34" charset="0"/>
              </a:rPr>
              <a:t>nói: Đây là vấn đề rất rất quan trọng, vẫn nói trong khi bị viêm thanh quản cấp có thể dẫn đến phục hồi rất chậm và có thể phục hồi không hoàn toàn.</a:t>
            </a:r>
            <a:endParaRPr lang="en-US" sz="2400">
              <a:latin typeface="Arial" pitchFamily="34" charset="0"/>
              <a:cs typeface="Arial" pitchFamily="34" charset="0"/>
            </a:endParaRPr>
          </a:p>
          <a:p>
            <a:pPr lvl="0" eaLnBrk="0" fontAlgn="base" hangingPunct="0">
              <a:spcBef>
                <a:spcPts val="500"/>
              </a:spcBef>
              <a:spcAft>
                <a:spcPts val="500"/>
              </a:spcAft>
              <a:buFontTx/>
              <a:buChar char="•"/>
              <a:tabLst>
                <a:tab pos="790575" algn="l"/>
                <a:tab pos="792163" algn="l"/>
              </a:tabLst>
            </a:pPr>
            <a:r>
              <a:rPr lang="en-US" sz="2400" smtClean="0">
                <a:latin typeface="Arial" pitchFamily="34" charset="0"/>
                <a:ea typeface="Calibri" pitchFamily="34" charset="0"/>
                <a:cs typeface="Arial" pitchFamily="34" charset="0"/>
              </a:rPr>
              <a:t> Kiêng </a:t>
            </a:r>
            <a:r>
              <a:rPr lang="en-US" sz="2400">
                <a:latin typeface="Arial" pitchFamily="34" charset="0"/>
                <a:ea typeface="Calibri" pitchFamily="34" charset="0"/>
                <a:cs typeface="Arial" pitchFamily="34" charset="0"/>
              </a:rPr>
              <a:t>rượu và thuốc lá.</a:t>
            </a:r>
            <a:endParaRPr lang="en-US" sz="2400">
              <a:latin typeface="Arial" pitchFamily="34" charset="0"/>
              <a:cs typeface="Arial" pitchFamily="34" charset="0"/>
            </a:endParaRPr>
          </a:p>
          <a:p>
            <a:pPr lvl="0" eaLnBrk="0" fontAlgn="base" hangingPunct="0">
              <a:spcBef>
                <a:spcPts val="500"/>
              </a:spcBef>
              <a:spcAft>
                <a:spcPts val="500"/>
              </a:spcAft>
              <a:buFontTx/>
              <a:buChar char="•"/>
              <a:tabLst>
                <a:tab pos="790575" algn="l"/>
                <a:tab pos="792163" algn="l"/>
              </a:tabLst>
            </a:pPr>
            <a:r>
              <a:rPr lang="en-US" sz="2400" smtClean="0">
                <a:latin typeface="Arial" pitchFamily="34" charset="0"/>
                <a:ea typeface="Calibri" pitchFamily="34" charset="0"/>
                <a:cs typeface="Arial" pitchFamily="34" charset="0"/>
              </a:rPr>
              <a:t> Dùng </a:t>
            </a:r>
            <a:r>
              <a:rPr lang="en-US" sz="2400">
                <a:latin typeface="Arial" pitchFamily="34" charset="0"/>
                <a:ea typeface="Calibri" pitchFamily="34" charset="0"/>
                <a:cs typeface="Arial" pitchFamily="34" charset="0"/>
              </a:rPr>
              <a:t>thuốc giảm ho.</a:t>
            </a:r>
            <a:endParaRPr lang="en-US" sz="2400">
              <a:latin typeface="Arial" pitchFamily="34" charset="0"/>
              <a:cs typeface="Arial" pitchFamily="34" charset="0"/>
            </a:endParaRPr>
          </a:p>
          <a:p>
            <a:pPr lvl="0" eaLnBrk="0" fontAlgn="base" hangingPunct="0">
              <a:spcBef>
                <a:spcPts val="500"/>
              </a:spcBef>
              <a:spcAft>
                <a:spcPts val="500"/>
              </a:spcAft>
              <a:buFontTx/>
              <a:buChar char="•"/>
              <a:tabLst>
                <a:tab pos="790575" algn="l"/>
                <a:tab pos="792163" algn="l"/>
              </a:tabLst>
            </a:pPr>
            <a:r>
              <a:rPr lang="en-US" sz="2400" smtClean="0">
                <a:latin typeface="Arial" pitchFamily="34" charset="0"/>
                <a:ea typeface="Calibri" pitchFamily="34" charset="0"/>
                <a:cs typeface="Arial" pitchFamily="34" charset="0"/>
              </a:rPr>
              <a:t> Kháng </a:t>
            </a:r>
            <a:r>
              <a:rPr lang="en-US" sz="2400">
                <a:latin typeface="Arial" pitchFamily="34" charset="0"/>
                <a:ea typeface="Calibri" pitchFamily="34" charset="0"/>
                <a:cs typeface="Arial" pitchFamily="34" charset="0"/>
              </a:rPr>
              <a:t>sinh</a:t>
            </a:r>
            <a:endParaRPr lang="en-US" sz="2400">
              <a:latin typeface="Arial" pitchFamily="34" charset="0"/>
              <a:cs typeface="Arial" pitchFamily="34" charset="0"/>
            </a:endParaRPr>
          </a:p>
          <a:p>
            <a:pPr lvl="0" eaLnBrk="0" fontAlgn="base" hangingPunct="0">
              <a:spcBef>
                <a:spcPts val="500"/>
              </a:spcBef>
              <a:spcAft>
                <a:spcPts val="500"/>
              </a:spcAft>
              <a:buFontTx/>
              <a:buChar char="•"/>
              <a:tabLst>
                <a:tab pos="790575" algn="l"/>
                <a:tab pos="792163" algn="l"/>
              </a:tabLst>
            </a:pPr>
            <a:r>
              <a:rPr lang="en-US" sz="2400" smtClean="0">
                <a:latin typeface="Arial" pitchFamily="34" charset="0"/>
                <a:ea typeface="Calibri" pitchFamily="34" charset="0"/>
                <a:cs typeface="Arial" pitchFamily="34" charset="0"/>
              </a:rPr>
              <a:t> Thuốc </a:t>
            </a:r>
            <a:r>
              <a:rPr lang="en-US" sz="2400">
                <a:latin typeface="Arial" pitchFamily="34" charset="0"/>
                <a:ea typeface="Calibri" pitchFamily="34" charset="0"/>
                <a:cs typeface="Arial" pitchFamily="34" charset="0"/>
              </a:rPr>
              <a:t>giảm đau, giảm viêm: để giảm đau họng và </a:t>
            </a:r>
            <a:r>
              <a:rPr lang="en-US" sz="2400">
                <a:latin typeface="Arial" pitchFamily="34" charset="0"/>
                <a:ea typeface="Calibri" pitchFamily="34" charset="0"/>
                <a:cs typeface="Arial" pitchFamily="34" charset="0"/>
              </a:rPr>
              <a:t>giảm </a:t>
            </a:r>
            <a:r>
              <a:rPr lang="en-US" sz="2400" smtClean="0">
                <a:latin typeface="Arial" pitchFamily="34" charset="0"/>
                <a:ea typeface="Calibri" pitchFamily="34" charset="0"/>
                <a:cs typeface="Arial" pitchFamily="34" charset="0"/>
              </a:rPr>
              <a:t>những</a:t>
            </a:r>
            <a:r>
              <a:rPr lang="en-US" sz="2400" smtClean="0">
                <a:latin typeface="Arial" pitchFamily="34" charset="0"/>
                <a:cs typeface="Arial" pitchFamily="34" charset="0"/>
              </a:rPr>
              <a:t> </a:t>
            </a:r>
            <a:r>
              <a:rPr lang="en-US" sz="2400" smtClean="0">
                <a:latin typeface="Arial" pitchFamily="34" charset="0"/>
                <a:ea typeface="Calibri" pitchFamily="34" charset="0"/>
                <a:cs typeface="Arial" pitchFamily="34" charset="0"/>
              </a:rPr>
              <a:t>khó </a:t>
            </a:r>
            <a:r>
              <a:rPr lang="en-US" sz="2400">
                <a:latin typeface="Arial" pitchFamily="34" charset="0"/>
                <a:ea typeface="Calibri" pitchFamily="34" charset="0"/>
                <a:cs typeface="Arial" pitchFamily="34" charset="0"/>
              </a:rPr>
              <a:t>chịu vùng họng thanh quản.</a:t>
            </a:r>
            <a:endParaRPr lang="en-US" sz="2400">
              <a:latin typeface="Arial" pitchFamily="34" charset="0"/>
              <a:cs typeface="Arial" pitchFamily="34" charset="0"/>
            </a:endParaRPr>
          </a:p>
          <a:p>
            <a:pPr lvl="0" eaLnBrk="0" fontAlgn="base" hangingPunct="0">
              <a:spcBef>
                <a:spcPts val="500"/>
              </a:spcBef>
              <a:spcAft>
                <a:spcPts val="500"/>
              </a:spcAft>
              <a:buFontTx/>
              <a:buChar char="•"/>
              <a:tabLst>
                <a:tab pos="790575" algn="l"/>
                <a:tab pos="792163" algn="l"/>
              </a:tabLst>
            </a:pPr>
            <a:r>
              <a:rPr lang="en-US" sz="2400" smtClean="0">
                <a:latin typeface="Arial" pitchFamily="34" charset="0"/>
                <a:ea typeface="Calibri" pitchFamily="34" charset="0"/>
                <a:cs typeface="Arial" pitchFamily="34" charset="0"/>
              </a:rPr>
              <a:t> Corticoid</a:t>
            </a:r>
            <a:r>
              <a:rPr lang="en-US" sz="2400">
                <a:latin typeface="Arial" pitchFamily="34" charset="0"/>
                <a:ea typeface="Calibri" pitchFamily="34" charset="0"/>
                <a:cs typeface="Arial" pitchFamily="34" charset="0"/>
              </a:rPr>
              <a:t>: Rất hiệu quản trong điều trị viêm thanh quản cấp, có</a:t>
            </a:r>
            <a:endParaRPr lang="en-US" sz="2400">
              <a:latin typeface="Arial" pitchFamily="34" charset="0"/>
              <a:cs typeface="Arial" pitchFamily="34" charset="0"/>
            </a:endParaRPr>
          </a:p>
          <a:p>
            <a:pPr lvl="0" eaLnBrk="0" fontAlgn="base" hangingPunct="0">
              <a:spcBef>
                <a:spcPts val="500"/>
              </a:spcBef>
              <a:spcAft>
                <a:spcPts val="500"/>
              </a:spcAft>
              <a:tabLst>
                <a:tab pos="790575" algn="l"/>
                <a:tab pos="792163" algn="l"/>
              </a:tabLst>
            </a:pPr>
            <a:r>
              <a:rPr lang="en-US" sz="2400">
                <a:latin typeface="Arial" pitchFamily="34" charset="0"/>
                <a:ea typeface="Calibri" pitchFamily="34" charset="0"/>
                <a:cs typeface="Arial" pitchFamily="34" charset="0"/>
              </a:rPr>
              <a:t>thể dùng đường uống hặc khí dung. Hoặc bơm làm thuốc thanh quản.</a:t>
            </a:r>
            <a:endParaRPr lang="en-US" sz="240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324600"/>
          </a:xfrm>
        </p:spPr>
        <p:txBody>
          <a:bodyPr/>
          <a:lstStyle/>
          <a:p>
            <a:pPr lvl="0"/>
            <a:r>
              <a:rPr kumimoji="0" lang="en-US" b="1" i="0" u="none" strike="noStrike" cap="none" normalizeH="0" baseline="0" err="1" smtClean="0">
                <a:ln>
                  <a:noFill/>
                </a:ln>
                <a:solidFill>
                  <a:srgbClr val="FF0000"/>
                </a:solidFill>
                <a:effectLst/>
                <a:latin typeface="Arial" pitchFamily="34" charset="0"/>
                <a:ea typeface="Calibri" pitchFamily="34" charset="0"/>
                <a:cs typeface="Arial" pitchFamily="34" charset="0"/>
              </a:rPr>
              <a:t>Liên</a:t>
            </a:r>
            <a:r>
              <a:rPr kumimoji="0" lang="en-US" b="1" i="0" u="none" strike="noStrike" cap="none" normalizeH="0" baseline="0" smtClean="0">
                <a:ln>
                  <a:noFill/>
                </a:ln>
                <a:solidFill>
                  <a:srgbClr val="FF0000"/>
                </a:solidFill>
                <a:effectLst/>
                <a:latin typeface="Arial" pitchFamily="34" charset="0"/>
                <a:ea typeface="Calibri" pitchFamily="34" charset="0"/>
                <a:cs typeface="Arial" pitchFamily="34" charset="0"/>
              </a:rPr>
              <a:t> </a:t>
            </a:r>
            <a:r>
              <a:rPr kumimoji="0" lang="en-US" b="1" i="0" u="none" strike="noStrike" cap="none" normalizeH="0" baseline="0" err="1" smtClean="0">
                <a:ln>
                  <a:noFill/>
                </a:ln>
                <a:solidFill>
                  <a:srgbClr val="FF0000"/>
                </a:solidFill>
                <a:effectLst/>
                <a:latin typeface="Arial" pitchFamily="34" charset="0"/>
                <a:ea typeface="Calibri" pitchFamily="34" charset="0"/>
                <a:cs typeface="Arial" pitchFamily="34" charset="0"/>
              </a:rPr>
              <a:t>quan</a:t>
            </a:r>
            <a:r>
              <a:rPr kumimoji="0" lang="en-US" b="1" i="0" u="none" strike="noStrike" cap="none" normalizeH="0" baseline="0" smtClean="0">
                <a:ln>
                  <a:noFill/>
                </a:ln>
                <a:solidFill>
                  <a:srgbClr val="FF0000"/>
                </a:solidFill>
                <a:effectLst/>
                <a:latin typeface="Arial" pitchFamily="34" charset="0"/>
                <a:ea typeface="Calibri" pitchFamily="34" charset="0"/>
                <a:cs typeface="Arial" pitchFamily="34" charset="0"/>
              </a:rPr>
              <a:t> </a:t>
            </a:r>
            <a:r>
              <a:rPr kumimoji="0" lang="en-US" b="1" i="0" u="none" strike="noStrike" cap="none" normalizeH="0" baseline="0" err="1" smtClean="0">
                <a:ln>
                  <a:noFill/>
                </a:ln>
                <a:solidFill>
                  <a:srgbClr val="FF0000"/>
                </a:solidFill>
                <a:effectLst/>
                <a:latin typeface="Arial" pitchFamily="34" charset="0"/>
                <a:ea typeface="Calibri" pitchFamily="34" charset="0"/>
                <a:cs typeface="Arial" pitchFamily="34" charset="0"/>
              </a:rPr>
              <a:t>giải</a:t>
            </a:r>
            <a:r>
              <a:rPr kumimoji="0" lang="en-US" b="1" i="0" u="none" strike="noStrike" cap="none" normalizeH="0" baseline="0" smtClean="0">
                <a:ln>
                  <a:noFill/>
                </a:ln>
                <a:solidFill>
                  <a:srgbClr val="FF0000"/>
                </a:solidFill>
                <a:effectLst/>
                <a:latin typeface="Arial" pitchFamily="34" charset="0"/>
                <a:ea typeface="Calibri" pitchFamily="34" charset="0"/>
                <a:cs typeface="Arial" pitchFamily="34" charset="0"/>
              </a:rPr>
              <a:t> </a:t>
            </a:r>
            <a:r>
              <a:rPr kumimoji="0" lang="en-US" b="1" i="0" u="none" strike="noStrike" cap="none" normalizeH="0" baseline="0" err="1" smtClean="0">
                <a:ln>
                  <a:noFill/>
                </a:ln>
                <a:solidFill>
                  <a:srgbClr val="FF0000"/>
                </a:solidFill>
                <a:effectLst/>
                <a:latin typeface="Arial" pitchFamily="34" charset="0"/>
                <a:ea typeface="Calibri" pitchFamily="34" charset="0"/>
                <a:cs typeface="Arial" pitchFamily="34" charset="0"/>
              </a:rPr>
              <a:t>phẫu</a:t>
            </a:r>
            <a:r>
              <a:rPr kumimoji="0" lang="en-US" b="1" i="0" u="none" strike="noStrike" cap="none" normalizeH="0" baseline="0" smtClean="0">
                <a:ln>
                  <a:noFill/>
                </a:ln>
                <a:solidFill>
                  <a:srgbClr val="FF0000"/>
                </a:solidFill>
                <a:effectLst/>
                <a:latin typeface="Arial" pitchFamily="34" charset="0"/>
                <a:ea typeface="Calibri" pitchFamily="34" charset="0"/>
                <a:cs typeface="Arial" pitchFamily="34" charset="0"/>
              </a:rPr>
              <a:t> – </a:t>
            </a:r>
            <a:r>
              <a:rPr kumimoji="0" lang="en-US" b="1" i="0" u="none" strike="noStrike" cap="none" normalizeH="0" baseline="0" err="1" smtClean="0">
                <a:ln>
                  <a:noFill/>
                </a:ln>
                <a:solidFill>
                  <a:srgbClr val="FF0000"/>
                </a:solidFill>
                <a:effectLst/>
                <a:latin typeface="Arial" pitchFamily="34" charset="0"/>
                <a:ea typeface="Calibri" pitchFamily="34" charset="0"/>
                <a:cs typeface="Arial" pitchFamily="34" charset="0"/>
              </a:rPr>
              <a:t>chức</a:t>
            </a:r>
            <a:r>
              <a:rPr kumimoji="0" lang="en-US" b="1" i="0" u="none" strike="noStrike" cap="none" normalizeH="0" baseline="0" smtClean="0">
                <a:ln>
                  <a:noFill/>
                </a:ln>
                <a:solidFill>
                  <a:srgbClr val="FF0000"/>
                </a:solidFill>
                <a:effectLst/>
                <a:latin typeface="Arial" pitchFamily="34" charset="0"/>
                <a:ea typeface="Calibri" pitchFamily="34" charset="0"/>
                <a:cs typeface="Arial" pitchFamily="34" charset="0"/>
              </a:rPr>
              <a:t> </a:t>
            </a:r>
            <a:r>
              <a:rPr kumimoji="0" lang="en-US" b="1" i="0" u="none" strike="noStrike" cap="none" normalizeH="0" baseline="0" err="1" smtClean="0">
                <a:ln>
                  <a:noFill/>
                </a:ln>
                <a:solidFill>
                  <a:srgbClr val="FF0000"/>
                </a:solidFill>
                <a:effectLst/>
                <a:latin typeface="Arial" pitchFamily="34" charset="0"/>
                <a:ea typeface="Calibri" pitchFamily="34" charset="0"/>
                <a:cs typeface="Arial" pitchFamily="34" charset="0"/>
              </a:rPr>
              <a:t>năng</a:t>
            </a:r>
            <a:r>
              <a:rPr kumimoji="0" lang="en-US" b="1" i="0" u="none" strike="noStrike" cap="none" normalizeH="0" baseline="0" smtClean="0">
                <a:ln>
                  <a:noFill/>
                </a:ln>
                <a:solidFill>
                  <a:srgbClr val="FF0000"/>
                </a:solidFill>
                <a:effectLst/>
                <a:latin typeface="Arial" pitchFamily="34" charset="0"/>
                <a:ea typeface="Calibri" pitchFamily="34" charset="0"/>
                <a:cs typeface="Arial" pitchFamily="34" charset="0"/>
              </a:rPr>
              <a:t> &amp; </a:t>
            </a:r>
            <a:r>
              <a:rPr kumimoji="0" lang="en-US" b="1" i="0" u="none" strike="noStrike" cap="none" normalizeH="0" baseline="0" err="1" smtClean="0">
                <a:ln>
                  <a:noFill/>
                </a:ln>
                <a:solidFill>
                  <a:srgbClr val="FF0000"/>
                </a:solidFill>
                <a:effectLst/>
                <a:latin typeface="Arial" pitchFamily="34" charset="0"/>
                <a:ea typeface="Calibri" pitchFamily="34" charset="0"/>
                <a:cs typeface="Arial" pitchFamily="34" charset="0"/>
              </a:rPr>
              <a:t>bệnh</a:t>
            </a:r>
            <a:r>
              <a:rPr kumimoji="0" lang="en-US" b="1" i="0" u="none" strike="noStrike" cap="none" normalizeH="0" baseline="0" smtClean="0">
                <a:ln>
                  <a:noFill/>
                </a:ln>
                <a:solidFill>
                  <a:srgbClr val="FF0000"/>
                </a:solidFill>
                <a:effectLst/>
                <a:latin typeface="Arial" pitchFamily="34" charset="0"/>
                <a:ea typeface="Calibri" pitchFamily="34" charset="0"/>
                <a:cs typeface="Arial" pitchFamily="34" charset="0"/>
              </a:rPr>
              <a:t> </a:t>
            </a:r>
            <a:r>
              <a:rPr kumimoji="0" lang="en-US" b="1" i="0" u="none" strike="noStrike" cap="none" normalizeH="0" baseline="0" err="1" smtClean="0">
                <a:ln>
                  <a:noFill/>
                </a:ln>
                <a:solidFill>
                  <a:srgbClr val="FF0000"/>
                </a:solidFill>
                <a:effectLst/>
                <a:latin typeface="Arial" pitchFamily="34" charset="0"/>
                <a:ea typeface="Calibri" pitchFamily="34" charset="0"/>
                <a:cs typeface="Arial" pitchFamily="34" charset="0"/>
              </a:rPr>
              <a:t>lý</a:t>
            </a:r>
            <a:r>
              <a:rPr kumimoji="0" lang="en-US" b="1" i="0" u="none" strike="noStrike" cap="none" normalizeH="0" baseline="0" smtClean="0">
                <a:ln>
                  <a:noFill/>
                </a:ln>
                <a:solidFill>
                  <a:srgbClr val="FF0000"/>
                </a:solidFill>
                <a:effectLst/>
                <a:latin typeface="Arial" pitchFamily="34" charset="0"/>
                <a:ea typeface="Calibri" pitchFamily="34" charset="0"/>
                <a:cs typeface="Arial" pitchFamily="34" charset="0"/>
              </a:rPr>
              <a:t> T-M-H</a:t>
            </a:r>
            <a:endParaRPr kumimoji="0" lang="en-US" sz="1100" b="0" i="0" u="none" strike="noStrike" cap="none" normalizeH="0" baseline="0" smtClean="0">
              <a:ln>
                <a:noFill/>
              </a:ln>
              <a:solidFill>
                <a:srgbClr val="FF0000"/>
              </a:solidFill>
              <a:effectLst/>
              <a:latin typeface="Arial" pitchFamily="34" charset="0"/>
              <a:cs typeface="Arial" pitchFamily="34" charset="0"/>
            </a:endParaRPr>
          </a:p>
          <a:p>
            <a:endParaRPr lang="en-US"/>
          </a:p>
        </p:txBody>
      </p:sp>
      <p:pic>
        <p:nvPicPr>
          <p:cNvPr id="77830" name="image6.jpeg" descr="þÿ"/>
          <p:cNvPicPr>
            <a:picLocks noChangeAspect="1" noChangeArrowheads="1"/>
          </p:cNvPicPr>
          <p:nvPr/>
        </p:nvPicPr>
        <p:blipFill>
          <a:blip r:embed="rId2"/>
          <a:srcRect/>
          <a:stretch>
            <a:fillRect/>
          </a:stretch>
        </p:blipFill>
        <p:spPr bwMode="auto">
          <a:xfrm>
            <a:off x="1658937" y="914400"/>
            <a:ext cx="5826125" cy="5095875"/>
          </a:xfrm>
          <a:prstGeom prst="rect">
            <a:avLst/>
          </a:prstGeom>
          <a:noFill/>
        </p:spPr>
      </p:pic>
      <p:sp>
        <p:nvSpPr>
          <p:cNvPr id="77832" name="Rectangle 8"/>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Calibri"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ea typeface="Calibri"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lvl="1">
              <a:buNone/>
            </a:pPr>
            <a:r>
              <a:rPr lang="en-US" sz="2800" smtClean="0">
                <a:solidFill>
                  <a:schemeClr val="tx2"/>
                </a:solidFill>
                <a:latin typeface="Times New Roman" pitchFamily="18" charset="0"/>
                <a:cs typeface="Times New Roman" pitchFamily="18" charset="0"/>
              </a:rPr>
              <a:t>a. </a:t>
            </a:r>
            <a:r>
              <a:rPr lang="en-US" sz="2800" err="1" smtClean="0">
                <a:solidFill>
                  <a:schemeClr val="tx2"/>
                </a:solidFill>
                <a:latin typeface="Times New Roman" pitchFamily="18" charset="0"/>
                <a:cs typeface="Times New Roman" pitchFamily="18" charset="0"/>
              </a:rPr>
              <a:t>Đường</a:t>
            </a:r>
            <a:r>
              <a:rPr lang="en-US" sz="2800" smtClean="0">
                <a:solidFill>
                  <a:schemeClr val="tx2"/>
                </a:solidFill>
                <a:latin typeface="Times New Roman" pitchFamily="18" charset="0"/>
                <a:cs typeface="Times New Roman" pitchFamily="18" charset="0"/>
              </a:rPr>
              <a:t> </a:t>
            </a:r>
            <a:r>
              <a:rPr lang="en-US" sz="2800" err="1">
                <a:solidFill>
                  <a:schemeClr val="tx2"/>
                </a:solidFill>
                <a:latin typeface="Times New Roman" pitchFamily="18" charset="0"/>
                <a:cs typeface="Times New Roman" pitchFamily="18" charset="0"/>
              </a:rPr>
              <a:t>hô</a:t>
            </a:r>
            <a:r>
              <a:rPr lang="en-US" sz="2800">
                <a:solidFill>
                  <a:schemeClr val="tx2"/>
                </a:solidFill>
                <a:latin typeface="Times New Roman" pitchFamily="18" charset="0"/>
                <a:cs typeface="Times New Roman" pitchFamily="18" charset="0"/>
              </a:rPr>
              <a:t> </a:t>
            </a:r>
            <a:r>
              <a:rPr lang="en-US" sz="2800" err="1">
                <a:solidFill>
                  <a:schemeClr val="tx2"/>
                </a:solidFill>
                <a:latin typeface="Times New Roman" pitchFamily="18" charset="0"/>
                <a:cs typeface="Times New Roman" pitchFamily="18" charset="0"/>
              </a:rPr>
              <a:t>hấp</a:t>
            </a:r>
            <a:r>
              <a:rPr lang="en-US" sz="2800">
                <a:solidFill>
                  <a:schemeClr val="tx2"/>
                </a:solidFill>
                <a:latin typeface="Times New Roman" pitchFamily="18" charset="0"/>
                <a:cs typeface="Times New Roman" pitchFamily="18" charset="0"/>
              </a:rPr>
              <a:t> </a:t>
            </a:r>
            <a:r>
              <a:rPr lang="en-US" sz="2800" err="1">
                <a:solidFill>
                  <a:schemeClr val="tx2"/>
                </a:solidFill>
                <a:latin typeface="Times New Roman" pitchFamily="18" charset="0"/>
                <a:cs typeface="Times New Roman" pitchFamily="18" charset="0"/>
              </a:rPr>
              <a:t>trên</a:t>
            </a:r>
            <a:r>
              <a:rPr lang="en-US" sz="2800">
                <a:solidFill>
                  <a:schemeClr val="tx2"/>
                </a:solidFill>
                <a:latin typeface="Times New Roman" pitchFamily="18" charset="0"/>
                <a:cs typeface="Times New Roman" pitchFamily="18" charset="0"/>
              </a:rPr>
              <a:t> </a:t>
            </a:r>
            <a:r>
              <a:rPr lang="en-US" sz="2800" smtClean="0">
                <a:solidFill>
                  <a:schemeClr val="tx2"/>
                </a:solidFill>
                <a:latin typeface="Times New Roman" pitchFamily="18" charset="0"/>
                <a:cs typeface="Times New Roman" pitchFamily="18" charset="0"/>
              </a:rPr>
              <a:t>gồm: </a:t>
            </a:r>
            <a:r>
              <a:rPr lang="en-US" sz="2800" err="1">
                <a:solidFill>
                  <a:schemeClr val="tx2"/>
                </a:solidFill>
                <a:latin typeface="Times New Roman" pitchFamily="18" charset="0"/>
                <a:cs typeface="Times New Roman" pitchFamily="18" charset="0"/>
              </a:rPr>
              <a:t>khoang</a:t>
            </a:r>
            <a:r>
              <a:rPr lang="en-US" sz="2800">
                <a:solidFill>
                  <a:schemeClr val="tx2"/>
                </a:solidFill>
                <a:latin typeface="Times New Roman" pitchFamily="18" charset="0"/>
                <a:cs typeface="Times New Roman" pitchFamily="18" charset="0"/>
              </a:rPr>
              <a:t> </a:t>
            </a:r>
            <a:r>
              <a:rPr lang="en-US" sz="2800" err="1">
                <a:solidFill>
                  <a:schemeClr val="tx2"/>
                </a:solidFill>
                <a:latin typeface="Times New Roman" pitchFamily="18" charset="0"/>
                <a:cs typeface="Times New Roman" pitchFamily="18" charset="0"/>
              </a:rPr>
              <a:t>mũi</a:t>
            </a:r>
            <a:r>
              <a:rPr lang="en-US" sz="2800">
                <a:solidFill>
                  <a:schemeClr val="tx2"/>
                </a:solidFill>
                <a:latin typeface="Times New Roman" pitchFamily="18" charset="0"/>
                <a:cs typeface="Times New Roman" pitchFamily="18" charset="0"/>
              </a:rPr>
              <a:t>, </a:t>
            </a:r>
            <a:r>
              <a:rPr lang="en-US" sz="2800" err="1">
                <a:solidFill>
                  <a:schemeClr val="tx2"/>
                </a:solidFill>
                <a:latin typeface="Times New Roman" pitchFamily="18" charset="0"/>
                <a:cs typeface="Times New Roman" pitchFamily="18" charset="0"/>
              </a:rPr>
              <a:t>khoang</a:t>
            </a:r>
            <a:r>
              <a:rPr lang="en-US" sz="2800">
                <a:solidFill>
                  <a:schemeClr val="tx2"/>
                </a:solidFill>
                <a:latin typeface="Times New Roman" pitchFamily="18" charset="0"/>
                <a:cs typeface="Times New Roman" pitchFamily="18" charset="0"/>
              </a:rPr>
              <a:t> </a:t>
            </a:r>
            <a:r>
              <a:rPr lang="en-US" sz="2800" err="1">
                <a:solidFill>
                  <a:schemeClr val="tx2"/>
                </a:solidFill>
                <a:latin typeface="Times New Roman" pitchFamily="18" charset="0"/>
                <a:cs typeface="Times New Roman" pitchFamily="18" charset="0"/>
              </a:rPr>
              <a:t>miệng</a:t>
            </a:r>
            <a:r>
              <a:rPr lang="en-US" sz="2800">
                <a:solidFill>
                  <a:schemeClr val="tx2"/>
                </a:solidFill>
                <a:latin typeface="Times New Roman" pitchFamily="18" charset="0"/>
                <a:cs typeface="Times New Roman" pitchFamily="18" charset="0"/>
              </a:rPr>
              <a:t>, </a:t>
            </a:r>
            <a:r>
              <a:rPr lang="en-US" sz="2800" err="1">
                <a:solidFill>
                  <a:schemeClr val="tx2"/>
                </a:solidFill>
                <a:latin typeface="Times New Roman" pitchFamily="18" charset="0"/>
                <a:cs typeface="Times New Roman" pitchFamily="18" charset="0"/>
              </a:rPr>
              <a:t>hầu</a:t>
            </a:r>
            <a:r>
              <a:rPr lang="en-US" sz="2800">
                <a:solidFill>
                  <a:schemeClr val="tx2"/>
                </a:solidFill>
                <a:latin typeface="Times New Roman" pitchFamily="18" charset="0"/>
                <a:cs typeface="Times New Roman" pitchFamily="18" charset="0"/>
              </a:rPr>
              <a:t> </a:t>
            </a:r>
            <a:r>
              <a:rPr lang="en-US" sz="2800" err="1">
                <a:solidFill>
                  <a:schemeClr val="tx2"/>
                </a:solidFill>
                <a:latin typeface="Times New Roman" pitchFamily="18" charset="0"/>
                <a:cs typeface="Times New Roman" pitchFamily="18" charset="0"/>
              </a:rPr>
              <a:t>họng</a:t>
            </a:r>
            <a:r>
              <a:rPr lang="en-US" sz="2800">
                <a:solidFill>
                  <a:schemeClr val="tx2"/>
                </a:solidFill>
                <a:latin typeface="Times New Roman" pitchFamily="18" charset="0"/>
                <a:cs typeface="Times New Roman" pitchFamily="18" charset="0"/>
              </a:rPr>
              <a:t>, </a:t>
            </a:r>
            <a:r>
              <a:rPr lang="en-US" sz="2800" err="1" smtClean="0">
                <a:solidFill>
                  <a:schemeClr val="tx2"/>
                </a:solidFill>
                <a:latin typeface="Times New Roman" pitchFamily="18" charset="0"/>
                <a:cs typeface="Times New Roman" pitchFamily="18" charset="0"/>
              </a:rPr>
              <a:t>nắp</a:t>
            </a:r>
            <a:r>
              <a:rPr lang="en-US" sz="2800" smtClean="0">
                <a:solidFill>
                  <a:schemeClr val="tx2"/>
                </a:solidFill>
                <a:latin typeface="Times New Roman" pitchFamily="18" charset="0"/>
                <a:cs typeface="Times New Roman" pitchFamily="18" charset="0"/>
              </a:rPr>
              <a:t> </a:t>
            </a:r>
            <a:r>
              <a:rPr lang="en-US" sz="2800" err="1" smtClean="0">
                <a:solidFill>
                  <a:schemeClr val="tx2"/>
                </a:solidFill>
                <a:latin typeface="Times New Roman" pitchFamily="18" charset="0"/>
                <a:cs typeface="Times New Roman" pitchFamily="18" charset="0"/>
              </a:rPr>
              <a:t>thanh</a:t>
            </a:r>
            <a:r>
              <a:rPr lang="en-US" sz="2800" smtClean="0">
                <a:solidFill>
                  <a:schemeClr val="tx2"/>
                </a:solidFill>
                <a:latin typeface="Times New Roman" pitchFamily="18" charset="0"/>
                <a:cs typeface="Times New Roman" pitchFamily="18" charset="0"/>
              </a:rPr>
              <a:t> </a:t>
            </a:r>
            <a:r>
              <a:rPr lang="en-US" sz="2800" err="1">
                <a:solidFill>
                  <a:schemeClr val="tx2"/>
                </a:solidFill>
                <a:latin typeface="Times New Roman" pitchFamily="18" charset="0"/>
                <a:cs typeface="Times New Roman" pitchFamily="18" charset="0"/>
              </a:rPr>
              <a:t>quản</a:t>
            </a:r>
            <a:endParaRPr lang="en-US" sz="2800">
              <a:solidFill>
                <a:schemeClr val="tx2"/>
              </a:solidFill>
              <a:latin typeface="Times New Roman" pitchFamily="18" charset="0"/>
              <a:cs typeface="Times New Roman" pitchFamily="18" charset="0"/>
            </a:endParaRPr>
          </a:p>
          <a:p>
            <a:endParaRPr lang="en-US"/>
          </a:p>
        </p:txBody>
      </p:sp>
      <p:pic>
        <p:nvPicPr>
          <p:cNvPr id="4" name="image7.jpeg" descr="þÿ"/>
          <p:cNvPicPr/>
          <p:nvPr/>
        </p:nvPicPr>
        <p:blipFill>
          <a:blip r:embed="rId2" cstate="print"/>
          <a:stretch>
            <a:fillRect/>
          </a:stretch>
        </p:blipFill>
        <p:spPr>
          <a:xfrm>
            <a:off x="1524000" y="1752600"/>
            <a:ext cx="5943600" cy="40386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1"/>
          <p:cNvSpPr>
            <a:spLocks noChangeArrowheads="1"/>
          </p:cNvSpPr>
          <p:nvPr/>
        </p:nvSpPr>
        <p:spPr bwMode="auto">
          <a:xfrm>
            <a:off x="0" y="228600"/>
            <a:ext cx="8839200" cy="20159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tabLst>
                <a:tab pos="1038225" algn="l"/>
                <a:tab pos="1039813" algn="l"/>
              </a:tabLst>
            </a:pPr>
            <a:r>
              <a:rPr kumimoji="0" lang="en-US" sz="2500" b="0" i="0" u="none" strike="noStrike" cap="none" normalizeH="0" baseline="0" smtClean="0">
                <a:ln>
                  <a:noFill/>
                </a:ln>
                <a:solidFill>
                  <a:schemeClr val="tx2"/>
                </a:solidFill>
                <a:effectLst/>
                <a:latin typeface="Times New Roman" pitchFamily="18" charset="0"/>
                <a:ea typeface="Calibri" pitchFamily="34" charset="0"/>
                <a:cs typeface="Times New Roman" pitchFamily="18" charset="0"/>
              </a:rPr>
              <a:t>b. </a:t>
            </a:r>
            <a:r>
              <a:rPr kumimoji="0" lang="en-US" sz="2500" b="0" i="0" u="none" strike="noStrike" cap="none" normalizeH="0" baseline="0" err="1" smtClean="0">
                <a:ln>
                  <a:noFill/>
                </a:ln>
                <a:solidFill>
                  <a:schemeClr val="tx2"/>
                </a:solidFill>
                <a:effectLst/>
                <a:latin typeface="Times New Roman" pitchFamily="18" charset="0"/>
                <a:ea typeface="Calibri" pitchFamily="34" charset="0"/>
                <a:cs typeface="Times New Roman" pitchFamily="18" charset="0"/>
              </a:rPr>
              <a:t>Các</a:t>
            </a:r>
            <a:r>
              <a:rPr kumimoji="0" lang="en-US" sz="2500" b="0" i="0" u="none" strike="noStrike" cap="none" normalizeH="0" baseline="0" smtClean="0">
                <a:ln>
                  <a:noFill/>
                </a:ln>
                <a:solidFill>
                  <a:schemeClr val="tx2"/>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2"/>
                </a:solidFill>
                <a:effectLst/>
                <a:latin typeface="Times New Roman" pitchFamily="18" charset="0"/>
                <a:ea typeface="Calibri" pitchFamily="34" charset="0"/>
                <a:cs typeface="Times New Roman" pitchFamily="18" charset="0"/>
              </a:rPr>
              <a:t>xoang</a:t>
            </a:r>
            <a:r>
              <a:rPr kumimoji="0" lang="en-US" sz="2500" b="0" i="0" u="none" strike="noStrike" cap="none" normalizeH="0" baseline="0" smtClean="0">
                <a:ln>
                  <a:noFill/>
                </a:ln>
                <a:solidFill>
                  <a:schemeClr val="tx2"/>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2"/>
                </a:solidFill>
                <a:effectLst/>
                <a:latin typeface="Times New Roman" pitchFamily="18" charset="0"/>
                <a:ea typeface="Calibri" pitchFamily="34" charset="0"/>
                <a:cs typeface="Times New Roman" pitchFamily="18" charset="0"/>
              </a:rPr>
              <a:t>cạnh</a:t>
            </a:r>
            <a:r>
              <a:rPr kumimoji="0" lang="en-US" sz="2500" b="0" i="0" u="none" strike="noStrike" cap="none" normalizeH="0" baseline="0" smtClean="0">
                <a:ln>
                  <a:noFill/>
                </a:ln>
                <a:solidFill>
                  <a:schemeClr val="tx2"/>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2"/>
                </a:solidFill>
                <a:effectLst/>
                <a:latin typeface="Times New Roman" pitchFamily="18" charset="0"/>
                <a:ea typeface="Calibri" pitchFamily="34" charset="0"/>
                <a:cs typeface="Times New Roman" pitchFamily="18" charset="0"/>
              </a:rPr>
              <a:t>mũi</a:t>
            </a:r>
            <a:r>
              <a:rPr kumimoji="0" lang="en-US" sz="2500" b="0" i="0" u="none" strike="noStrike" cap="none" normalizeH="0" baseline="0" smtClean="0">
                <a:ln>
                  <a:noFill/>
                </a:ln>
                <a:solidFill>
                  <a:schemeClr val="tx2"/>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2"/>
                </a:solidFill>
                <a:effectLst/>
                <a:latin typeface="Times New Roman" pitchFamily="18" charset="0"/>
                <a:ea typeface="Calibri" pitchFamily="34" charset="0"/>
                <a:cs typeface="Times New Roman" pitchFamily="18" charset="0"/>
              </a:rPr>
              <a:t>bao</a:t>
            </a:r>
            <a:r>
              <a:rPr kumimoji="0" lang="en-US" sz="2500" b="0" i="0" u="none" strike="noStrike" cap="none" normalizeH="0" baseline="0" smtClean="0">
                <a:ln>
                  <a:noFill/>
                </a:ln>
                <a:solidFill>
                  <a:schemeClr val="tx2"/>
                </a:solidFill>
                <a:effectLst/>
                <a:latin typeface="Times New Roman" pitchFamily="18" charset="0"/>
                <a:ea typeface="Calibri" pitchFamily="34" charset="0"/>
                <a:cs typeface="Times New Roman" pitchFamily="18" charset="0"/>
              </a:rPr>
              <a:t> gồm:</a:t>
            </a:r>
          </a:p>
          <a:p>
            <a:pPr marL="457200" marR="0" lvl="1" indent="0" algn="just" defTabSz="914400" rtl="0" eaLnBrk="1" fontAlgn="base" latinLnBrk="0" hangingPunct="1">
              <a:lnSpc>
                <a:spcPct val="100000"/>
              </a:lnSpc>
              <a:spcBef>
                <a:spcPct val="0"/>
              </a:spcBef>
              <a:spcAft>
                <a:spcPct val="0"/>
              </a:spcAft>
              <a:buClrTx/>
              <a:buSzTx/>
              <a:tabLst>
                <a:tab pos="1038225" algn="l"/>
                <a:tab pos="1039813" algn="l"/>
              </a:tabLst>
            </a:pP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Xoang</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bướm</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p>
          <a:p>
            <a:pPr marL="457200" marR="0" lvl="1" indent="0" algn="just" defTabSz="914400" rtl="0" eaLnBrk="1" fontAlgn="base" latinLnBrk="0" hangingPunct="1">
              <a:lnSpc>
                <a:spcPct val="100000"/>
              </a:lnSpc>
              <a:spcBef>
                <a:spcPct val="0"/>
              </a:spcBef>
              <a:spcAft>
                <a:spcPct val="0"/>
              </a:spcAft>
              <a:buClrTx/>
              <a:buSzTx/>
              <a:tabLst>
                <a:tab pos="1038225" algn="l"/>
                <a:tab pos="1039813" algn="l"/>
              </a:tabLst>
            </a:pP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Xoang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sàng</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p>
          <a:p>
            <a:pPr marL="457200" marR="0" lvl="1" indent="0" algn="just" defTabSz="914400" rtl="0" eaLnBrk="1" fontAlgn="base" latinLnBrk="0" hangingPunct="1">
              <a:lnSpc>
                <a:spcPct val="100000"/>
              </a:lnSpc>
              <a:spcBef>
                <a:spcPct val="0"/>
              </a:spcBef>
              <a:spcAft>
                <a:spcPct val="0"/>
              </a:spcAft>
              <a:buClrTx/>
              <a:buSzTx/>
              <a:tabLst>
                <a:tab pos="1038225" algn="l"/>
                <a:tab pos="1039813" algn="l"/>
              </a:tabLst>
            </a:pP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Xoang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hàm</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p>
          <a:p>
            <a:pPr marL="457200" marR="0" lvl="1" indent="0" algn="just" defTabSz="914400" rtl="0" eaLnBrk="1" fontAlgn="base" latinLnBrk="0" hangingPunct="1">
              <a:lnSpc>
                <a:spcPct val="100000"/>
              </a:lnSpc>
              <a:spcBef>
                <a:spcPct val="0"/>
              </a:spcBef>
              <a:spcAft>
                <a:spcPct val="0"/>
              </a:spcAft>
              <a:buClrTx/>
              <a:buSzTx/>
              <a:tabLst>
                <a:tab pos="1038225" algn="l"/>
                <a:tab pos="1039813" algn="l"/>
              </a:tabLst>
            </a:pP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Xoang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trán</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endParaRPr kumimoji="0" lang="en-US" sz="2500" b="0" i="0" u="none" strike="noStrike" cap="none" normalizeH="0" baseline="0" smtClean="0">
              <a:ln>
                <a:noFill/>
              </a:ln>
              <a:solidFill>
                <a:schemeClr val="tx1"/>
              </a:solidFill>
              <a:effectLst/>
              <a:latin typeface="Times New Roman" pitchFamily="18" charset="0"/>
              <a:cs typeface="Times New Roman" pitchFamily="18" charset="0"/>
            </a:endParaRPr>
          </a:p>
        </p:txBody>
      </p:sp>
      <p:pic>
        <p:nvPicPr>
          <p:cNvPr id="3" name="image8.jpeg" descr="þÿ"/>
          <p:cNvPicPr/>
          <p:nvPr/>
        </p:nvPicPr>
        <p:blipFill>
          <a:blip r:embed="rId2" cstate="print"/>
          <a:stretch>
            <a:fillRect/>
          </a:stretch>
        </p:blipFill>
        <p:spPr>
          <a:xfrm>
            <a:off x="2286000" y="2419184"/>
            <a:ext cx="4952999" cy="3600616"/>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610600" cy="6247864"/>
          </a:xfrm>
          <a:prstGeom prst="rect">
            <a:avLst/>
          </a:prstGeom>
        </p:spPr>
        <p:txBody>
          <a:bodyPr wrap="square">
            <a:spAutoFit/>
          </a:bodyPr>
          <a:lstStyle/>
          <a:p>
            <a:r>
              <a:rPr lang="en-US" sz="2500" err="1">
                <a:solidFill>
                  <a:srgbClr val="C00000"/>
                </a:solidFill>
                <a:latin typeface="Times New Roman" pitchFamily="18" charset="0"/>
                <a:cs typeface="Times New Roman" pitchFamily="18" charset="0"/>
              </a:rPr>
              <a:t>Giải</a:t>
            </a:r>
            <a:r>
              <a:rPr lang="en-US" sz="2500">
                <a:solidFill>
                  <a:srgbClr val="C00000"/>
                </a:solidFill>
                <a:latin typeface="Times New Roman" pitchFamily="18" charset="0"/>
                <a:cs typeface="Times New Roman" pitchFamily="18" charset="0"/>
              </a:rPr>
              <a:t> </a:t>
            </a:r>
            <a:r>
              <a:rPr lang="en-US" sz="2500" smtClean="0">
                <a:solidFill>
                  <a:srgbClr val="C00000"/>
                </a:solidFill>
                <a:latin typeface="Times New Roman" pitchFamily="18" charset="0"/>
                <a:cs typeface="Times New Roman" pitchFamily="18" charset="0"/>
              </a:rPr>
              <a:t>phẫu:</a:t>
            </a:r>
            <a:endParaRPr lang="en-US" sz="2500">
              <a:solidFill>
                <a:srgbClr val="C00000"/>
              </a:solidFill>
              <a:latin typeface="Times New Roman" pitchFamily="18" charset="0"/>
              <a:cs typeface="Times New Roman" pitchFamily="18" charset="0"/>
            </a:endParaRPr>
          </a:p>
          <a:p>
            <a:r>
              <a:rPr lang="en-US" sz="2500" smtClean="0">
                <a:latin typeface="Times New Roman" pitchFamily="18" charset="0"/>
                <a:cs typeface="Times New Roman" pitchFamily="18" charset="0"/>
              </a:rPr>
              <a:t>	TMH </a:t>
            </a:r>
            <a:r>
              <a:rPr lang="en-US" sz="2500" err="1">
                <a:latin typeface="Times New Roman" pitchFamily="18" charset="0"/>
                <a:cs typeface="Times New Roman" pitchFamily="18" charset="0"/>
              </a:rPr>
              <a:t>là</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cửa</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ngõ</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đường</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hô</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hấp</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và</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tiêu</a:t>
            </a:r>
            <a:r>
              <a:rPr lang="en-US" sz="2500">
                <a:latin typeface="Times New Roman" pitchFamily="18" charset="0"/>
                <a:cs typeface="Times New Roman" pitchFamily="18" charset="0"/>
              </a:rPr>
              <a:t> </a:t>
            </a:r>
            <a:r>
              <a:rPr lang="en-US" sz="2500" smtClean="0">
                <a:latin typeface="Times New Roman" pitchFamily="18" charset="0"/>
                <a:cs typeface="Times New Roman" pitchFamily="18" charset="0"/>
              </a:rPr>
              <a:t>hóa.</a:t>
            </a:r>
            <a:endParaRPr lang="en-US" sz="2500">
              <a:latin typeface="Times New Roman" pitchFamily="18" charset="0"/>
              <a:cs typeface="Times New Roman" pitchFamily="18" charset="0"/>
            </a:endParaRPr>
          </a:p>
          <a:p>
            <a:r>
              <a:rPr lang="en-US" sz="2500" smtClean="0">
                <a:latin typeface="Times New Roman" pitchFamily="18" charset="0"/>
                <a:cs typeface="Times New Roman" pitchFamily="18" charset="0"/>
              </a:rPr>
              <a:t>	TMH </a:t>
            </a:r>
            <a:r>
              <a:rPr lang="en-US" sz="2500" err="1">
                <a:latin typeface="Times New Roman" pitchFamily="18" charset="0"/>
                <a:cs typeface="Times New Roman" pitchFamily="18" charset="0"/>
              </a:rPr>
              <a:t>là</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các</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hốc</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thông</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với</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nhau</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và</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thông</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với</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bên</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ngoài</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có</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lớp</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niêm</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mạc</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biểu</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mô</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có</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lông</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chuyển</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cấu</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trúc</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khác</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biệt</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mạch</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máu</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thần</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kinh</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rất</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phong</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phú</a:t>
            </a:r>
            <a:r>
              <a:rPr lang="en-US" sz="2500">
                <a:latin typeface="Times New Roman" pitchFamily="18" charset="0"/>
                <a:cs typeface="Times New Roman" pitchFamily="18" charset="0"/>
              </a:rPr>
              <a:t>.</a:t>
            </a:r>
          </a:p>
          <a:p>
            <a:r>
              <a:rPr lang="en-US" sz="2500" smtClean="0">
                <a:latin typeface="Times New Roman" pitchFamily="18" charset="0"/>
                <a:cs typeface="Times New Roman" pitchFamily="18" charset="0"/>
              </a:rPr>
              <a:t>	Hầu </a:t>
            </a:r>
            <a:r>
              <a:rPr lang="en-US" sz="2500" err="1">
                <a:latin typeface="Times New Roman" pitchFamily="18" charset="0"/>
                <a:cs typeface="Times New Roman" pitchFamily="18" charset="0"/>
              </a:rPr>
              <a:t>hết</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các</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bệnh</a:t>
            </a:r>
            <a:r>
              <a:rPr lang="en-US" sz="2500">
                <a:latin typeface="Times New Roman" pitchFamily="18" charset="0"/>
                <a:cs typeface="Times New Roman" pitchFamily="18" charset="0"/>
              </a:rPr>
              <a:t> TMH </a:t>
            </a:r>
            <a:r>
              <a:rPr lang="en-US" sz="2500" err="1">
                <a:latin typeface="Times New Roman" pitchFamily="18" charset="0"/>
                <a:cs typeface="Times New Roman" pitchFamily="18" charset="0"/>
              </a:rPr>
              <a:t>được</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xếp</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vào</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nhóm</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bệnh</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đường</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hô</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hấp</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trên</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tác</a:t>
            </a:r>
            <a:endParaRPr lang="en-US" sz="2500">
              <a:latin typeface="Times New Roman" pitchFamily="18" charset="0"/>
              <a:cs typeface="Times New Roman" pitchFamily="18" charset="0"/>
            </a:endParaRPr>
          </a:p>
          <a:p>
            <a:r>
              <a:rPr lang="en-US" sz="2500" err="1">
                <a:latin typeface="Times New Roman" pitchFamily="18" charset="0"/>
                <a:cs typeface="Times New Roman" pitchFamily="18" charset="0"/>
              </a:rPr>
              <a:t>động</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đến</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khu</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vực</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này</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dễ</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đưa</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đến</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các</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phản</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xạ</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nguy</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hiểm</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sinh</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mạng</a:t>
            </a:r>
            <a:r>
              <a:rPr lang="en-US" sz="2500" smtClean="0">
                <a:latin typeface="Times New Roman" pitchFamily="18" charset="0"/>
                <a:cs typeface="Times New Roman" pitchFamily="18" charset="0"/>
              </a:rPr>
              <a:t>.</a:t>
            </a:r>
          </a:p>
          <a:p>
            <a:r>
              <a:rPr lang="en-US" sz="2500" smtClean="0">
                <a:solidFill>
                  <a:srgbClr val="FFFF00"/>
                </a:solidFill>
                <a:latin typeface="Times New Roman" pitchFamily="18" charset="0"/>
                <a:cs typeface="Times New Roman" pitchFamily="18" charset="0"/>
              </a:rPr>
              <a:t> </a:t>
            </a:r>
            <a:r>
              <a:rPr lang="en-US" sz="2500" smtClean="0">
                <a:solidFill>
                  <a:srgbClr val="FFFF00"/>
                </a:solidFill>
                <a:latin typeface="Times New Roman" pitchFamily="18" charset="0"/>
                <a:cs typeface="Times New Roman" pitchFamily="18" charset="0"/>
              </a:rPr>
              <a:t>Chức </a:t>
            </a:r>
            <a:r>
              <a:rPr lang="en-US" sz="2500" err="1">
                <a:solidFill>
                  <a:srgbClr val="FFFF00"/>
                </a:solidFill>
                <a:latin typeface="Times New Roman" pitchFamily="18" charset="0"/>
                <a:cs typeface="Times New Roman" pitchFamily="18" charset="0"/>
              </a:rPr>
              <a:t>năng</a:t>
            </a:r>
            <a:endParaRPr lang="en-US" sz="2500">
              <a:solidFill>
                <a:srgbClr val="FFFF00"/>
              </a:solidFill>
              <a:latin typeface="Times New Roman" pitchFamily="18" charset="0"/>
              <a:cs typeface="Times New Roman" pitchFamily="18" charset="0"/>
            </a:endParaRPr>
          </a:p>
          <a:p>
            <a:r>
              <a:rPr lang="en-US" sz="2500" smtClean="0">
                <a:latin typeface="Times New Roman" pitchFamily="18" charset="0"/>
                <a:cs typeface="Times New Roman" pitchFamily="18" charset="0"/>
              </a:rPr>
              <a:t>	Mắc </a:t>
            </a:r>
            <a:r>
              <a:rPr lang="en-US" sz="2500" err="1">
                <a:latin typeface="Times New Roman" pitchFamily="18" charset="0"/>
                <a:cs typeface="Times New Roman" pitchFamily="18" charset="0"/>
              </a:rPr>
              <a:t>bệnh</a:t>
            </a:r>
            <a:r>
              <a:rPr lang="en-US" sz="2500">
                <a:latin typeface="Times New Roman" pitchFamily="18" charset="0"/>
                <a:cs typeface="Times New Roman" pitchFamily="18" charset="0"/>
              </a:rPr>
              <a:t> TMH </a:t>
            </a:r>
            <a:r>
              <a:rPr lang="en-US" sz="2500" err="1">
                <a:latin typeface="Times New Roman" pitchFamily="18" charset="0"/>
                <a:cs typeface="Times New Roman" pitchFamily="18" charset="0"/>
              </a:rPr>
              <a:t>ảnh</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hưởng</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đến</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chức</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năng</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Thở</a:t>
            </a:r>
            <a:r>
              <a:rPr lang="en-US" sz="2500">
                <a:latin typeface="Times New Roman" pitchFamily="18" charset="0"/>
                <a:cs typeface="Times New Roman" pitchFamily="18" charset="0"/>
              </a:rPr>
              <a:t> &amp; </a:t>
            </a:r>
            <a:r>
              <a:rPr lang="en-US" sz="2500" err="1">
                <a:latin typeface="Times New Roman" pitchFamily="18" charset="0"/>
                <a:cs typeface="Times New Roman" pitchFamily="18" charset="0"/>
              </a:rPr>
              <a:t>Ăn</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chức</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năng</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nói</a:t>
            </a:r>
            <a:r>
              <a:rPr lang="en-US" sz="2500">
                <a:latin typeface="Times New Roman" pitchFamily="18" charset="0"/>
                <a:cs typeface="Times New Roman" pitchFamily="18" charset="0"/>
              </a:rPr>
              <a:t> </a:t>
            </a:r>
            <a:r>
              <a:rPr lang="en-US" sz="2500" smtClean="0">
                <a:latin typeface="Times New Roman" pitchFamily="18" charset="0"/>
                <a:cs typeface="Times New Roman" pitchFamily="18" charset="0"/>
              </a:rPr>
              <a:t>–ngửi </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nghe</a:t>
            </a:r>
            <a:r>
              <a:rPr lang="en-US" sz="2500">
                <a:latin typeface="Times New Roman" pitchFamily="18" charset="0"/>
                <a:cs typeface="Times New Roman" pitchFamily="18" charset="0"/>
              </a:rPr>
              <a:t> – </a:t>
            </a:r>
            <a:r>
              <a:rPr lang="en-US" sz="2500" err="1">
                <a:latin typeface="Times New Roman" pitchFamily="18" charset="0"/>
                <a:cs typeface="Times New Roman" pitchFamily="18" charset="0"/>
              </a:rPr>
              <a:t>thăng</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bằng</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đều</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ảnh</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hưởng</a:t>
            </a:r>
            <a:r>
              <a:rPr lang="en-US" sz="2500">
                <a:latin typeface="Times New Roman" pitchFamily="18" charset="0"/>
                <a:cs typeface="Times New Roman" pitchFamily="18" charset="0"/>
              </a:rPr>
              <a:t>.</a:t>
            </a:r>
          </a:p>
          <a:p>
            <a:r>
              <a:rPr lang="en-US" sz="2500" smtClean="0">
                <a:latin typeface="Times New Roman" pitchFamily="18" charset="0"/>
                <a:cs typeface="Times New Roman" pitchFamily="18" charset="0"/>
              </a:rPr>
              <a:t>	TMH </a:t>
            </a:r>
            <a:r>
              <a:rPr lang="en-US" sz="2500" err="1">
                <a:latin typeface="Times New Roman" pitchFamily="18" charset="0"/>
                <a:cs typeface="Times New Roman" pitchFamily="18" charset="0"/>
              </a:rPr>
              <a:t>có</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vai</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trò</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rất</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quan</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trọng</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trong</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hệ</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thống</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miễn</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dịch</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là</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nơi</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tiếp</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xúc</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với</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dị</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nguyên</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có</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vòng</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bạch</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huyết</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Waldeyer</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là</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các</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tổ</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chức</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lympho</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có</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vai</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trò</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quan</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trọng</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trong</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hình</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thành</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các</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kháng</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thể</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đặc</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hiệu</a:t>
            </a:r>
            <a:r>
              <a:rPr lang="en-US" sz="2500" smtClean="0">
                <a:latin typeface="Times New Roman" pitchFamily="18" charset="0"/>
                <a:cs typeface="Times New Roman" pitchFamily="18" charset="0"/>
              </a:rPr>
              <a:t>.</a:t>
            </a:r>
            <a:endParaRPr lang="en-US" sz="25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838200"/>
            <a:ext cx="8686800" cy="4939814"/>
          </a:xfrm>
          <a:prstGeom prst="rect">
            <a:avLst/>
          </a:prstGeom>
        </p:spPr>
        <p:txBody>
          <a:bodyPr wrap="square">
            <a:spAutoFit/>
          </a:bodyPr>
          <a:lstStyle/>
          <a:p>
            <a:pPr algn="just"/>
            <a:r>
              <a:rPr lang="en-US" sz="3500">
                <a:solidFill>
                  <a:srgbClr val="FF0000"/>
                </a:solidFill>
                <a:latin typeface="Times New Roman" pitchFamily="18" charset="0"/>
                <a:cs typeface="Times New Roman" pitchFamily="18" charset="0"/>
              </a:rPr>
              <a:t>Nhóm bệnh hay gặp trong bệnh TMH gồm</a:t>
            </a:r>
            <a:r>
              <a:rPr lang="en-US" sz="3500" smtClean="0">
                <a:solidFill>
                  <a:srgbClr val="FF0000"/>
                </a:solidFill>
                <a:latin typeface="Times New Roman" pitchFamily="18" charset="0"/>
                <a:cs typeface="Times New Roman" pitchFamily="18" charset="0"/>
              </a:rPr>
              <a:t>:</a:t>
            </a:r>
          </a:p>
          <a:p>
            <a:pPr algn="just"/>
            <a:r>
              <a:rPr lang="en-US" sz="3500" smtClean="0">
                <a:latin typeface="Times New Roman" pitchFamily="18" charset="0"/>
                <a:cs typeface="Times New Roman" pitchFamily="18" charset="0"/>
              </a:rPr>
              <a:t> 1. Viêm </a:t>
            </a:r>
            <a:r>
              <a:rPr lang="en-US" sz="3500">
                <a:latin typeface="Times New Roman" pitchFamily="18" charset="0"/>
                <a:cs typeface="Times New Roman" pitchFamily="18" charset="0"/>
              </a:rPr>
              <a:t>VA; </a:t>
            </a:r>
            <a:endParaRPr lang="en-US" sz="3500" smtClean="0">
              <a:latin typeface="Times New Roman" pitchFamily="18" charset="0"/>
              <a:cs typeface="Times New Roman" pitchFamily="18" charset="0"/>
            </a:endParaRPr>
          </a:p>
          <a:p>
            <a:pPr algn="just"/>
            <a:r>
              <a:rPr lang="en-US" sz="3500" smtClean="0">
                <a:latin typeface="Times New Roman" pitchFamily="18" charset="0"/>
                <a:cs typeface="Times New Roman" pitchFamily="18" charset="0"/>
              </a:rPr>
              <a:t> 2. Viêm </a:t>
            </a:r>
            <a:r>
              <a:rPr lang="en-US" sz="3500">
                <a:latin typeface="Times New Roman" pitchFamily="18" charset="0"/>
                <a:cs typeface="Times New Roman" pitchFamily="18" charset="0"/>
              </a:rPr>
              <a:t>Amydan; </a:t>
            </a:r>
            <a:endParaRPr lang="en-US" sz="3500" smtClean="0">
              <a:latin typeface="Times New Roman" pitchFamily="18" charset="0"/>
              <a:cs typeface="Times New Roman" pitchFamily="18" charset="0"/>
            </a:endParaRPr>
          </a:p>
          <a:p>
            <a:pPr algn="just"/>
            <a:r>
              <a:rPr lang="en-US" sz="3500" smtClean="0">
                <a:latin typeface="Times New Roman" pitchFamily="18" charset="0"/>
                <a:cs typeface="Times New Roman" pitchFamily="18" charset="0"/>
              </a:rPr>
              <a:t> 3. Viêm </a:t>
            </a:r>
            <a:r>
              <a:rPr lang="en-US" sz="3500">
                <a:latin typeface="Times New Roman" pitchFamily="18" charset="0"/>
                <a:cs typeface="Times New Roman" pitchFamily="18" charset="0"/>
              </a:rPr>
              <a:t>mũi do virus; </a:t>
            </a:r>
            <a:endParaRPr lang="en-US" sz="3500" smtClean="0">
              <a:latin typeface="Times New Roman" pitchFamily="18" charset="0"/>
              <a:cs typeface="Times New Roman" pitchFamily="18" charset="0"/>
            </a:endParaRPr>
          </a:p>
          <a:p>
            <a:pPr algn="just"/>
            <a:r>
              <a:rPr lang="en-US" sz="3500" smtClean="0">
                <a:latin typeface="Times New Roman" pitchFamily="18" charset="0"/>
                <a:cs typeface="Times New Roman" pitchFamily="18" charset="0"/>
              </a:rPr>
              <a:t> 4. Viêm </a:t>
            </a:r>
            <a:r>
              <a:rPr lang="en-US" sz="3500">
                <a:latin typeface="Times New Roman" pitchFamily="18" charset="0"/>
                <a:cs typeface="Times New Roman" pitchFamily="18" charset="0"/>
              </a:rPr>
              <a:t>mũi dị ứng</a:t>
            </a:r>
            <a:r>
              <a:rPr lang="en-US" sz="3500" smtClean="0">
                <a:latin typeface="Times New Roman" pitchFamily="18" charset="0"/>
                <a:cs typeface="Times New Roman" pitchFamily="18" charset="0"/>
              </a:rPr>
              <a:t>;</a:t>
            </a:r>
          </a:p>
          <a:p>
            <a:pPr algn="just"/>
            <a:r>
              <a:rPr lang="en-US" sz="3500" smtClean="0">
                <a:latin typeface="Times New Roman" pitchFamily="18" charset="0"/>
                <a:cs typeface="Times New Roman" pitchFamily="18" charset="0"/>
              </a:rPr>
              <a:t> 5. </a:t>
            </a:r>
            <a:r>
              <a:rPr lang="en-US" sz="3500">
                <a:latin typeface="Times New Roman" pitchFamily="18" charset="0"/>
                <a:cs typeface="Times New Roman" pitchFamily="18" charset="0"/>
              </a:rPr>
              <a:t>Viêm xoang cấp; </a:t>
            </a:r>
            <a:endParaRPr lang="en-US" sz="3500" smtClean="0">
              <a:latin typeface="Times New Roman" pitchFamily="18" charset="0"/>
              <a:cs typeface="Times New Roman" pitchFamily="18" charset="0"/>
            </a:endParaRPr>
          </a:p>
          <a:p>
            <a:pPr algn="just"/>
            <a:r>
              <a:rPr lang="en-US" sz="3500" smtClean="0">
                <a:latin typeface="Times New Roman" pitchFamily="18" charset="0"/>
                <a:cs typeface="Times New Roman" pitchFamily="18" charset="0"/>
              </a:rPr>
              <a:t> 6. Viêm </a:t>
            </a:r>
            <a:r>
              <a:rPr lang="en-US" sz="3500">
                <a:latin typeface="Times New Roman" pitchFamily="18" charset="0"/>
                <a:cs typeface="Times New Roman" pitchFamily="18" charset="0"/>
              </a:rPr>
              <a:t>tai giữa; </a:t>
            </a:r>
            <a:endParaRPr lang="en-US" sz="3500" smtClean="0">
              <a:latin typeface="Times New Roman" pitchFamily="18" charset="0"/>
              <a:cs typeface="Times New Roman" pitchFamily="18" charset="0"/>
            </a:endParaRPr>
          </a:p>
          <a:p>
            <a:pPr algn="just"/>
            <a:r>
              <a:rPr lang="en-US" sz="3500" smtClean="0">
                <a:latin typeface="Times New Roman" pitchFamily="18" charset="0"/>
                <a:cs typeface="Times New Roman" pitchFamily="18" charset="0"/>
              </a:rPr>
              <a:t> 7. Viêm </a:t>
            </a:r>
            <a:r>
              <a:rPr lang="en-US" sz="3500">
                <a:latin typeface="Times New Roman" pitchFamily="18" charset="0"/>
                <a:cs typeface="Times New Roman" pitchFamily="18" charset="0"/>
              </a:rPr>
              <a:t>tai ngoài; </a:t>
            </a:r>
            <a:endParaRPr lang="en-US" sz="3500" smtClean="0">
              <a:latin typeface="Times New Roman" pitchFamily="18" charset="0"/>
              <a:cs typeface="Times New Roman" pitchFamily="18" charset="0"/>
            </a:endParaRPr>
          </a:p>
          <a:p>
            <a:pPr algn="just"/>
            <a:r>
              <a:rPr lang="en-US" sz="3500" smtClean="0">
                <a:latin typeface="Times New Roman" pitchFamily="18" charset="0"/>
                <a:cs typeface="Times New Roman" pitchFamily="18" charset="0"/>
              </a:rPr>
              <a:t> 8. Viêm </a:t>
            </a:r>
            <a:r>
              <a:rPr lang="en-US" sz="3500">
                <a:latin typeface="Times New Roman" pitchFamily="18" charset="0"/>
                <a:cs typeface="Times New Roman" pitchFamily="18" charset="0"/>
              </a:rPr>
              <a:t>thanh quản </a:t>
            </a:r>
            <a:r>
              <a:rPr lang="en-US" sz="3500" smtClean="0">
                <a:latin typeface="Times New Roman" pitchFamily="18" charset="0"/>
                <a:cs typeface="Times New Roman" pitchFamily="18" charset="0"/>
              </a:rPr>
              <a:t>cấp.</a:t>
            </a:r>
            <a:endParaRPr lang="en-US" sz="3500">
              <a:latin typeface="Times New Roman" pitchFamily="18" charset="0"/>
              <a:cs typeface="Times New Roman" pitchFamily="18" charset="0"/>
            </a:endParaRPr>
          </a:p>
        </p:txBody>
      </p:sp>
    </p:spTree>
    <p:extLst>
      <p:ext uri="{BB962C8B-B14F-4D97-AF65-F5344CB8AC3E}">
        <p14:creationId xmlns:p14="http://schemas.microsoft.com/office/powerpoint/2010/main" val="19516076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7761" name="image9.jpeg" descr="þÿ"/>
          <p:cNvPicPr>
            <a:picLocks noChangeAspect="1" noChangeArrowheads="1"/>
          </p:cNvPicPr>
          <p:nvPr/>
        </p:nvPicPr>
        <p:blipFill>
          <a:blip r:embed="rId2"/>
          <a:srcRect/>
          <a:stretch>
            <a:fillRect/>
          </a:stretch>
        </p:blipFill>
        <p:spPr bwMode="auto">
          <a:xfrm>
            <a:off x="5281188" y="3276600"/>
            <a:ext cx="3752473" cy="3295650"/>
          </a:xfrm>
          <a:prstGeom prst="rect">
            <a:avLst/>
          </a:prstGeom>
          <a:noFill/>
        </p:spPr>
      </p:pic>
      <p:sp>
        <p:nvSpPr>
          <p:cNvPr id="117763" name="Rectangle 3"/>
          <p:cNvSpPr>
            <a:spLocks noChangeArrowheads="1"/>
          </p:cNvSpPr>
          <p:nvPr/>
        </p:nvSpPr>
        <p:spPr bwMode="auto">
          <a:xfrm>
            <a:off x="0" y="-669150"/>
            <a:ext cx="9144001" cy="69095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822325" algn="l"/>
              </a:tabLst>
            </a:pPr>
            <a:endParaRPr kumimoji="0" lang="en-US" sz="2500" b="0" i="0" u="sng" strike="noStrike" cap="none" normalizeH="0" baseline="0" smtClean="0">
              <a:ln>
                <a:noFill/>
              </a:ln>
              <a:solidFill>
                <a:srgbClr val="0000FF"/>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822325" algn="l"/>
              </a:tabLst>
            </a:pPr>
            <a:endParaRPr lang="en-US" sz="2500" u="sng">
              <a:solidFill>
                <a:srgbClr val="0000FF"/>
              </a:solidFill>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822325" algn="l"/>
              </a:tabLst>
            </a:pPr>
            <a:r>
              <a:rPr kumimoji="0" lang="en-US" sz="2500" b="0" i="0" u="sng" strike="noStrike" cap="none" normalizeH="0" baseline="0" smtClean="0">
                <a:ln>
                  <a:noFill/>
                </a:ln>
                <a:solidFill>
                  <a:srgbClr val="FF0000"/>
                </a:solidFill>
                <a:effectLst/>
                <a:latin typeface="Times New Roman" pitchFamily="18" charset="0"/>
                <a:ea typeface="Calibri" pitchFamily="34" charset="0"/>
                <a:cs typeface="Times New Roman" pitchFamily="18" charset="0"/>
              </a:rPr>
              <a:t>1. V.A - </a:t>
            </a:r>
            <a:r>
              <a:rPr kumimoji="0" lang="en-US" sz="2500" b="0" i="0" u="sng" strike="noStrike" cap="none" normalizeH="0" baseline="0" err="1" smtClean="0">
                <a:ln>
                  <a:noFill/>
                </a:ln>
                <a:solidFill>
                  <a:srgbClr val="FF0000"/>
                </a:solidFill>
                <a:effectLst/>
                <a:latin typeface="Times New Roman" pitchFamily="18" charset="0"/>
                <a:ea typeface="Calibri" pitchFamily="34" charset="0"/>
                <a:cs typeface="Times New Roman" pitchFamily="18" charset="0"/>
              </a:rPr>
              <a:t>Végétation</a:t>
            </a:r>
            <a:r>
              <a:rPr kumimoji="0" lang="en-US" sz="2500" b="0" i="0" u="sng" strike="noStrike" cap="none" normalizeH="0" baseline="0" smtClean="0">
                <a:ln>
                  <a:noFill/>
                </a:ln>
                <a:solidFill>
                  <a:srgbClr val="FF0000"/>
                </a:solidFill>
                <a:effectLst/>
                <a:latin typeface="Times New Roman" pitchFamily="18" charset="0"/>
                <a:ea typeface="Calibri" pitchFamily="34" charset="0"/>
                <a:cs typeface="Times New Roman" pitchFamily="18" charset="0"/>
              </a:rPr>
              <a:t> </a:t>
            </a:r>
            <a:r>
              <a:rPr kumimoji="0" lang="en-US" sz="2500" b="0" i="0" u="sng" strike="noStrike" cap="none" normalizeH="0" baseline="0" err="1" smtClean="0">
                <a:ln>
                  <a:noFill/>
                </a:ln>
                <a:solidFill>
                  <a:srgbClr val="FF0000"/>
                </a:solidFill>
                <a:effectLst/>
                <a:latin typeface="Times New Roman" pitchFamily="18" charset="0"/>
                <a:ea typeface="Calibri" pitchFamily="34" charset="0"/>
                <a:cs typeface="Times New Roman" pitchFamily="18" charset="0"/>
              </a:rPr>
              <a:t>Adenoide</a:t>
            </a:r>
            <a:r>
              <a:rPr kumimoji="0" lang="en-US" sz="2500" b="0" i="0" u="sng" strike="noStrike" cap="none" normalizeH="0" baseline="0" smtClean="0">
                <a:ln>
                  <a:noFill/>
                </a:ln>
                <a:solidFill>
                  <a:srgbClr val="FF0000"/>
                </a:solidFill>
                <a:effectLst/>
                <a:latin typeface="Times New Roman" pitchFamily="18" charset="0"/>
                <a:ea typeface="Calibri" pitchFamily="34" charset="0"/>
                <a:cs typeface="Times New Roman" pitchFamily="18" charset="0"/>
              </a:rPr>
              <a:t>                                                   </a:t>
            </a:r>
            <a:endParaRPr kumimoji="0" lang="en-US" sz="2500" b="0" i="0" u="none" strike="noStrike" cap="none" normalizeH="0" baseline="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822325" algn="l"/>
              </a:tabLst>
            </a:pP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còn</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gọi</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là</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sùi</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vòm</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là</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bộ</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phận</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tân</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bào</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chiếm</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vòm</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hầu</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endParaRPr kumimoji="0" lang="en-US" sz="25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822325" algn="l"/>
              </a:tabLst>
            </a:pP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VA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thường</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bị</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viêm</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từ</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12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tháng</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tuổi</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Nếu</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không</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điều</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trị</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sớm</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VA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phì</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đại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sẽ</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gây</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tắc</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nghẽn</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đường</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thở</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bệnh</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sẽ</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gây</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biến</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chứng</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ở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đường</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hô</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hấp</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tiêu</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hoá</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đặc</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biệt</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là</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viêm</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tai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giữa</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endParaRPr kumimoji="0" lang="en-US" sz="25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822325" algn="l"/>
              </a:tabLst>
            </a:pP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V.A</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dễ</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định</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bệnh</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và</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dễ</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điều</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trị</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endParaRPr kumimoji="0" lang="en-US" sz="25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822325" algn="l"/>
              </a:tabLst>
            </a:pPr>
            <a:r>
              <a:rPr kumimoji="0" lang="en-US" sz="2500" b="0" i="0" u="sng" strike="noStrike" cap="none" normalizeH="0" baseline="0" err="1" smtClean="0">
                <a:ln>
                  <a:noFill/>
                </a:ln>
                <a:solidFill>
                  <a:srgbClr val="00B050"/>
                </a:solidFill>
                <a:effectLst/>
                <a:latin typeface="Times New Roman" pitchFamily="18" charset="0"/>
                <a:ea typeface="Calibri" pitchFamily="34" charset="0"/>
                <a:cs typeface="Times New Roman" pitchFamily="18" charset="0"/>
              </a:rPr>
              <a:t>Triệu</a:t>
            </a:r>
            <a:r>
              <a:rPr kumimoji="0" lang="en-US" sz="2500" b="0" i="0" u="sng" strike="noStrike" cap="none" normalizeH="0" baseline="0" smtClean="0">
                <a:ln>
                  <a:noFill/>
                </a:ln>
                <a:solidFill>
                  <a:srgbClr val="00B050"/>
                </a:solidFill>
                <a:effectLst/>
                <a:latin typeface="Times New Roman" pitchFamily="18" charset="0"/>
                <a:ea typeface="Calibri" pitchFamily="34" charset="0"/>
                <a:cs typeface="Times New Roman" pitchFamily="18" charset="0"/>
              </a:rPr>
              <a:t> </a:t>
            </a:r>
            <a:r>
              <a:rPr kumimoji="0" lang="en-US" sz="2500" b="0" i="0" u="sng" strike="noStrike" cap="none" normalizeH="0" baseline="0" err="1" smtClean="0">
                <a:ln>
                  <a:noFill/>
                </a:ln>
                <a:solidFill>
                  <a:srgbClr val="00B050"/>
                </a:solidFill>
                <a:effectLst/>
                <a:latin typeface="Times New Roman" pitchFamily="18" charset="0"/>
                <a:ea typeface="Calibri" pitchFamily="34" charset="0"/>
                <a:cs typeface="Times New Roman" pitchFamily="18" charset="0"/>
              </a:rPr>
              <a:t>chứng</a:t>
            </a:r>
            <a:r>
              <a:rPr kumimoji="0" lang="en-US" sz="2500" b="0" i="0" u="none" strike="noStrike" cap="none" normalizeH="0" baseline="0" smtClean="0">
                <a:ln>
                  <a:noFill/>
                </a:ln>
                <a:solidFill>
                  <a:srgbClr val="00B050"/>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đợt</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cấp</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khoảng</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5-7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ngày</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hay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gặp</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ở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trẻ</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2 – 4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tuổi</a:t>
            </a:r>
            <a:endParaRPr kumimoji="0" lang="en-US" sz="25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822325" algn="l"/>
              </a:tabLst>
            </a:pP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Trẻ</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mệt</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ỏi</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quấy</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khóc</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bỏ</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ăn</a:t>
            </a:r>
            <a:endParaRPr kumimoji="0" lang="en-US" sz="25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822325" algn="l"/>
              </a:tabLst>
            </a:pP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Sốt</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vừa</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hoặc</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sốt</a:t>
            </a:r>
            <a:r>
              <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n-US" sz="2500" b="0" i="0" u="none" strike="noStrike" cap="none" normalizeH="0" baseline="0" err="1" smtClean="0">
                <a:ln>
                  <a:noFill/>
                </a:ln>
                <a:solidFill>
                  <a:schemeClr val="tx1"/>
                </a:solidFill>
                <a:effectLst/>
                <a:latin typeface="Times New Roman" pitchFamily="18" charset="0"/>
                <a:ea typeface="Calibri" pitchFamily="34" charset="0"/>
                <a:cs typeface="Times New Roman" pitchFamily="18" charset="0"/>
              </a:rPr>
              <a:t>cao</a:t>
            </a:r>
            <a:endParaRPr kumimoji="0" lang="en-US" sz="25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eaLnBrk="0" fontAlgn="base" hangingPunct="0">
              <a:spcBef>
                <a:spcPct val="0"/>
              </a:spcBef>
              <a:spcAft>
                <a:spcPct val="0"/>
              </a:spcAft>
              <a:tabLst>
                <a:tab pos="822325" algn="l"/>
              </a:tabLst>
            </a:pPr>
            <a:r>
              <a:rPr lang="en-US" sz="2500" err="1">
                <a:latin typeface="Times New Roman" pitchFamily="18" charset="0"/>
                <a:cs typeface="Times New Roman" pitchFamily="18" charset="0"/>
              </a:rPr>
              <a:t>Chảy</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mũi</a:t>
            </a:r>
            <a:r>
              <a:rPr lang="en-US" sz="2500">
                <a:latin typeface="Times New Roman" pitchFamily="18" charset="0"/>
                <a:cs typeface="Times New Roman" pitchFamily="18" charset="0"/>
              </a:rPr>
              <a:t>, ho</a:t>
            </a:r>
          </a:p>
          <a:p>
            <a:pPr lvl="0"/>
            <a:r>
              <a:rPr lang="en-US" sz="2500" err="1">
                <a:latin typeface="Times New Roman" pitchFamily="18" charset="0"/>
                <a:cs typeface="Times New Roman" pitchFamily="18" charset="0"/>
              </a:rPr>
              <a:t>Soi</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mũi</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trước</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chảy</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mũi</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trong</a:t>
            </a:r>
            <a:r>
              <a:rPr lang="en-US" sz="2500">
                <a:latin typeface="Times New Roman" pitchFamily="18" charset="0"/>
                <a:cs typeface="Times New Roman" pitchFamily="18" charset="0"/>
              </a:rPr>
              <a:t> hay</a:t>
            </a:r>
          </a:p>
          <a:p>
            <a:r>
              <a:rPr lang="en-US" sz="2500" err="1">
                <a:latin typeface="Times New Roman" pitchFamily="18" charset="0"/>
                <a:cs typeface="Times New Roman" pitchFamily="18" charset="0"/>
              </a:rPr>
              <a:t>đục</a:t>
            </a:r>
            <a:r>
              <a:rPr lang="en-US" sz="2500">
                <a:latin typeface="Times New Roman" pitchFamily="18" charset="0"/>
                <a:cs typeface="Times New Roman" pitchFamily="18" charset="0"/>
              </a:rPr>
              <a:t>.</a:t>
            </a:r>
          </a:p>
          <a:p>
            <a:pPr lvl="0"/>
            <a:r>
              <a:rPr lang="en-US" sz="2500" err="1">
                <a:latin typeface="Times New Roman" pitchFamily="18" charset="0"/>
                <a:cs typeface="Times New Roman" pitchFamily="18" charset="0"/>
              </a:rPr>
              <a:t>Khám</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họng</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dịch</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nhày</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chảy</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xuống</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thành</a:t>
            </a:r>
            <a:r>
              <a:rPr lang="en-US" sz="2500">
                <a:latin typeface="Times New Roman" pitchFamily="18" charset="0"/>
                <a:cs typeface="Times New Roman" pitchFamily="18" charset="0"/>
              </a:rPr>
              <a:t> </a:t>
            </a:r>
            <a:endParaRPr lang="en-US" sz="2500" smtClean="0">
              <a:latin typeface="Times New Roman" pitchFamily="18" charset="0"/>
              <a:cs typeface="Times New Roman" pitchFamily="18" charset="0"/>
            </a:endParaRPr>
          </a:p>
          <a:p>
            <a:pPr lvl="0"/>
            <a:r>
              <a:rPr lang="en-US" sz="2500" smtClean="0">
                <a:latin typeface="Times New Roman" pitchFamily="18" charset="0"/>
                <a:cs typeface="Times New Roman" pitchFamily="18" charset="0"/>
              </a:rPr>
              <a:t>sau họng.</a:t>
            </a:r>
            <a:endParaRPr lang="en-US" sz="2500">
              <a:latin typeface="Times New Roman" pitchFamily="18" charset="0"/>
              <a:cs typeface="Times New Roman" pitchFamily="18" charset="0"/>
            </a:endParaRPr>
          </a:p>
          <a:p>
            <a:pPr lvl="0"/>
            <a:r>
              <a:rPr lang="en-US" sz="2500" err="1">
                <a:latin typeface="Times New Roman" pitchFamily="18" charset="0"/>
                <a:cs typeface="Times New Roman" pitchFamily="18" charset="0"/>
              </a:rPr>
              <a:t>Khám</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vòm</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sờ</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vòm</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hiếm</a:t>
            </a:r>
            <a:r>
              <a:rPr lang="en-US" sz="2500">
                <a:latin typeface="Times New Roman" pitchFamily="18" charset="0"/>
                <a:cs typeface="Times New Roman" pitchFamily="18" charset="0"/>
              </a:rPr>
              <a:t> ở </a:t>
            </a:r>
            <a:r>
              <a:rPr lang="en-US" sz="2500" err="1">
                <a:latin typeface="Times New Roman" pitchFamily="18" charset="0"/>
                <a:cs typeface="Times New Roman" pitchFamily="18" charset="0"/>
              </a:rPr>
              <a:t>trẻ</a:t>
            </a:r>
            <a:r>
              <a:rPr lang="en-US" sz="2500">
                <a:latin typeface="Times New Roman" pitchFamily="18" charset="0"/>
                <a:cs typeface="Times New Roman" pitchFamily="18" charset="0"/>
              </a:rPr>
              <a:t> </a:t>
            </a:r>
            <a:r>
              <a:rPr lang="en-US" sz="2500" err="1">
                <a:latin typeface="Times New Roman" pitchFamily="18" charset="0"/>
                <a:cs typeface="Times New Roman" pitchFamily="18" charset="0"/>
              </a:rPr>
              <a:t>em</a:t>
            </a:r>
            <a:r>
              <a:rPr lang="en-US" sz="2500">
                <a:latin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tab pos="822325"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183</TotalTime>
  <Words>2688</Words>
  <Application>Microsoft Office PowerPoint</Application>
  <PresentationFormat>On-screen Show (4:3)</PresentationFormat>
  <Paragraphs>320</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Thatch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chelseabeo</dc:creator>
  <cp:lastModifiedBy>tamductin</cp:lastModifiedBy>
  <cp:revision>26</cp:revision>
  <dcterms:created xsi:type="dcterms:W3CDTF">2016-09-14T10:47:22Z</dcterms:created>
  <dcterms:modified xsi:type="dcterms:W3CDTF">2016-09-15T07:30:01Z</dcterms:modified>
</cp:coreProperties>
</file>