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260" r:id="rId4"/>
    <p:sldId id="259" r:id="rId5"/>
    <p:sldId id="261" r:id="rId6"/>
    <p:sldId id="262" r:id="rId7"/>
    <p:sldId id="263" r:id="rId8"/>
    <p:sldId id="264" r:id="rId9"/>
    <p:sldId id="266" r:id="rId10"/>
    <p:sldId id="265" r:id="rId11"/>
    <p:sldId id="267" r:id="rId12"/>
    <p:sldId id="269" r:id="rId13"/>
    <p:sldId id="270" r:id="rId14"/>
    <p:sldId id="271" r:id="rId15"/>
    <p:sldId id="272" r:id="rId16"/>
    <p:sldId id="273" r:id="rId17"/>
    <p:sldId id="274" r:id="rId18"/>
    <p:sldId id="275" r:id="rId19"/>
    <p:sldId id="276" r:id="rId20"/>
    <p:sldId id="277"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CA2968DD-26EF-449B-A0F8-78343ED6543E}">
          <p14:sldIdLst>
            <p14:sldId id="257"/>
            <p14:sldId id="258"/>
            <p14:sldId id="260"/>
            <p14:sldId id="259"/>
            <p14:sldId id="261"/>
            <p14:sldId id="262"/>
            <p14:sldId id="263"/>
            <p14:sldId id="264"/>
            <p14:sldId id="266"/>
            <p14:sldId id="265"/>
            <p14:sldId id="267"/>
            <p14:sldId id="269"/>
            <p14:sldId id="270"/>
            <p14:sldId id="271"/>
            <p14:sldId id="272"/>
            <p14:sldId id="273"/>
            <p14:sldId id="274"/>
            <p14:sldId id="275"/>
            <p14:sldId id="276"/>
            <p14:sldId id="277"/>
            <p14:sldId id="279"/>
          </p14:sldIdLst>
        </p14:section>
        <p14:section name="Untitled Section" id="{86FD5044-09DB-4CE1-B122-BE0FA1E231B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8" autoAdjust="0"/>
  </p:normalViewPr>
  <p:slideViewPr>
    <p:cSldViewPr>
      <p:cViewPr varScale="1">
        <p:scale>
          <a:sx n="54" d="100"/>
          <a:sy n="54" d="100"/>
        </p:scale>
        <p:origin x="-970"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6927E7-F097-443E-BBF3-DB9022E88983}" type="datetimeFigureOut">
              <a:rPr lang="en-US" smtClean="0"/>
              <a:t>2/21/2019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803088-FC9C-4A60-847A-D2C07323FE4D}" type="slidenum">
              <a:rPr lang="en-US" smtClean="0"/>
              <a:t>‹#›</a:t>
            </a:fld>
            <a:endParaRPr lang="en-US"/>
          </a:p>
        </p:txBody>
      </p:sp>
    </p:spTree>
    <p:extLst>
      <p:ext uri="{BB962C8B-B14F-4D97-AF65-F5344CB8AC3E}">
        <p14:creationId xmlns:p14="http://schemas.microsoft.com/office/powerpoint/2010/main" val="3141368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72130B-823C-424A-8954-1EE20F7DAF2F}"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9A194-D41D-4E4E-BAAE-FC6B5840BFA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72130B-823C-424A-8954-1EE20F7DAF2F}"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9A194-D41D-4E4E-BAAE-FC6B5840BF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972130B-823C-424A-8954-1EE20F7DAF2F}"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9A194-D41D-4E4E-BAAE-FC6B5840BFA6}"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72130B-823C-424A-8954-1EE20F7DAF2F}"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9A194-D41D-4E4E-BAAE-FC6B5840BFA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72130B-823C-424A-8954-1EE20F7DAF2F}"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9A194-D41D-4E4E-BAAE-FC6B5840BFA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972130B-823C-424A-8954-1EE20F7DAF2F}" type="datetimeFigureOut">
              <a:rPr lang="en-US" smtClean="0"/>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F9A194-D41D-4E4E-BAAE-FC6B5840BFA6}"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72130B-823C-424A-8954-1EE20F7DAF2F}" type="datetimeFigureOut">
              <a:rPr lang="en-US" smtClean="0"/>
              <a:t>2/21/2019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F9A194-D41D-4E4E-BAAE-FC6B5840BFA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72130B-823C-424A-8954-1EE20F7DAF2F}" type="datetimeFigureOut">
              <a:rPr lang="en-US" smtClean="0"/>
              <a:t>2/21/2019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F9A194-D41D-4E4E-BAAE-FC6B5840BFA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972130B-823C-424A-8954-1EE20F7DAF2F}" type="datetimeFigureOut">
              <a:rPr lang="en-US" smtClean="0"/>
              <a:t>2/21/2019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F9A194-D41D-4E4E-BAAE-FC6B5840BF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972130B-823C-424A-8954-1EE20F7DAF2F}" type="datetimeFigureOut">
              <a:rPr lang="en-US" smtClean="0"/>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F9A194-D41D-4E4E-BAAE-FC6B5840BFA6}"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72130B-823C-424A-8954-1EE20F7DAF2F}" type="datetimeFigureOut">
              <a:rPr lang="en-US" smtClean="0"/>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F9A194-D41D-4E4E-BAAE-FC6B5840BFA6}"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972130B-823C-424A-8954-1EE20F7DAF2F}" type="datetimeFigureOut">
              <a:rPr lang="en-US" smtClean="0"/>
              <a:t>2/21/2019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DF9A194-D41D-4E4E-BAAE-FC6B5840BFA6}"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95600" y="1600200"/>
            <a:ext cx="5791200" cy="4800600"/>
          </a:xfrm>
        </p:spPr>
        <p:txBody>
          <a:bodyPr>
            <a:noAutofit/>
          </a:bodyPr>
          <a:lstStyle/>
          <a:p>
            <a:pPr marL="0" indent="0">
              <a:buNone/>
            </a:pPr>
            <a:r>
              <a:rPr lang="en-US" sz="2000" b="1" dirty="0" err="1" smtClean="0">
                <a:solidFill>
                  <a:schemeClr val="tx1">
                    <a:lumMod val="75000"/>
                    <a:lumOff val="25000"/>
                  </a:schemeClr>
                </a:solidFill>
                <a:latin typeface="Times New Roman" pitchFamily="18" charset="0"/>
                <a:cs typeface="Times New Roman" pitchFamily="18" charset="0"/>
              </a:rPr>
              <a:t>Giảng</a:t>
            </a:r>
            <a:r>
              <a:rPr lang="en-US" sz="2000" b="1" dirty="0" smtClean="0">
                <a:solidFill>
                  <a:schemeClr val="tx1">
                    <a:lumMod val="75000"/>
                    <a:lumOff val="25000"/>
                  </a:schemeClr>
                </a:solidFill>
                <a:latin typeface="Times New Roman" pitchFamily="18" charset="0"/>
                <a:cs typeface="Times New Roman" pitchFamily="18" charset="0"/>
              </a:rPr>
              <a:t> </a:t>
            </a:r>
            <a:r>
              <a:rPr lang="en-US" sz="2000" b="1" dirty="0" err="1" smtClean="0">
                <a:solidFill>
                  <a:schemeClr val="tx1">
                    <a:lumMod val="75000"/>
                    <a:lumOff val="25000"/>
                  </a:schemeClr>
                </a:solidFill>
                <a:latin typeface="Times New Roman" pitchFamily="18" charset="0"/>
                <a:cs typeface="Times New Roman" pitchFamily="18" charset="0"/>
              </a:rPr>
              <a:t>viên</a:t>
            </a:r>
            <a:r>
              <a:rPr lang="en-US" sz="2000" b="1" dirty="0" smtClean="0">
                <a:solidFill>
                  <a:schemeClr val="tx1">
                    <a:lumMod val="75000"/>
                    <a:lumOff val="25000"/>
                  </a:schemeClr>
                </a:solidFill>
                <a:latin typeface="Times New Roman" pitchFamily="18" charset="0"/>
                <a:cs typeface="Times New Roman" pitchFamily="18" charset="0"/>
              </a:rPr>
              <a:t> </a:t>
            </a:r>
            <a:r>
              <a:rPr lang="en-US" sz="2000" b="1" dirty="0" err="1" smtClean="0">
                <a:solidFill>
                  <a:schemeClr val="tx1">
                    <a:lumMod val="75000"/>
                    <a:lumOff val="25000"/>
                  </a:schemeClr>
                </a:solidFill>
                <a:latin typeface="Times New Roman" pitchFamily="18" charset="0"/>
                <a:cs typeface="Times New Roman" pitchFamily="18" charset="0"/>
              </a:rPr>
              <a:t>hướng</a:t>
            </a:r>
            <a:r>
              <a:rPr lang="en-US" sz="2000" b="1" dirty="0" smtClean="0">
                <a:solidFill>
                  <a:schemeClr val="tx1">
                    <a:lumMod val="75000"/>
                    <a:lumOff val="25000"/>
                  </a:schemeClr>
                </a:solidFill>
                <a:latin typeface="Times New Roman" pitchFamily="18" charset="0"/>
                <a:cs typeface="Times New Roman" pitchFamily="18" charset="0"/>
              </a:rPr>
              <a:t> </a:t>
            </a:r>
            <a:r>
              <a:rPr lang="en-US" sz="2000" b="1" dirty="0" err="1" smtClean="0">
                <a:solidFill>
                  <a:schemeClr val="tx1">
                    <a:lumMod val="75000"/>
                    <a:lumOff val="25000"/>
                  </a:schemeClr>
                </a:solidFill>
                <a:latin typeface="Times New Roman" pitchFamily="18" charset="0"/>
                <a:cs typeface="Times New Roman" pitchFamily="18" charset="0"/>
              </a:rPr>
              <a:t>dẫn</a:t>
            </a:r>
            <a:r>
              <a:rPr lang="en-US" sz="2000" b="1" dirty="0" smtClean="0">
                <a:solidFill>
                  <a:schemeClr val="tx1">
                    <a:lumMod val="75000"/>
                    <a:lumOff val="25000"/>
                  </a:schemeClr>
                </a:solidFill>
                <a:latin typeface="Times New Roman" pitchFamily="18" charset="0"/>
                <a:cs typeface="Times New Roman" pitchFamily="18" charset="0"/>
              </a:rPr>
              <a:t>: </a:t>
            </a:r>
            <a:r>
              <a:rPr lang="en-US" sz="2000" b="1" i="1" u="sng" dirty="0" err="1" smtClean="0">
                <a:solidFill>
                  <a:schemeClr val="tx1">
                    <a:lumMod val="75000"/>
                    <a:lumOff val="25000"/>
                  </a:schemeClr>
                </a:solidFill>
                <a:latin typeface="Times New Roman" pitchFamily="18" charset="0"/>
                <a:cs typeface="Times New Roman" pitchFamily="18" charset="0"/>
              </a:rPr>
              <a:t>Nguyễn</a:t>
            </a:r>
            <a:r>
              <a:rPr lang="en-US" sz="2000" b="1" i="1" u="sng" dirty="0" smtClean="0">
                <a:solidFill>
                  <a:schemeClr val="tx1">
                    <a:lumMod val="75000"/>
                    <a:lumOff val="25000"/>
                  </a:schemeClr>
                </a:solidFill>
                <a:latin typeface="Times New Roman" pitchFamily="18" charset="0"/>
                <a:cs typeface="Times New Roman" pitchFamily="18" charset="0"/>
              </a:rPr>
              <a:t> </a:t>
            </a:r>
            <a:r>
              <a:rPr lang="en-US" sz="2000" b="1" i="1" u="sng" dirty="0" err="1" smtClean="0">
                <a:solidFill>
                  <a:schemeClr val="tx1">
                    <a:lumMod val="75000"/>
                    <a:lumOff val="25000"/>
                  </a:schemeClr>
                </a:solidFill>
                <a:latin typeface="Times New Roman" pitchFamily="18" charset="0"/>
                <a:cs typeface="Times New Roman" pitchFamily="18" charset="0"/>
              </a:rPr>
              <a:t>Phúc</a:t>
            </a:r>
            <a:r>
              <a:rPr lang="en-US" sz="2000" b="1" i="1" u="sng" dirty="0" smtClean="0">
                <a:solidFill>
                  <a:schemeClr val="tx1">
                    <a:lumMod val="75000"/>
                    <a:lumOff val="25000"/>
                  </a:schemeClr>
                </a:solidFill>
                <a:latin typeface="Times New Roman" pitchFamily="18" charset="0"/>
                <a:cs typeface="Times New Roman" pitchFamily="18" charset="0"/>
              </a:rPr>
              <a:t> </a:t>
            </a:r>
            <a:r>
              <a:rPr lang="en-US" sz="2000" b="1" i="1" u="sng" dirty="0" err="1" smtClean="0">
                <a:solidFill>
                  <a:schemeClr val="tx1">
                    <a:lumMod val="75000"/>
                    <a:lumOff val="25000"/>
                  </a:schemeClr>
                </a:solidFill>
                <a:latin typeface="Times New Roman" pitchFamily="18" charset="0"/>
                <a:cs typeface="Times New Roman" pitchFamily="18" charset="0"/>
              </a:rPr>
              <a:t>Học</a:t>
            </a:r>
            <a:endParaRPr lang="en-US" sz="2000" b="1" i="1" u="sng" dirty="0">
              <a:solidFill>
                <a:schemeClr val="tx1">
                  <a:lumMod val="75000"/>
                  <a:lumOff val="25000"/>
                </a:schemeClr>
              </a:solidFill>
              <a:latin typeface="Times New Roman" pitchFamily="18" charset="0"/>
              <a:cs typeface="Times New Roman" pitchFamily="18" charset="0"/>
            </a:endParaRPr>
          </a:p>
          <a:p>
            <a:pPr marL="0" indent="0">
              <a:buNone/>
            </a:pPr>
            <a:r>
              <a:rPr lang="en-US" dirty="0" err="1" smtClean="0">
                <a:solidFill>
                  <a:schemeClr val="tx1">
                    <a:lumMod val="75000"/>
                    <a:lumOff val="25000"/>
                  </a:schemeClr>
                </a:solidFill>
                <a:latin typeface="Times New Roman" pitchFamily="18" charset="0"/>
                <a:cs typeface="Times New Roman" pitchFamily="18" charset="0"/>
              </a:rPr>
              <a:t>Lớp</a:t>
            </a:r>
            <a:r>
              <a:rPr lang="en-US" dirty="0" smtClean="0">
                <a:solidFill>
                  <a:schemeClr val="tx1">
                    <a:lumMod val="75000"/>
                    <a:lumOff val="25000"/>
                  </a:schemeClr>
                </a:solidFill>
                <a:latin typeface="Times New Roman" pitchFamily="18" charset="0"/>
                <a:cs typeface="Times New Roman" pitchFamily="18" charset="0"/>
              </a:rPr>
              <a:t>: PTH 350 D</a:t>
            </a:r>
          </a:p>
          <a:p>
            <a:pPr marL="0" indent="0">
              <a:buNone/>
            </a:pPr>
            <a:r>
              <a:rPr lang="en-US" dirty="0">
                <a:solidFill>
                  <a:schemeClr val="tx1">
                    <a:lumMod val="75000"/>
                    <a:lumOff val="25000"/>
                  </a:schemeClr>
                </a:solidFill>
                <a:latin typeface="Times New Roman" pitchFamily="18" charset="0"/>
                <a:cs typeface="Times New Roman" pitchFamily="18" charset="0"/>
              </a:rPr>
              <a:t> </a:t>
            </a:r>
            <a:r>
              <a:rPr lang="en-US" dirty="0" smtClean="0">
                <a:solidFill>
                  <a:schemeClr val="tx1">
                    <a:lumMod val="75000"/>
                    <a:lumOff val="25000"/>
                  </a:schemeClr>
                </a:solidFill>
                <a:latin typeface="Times New Roman" pitchFamily="18" charset="0"/>
                <a:cs typeface="Times New Roman" pitchFamily="18" charset="0"/>
              </a:rPr>
              <a:t>                         </a:t>
            </a:r>
            <a:r>
              <a:rPr lang="en-US" dirty="0" err="1" smtClean="0">
                <a:solidFill>
                  <a:schemeClr val="tx1">
                    <a:lumMod val="75000"/>
                    <a:lumOff val="25000"/>
                  </a:schemeClr>
                </a:solidFill>
                <a:latin typeface="Times New Roman" pitchFamily="18" charset="0"/>
                <a:cs typeface="Times New Roman" pitchFamily="18" charset="0"/>
              </a:rPr>
              <a:t>Thành</a:t>
            </a:r>
            <a:r>
              <a:rPr lang="en-US" dirty="0" smtClean="0">
                <a:solidFill>
                  <a:schemeClr val="tx1">
                    <a:lumMod val="75000"/>
                    <a:lumOff val="25000"/>
                  </a:schemeClr>
                </a:solidFill>
                <a:latin typeface="Times New Roman" pitchFamily="18" charset="0"/>
                <a:cs typeface="Times New Roman" pitchFamily="18" charset="0"/>
              </a:rPr>
              <a:t> </a:t>
            </a:r>
            <a:r>
              <a:rPr lang="en-US" dirty="0" err="1" smtClean="0">
                <a:solidFill>
                  <a:schemeClr val="tx1">
                    <a:lumMod val="75000"/>
                    <a:lumOff val="25000"/>
                  </a:schemeClr>
                </a:solidFill>
                <a:latin typeface="Times New Roman" pitchFamily="18" charset="0"/>
                <a:cs typeface="Times New Roman" pitchFamily="18" charset="0"/>
              </a:rPr>
              <a:t>viên</a:t>
            </a:r>
            <a:r>
              <a:rPr lang="en-US" dirty="0" smtClean="0">
                <a:solidFill>
                  <a:schemeClr val="tx1">
                    <a:lumMod val="75000"/>
                    <a:lumOff val="25000"/>
                  </a:schemeClr>
                </a:solidFill>
                <a:latin typeface="Times New Roman" pitchFamily="18" charset="0"/>
                <a:cs typeface="Times New Roman" pitchFamily="18" charset="0"/>
              </a:rPr>
              <a:t>:</a:t>
            </a:r>
          </a:p>
          <a:p>
            <a:r>
              <a:rPr lang="en-US" dirty="0">
                <a:solidFill>
                  <a:schemeClr val="tx1">
                    <a:lumMod val="75000"/>
                    <a:lumOff val="25000"/>
                  </a:schemeClr>
                </a:solidFill>
                <a:latin typeface="Times New Roman" pitchFamily="18" charset="0"/>
                <a:cs typeface="Times New Roman" pitchFamily="18" charset="0"/>
              </a:rPr>
              <a:t> </a:t>
            </a:r>
            <a:r>
              <a:rPr lang="en-US" dirty="0" smtClean="0">
                <a:solidFill>
                  <a:schemeClr val="tx1">
                    <a:lumMod val="75000"/>
                    <a:lumOff val="25000"/>
                  </a:schemeClr>
                </a:solidFill>
                <a:latin typeface="Times New Roman" pitchFamily="18" charset="0"/>
                <a:cs typeface="Times New Roman" pitchFamily="18" charset="0"/>
              </a:rPr>
              <a:t>                        * </a:t>
            </a:r>
            <a:r>
              <a:rPr lang="en-US" i="1" dirty="0" err="1" smtClean="0">
                <a:solidFill>
                  <a:schemeClr val="tx1">
                    <a:lumMod val="75000"/>
                    <a:lumOff val="25000"/>
                  </a:schemeClr>
                </a:solidFill>
                <a:latin typeface="Times New Roman" pitchFamily="18" charset="0"/>
                <a:cs typeface="Times New Roman" pitchFamily="18" charset="0"/>
              </a:rPr>
              <a:t>Nguyễn</a:t>
            </a:r>
            <a:r>
              <a:rPr lang="en-US" i="1" dirty="0" smtClean="0">
                <a:solidFill>
                  <a:schemeClr val="tx1">
                    <a:lumMod val="75000"/>
                    <a:lumOff val="25000"/>
                  </a:schemeClr>
                </a:solidFill>
                <a:latin typeface="Times New Roman" pitchFamily="18" charset="0"/>
                <a:cs typeface="Times New Roman" pitchFamily="18" charset="0"/>
              </a:rPr>
              <a:t> </a:t>
            </a:r>
            <a:r>
              <a:rPr lang="en-US" i="1" dirty="0" err="1" smtClean="0">
                <a:solidFill>
                  <a:schemeClr val="tx1">
                    <a:lumMod val="75000"/>
                    <a:lumOff val="25000"/>
                  </a:schemeClr>
                </a:solidFill>
                <a:latin typeface="Times New Roman" pitchFamily="18" charset="0"/>
                <a:cs typeface="Times New Roman" pitchFamily="18" charset="0"/>
              </a:rPr>
              <a:t>Thị</a:t>
            </a:r>
            <a:r>
              <a:rPr lang="en-US" i="1" dirty="0" smtClean="0">
                <a:solidFill>
                  <a:schemeClr val="tx1">
                    <a:lumMod val="75000"/>
                    <a:lumOff val="25000"/>
                  </a:schemeClr>
                </a:solidFill>
                <a:latin typeface="Times New Roman" pitchFamily="18" charset="0"/>
                <a:cs typeface="Times New Roman" pitchFamily="18" charset="0"/>
              </a:rPr>
              <a:t> </a:t>
            </a:r>
            <a:r>
              <a:rPr lang="en-US" i="1" dirty="0" err="1" smtClean="0">
                <a:solidFill>
                  <a:schemeClr val="tx1">
                    <a:lumMod val="75000"/>
                    <a:lumOff val="25000"/>
                  </a:schemeClr>
                </a:solidFill>
                <a:latin typeface="Times New Roman" pitchFamily="18" charset="0"/>
                <a:cs typeface="Times New Roman" pitchFamily="18" charset="0"/>
              </a:rPr>
              <a:t>Bích</a:t>
            </a:r>
            <a:r>
              <a:rPr lang="en-US" i="1" dirty="0" smtClean="0">
                <a:solidFill>
                  <a:schemeClr val="tx1">
                    <a:lumMod val="75000"/>
                    <a:lumOff val="25000"/>
                  </a:schemeClr>
                </a:solidFill>
                <a:latin typeface="Times New Roman" pitchFamily="18" charset="0"/>
                <a:cs typeface="Times New Roman" pitchFamily="18" charset="0"/>
              </a:rPr>
              <a:t> </a:t>
            </a:r>
            <a:r>
              <a:rPr lang="en-US" i="1" dirty="0" err="1" smtClean="0">
                <a:solidFill>
                  <a:schemeClr val="tx1">
                    <a:lumMod val="75000"/>
                    <a:lumOff val="25000"/>
                  </a:schemeClr>
                </a:solidFill>
                <a:latin typeface="Times New Roman" pitchFamily="18" charset="0"/>
                <a:cs typeface="Times New Roman" pitchFamily="18" charset="0"/>
              </a:rPr>
              <a:t>Ngọc</a:t>
            </a:r>
            <a:endParaRPr lang="en-US" i="1" dirty="0" smtClean="0">
              <a:solidFill>
                <a:schemeClr val="tx1">
                  <a:lumMod val="75000"/>
                  <a:lumOff val="25000"/>
                </a:schemeClr>
              </a:solidFill>
              <a:latin typeface="Times New Roman" pitchFamily="18" charset="0"/>
              <a:cs typeface="Times New Roman" pitchFamily="18" charset="0"/>
            </a:endParaRPr>
          </a:p>
          <a:p>
            <a:r>
              <a:rPr lang="en-US" i="1" dirty="0">
                <a:solidFill>
                  <a:schemeClr val="tx1">
                    <a:lumMod val="75000"/>
                    <a:lumOff val="25000"/>
                  </a:schemeClr>
                </a:solidFill>
                <a:latin typeface="Times New Roman" pitchFamily="18" charset="0"/>
                <a:cs typeface="Times New Roman" pitchFamily="18" charset="0"/>
              </a:rPr>
              <a:t> </a:t>
            </a:r>
            <a:r>
              <a:rPr lang="en-US" i="1" dirty="0" smtClean="0">
                <a:solidFill>
                  <a:schemeClr val="tx1">
                    <a:lumMod val="75000"/>
                    <a:lumOff val="25000"/>
                  </a:schemeClr>
                </a:solidFill>
                <a:latin typeface="Times New Roman" pitchFamily="18" charset="0"/>
                <a:cs typeface="Times New Roman" pitchFamily="18" charset="0"/>
              </a:rPr>
              <a:t>                        *</a:t>
            </a:r>
            <a:r>
              <a:rPr lang="en-US" i="1" dirty="0" err="1" smtClean="0">
                <a:solidFill>
                  <a:schemeClr val="tx1">
                    <a:lumMod val="75000"/>
                    <a:lumOff val="25000"/>
                  </a:schemeClr>
                </a:solidFill>
                <a:latin typeface="Times New Roman" pitchFamily="18" charset="0"/>
                <a:cs typeface="Times New Roman" pitchFamily="18" charset="0"/>
              </a:rPr>
              <a:t>Ngô</a:t>
            </a:r>
            <a:r>
              <a:rPr lang="en-US" i="1" dirty="0" smtClean="0">
                <a:solidFill>
                  <a:schemeClr val="tx1">
                    <a:lumMod val="75000"/>
                    <a:lumOff val="25000"/>
                  </a:schemeClr>
                </a:solidFill>
                <a:latin typeface="Times New Roman" pitchFamily="18" charset="0"/>
                <a:cs typeface="Times New Roman" pitchFamily="18" charset="0"/>
              </a:rPr>
              <a:t> </a:t>
            </a:r>
            <a:r>
              <a:rPr lang="en-US" i="1" dirty="0" err="1" smtClean="0">
                <a:solidFill>
                  <a:schemeClr val="tx1">
                    <a:lumMod val="75000"/>
                    <a:lumOff val="25000"/>
                  </a:schemeClr>
                </a:solidFill>
                <a:latin typeface="Times New Roman" pitchFamily="18" charset="0"/>
                <a:cs typeface="Times New Roman" pitchFamily="18" charset="0"/>
              </a:rPr>
              <a:t>Khánh</a:t>
            </a:r>
            <a:r>
              <a:rPr lang="en-US" i="1" dirty="0" smtClean="0">
                <a:solidFill>
                  <a:schemeClr val="tx1">
                    <a:lumMod val="75000"/>
                    <a:lumOff val="25000"/>
                  </a:schemeClr>
                </a:solidFill>
                <a:latin typeface="Times New Roman" pitchFamily="18" charset="0"/>
                <a:cs typeface="Times New Roman" pitchFamily="18" charset="0"/>
              </a:rPr>
              <a:t> </a:t>
            </a:r>
            <a:r>
              <a:rPr lang="en-US" i="1" dirty="0" err="1" smtClean="0">
                <a:solidFill>
                  <a:schemeClr val="tx1">
                    <a:lumMod val="75000"/>
                    <a:lumOff val="25000"/>
                  </a:schemeClr>
                </a:solidFill>
                <a:latin typeface="Times New Roman" pitchFamily="18" charset="0"/>
                <a:cs typeface="Times New Roman" pitchFamily="18" charset="0"/>
              </a:rPr>
              <a:t>Nguyệt</a:t>
            </a:r>
            <a:endParaRPr lang="en-US" i="1" dirty="0" smtClean="0">
              <a:solidFill>
                <a:schemeClr val="tx1">
                  <a:lumMod val="75000"/>
                  <a:lumOff val="25000"/>
                </a:schemeClr>
              </a:solidFill>
              <a:latin typeface="Times New Roman" pitchFamily="18" charset="0"/>
              <a:cs typeface="Times New Roman" pitchFamily="18" charset="0"/>
            </a:endParaRPr>
          </a:p>
          <a:p>
            <a:r>
              <a:rPr lang="en-US" i="1" dirty="0">
                <a:solidFill>
                  <a:schemeClr val="tx1">
                    <a:lumMod val="75000"/>
                    <a:lumOff val="25000"/>
                  </a:schemeClr>
                </a:solidFill>
                <a:latin typeface="Times New Roman" pitchFamily="18" charset="0"/>
                <a:cs typeface="Times New Roman" pitchFamily="18" charset="0"/>
              </a:rPr>
              <a:t> </a:t>
            </a:r>
            <a:r>
              <a:rPr lang="en-US" i="1" dirty="0" smtClean="0">
                <a:solidFill>
                  <a:schemeClr val="tx1">
                    <a:lumMod val="75000"/>
                    <a:lumOff val="25000"/>
                  </a:schemeClr>
                </a:solidFill>
                <a:latin typeface="Times New Roman" pitchFamily="18" charset="0"/>
                <a:cs typeface="Times New Roman" pitchFamily="18" charset="0"/>
              </a:rPr>
              <a:t>                        *</a:t>
            </a:r>
            <a:r>
              <a:rPr lang="en-US" i="1" dirty="0" err="1" smtClean="0">
                <a:solidFill>
                  <a:schemeClr val="tx1">
                    <a:lumMod val="75000"/>
                    <a:lumOff val="25000"/>
                  </a:schemeClr>
                </a:solidFill>
                <a:latin typeface="Times New Roman" pitchFamily="18" charset="0"/>
                <a:cs typeface="Times New Roman" pitchFamily="18" charset="0"/>
              </a:rPr>
              <a:t>Phạm</a:t>
            </a:r>
            <a:r>
              <a:rPr lang="en-US" i="1" dirty="0" smtClean="0">
                <a:solidFill>
                  <a:schemeClr val="tx1">
                    <a:lumMod val="75000"/>
                    <a:lumOff val="25000"/>
                  </a:schemeClr>
                </a:solidFill>
                <a:latin typeface="Times New Roman" pitchFamily="18" charset="0"/>
                <a:cs typeface="Times New Roman" pitchFamily="18" charset="0"/>
              </a:rPr>
              <a:t> </a:t>
            </a:r>
            <a:r>
              <a:rPr lang="en-US" i="1" dirty="0" err="1" smtClean="0">
                <a:solidFill>
                  <a:schemeClr val="tx1">
                    <a:lumMod val="75000"/>
                    <a:lumOff val="25000"/>
                  </a:schemeClr>
                </a:solidFill>
                <a:latin typeface="Times New Roman" pitchFamily="18" charset="0"/>
                <a:cs typeface="Times New Roman" pitchFamily="18" charset="0"/>
              </a:rPr>
              <a:t>Tứ</a:t>
            </a:r>
            <a:r>
              <a:rPr lang="en-US" i="1" dirty="0" smtClean="0">
                <a:solidFill>
                  <a:schemeClr val="tx1">
                    <a:lumMod val="75000"/>
                    <a:lumOff val="25000"/>
                  </a:schemeClr>
                </a:solidFill>
                <a:latin typeface="Times New Roman" pitchFamily="18" charset="0"/>
                <a:cs typeface="Times New Roman" pitchFamily="18" charset="0"/>
              </a:rPr>
              <a:t> </a:t>
            </a:r>
            <a:r>
              <a:rPr lang="en-US" i="1" dirty="0" err="1" smtClean="0">
                <a:solidFill>
                  <a:schemeClr val="tx1">
                    <a:lumMod val="75000"/>
                    <a:lumOff val="25000"/>
                  </a:schemeClr>
                </a:solidFill>
                <a:latin typeface="Times New Roman" pitchFamily="18" charset="0"/>
                <a:cs typeface="Times New Roman" pitchFamily="18" charset="0"/>
              </a:rPr>
              <a:t>Tại</a:t>
            </a:r>
            <a:endParaRPr lang="en-US" i="1" dirty="0" smtClean="0">
              <a:solidFill>
                <a:schemeClr val="tx1">
                  <a:lumMod val="75000"/>
                  <a:lumOff val="25000"/>
                </a:schemeClr>
              </a:solidFill>
              <a:latin typeface="Times New Roman" pitchFamily="18" charset="0"/>
              <a:cs typeface="Times New Roman" pitchFamily="18" charset="0"/>
            </a:endParaRPr>
          </a:p>
          <a:p>
            <a:r>
              <a:rPr lang="en-US" i="1" dirty="0">
                <a:solidFill>
                  <a:schemeClr val="tx1">
                    <a:lumMod val="75000"/>
                    <a:lumOff val="25000"/>
                  </a:schemeClr>
                </a:solidFill>
                <a:latin typeface="Times New Roman" pitchFamily="18" charset="0"/>
                <a:cs typeface="Times New Roman" pitchFamily="18" charset="0"/>
              </a:rPr>
              <a:t> </a:t>
            </a:r>
            <a:r>
              <a:rPr lang="en-US" i="1" dirty="0" smtClean="0">
                <a:solidFill>
                  <a:schemeClr val="tx1">
                    <a:lumMod val="75000"/>
                    <a:lumOff val="25000"/>
                  </a:schemeClr>
                </a:solidFill>
                <a:latin typeface="Times New Roman" pitchFamily="18" charset="0"/>
                <a:cs typeface="Times New Roman" pitchFamily="18" charset="0"/>
              </a:rPr>
              <a:t>                        * </a:t>
            </a:r>
            <a:r>
              <a:rPr lang="en-US" i="1" dirty="0" err="1" smtClean="0">
                <a:solidFill>
                  <a:schemeClr val="tx1">
                    <a:lumMod val="75000"/>
                    <a:lumOff val="25000"/>
                  </a:schemeClr>
                </a:solidFill>
                <a:latin typeface="Times New Roman" pitchFamily="18" charset="0"/>
                <a:cs typeface="Times New Roman" pitchFamily="18" charset="0"/>
              </a:rPr>
              <a:t>Trần</a:t>
            </a:r>
            <a:r>
              <a:rPr lang="en-US" i="1" dirty="0" smtClean="0">
                <a:solidFill>
                  <a:schemeClr val="tx1">
                    <a:lumMod val="75000"/>
                    <a:lumOff val="25000"/>
                  </a:schemeClr>
                </a:solidFill>
                <a:latin typeface="Times New Roman" pitchFamily="18" charset="0"/>
                <a:cs typeface="Times New Roman" pitchFamily="18" charset="0"/>
              </a:rPr>
              <a:t> </a:t>
            </a:r>
            <a:r>
              <a:rPr lang="en-US" i="1" dirty="0" err="1" smtClean="0">
                <a:solidFill>
                  <a:schemeClr val="tx1">
                    <a:lumMod val="75000"/>
                    <a:lumOff val="25000"/>
                  </a:schemeClr>
                </a:solidFill>
                <a:latin typeface="Times New Roman" pitchFamily="18" charset="0"/>
                <a:cs typeface="Times New Roman" pitchFamily="18" charset="0"/>
              </a:rPr>
              <a:t>Thiện</a:t>
            </a:r>
            <a:r>
              <a:rPr lang="en-US" i="1" dirty="0" smtClean="0">
                <a:solidFill>
                  <a:schemeClr val="tx1">
                    <a:lumMod val="75000"/>
                    <a:lumOff val="25000"/>
                  </a:schemeClr>
                </a:solidFill>
                <a:latin typeface="Times New Roman" pitchFamily="18" charset="0"/>
                <a:cs typeface="Times New Roman" pitchFamily="18" charset="0"/>
              </a:rPr>
              <a:t> </a:t>
            </a:r>
            <a:r>
              <a:rPr lang="en-US" i="1" dirty="0" err="1" smtClean="0">
                <a:solidFill>
                  <a:schemeClr val="tx1">
                    <a:lumMod val="75000"/>
                    <a:lumOff val="25000"/>
                  </a:schemeClr>
                </a:solidFill>
                <a:latin typeface="Times New Roman" pitchFamily="18" charset="0"/>
                <a:cs typeface="Times New Roman" pitchFamily="18" charset="0"/>
              </a:rPr>
              <a:t>Khoa</a:t>
            </a:r>
            <a:endParaRPr lang="en-US" i="1" dirty="0" smtClean="0">
              <a:solidFill>
                <a:schemeClr val="tx1">
                  <a:lumMod val="75000"/>
                  <a:lumOff val="25000"/>
                </a:schemeClr>
              </a:solidFill>
              <a:latin typeface="Times New Roman" pitchFamily="18" charset="0"/>
              <a:cs typeface="Times New Roman" pitchFamily="18" charset="0"/>
            </a:endParaRPr>
          </a:p>
          <a:p>
            <a:r>
              <a:rPr lang="en-US" i="1" dirty="0">
                <a:solidFill>
                  <a:schemeClr val="tx1">
                    <a:lumMod val="75000"/>
                    <a:lumOff val="25000"/>
                  </a:schemeClr>
                </a:solidFill>
                <a:latin typeface="Times New Roman" pitchFamily="18" charset="0"/>
                <a:cs typeface="Times New Roman" pitchFamily="18" charset="0"/>
              </a:rPr>
              <a:t> </a:t>
            </a:r>
            <a:r>
              <a:rPr lang="en-US" i="1" dirty="0" smtClean="0">
                <a:solidFill>
                  <a:schemeClr val="tx1">
                    <a:lumMod val="75000"/>
                    <a:lumOff val="25000"/>
                  </a:schemeClr>
                </a:solidFill>
                <a:latin typeface="Times New Roman" pitchFamily="18" charset="0"/>
                <a:cs typeface="Times New Roman" pitchFamily="18" charset="0"/>
              </a:rPr>
              <a:t>                        * </a:t>
            </a:r>
            <a:r>
              <a:rPr lang="en-US" i="1" dirty="0" err="1" smtClean="0">
                <a:solidFill>
                  <a:schemeClr val="tx1">
                    <a:lumMod val="75000"/>
                    <a:lumOff val="25000"/>
                  </a:schemeClr>
                </a:solidFill>
                <a:latin typeface="Times New Roman" pitchFamily="18" charset="0"/>
                <a:cs typeface="Times New Roman" pitchFamily="18" charset="0"/>
              </a:rPr>
              <a:t>Đặng</a:t>
            </a:r>
            <a:r>
              <a:rPr lang="en-US" i="1" dirty="0" smtClean="0">
                <a:solidFill>
                  <a:schemeClr val="tx1">
                    <a:lumMod val="75000"/>
                    <a:lumOff val="25000"/>
                  </a:schemeClr>
                </a:solidFill>
                <a:latin typeface="Times New Roman" pitchFamily="18" charset="0"/>
                <a:cs typeface="Times New Roman" pitchFamily="18" charset="0"/>
              </a:rPr>
              <a:t> </a:t>
            </a:r>
            <a:r>
              <a:rPr lang="en-US" i="1" dirty="0" err="1" smtClean="0">
                <a:solidFill>
                  <a:schemeClr val="tx1">
                    <a:lumMod val="75000"/>
                    <a:lumOff val="25000"/>
                  </a:schemeClr>
                </a:solidFill>
                <a:latin typeface="Times New Roman" pitchFamily="18" charset="0"/>
                <a:cs typeface="Times New Roman" pitchFamily="18" charset="0"/>
              </a:rPr>
              <a:t>Văn</a:t>
            </a:r>
            <a:r>
              <a:rPr lang="en-US" i="1" dirty="0" smtClean="0">
                <a:solidFill>
                  <a:schemeClr val="tx1">
                    <a:lumMod val="75000"/>
                    <a:lumOff val="25000"/>
                  </a:schemeClr>
                </a:solidFill>
                <a:latin typeface="Times New Roman" pitchFamily="18" charset="0"/>
                <a:cs typeface="Times New Roman" pitchFamily="18" charset="0"/>
              </a:rPr>
              <a:t> </a:t>
            </a:r>
            <a:r>
              <a:rPr lang="en-US" i="1" dirty="0" err="1" smtClean="0">
                <a:solidFill>
                  <a:schemeClr val="tx1">
                    <a:lumMod val="75000"/>
                    <a:lumOff val="25000"/>
                  </a:schemeClr>
                </a:solidFill>
                <a:latin typeface="Times New Roman" pitchFamily="18" charset="0"/>
                <a:cs typeface="Times New Roman" pitchFamily="18" charset="0"/>
              </a:rPr>
              <a:t>Gia</a:t>
            </a:r>
            <a:r>
              <a:rPr lang="en-US" i="1" dirty="0" smtClean="0">
                <a:solidFill>
                  <a:schemeClr val="tx1">
                    <a:lumMod val="75000"/>
                    <a:lumOff val="25000"/>
                  </a:schemeClr>
                </a:solidFill>
                <a:latin typeface="Times New Roman" pitchFamily="18" charset="0"/>
                <a:cs typeface="Times New Roman" pitchFamily="18" charset="0"/>
              </a:rPr>
              <a:t> </a:t>
            </a:r>
            <a:r>
              <a:rPr lang="en-US" i="1" dirty="0" err="1" smtClean="0">
                <a:solidFill>
                  <a:schemeClr val="tx1">
                    <a:lumMod val="75000"/>
                    <a:lumOff val="25000"/>
                  </a:schemeClr>
                </a:solidFill>
                <a:latin typeface="Times New Roman" pitchFamily="18" charset="0"/>
                <a:cs typeface="Times New Roman" pitchFamily="18" charset="0"/>
              </a:rPr>
              <a:t>Trung</a:t>
            </a:r>
            <a:endParaRPr lang="en-US" i="1" dirty="0" smtClean="0">
              <a:solidFill>
                <a:schemeClr val="tx1">
                  <a:lumMod val="75000"/>
                  <a:lumOff val="25000"/>
                </a:schemeClr>
              </a:solidFill>
              <a:latin typeface="Times New Roman" pitchFamily="18" charset="0"/>
              <a:cs typeface="Times New Roman" pitchFamily="18" charset="0"/>
            </a:endParaRPr>
          </a:p>
          <a:p>
            <a:r>
              <a:rPr lang="en-US" i="1" dirty="0">
                <a:solidFill>
                  <a:schemeClr val="tx1">
                    <a:lumMod val="75000"/>
                    <a:lumOff val="25000"/>
                  </a:schemeClr>
                </a:solidFill>
                <a:latin typeface="Times New Roman" pitchFamily="18" charset="0"/>
                <a:cs typeface="Times New Roman" pitchFamily="18" charset="0"/>
              </a:rPr>
              <a:t> </a:t>
            </a:r>
            <a:r>
              <a:rPr lang="en-US" i="1" dirty="0" smtClean="0">
                <a:solidFill>
                  <a:schemeClr val="tx1">
                    <a:lumMod val="75000"/>
                    <a:lumOff val="25000"/>
                  </a:schemeClr>
                </a:solidFill>
                <a:latin typeface="Times New Roman" pitchFamily="18" charset="0"/>
                <a:cs typeface="Times New Roman" pitchFamily="18" charset="0"/>
              </a:rPr>
              <a:t>                        *</a:t>
            </a:r>
            <a:r>
              <a:rPr lang="en-US" i="1" dirty="0" err="1" smtClean="0">
                <a:solidFill>
                  <a:schemeClr val="tx1">
                    <a:lumMod val="75000"/>
                    <a:lumOff val="25000"/>
                  </a:schemeClr>
                </a:solidFill>
                <a:latin typeface="Times New Roman" pitchFamily="18" charset="0"/>
                <a:cs typeface="Times New Roman" pitchFamily="18" charset="0"/>
              </a:rPr>
              <a:t>Hồ</a:t>
            </a:r>
            <a:r>
              <a:rPr lang="en-US" i="1" dirty="0" smtClean="0">
                <a:solidFill>
                  <a:schemeClr val="tx1">
                    <a:lumMod val="75000"/>
                    <a:lumOff val="25000"/>
                  </a:schemeClr>
                </a:solidFill>
                <a:latin typeface="Times New Roman" pitchFamily="18" charset="0"/>
                <a:cs typeface="Times New Roman" pitchFamily="18" charset="0"/>
              </a:rPr>
              <a:t> </a:t>
            </a:r>
            <a:r>
              <a:rPr lang="en-US" i="1" dirty="0" err="1" smtClean="0">
                <a:solidFill>
                  <a:schemeClr val="tx1">
                    <a:lumMod val="75000"/>
                    <a:lumOff val="25000"/>
                  </a:schemeClr>
                </a:solidFill>
                <a:latin typeface="Times New Roman" pitchFamily="18" charset="0"/>
                <a:cs typeface="Times New Roman" pitchFamily="18" charset="0"/>
              </a:rPr>
              <a:t>Hồng</a:t>
            </a:r>
            <a:r>
              <a:rPr lang="en-US" i="1" dirty="0" smtClean="0">
                <a:solidFill>
                  <a:schemeClr val="tx1">
                    <a:lumMod val="75000"/>
                    <a:lumOff val="25000"/>
                  </a:schemeClr>
                </a:solidFill>
                <a:latin typeface="Times New Roman" pitchFamily="18" charset="0"/>
                <a:cs typeface="Times New Roman" pitchFamily="18" charset="0"/>
              </a:rPr>
              <a:t> </a:t>
            </a:r>
            <a:r>
              <a:rPr lang="en-US" i="1" dirty="0" err="1" smtClean="0">
                <a:solidFill>
                  <a:schemeClr val="tx1">
                    <a:lumMod val="75000"/>
                    <a:lumOff val="25000"/>
                  </a:schemeClr>
                </a:solidFill>
                <a:latin typeface="Times New Roman" pitchFamily="18" charset="0"/>
                <a:cs typeface="Times New Roman" pitchFamily="18" charset="0"/>
              </a:rPr>
              <a:t>Hưng</a:t>
            </a:r>
            <a:endParaRPr lang="en-US" i="1" dirty="0" smtClean="0">
              <a:solidFill>
                <a:schemeClr val="tx1">
                  <a:lumMod val="75000"/>
                  <a:lumOff val="25000"/>
                </a:schemeClr>
              </a:solidFill>
              <a:latin typeface="Times New Roman" pitchFamily="18" charset="0"/>
              <a:cs typeface="Times New Roman" pitchFamily="18" charset="0"/>
            </a:endParaRPr>
          </a:p>
          <a:p>
            <a:r>
              <a:rPr lang="en-US" i="1" dirty="0">
                <a:solidFill>
                  <a:schemeClr val="tx1">
                    <a:lumMod val="75000"/>
                    <a:lumOff val="25000"/>
                  </a:schemeClr>
                </a:solidFill>
                <a:latin typeface="Times New Roman" pitchFamily="18" charset="0"/>
                <a:cs typeface="Times New Roman" pitchFamily="18" charset="0"/>
              </a:rPr>
              <a:t> </a:t>
            </a:r>
            <a:r>
              <a:rPr lang="en-US" i="1" dirty="0" smtClean="0">
                <a:solidFill>
                  <a:schemeClr val="tx1">
                    <a:lumMod val="75000"/>
                    <a:lumOff val="25000"/>
                  </a:schemeClr>
                </a:solidFill>
                <a:latin typeface="Times New Roman" pitchFamily="18" charset="0"/>
                <a:cs typeface="Times New Roman" pitchFamily="18" charset="0"/>
              </a:rPr>
              <a:t>                        *</a:t>
            </a:r>
            <a:r>
              <a:rPr lang="en-US" i="1" dirty="0" err="1" smtClean="0">
                <a:solidFill>
                  <a:schemeClr val="tx1">
                    <a:lumMod val="75000"/>
                    <a:lumOff val="25000"/>
                  </a:schemeClr>
                </a:solidFill>
                <a:latin typeface="Times New Roman" pitchFamily="18" charset="0"/>
                <a:cs typeface="Times New Roman" pitchFamily="18" charset="0"/>
              </a:rPr>
              <a:t>Phạm</a:t>
            </a:r>
            <a:r>
              <a:rPr lang="en-US" i="1" dirty="0" smtClean="0">
                <a:solidFill>
                  <a:schemeClr val="tx1">
                    <a:lumMod val="75000"/>
                    <a:lumOff val="25000"/>
                  </a:schemeClr>
                </a:solidFill>
                <a:latin typeface="Times New Roman" pitchFamily="18" charset="0"/>
                <a:cs typeface="Times New Roman" pitchFamily="18" charset="0"/>
              </a:rPr>
              <a:t> </a:t>
            </a:r>
            <a:r>
              <a:rPr lang="en-US" i="1" dirty="0" err="1" smtClean="0">
                <a:solidFill>
                  <a:schemeClr val="tx1">
                    <a:lumMod val="75000"/>
                    <a:lumOff val="25000"/>
                  </a:schemeClr>
                </a:solidFill>
                <a:latin typeface="Times New Roman" pitchFamily="18" charset="0"/>
                <a:cs typeface="Times New Roman" pitchFamily="18" charset="0"/>
              </a:rPr>
              <a:t>Bích</a:t>
            </a:r>
            <a:r>
              <a:rPr lang="en-US" i="1" dirty="0" smtClean="0">
                <a:solidFill>
                  <a:schemeClr val="tx1">
                    <a:lumMod val="75000"/>
                    <a:lumOff val="25000"/>
                  </a:schemeClr>
                </a:solidFill>
                <a:latin typeface="Times New Roman" pitchFamily="18" charset="0"/>
                <a:cs typeface="Times New Roman" pitchFamily="18" charset="0"/>
              </a:rPr>
              <a:t> </a:t>
            </a:r>
            <a:r>
              <a:rPr lang="en-US" i="1" dirty="0" err="1" smtClean="0">
                <a:solidFill>
                  <a:schemeClr val="tx1">
                    <a:lumMod val="75000"/>
                    <a:lumOff val="25000"/>
                  </a:schemeClr>
                </a:solidFill>
                <a:latin typeface="Times New Roman" pitchFamily="18" charset="0"/>
                <a:cs typeface="Times New Roman" pitchFamily="18" charset="0"/>
              </a:rPr>
              <a:t>Hợp</a:t>
            </a:r>
            <a:endParaRPr lang="en-US" i="1" dirty="0" smtClean="0">
              <a:solidFill>
                <a:schemeClr val="tx1">
                  <a:lumMod val="75000"/>
                  <a:lumOff val="25000"/>
                </a:schemeClr>
              </a:solidFill>
              <a:latin typeface="Times New Roman" pitchFamily="18" charset="0"/>
              <a:cs typeface="Times New Roman" pitchFamily="18" charset="0"/>
            </a:endParaRPr>
          </a:p>
        </p:txBody>
      </p:sp>
      <p:sp>
        <p:nvSpPr>
          <p:cNvPr id="2" name="Title 1"/>
          <p:cNvSpPr>
            <a:spLocks noGrp="1"/>
          </p:cNvSpPr>
          <p:nvPr>
            <p:ph type="title"/>
          </p:nvPr>
        </p:nvSpPr>
        <p:spPr>
          <a:xfrm>
            <a:off x="304800" y="274638"/>
            <a:ext cx="8686800" cy="1143000"/>
          </a:xfrm>
        </p:spPr>
        <p:txBody>
          <a:bodyPr>
            <a:noAutofit/>
          </a:bodyPr>
          <a:lstStyle/>
          <a:p>
            <a:r>
              <a:rPr lang="en-US" sz="48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BỆNH </a:t>
            </a:r>
            <a:r>
              <a:rPr lang="en-US" sz="48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LÝ &amp; THUỐC NỘI TIẾT</a:t>
            </a:r>
            <a:endParaRPr lang="en-US" sz="4800"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1" y="2667000"/>
            <a:ext cx="47244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067857" y="1554589"/>
            <a:ext cx="184731" cy="369332"/>
          </a:xfrm>
          <a:prstGeom prst="rect">
            <a:avLst/>
          </a:prstGeom>
        </p:spPr>
        <p:txBody>
          <a:bodyPr wrap="none">
            <a:spAutoFit/>
          </a:bodyPr>
          <a:lstStyle/>
          <a:p>
            <a:endParaRPr lang="en-US" dirty="0"/>
          </a:p>
        </p:txBody>
      </p:sp>
    </p:spTree>
    <p:extLst>
      <p:ext uri="{BB962C8B-B14F-4D97-AF65-F5344CB8AC3E}">
        <p14:creationId xmlns:p14="http://schemas.microsoft.com/office/powerpoint/2010/main" val="683653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additive="base">
                                        <p:cTn id="12" dur="500" fill="hold"/>
                                        <p:tgtEl>
                                          <p:spTgt spid="1026"/>
                                        </p:tgtEl>
                                        <p:attrNameLst>
                                          <p:attrName>ppt_x</p:attrName>
                                        </p:attrNameLst>
                                      </p:cBhvr>
                                      <p:tavLst>
                                        <p:tav tm="0">
                                          <p:val>
                                            <p:strVal val="#ppt_x"/>
                                          </p:val>
                                        </p:tav>
                                        <p:tav tm="100000">
                                          <p:val>
                                            <p:strVal val="#ppt_x"/>
                                          </p:val>
                                        </p:tav>
                                      </p:tavLst>
                                    </p:anim>
                                    <p:anim calcmode="lin" valueType="num">
                                      <p:cBhvr additive="base">
                                        <p:cTn id="13"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err="1" smtClean="0"/>
              <a:t>Bệnh</a:t>
            </a:r>
            <a:r>
              <a:rPr lang="en-US" dirty="0" smtClean="0"/>
              <a:t> Graves</a:t>
            </a:r>
          </a:p>
          <a:p>
            <a:r>
              <a:rPr lang="en-US" dirty="0" err="1" smtClean="0"/>
              <a:t>Bướu</a:t>
            </a:r>
            <a:r>
              <a:rPr lang="en-US" dirty="0" smtClean="0"/>
              <a:t> </a:t>
            </a:r>
            <a:r>
              <a:rPr lang="en-US" dirty="0" err="1" smtClean="0"/>
              <a:t>giáp</a:t>
            </a:r>
            <a:r>
              <a:rPr lang="en-US" dirty="0" smtClean="0"/>
              <a:t> </a:t>
            </a:r>
            <a:r>
              <a:rPr lang="en-US" dirty="0" err="1" smtClean="0"/>
              <a:t>độc</a:t>
            </a:r>
            <a:r>
              <a:rPr lang="en-US" dirty="0" smtClean="0"/>
              <a:t> </a:t>
            </a:r>
            <a:r>
              <a:rPr lang="en-US" dirty="0" err="1" smtClean="0"/>
              <a:t>đơn</a:t>
            </a:r>
            <a:r>
              <a:rPr lang="en-US" dirty="0" smtClean="0"/>
              <a:t> </a:t>
            </a:r>
            <a:r>
              <a:rPr lang="en-US" dirty="0" err="1" smtClean="0"/>
              <a:t>nhân</a:t>
            </a:r>
            <a:r>
              <a:rPr lang="en-US" dirty="0" smtClean="0"/>
              <a:t> </a:t>
            </a:r>
            <a:r>
              <a:rPr lang="en-US" dirty="0" err="1" smtClean="0"/>
              <a:t>hoặc</a:t>
            </a:r>
            <a:r>
              <a:rPr lang="en-US" dirty="0" smtClean="0"/>
              <a:t> </a:t>
            </a:r>
            <a:r>
              <a:rPr lang="en-US" dirty="0" err="1" smtClean="0"/>
              <a:t>đa</a:t>
            </a:r>
            <a:r>
              <a:rPr lang="en-US" dirty="0" smtClean="0"/>
              <a:t> </a:t>
            </a:r>
            <a:r>
              <a:rPr lang="en-US" dirty="0" err="1" smtClean="0"/>
              <a:t>nhân</a:t>
            </a:r>
            <a:r>
              <a:rPr lang="en-US" dirty="0" smtClean="0"/>
              <a:t>: </a:t>
            </a:r>
          </a:p>
          <a:p>
            <a:r>
              <a:rPr lang="en-US" dirty="0" err="1" smtClean="0"/>
              <a:t>Viêm</a:t>
            </a:r>
            <a:r>
              <a:rPr lang="en-US" dirty="0" smtClean="0"/>
              <a:t> </a:t>
            </a:r>
            <a:r>
              <a:rPr lang="en-US" dirty="0" err="1" smtClean="0"/>
              <a:t>tuyến</a:t>
            </a:r>
            <a:r>
              <a:rPr lang="en-US" dirty="0" smtClean="0"/>
              <a:t> </a:t>
            </a:r>
            <a:r>
              <a:rPr lang="en-US" dirty="0" err="1" smtClean="0"/>
              <a:t>giáp</a:t>
            </a:r>
            <a:r>
              <a:rPr lang="en-US" dirty="0" smtClean="0"/>
              <a:t> </a:t>
            </a:r>
            <a:r>
              <a:rPr lang="en-US" dirty="0" err="1" smtClean="0"/>
              <a:t>tự</a:t>
            </a:r>
            <a:r>
              <a:rPr lang="en-US" dirty="0" smtClean="0"/>
              <a:t> </a:t>
            </a:r>
            <a:r>
              <a:rPr lang="en-US" dirty="0" err="1" smtClean="0"/>
              <a:t>miễn</a:t>
            </a:r>
            <a:r>
              <a:rPr lang="en-US" dirty="0" smtClean="0"/>
              <a:t> Hashimoto: </a:t>
            </a:r>
            <a:r>
              <a:rPr lang="vi-VN" dirty="0"/>
              <a:t>Tuyến giáp viêm mạn tính có thâm nhiễm tế bào lympho. Hormon tuyến giáp tăng cao và xuất hiện các triệu chứng cường giáp,</a:t>
            </a:r>
            <a:endParaRPr lang="en-US" dirty="0" smtClean="0"/>
          </a:p>
          <a:p>
            <a:r>
              <a:rPr lang="en-US" dirty="0" err="1" smtClean="0"/>
              <a:t>Cường</a:t>
            </a:r>
            <a:r>
              <a:rPr lang="en-US" dirty="0" smtClean="0"/>
              <a:t> </a:t>
            </a:r>
            <a:r>
              <a:rPr lang="en-US" dirty="0" err="1" smtClean="0"/>
              <a:t>giáp</a:t>
            </a:r>
            <a:r>
              <a:rPr lang="en-US" dirty="0" smtClean="0"/>
              <a:t> do </a:t>
            </a:r>
            <a:r>
              <a:rPr lang="en-US" dirty="0" err="1" smtClean="0"/>
              <a:t>iod</a:t>
            </a:r>
            <a:r>
              <a:rPr lang="en-US" dirty="0" smtClean="0"/>
              <a:t>: </a:t>
            </a:r>
            <a:r>
              <a:rPr lang="vi-VN" dirty="0"/>
              <a:t>Quá tải iod có thể gây cường giáp trên bệnh nhân thường có biểu hiện bệnh lý tuyến giáp trước đó.</a:t>
            </a:r>
            <a:endParaRPr lang="en-US" dirty="0" smtClean="0"/>
          </a:p>
          <a:p>
            <a:endParaRPr lang="en-US" dirty="0"/>
          </a:p>
        </p:txBody>
      </p:sp>
      <p:sp>
        <p:nvSpPr>
          <p:cNvPr id="2" name="Title 1"/>
          <p:cNvSpPr>
            <a:spLocks noGrp="1"/>
          </p:cNvSpPr>
          <p:nvPr>
            <p:ph type="title"/>
          </p:nvPr>
        </p:nvSpPr>
        <p:spPr>
          <a:xfrm>
            <a:off x="457200" y="304800"/>
            <a:ext cx="8229600" cy="2286000"/>
          </a:xfrm>
        </p:spPr>
        <p:txBody>
          <a:bodyPr/>
          <a:lstStyle/>
          <a:p>
            <a:pPr algn="l"/>
            <a:r>
              <a:rPr lang="en-US" b="1" dirty="0">
                <a:solidFill>
                  <a:srgbClr val="0070C0"/>
                </a:solidFill>
              </a:rPr>
              <a:t>2.</a:t>
            </a:r>
            <a:r>
              <a:rPr lang="en-US" b="1" dirty="0">
                <a:solidFill>
                  <a:srgbClr val="0070C0"/>
                </a:solidFill>
                <a:latin typeface="Times New Roman" pitchFamily="18" charset="0"/>
                <a:cs typeface="Times New Roman" pitchFamily="18" charset="0"/>
              </a:rPr>
              <a:t>BỆNH LÝ TUYẾN </a:t>
            </a:r>
            <a:r>
              <a:rPr lang="en-US" b="1" dirty="0" smtClean="0">
                <a:solidFill>
                  <a:srgbClr val="0070C0"/>
                </a:solidFill>
                <a:latin typeface="Times New Roman" pitchFamily="18" charset="0"/>
                <a:cs typeface="Times New Roman" pitchFamily="18" charset="0"/>
              </a:rPr>
              <a:t>GIÁP</a:t>
            </a:r>
            <a:br>
              <a:rPr lang="en-US" b="1" dirty="0" smtClean="0">
                <a:solidFill>
                  <a:srgbClr val="0070C0"/>
                </a:solidFill>
                <a:latin typeface="Times New Roman" pitchFamily="18" charset="0"/>
                <a:cs typeface="Times New Roman" pitchFamily="18" charset="0"/>
              </a:rPr>
            </a:br>
            <a:r>
              <a:rPr lang="en-US" b="1" dirty="0" smtClean="0">
                <a:solidFill>
                  <a:srgbClr val="0070C0"/>
                </a:solidFill>
                <a:latin typeface="Times New Roman" pitchFamily="18" charset="0"/>
                <a:cs typeface="Times New Roman" pitchFamily="18" charset="0"/>
              </a:rPr>
              <a:t/>
            </a:r>
            <a:br>
              <a:rPr lang="en-US" b="1" dirty="0" smtClean="0">
                <a:solidFill>
                  <a:srgbClr val="0070C0"/>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1.4 </a:t>
            </a:r>
            <a:r>
              <a:rPr lang="en-US" sz="2800" b="1" dirty="0" err="1" smtClean="0">
                <a:solidFill>
                  <a:schemeClr val="tx1"/>
                </a:solidFill>
              </a:rPr>
              <a:t>Cơ</a:t>
            </a:r>
            <a:r>
              <a:rPr lang="en-US" sz="2800" b="1" dirty="0" smtClean="0">
                <a:solidFill>
                  <a:schemeClr val="tx1"/>
                </a:solidFill>
              </a:rPr>
              <a:t> </a:t>
            </a:r>
            <a:r>
              <a:rPr lang="en-US" sz="2800" b="1" dirty="0" err="1" smtClean="0">
                <a:solidFill>
                  <a:schemeClr val="tx1"/>
                </a:solidFill>
              </a:rPr>
              <a:t>chế</a:t>
            </a:r>
            <a:r>
              <a:rPr lang="en-US" sz="2800" b="1" dirty="0" smtClean="0">
                <a:solidFill>
                  <a:schemeClr val="tx1"/>
                </a:solidFill>
              </a:rPr>
              <a:t> </a:t>
            </a:r>
            <a:r>
              <a:rPr lang="en-US" sz="2800" b="1" dirty="0" err="1" smtClean="0">
                <a:solidFill>
                  <a:schemeClr val="tx1"/>
                </a:solidFill>
              </a:rPr>
              <a:t>bệnh</a:t>
            </a:r>
            <a:r>
              <a:rPr lang="en-US" sz="2800" b="1" dirty="0" smtClean="0">
                <a:solidFill>
                  <a:schemeClr val="tx1"/>
                </a:solidFill>
              </a:rPr>
              <a:t> </a:t>
            </a:r>
            <a:r>
              <a:rPr lang="en-US" sz="2800" b="1" dirty="0" err="1" smtClean="0">
                <a:solidFill>
                  <a:schemeClr val="tx1"/>
                </a:solidFill>
              </a:rPr>
              <a:t>sinh</a:t>
            </a:r>
            <a:endParaRPr lang="en-US" sz="2800" b="1" dirty="0">
              <a:solidFill>
                <a:schemeClr val="tx1"/>
              </a:solidFill>
            </a:endParaRPr>
          </a:p>
        </p:txBody>
      </p:sp>
    </p:spTree>
    <p:extLst>
      <p:ext uri="{BB962C8B-B14F-4D97-AF65-F5344CB8AC3E}">
        <p14:creationId xmlns:p14="http://schemas.microsoft.com/office/powerpoint/2010/main" val="288919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133600"/>
            <a:ext cx="8534400" cy="2753380"/>
          </a:xfrm>
        </p:spPr>
        <p:txBody>
          <a:bodyPr>
            <a:noAutofit/>
          </a:bodyPr>
          <a:lstStyle/>
          <a:p>
            <a:r>
              <a:rPr lang="vi-VN" sz="2100" dirty="0"/>
              <a:t>Tim mạch: gồm nhịp tim nhanh, rung nhĩ và suy tim sung huyết . </a:t>
            </a:r>
            <a:endParaRPr lang="en-US" sz="2100" dirty="0"/>
          </a:p>
          <a:p>
            <a:r>
              <a:rPr lang="vi-VN" sz="2100" dirty="0" smtClean="0"/>
              <a:t>Giòn </a:t>
            </a:r>
            <a:r>
              <a:rPr lang="vi-VN" sz="2100" dirty="0"/>
              <a:t>xương: Quá nhiều hormon tuyến giáp cản trở khả năng kết hợp canxi vào xương của cơ thể</a:t>
            </a:r>
            <a:r>
              <a:rPr lang="vi-VN" sz="2100" dirty="0" smtClean="0"/>
              <a:t>.</a:t>
            </a:r>
            <a:endParaRPr lang="en-US" sz="2100" dirty="0" smtClean="0"/>
          </a:p>
          <a:p>
            <a:r>
              <a:rPr lang="vi-VN" sz="2100" dirty="0" smtClean="0"/>
              <a:t>Vấn </a:t>
            </a:r>
            <a:r>
              <a:rPr lang="vi-VN" sz="2100" dirty="0"/>
              <a:t>đề mắt: mắt phồng lên, mắt đỏ hoặc sưng, nhạy cảm với ánh sáng và mờ hoặc nhìn đôi. </a:t>
            </a:r>
            <a:endParaRPr lang="en-US" sz="2100" dirty="0" smtClean="0"/>
          </a:p>
          <a:p>
            <a:r>
              <a:rPr lang="vi-VN" sz="2100" dirty="0" smtClean="0"/>
              <a:t>Đỏ</a:t>
            </a:r>
            <a:r>
              <a:rPr lang="vi-VN" sz="2100" dirty="0"/>
              <a:t>, sưng da: gây mẩn đỏ và sưng, thường trên mào xương chày và bàn chân. </a:t>
            </a:r>
            <a:endParaRPr lang="en-US" sz="2100" dirty="0" smtClean="0"/>
          </a:p>
          <a:p>
            <a:r>
              <a:rPr lang="vi-VN" sz="2100" dirty="0" smtClean="0"/>
              <a:t>Cơn </a:t>
            </a:r>
            <a:r>
              <a:rPr lang="vi-VN" sz="2100" dirty="0"/>
              <a:t>cường giáp cấp: sốt cao, nhịp tim nhanh và thậm chí mê sảng…</a:t>
            </a:r>
            <a:endParaRPr lang="en-US" sz="2100" dirty="0"/>
          </a:p>
        </p:txBody>
      </p:sp>
      <p:sp>
        <p:nvSpPr>
          <p:cNvPr id="2" name="Title 1"/>
          <p:cNvSpPr>
            <a:spLocks noGrp="1"/>
          </p:cNvSpPr>
          <p:nvPr>
            <p:ph type="title"/>
          </p:nvPr>
        </p:nvSpPr>
        <p:spPr>
          <a:xfrm>
            <a:off x="457200" y="338328"/>
            <a:ext cx="8229600" cy="1871472"/>
          </a:xfrm>
        </p:spPr>
        <p:txBody>
          <a:bodyPr>
            <a:normAutofit fontScale="90000"/>
          </a:bodyPr>
          <a:lstStyle/>
          <a:p>
            <a:pPr algn="l"/>
            <a:r>
              <a:rPr lang="en-US" b="1" dirty="0">
                <a:solidFill>
                  <a:srgbClr val="0070C0"/>
                </a:solidFill>
              </a:rPr>
              <a:t>2.</a:t>
            </a:r>
            <a:r>
              <a:rPr lang="en-US" b="1" dirty="0">
                <a:solidFill>
                  <a:srgbClr val="0070C0"/>
                </a:solidFill>
                <a:latin typeface="Times New Roman" pitchFamily="18" charset="0"/>
                <a:cs typeface="Times New Roman" pitchFamily="18" charset="0"/>
              </a:rPr>
              <a:t>BỆNH LÝ TUYẾN GIÁP </a:t>
            </a:r>
            <a:r>
              <a:rPr lang="en-US" b="1" dirty="0" smtClean="0">
                <a:solidFill>
                  <a:srgbClr val="0070C0"/>
                </a:solidFill>
                <a:latin typeface="Times New Roman" pitchFamily="18" charset="0"/>
                <a:cs typeface="Times New Roman" pitchFamily="18" charset="0"/>
              </a:rPr>
              <a:t/>
            </a:r>
            <a:br>
              <a:rPr lang="en-US" b="1" dirty="0" smtClean="0">
                <a:solidFill>
                  <a:srgbClr val="0070C0"/>
                </a:solidFill>
                <a:latin typeface="Times New Roman" pitchFamily="18" charset="0"/>
                <a:cs typeface="Times New Roman" pitchFamily="18" charset="0"/>
              </a:rPr>
            </a:br>
            <a:r>
              <a:rPr lang="en-US" b="1" dirty="0" smtClean="0">
                <a:solidFill>
                  <a:srgbClr val="0070C0"/>
                </a:solidFill>
                <a:latin typeface="Times New Roman" pitchFamily="18" charset="0"/>
                <a:cs typeface="Times New Roman" pitchFamily="18" charset="0"/>
              </a:rPr>
              <a:t/>
            </a:r>
            <a:br>
              <a:rPr lang="en-US" b="1" dirty="0" smtClean="0">
                <a:solidFill>
                  <a:srgbClr val="0070C0"/>
                </a:solidFill>
                <a:latin typeface="Times New Roman" pitchFamily="18" charset="0"/>
                <a:cs typeface="Times New Roman" pitchFamily="18" charset="0"/>
              </a:rPr>
            </a:br>
            <a:r>
              <a:rPr lang="en-US" sz="3100" b="1" dirty="0" smtClean="0">
                <a:solidFill>
                  <a:schemeClr val="tx1"/>
                </a:solidFill>
                <a:latin typeface="Times New Roman" pitchFamily="18" charset="0"/>
                <a:cs typeface="Times New Roman" pitchFamily="18" charset="0"/>
              </a:rPr>
              <a:t>1.5</a:t>
            </a:r>
            <a:r>
              <a:rPr lang="en-US" b="1" dirty="0" smtClean="0">
                <a:solidFill>
                  <a:srgbClr val="0070C0"/>
                </a:solidFill>
                <a:latin typeface="Times New Roman" pitchFamily="18" charset="0"/>
                <a:cs typeface="Times New Roman" pitchFamily="18" charset="0"/>
              </a:rPr>
              <a:t> </a:t>
            </a:r>
            <a:r>
              <a:rPr lang="en-US" sz="2800" b="1" dirty="0" err="1" smtClean="0">
                <a:solidFill>
                  <a:schemeClr val="tx1"/>
                </a:solidFill>
              </a:rPr>
              <a:t>Biến</a:t>
            </a:r>
            <a:r>
              <a:rPr lang="en-US" sz="2800" b="1" dirty="0" smtClean="0">
                <a:solidFill>
                  <a:schemeClr val="tx1"/>
                </a:solidFill>
              </a:rPr>
              <a:t> </a:t>
            </a:r>
            <a:r>
              <a:rPr lang="en-US" sz="2800" b="1" dirty="0" err="1" smtClean="0">
                <a:solidFill>
                  <a:schemeClr val="tx1"/>
                </a:solidFill>
              </a:rPr>
              <a:t>chứng</a:t>
            </a:r>
            <a:endParaRPr lang="en-US" sz="2800" b="1" dirty="0">
              <a:solidFill>
                <a:schemeClr val="tx1"/>
              </a:solidFill>
            </a:endParaRPr>
          </a:p>
        </p:txBody>
      </p:sp>
      <p:sp>
        <p:nvSpPr>
          <p:cNvPr id="4" name="Rectangle 3"/>
          <p:cNvSpPr/>
          <p:nvPr/>
        </p:nvSpPr>
        <p:spPr>
          <a:xfrm>
            <a:off x="304800" y="5638800"/>
            <a:ext cx="7239000" cy="1061829"/>
          </a:xfrm>
          <a:prstGeom prst="rect">
            <a:avLst/>
          </a:prstGeom>
        </p:spPr>
        <p:txBody>
          <a:bodyPr wrap="square">
            <a:spAutoFit/>
          </a:bodyPr>
          <a:lstStyle/>
          <a:p>
            <a:pPr>
              <a:buFontTx/>
              <a:buChar char="-"/>
            </a:pPr>
            <a:r>
              <a:rPr lang="en-US" sz="2100" dirty="0" err="1"/>
              <a:t>Điều</a:t>
            </a:r>
            <a:r>
              <a:rPr lang="en-US" sz="2100" dirty="0"/>
              <a:t> </a:t>
            </a:r>
            <a:r>
              <a:rPr lang="en-US" sz="2100" dirty="0" err="1"/>
              <a:t>trị</a:t>
            </a:r>
            <a:r>
              <a:rPr lang="en-US" sz="2100" dirty="0"/>
              <a:t> </a:t>
            </a:r>
            <a:r>
              <a:rPr lang="en-US" sz="2100" dirty="0" err="1"/>
              <a:t>nội</a:t>
            </a:r>
            <a:r>
              <a:rPr lang="en-US" sz="2100" dirty="0"/>
              <a:t> </a:t>
            </a:r>
            <a:r>
              <a:rPr lang="en-US" sz="2100" dirty="0" err="1"/>
              <a:t>khoa</a:t>
            </a:r>
            <a:endParaRPr lang="en-US" sz="2100" dirty="0"/>
          </a:p>
          <a:p>
            <a:pPr>
              <a:buFontTx/>
              <a:buChar char="-"/>
            </a:pPr>
            <a:r>
              <a:rPr lang="en-US" sz="2100" dirty="0" err="1"/>
              <a:t>Điều</a:t>
            </a:r>
            <a:r>
              <a:rPr lang="en-US" sz="2100" dirty="0"/>
              <a:t> </a:t>
            </a:r>
            <a:r>
              <a:rPr lang="en-US" sz="2100" dirty="0" err="1"/>
              <a:t>trị</a:t>
            </a:r>
            <a:r>
              <a:rPr lang="en-US" sz="2100" dirty="0"/>
              <a:t> </a:t>
            </a:r>
            <a:r>
              <a:rPr lang="en-US" sz="2100" dirty="0" err="1"/>
              <a:t>ngoại</a:t>
            </a:r>
            <a:r>
              <a:rPr lang="en-US" sz="2100" dirty="0"/>
              <a:t> </a:t>
            </a:r>
            <a:r>
              <a:rPr lang="en-US" sz="2100" dirty="0" err="1"/>
              <a:t>khoa</a:t>
            </a:r>
            <a:endParaRPr lang="en-US" sz="2100" dirty="0"/>
          </a:p>
          <a:p>
            <a:pPr>
              <a:buFontTx/>
              <a:buChar char="-"/>
            </a:pPr>
            <a:r>
              <a:rPr lang="en-US" sz="2100" dirty="0" err="1"/>
              <a:t>Điều</a:t>
            </a:r>
            <a:r>
              <a:rPr lang="en-US" sz="2100" dirty="0"/>
              <a:t> </a:t>
            </a:r>
            <a:r>
              <a:rPr lang="en-US" sz="2100" dirty="0" err="1"/>
              <a:t>trị</a:t>
            </a:r>
            <a:r>
              <a:rPr lang="en-US" sz="2100" dirty="0"/>
              <a:t> </a:t>
            </a:r>
            <a:r>
              <a:rPr lang="en-US" sz="2100" dirty="0" err="1"/>
              <a:t>bằng</a:t>
            </a:r>
            <a:r>
              <a:rPr lang="en-US" sz="2100" dirty="0"/>
              <a:t> </a:t>
            </a:r>
            <a:r>
              <a:rPr lang="en-US" sz="2100" dirty="0" err="1"/>
              <a:t>đồng</a:t>
            </a:r>
            <a:r>
              <a:rPr lang="en-US" sz="2100" dirty="0"/>
              <a:t> </a:t>
            </a:r>
            <a:r>
              <a:rPr lang="en-US" sz="2100" dirty="0" err="1"/>
              <a:t>vị</a:t>
            </a:r>
            <a:r>
              <a:rPr lang="en-US" sz="2100" dirty="0"/>
              <a:t> </a:t>
            </a:r>
            <a:r>
              <a:rPr lang="en-US" sz="2100" dirty="0" err="1"/>
              <a:t>phóng</a:t>
            </a:r>
            <a:r>
              <a:rPr lang="en-US" sz="2100" dirty="0"/>
              <a:t> </a:t>
            </a:r>
            <a:r>
              <a:rPr lang="en-US" sz="2100" dirty="0" err="1"/>
              <a:t>xạ</a:t>
            </a:r>
            <a:endParaRPr lang="en-US" sz="2100" dirty="0"/>
          </a:p>
        </p:txBody>
      </p:sp>
      <p:sp>
        <p:nvSpPr>
          <p:cNvPr id="6" name="Rectangle 5"/>
          <p:cNvSpPr/>
          <p:nvPr/>
        </p:nvSpPr>
        <p:spPr>
          <a:xfrm>
            <a:off x="669388" y="5095651"/>
            <a:ext cx="2133600" cy="523220"/>
          </a:xfrm>
          <a:prstGeom prst="rect">
            <a:avLst/>
          </a:prstGeom>
        </p:spPr>
        <p:txBody>
          <a:bodyPr wrap="square">
            <a:spAutoFit/>
          </a:bodyPr>
          <a:lstStyle/>
          <a:p>
            <a:r>
              <a:rPr lang="en-US" sz="2800" b="1" dirty="0" smtClean="0"/>
              <a:t>1.6 </a:t>
            </a:r>
            <a:r>
              <a:rPr lang="en-US" sz="2800" b="1" dirty="0" err="1" smtClean="0"/>
              <a:t>Điều</a:t>
            </a:r>
            <a:r>
              <a:rPr lang="en-US" sz="2800" b="1" dirty="0" smtClean="0"/>
              <a:t> </a:t>
            </a:r>
            <a:r>
              <a:rPr lang="en-US" sz="2800" b="1" dirty="0" err="1"/>
              <a:t>trị</a:t>
            </a:r>
            <a:endParaRPr lang="en-US" sz="2800" b="1" dirty="0"/>
          </a:p>
        </p:txBody>
      </p:sp>
    </p:spTree>
    <p:extLst>
      <p:ext uri="{BB962C8B-B14F-4D97-AF65-F5344CB8AC3E}">
        <p14:creationId xmlns:p14="http://schemas.microsoft.com/office/powerpoint/2010/main" val="396019201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5105400" cy="5410200"/>
          </a:xfrm>
        </p:spPr>
        <p:txBody>
          <a:bodyPr>
            <a:normAutofit/>
          </a:bodyPr>
          <a:lstStyle/>
          <a:p>
            <a:pPr marL="0" indent="0">
              <a:buNone/>
            </a:pPr>
            <a:r>
              <a:rPr lang="en-US" b="1" dirty="0" smtClean="0">
                <a:solidFill>
                  <a:schemeClr val="tx1"/>
                </a:solidFill>
              </a:rPr>
              <a:t>3.1 </a:t>
            </a:r>
            <a:r>
              <a:rPr lang="en-US" b="1" dirty="0" err="1" smtClean="0">
                <a:solidFill>
                  <a:schemeClr val="tx1"/>
                </a:solidFill>
              </a:rPr>
              <a:t>Cường</a:t>
            </a:r>
            <a:r>
              <a:rPr lang="en-US" b="1" dirty="0" smtClean="0">
                <a:solidFill>
                  <a:schemeClr val="tx1"/>
                </a:solidFill>
              </a:rPr>
              <a:t> aldosterone </a:t>
            </a:r>
            <a:r>
              <a:rPr lang="en-US" b="1" dirty="0" err="1" smtClean="0">
                <a:solidFill>
                  <a:schemeClr val="tx1"/>
                </a:solidFill>
              </a:rPr>
              <a:t>vỏ</a:t>
            </a:r>
            <a:r>
              <a:rPr lang="en-US" b="1" dirty="0" smtClean="0">
                <a:solidFill>
                  <a:schemeClr val="tx1"/>
                </a:solidFill>
              </a:rPr>
              <a:t> </a:t>
            </a:r>
            <a:r>
              <a:rPr lang="en-US" b="1" dirty="0" err="1" smtClean="0">
                <a:solidFill>
                  <a:schemeClr val="tx1"/>
                </a:solidFill>
              </a:rPr>
              <a:t>thượng</a:t>
            </a:r>
            <a:r>
              <a:rPr lang="en-US" b="1" dirty="0" smtClean="0">
                <a:solidFill>
                  <a:schemeClr val="tx1"/>
                </a:solidFill>
              </a:rPr>
              <a:t> </a:t>
            </a:r>
            <a:r>
              <a:rPr lang="en-US" b="1" dirty="0" err="1" smtClean="0">
                <a:solidFill>
                  <a:schemeClr val="tx1"/>
                </a:solidFill>
              </a:rPr>
              <a:t>thận</a:t>
            </a:r>
            <a:r>
              <a:rPr lang="en-US" b="1" dirty="0" smtClean="0">
                <a:solidFill>
                  <a:schemeClr val="tx1"/>
                </a:solidFill>
              </a:rPr>
              <a:t>:</a:t>
            </a:r>
          </a:p>
          <a:p>
            <a:pPr marL="0" indent="0">
              <a:buNone/>
            </a:pPr>
            <a:r>
              <a:rPr lang="en-US" i="1" dirty="0" smtClean="0">
                <a:solidFill>
                  <a:schemeClr val="tx1"/>
                </a:solidFill>
              </a:rPr>
              <a:t>3.1.1 </a:t>
            </a:r>
            <a:r>
              <a:rPr lang="en-US" i="1" dirty="0" err="1" smtClean="0">
                <a:solidFill>
                  <a:schemeClr val="tx1"/>
                </a:solidFill>
              </a:rPr>
              <a:t>Định</a:t>
            </a:r>
            <a:r>
              <a:rPr lang="en-US" i="1" dirty="0" smtClean="0">
                <a:solidFill>
                  <a:schemeClr val="tx1"/>
                </a:solidFill>
              </a:rPr>
              <a:t> </a:t>
            </a:r>
            <a:r>
              <a:rPr lang="en-US" i="1" dirty="0" err="1" smtClean="0">
                <a:solidFill>
                  <a:schemeClr val="tx1"/>
                </a:solidFill>
              </a:rPr>
              <a:t>nghĩa</a:t>
            </a:r>
            <a:endParaRPr lang="en-US" i="1" dirty="0" smtClean="0">
              <a:solidFill>
                <a:schemeClr val="tx1"/>
              </a:solidFill>
            </a:endParaRPr>
          </a:p>
          <a:p>
            <a:pPr marL="0" indent="0">
              <a:buNone/>
            </a:pPr>
            <a:r>
              <a:rPr lang="vi-VN" dirty="0"/>
              <a:t>Cường Aldosterone là một loại rối loạn nội tiết dẫn đến cao huyết áp. Tuyến thượng thận sản xuất một số hormone cần thiết. Một trong số này là aldosterone. </a:t>
            </a:r>
            <a:endParaRPr lang="en-US" dirty="0" smtClean="0"/>
          </a:p>
          <a:p>
            <a:pPr marL="0" indent="0">
              <a:buNone/>
            </a:pPr>
            <a:r>
              <a:rPr lang="vi-VN" dirty="0" smtClean="0"/>
              <a:t>Trong </a:t>
            </a:r>
            <a:r>
              <a:rPr lang="vi-VN" dirty="0"/>
              <a:t>cường aldosterone, tuyến thượng thận sản xuất quá nhiều aldosterone, khiến thải kali và giữ lại natri. Natri dư thừa giữ nước, tăng lượng máu và huyết </a:t>
            </a:r>
            <a:r>
              <a:rPr lang="vi-VN" dirty="0" smtClean="0"/>
              <a:t>áp</a:t>
            </a:r>
            <a:r>
              <a:rPr lang="en-US" dirty="0" smtClean="0"/>
              <a:t>.</a:t>
            </a:r>
          </a:p>
          <a:p>
            <a:endParaRPr lang="en-US" sz="2800" dirty="0"/>
          </a:p>
        </p:txBody>
      </p:sp>
      <p:sp>
        <p:nvSpPr>
          <p:cNvPr id="2" name="Title 1"/>
          <p:cNvSpPr>
            <a:spLocks noGrp="1"/>
          </p:cNvSpPr>
          <p:nvPr>
            <p:ph type="title"/>
          </p:nvPr>
        </p:nvSpPr>
        <p:spPr>
          <a:xfrm>
            <a:off x="457200" y="533400"/>
            <a:ext cx="8229600" cy="609600"/>
          </a:xfrm>
        </p:spPr>
        <p:txBody>
          <a:bodyPr>
            <a:normAutofit fontScale="90000"/>
          </a:bodyPr>
          <a:lstStyle/>
          <a:p>
            <a:pPr algn="l"/>
            <a:r>
              <a:rPr lang="en-US" sz="4000" b="1" dirty="0" smtClean="0">
                <a:solidFill>
                  <a:srgbClr val="0070C0"/>
                </a:solidFill>
              </a:rPr>
              <a:t>3.</a:t>
            </a:r>
            <a:r>
              <a:rPr lang="en-US" sz="4000" b="1" dirty="0" smtClean="0">
                <a:solidFill>
                  <a:srgbClr val="0070C0"/>
                </a:solidFill>
                <a:latin typeface="Times New Roman" pitchFamily="18" charset="0"/>
                <a:cs typeface="Times New Roman" pitchFamily="18" charset="0"/>
              </a:rPr>
              <a:t>BỆNH LÝ VỎ THƯỢNG THẬN</a:t>
            </a:r>
            <a:br>
              <a:rPr lang="en-US" sz="4000" b="1" dirty="0" smtClean="0">
                <a:solidFill>
                  <a:srgbClr val="0070C0"/>
                </a:solidFill>
                <a:latin typeface="Times New Roman" pitchFamily="18" charset="0"/>
                <a:cs typeface="Times New Roman" pitchFamily="18" charset="0"/>
              </a:rPr>
            </a:br>
            <a:endParaRPr lang="en-US" sz="2800" dirty="0">
              <a:solidFill>
                <a:schemeClr val="tx1"/>
              </a:solidFill>
              <a:latin typeface="Times New Roman" pitchFamily="18" charset="0"/>
              <a:cs typeface="Times New Roman" pitchFamily="18" charset="0"/>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7209" y="2362200"/>
            <a:ext cx="3317191"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33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075"/>
                                        </p:tgtEl>
                                        <p:attrNameLst>
                                          <p:attrName>style.visibility</p:attrName>
                                        </p:attrNameLst>
                                      </p:cBhvr>
                                      <p:to>
                                        <p:strVal val="visible"/>
                                      </p:to>
                                    </p:set>
                                    <p:animEffect transition="in" filter="barn(inVertical)">
                                      <p:cBhvr>
                                        <p:cTn id="20"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lstStyle/>
          <a:p>
            <a:endParaRPr lang="en-US" dirty="0" smtClean="0"/>
          </a:p>
          <a:p>
            <a:endParaRPr lang="en-US" dirty="0"/>
          </a:p>
        </p:txBody>
      </p:sp>
      <p:sp>
        <p:nvSpPr>
          <p:cNvPr id="2" name="Title 1"/>
          <p:cNvSpPr>
            <a:spLocks noGrp="1"/>
          </p:cNvSpPr>
          <p:nvPr>
            <p:ph type="title"/>
          </p:nvPr>
        </p:nvSpPr>
        <p:spPr>
          <a:xfrm>
            <a:off x="457200" y="338328"/>
            <a:ext cx="8229600" cy="2023872"/>
          </a:xfrm>
        </p:spPr>
        <p:txBody>
          <a:bodyPr>
            <a:normAutofit fontScale="90000"/>
          </a:bodyPr>
          <a:lstStyle/>
          <a:p>
            <a:pPr marL="0" indent="0" algn="l"/>
            <a:r>
              <a:rPr lang="en-US" b="1" dirty="0" smtClean="0">
                <a:solidFill>
                  <a:srgbClr val="0070C0"/>
                </a:solidFill>
              </a:rPr>
              <a:t>3.</a:t>
            </a:r>
            <a:r>
              <a:rPr lang="en-US" b="1" dirty="0" smtClean="0">
                <a:solidFill>
                  <a:srgbClr val="0070C0"/>
                </a:solidFill>
                <a:latin typeface="Times New Roman" pitchFamily="18" charset="0"/>
                <a:cs typeface="Times New Roman" pitchFamily="18" charset="0"/>
              </a:rPr>
              <a:t>BỆNH LÝ VỎ THƯỢNG THẬN </a:t>
            </a:r>
            <a:r>
              <a:rPr lang="en-US" sz="4800" b="1" dirty="0">
                <a:solidFill>
                  <a:srgbClr val="0070C0"/>
                </a:solidFill>
                <a:latin typeface="Times New Roman" pitchFamily="18" charset="0"/>
                <a:cs typeface="Times New Roman" pitchFamily="18" charset="0"/>
              </a:rPr>
              <a:t/>
            </a:r>
            <a:br>
              <a:rPr lang="en-US" sz="4800" b="1" dirty="0">
                <a:solidFill>
                  <a:srgbClr val="0070C0"/>
                </a:solidFill>
                <a:latin typeface="Times New Roman" pitchFamily="18" charset="0"/>
                <a:cs typeface="Times New Roman" pitchFamily="18" charset="0"/>
              </a:rPr>
            </a:br>
            <a:r>
              <a:rPr lang="en-US" sz="4800" b="1" dirty="0" smtClean="0">
                <a:solidFill>
                  <a:srgbClr val="0070C0"/>
                </a:solidFill>
                <a:latin typeface="Times New Roman" pitchFamily="18" charset="0"/>
                <a:cs typeface="Times New Roman" pitchFamily="18" charset="0"/>
              </a:rPr>
              <a:t/>
            </a:r>
            <a:br>
              <a:rPr lang="en-US" sz="4800" b="1" dirty="0" smtClean="0">
                <a:solidFill>
                  <a:srgbClr val="0070C0"/>
                </a:solidFill>
                <a:latin typeface="Times New Roman" pitchFamily="18" charset="0"/>
                <a:cs typeface="Times New Roman" pitchFamily="18" charset="0"/>
              </a:rPr>
            </a:br>
            <a:r>
              <a:rPr lang="en-US" sz="2800" b="1" dirty="0">
                <a:solidFill>
                  <a:schemeClr val="tx1"/>
                </a:solidFill>
              </a:rPr>
              <a:t>3.1 </a:t>
            </a:r>
            <a:r>
              <a:rPr lang="en-US" sz="2800" b="1" dirty="0" err="1">
                <a:solidFill>
                  <a:schemeClr val="tx1"/>
                </a:solidFill>
              </a:rPr>
              <a:t>Cường</a:t>
            </a:r>
            <a:r>
              <a:rPr lang="en-US" sz="2800" b="1" dirty="0">
                <a:solidFill>
                  <a:schemeClr val="tx1"/>
                </a:solidFill>
              </a:rPr>
              <a:t> aldosterone </a:t>
            </a:r>
            <a:r>
              <a:rPr lang="en-US" sz="2800" b="1" dirty="0" err="1" smtClean="0">
                <a:solidFill>
                  <a:schemeClr val="tx1"/>
                </a:solidFill>
              </a:rPr>
              <a:t>vỏ</a:t>
            </a:r>
            <a:r>
              <a:rPr lang="en-US" sz="2800" b="1" dirty="0" smtClean="0">
                <a:solidFill>
                  <a:schemeClr val="tx1"/>
                </a:solidFill>
              </a:rPr>
              <a:t> </a:t>
            </a:r>
            <a:r>
              <a:rPr lang="en-US" sz="2800" b="1" dirty="0" err="1">
                <a:solidFill>
                  <a:schemeClr val="tx1"/>
                </a:solidFill>
              </a:rPr>
              <a:t>thượng</a:t>
            </a:r>
            <a:r>
              <a:rPr lang="en-US" sz="2800" b="1" dirty="0">
                <a:solidFill>
                  <a:schemeClr val="tx1"/>
                </a:solidFill>
              </a:rPr>
              <a:t> </a:t>
            </a:r>
            <a:r>
              <a:rPr lang="en-US" sz="2800" b="1" dirty="0" err="1">
                <a:solidFill>
                  <a:schemeClr val="tx1"/>
                </a:solidFill>
              </a:rPr>
              <a:t>thận</a:t>
            </a:r>
            <a:r>
              <a:rPr lang="en-US" sz="2800" b="1" dirty="0">
                <a:solidFill>
                  <a:schemeClr val="tx1"/>
                </a:solidFill>
              </a:rPr>
              <a:t>:</a:t>
            </a:r>
            <a:br>
              <a:rPr lang="en-US" sz="2800" b="1" dirty="0">
                <a:solidFill>
                  <a:schemeClr val="tx1"/>
                </a:solidFill>
              </a:rPr>
            </a:br>
            <a:endParaRPr lang="en-US" sz="3100" b="1" dirty="0"/>
          </a:p>
        </p:txBody>
      </p:sp>
      <p:sp>
        <p:nvSpPr>
          <p:cNvPr id="4" name="Rectangle 3"/>
          <p:cNvSpPr/>
          <p:nvPr/>
        </p:nvSpPr>
        <p:spPr>
          <a:xfrm>
            <a:off x="533400" y="2362200"/>
            <a:ext cx="8077200" cy="4278094"/>
          </a:xfrm>
          <a:prstGeom prst="rect">
            <a:avLst/>
          </a:prstGeom>
        </p:spPr>
        <p:txBody>
          <a:bodyPr wrap="square">
            <a:spAutoFit/>
          </a:bodyPr>
          <a:lstStyle/>
          <a:p>
            <a:r>
              <a:rPr lang="en-US" sz="2400" i="1" dirty="0" smtClean="0"/>
              <a:t>3.1.2  </a:t>
            </a:r>
            <a:r>
              <a:rPr lang="en-US" sz="2400" i="1" dirty="0" err="1" smtClean="0"/>
              <a:t>Nguyên</a:t>
            </a:r>
            <a:r>
              <a:rPr lang="en-US" sz="2400" i="1" dirty="0" smtClean="0"/>
              <a:t> </a:t>
            </a:r>
            <a:r>
              <a:rPr lang="en-US" sz="2400" i="1" dirty="0" err="1"/>
              <a:t>nhân</a:t>
            </a:r>
            <a:r>
              <a:rPr lang="en-US" sz="2400" i="1" dirty="0"/>
              <a:t>: </a:t>
            </a:r>
            <a:endParaRPr lang="en-US" sz="2400" i="1" dirty="0" smtClean="0"/>
          </a:p>
          <a:p>
            <a:r>
              <a:rPr lang="vi-VN" sz="2200" dirty="0" smtClean="0"/>
              <a:t>‒ </a:t>
            </a:r>
            <a:r>
              <a:rPr lang="vi-VN" sz="2200" dirty="0"/>
              <a:t>Sự phát triển lành tính (u tuyến thượng thận - aldosteronoma) trong tuyến thượng thận – vấn đề còn được gọi là hội chứng của Conn. </a:t>
            </a:r>
            <a:endParaRPr lang="en-US" sz="2200" dirty="0" smtClean="0"/>
          </a:p>
          <a:p>
            <a:r>
              <a:rPr lang="vi-VN" sz="2200" dirty="0" smtClean="0"/>
              <a:t>‒ </a:t>
            </a:r>
            <a:r>
              <a:rPr lang="vi-VN" sz="2200" dirty="0"/>
              <a:t>Hoạt động quá mức của cả hai tuyến thượng thận. Trong trường hợp hiếm hoi, cường aldosterone có thể là do </a:t>
            </a:r>
            <a:endParaRPr lang="en-US" sz="2200" dirty="0" smtClean="0"/>
          </a:p>
          <a:p>
            <a:r>
              <a:rPr lang="vi-VN" sz="2200" dirty="0" smtClean="0"/>
              <a:t>‒ </a:t>
            </a:r>
            <a:r>
              <a:rPr lang="vi-VN" sz="2200" dirty="0"/>
              <a:t>Tăng trưởng ung thư (ác tính) các lớp ngoài (vỏ) của tuyến thượng </a:t>
            </a:r>
            <a:r>
              <a:rPr lang="vi-VN" sz="2200" dirty="0" smtClean="0"/>
              <a:t>thận</a:t>
            </a:r>
            <a:endParaRPr lang="en-US" sz="2200" dirty="0" smtClean="0"/>
          </a:p>
          <a:p>
            <a:endParaRPr lang="en-US" sz="2200" dirty="0"/>
          </a:p>
          <a:p>
            <a:r>
              <a:rPr lang="en-US" sz="2800" i="1" dirty="0" smtClean="0"/>
              <a:t>3.1.3 </a:t>
            </a:r>
            <a:r>
              <a:rPr lang="en-US" sz="2800" i="1" dirty="0" err="1" smtClean="0"/>
              <a:t>Triệu</a:t>
            </a:r>
            <a:r>
              <a:rPr lang="en-US" sz="2800" i="1" dirty="0" smtClean="0"/>
              <a:t> </a:t>
            </a:r>
            <a:r>
              <a:rPr lang="en-US" sz="2800" i="1" dirty="0" err="1" smtClean="0"/>
              <a:t>chứng</a:t>
            </a:r>
            <a:r>
              <a:rPr lang="en-US" sz="2800" i="1" dirty="0" smtClean="0"/>
              <a:t> :</a:t>
            </a:r>
          </a:p>
          <a:p>
            <a:pPr marL="342900" indent="-342900">
              <a:buFontTx/>
              <a:buChar char="-"/>
            </a:pPr>
            <a:r>
              <a:rPr lang="en-US" sz="2200" dirty="0" smtClean="0"/>
              <a:t>T</a:t>
            </a:r>
            <a:r>
              <a:rPr lang="vi-VN" sz="2200" dirty="0" smtClean="0"/>
              <a:t>ăng </a:t>
            </a:r>
            <a:r>
              <a:rPr lang="vi-VN" sz="2200" dirty="0"/>
              <a:t>huyết áp trung bình đến nặng. </a:t>
            </a:r>
            <a:endParaRPr lang="en-US" sz="2200" dirty="0" smtClean="0"/>
          </a:p>
          <a:p>
            <a:pPr marL="342900" indent="-342900">
              <a:buFontTx/>
              <a:buChar char="-"/>
            </a:pPr>
            <a:r>
              <a:rPr lang="vi-VN" sz="2200" dirty="0" smtClean="0"/>
              <a:t>Tăng </a:t>
            </a:r>
            <a:r>
              <a:rPr lang="vi-VN" sz="2200" dirty="0"/>
              <a:t>huyết áp mặc dù có dùng một số thuốc để kiểm </a:t>
            </a:r>
            <a:r>
              <a:rPr lang="vi-VN" sz="2200" dirty="0" smtClean="0"/>
              <a:t>soát.</a:t>
            </a:r>
            <a:endParaRPr lang="en-US" sz="2200" dirty="0" smtClean="0"/>
          </a:p>
          <a:p>
            <a:pPr marL="342900" indent="-342900">
              <a:buFontTx/>
              <a:buChar char="-"/>
            </a:pPr>
            <a:r>
              <a:rPr lang="vi-VN" sz="2200" dirty="0" smtClean="0"/>
              <a:t>Tăng </a:t>
            </a:r>
            <a:r>
              <a:rPr lang="vi-VN" sz="2200" dirty="0"/>
              <a:t>huyết áp cùng với mức kali máu thấp (hạ kali máu). </a:t>
            </a:r>
            <a:endParaRPr lang="en-US" sz="2200" dirty="0" smtClean="0"/>
          </a:p>
        </p:txBody>
      </p:sp>
    </p:spTree>
    <p:extLst>
      <p:ext uri="{BB962C8B-B14F-4D97-AF65-F5344CB8AC3E}">
        <p14:creationId xmlns:p14="http://schemas.microsoft.com/office/powerpoint/2010/main" val="2837325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3886200"/>
          </a:xfrm>
        </p:spPr>
        <p:txBody>
          <a:bodyPr>
            <a:normAutofit fontScale="85000" lnSpcReduction="10000"/>
          </a:bodyPr>
          <a:lstStyle/>
          <a:p>
            <a:pPr marL="0" indent="0">
              <a:buNone/>
            </a:pPr>
            <a:r>
              <a:rPr lang="en-US" sz="3200" i="1" dirty="0" smtClean="0"/>
              <a:t>3.1.4 </a:t>
            </a:r>
            <a:r>
              <a:rPr lang="en-US" sz="3200" i="1" dirty="0" err="1" smtClean="0"/>
              <a:t>Điều</a:t>
            </a:r>
            <a:r>
              <a:rPr lang="en-US" sz="3200" i="1" dirty="0" smtClean="0"/>
              <a:t> </a:t>
            </a:r>
            <a:r>
              <a:rPr lang="en-US" sz="3200" i="1" dirty="0" err="1" smtClean="0"/>
              <a:t>trị</a:t>
            </a:r>
            <a:endParaRPr lang="en-US" sz="3200" i="1" dirty="0" smtClean="0"/>
          </a:p>
          <a:p>
            <a:r>
              <a:rPr lang="vi-VN" sz="3000" dirty="0" smtClean="0"/>
              <a:t>Điều </a:t>
            </a:r>
            <a:r>
              <a:rPr lang="vi-VN" sz="3000" dirty="0"/>
              <a:t>trị cho khối u tuyến thượng thận </a:t>
            </a:r>
            <a:endParaRPr lang="en-US" sz="3000" dirty="0" smtClean="0"/>
          </a:p>
          <a:p>
            <a:pPr marL="0" indent="0">
              <a:buNone/>
            </a:pPr>
            <a:r>
              <a:rPr lang="vi-VN" sz="3000" dirty="0" smtClean="0"/>
              <a:t>‒ </a:t>
            </a:r>
            <a:r>
              <a:rPr lang="vi-VN" sz="3000" dirty="0"/>
              <a:t>Phẫu thuật cắt bỏ tuyến. </a:t>
            </a:r>
            <a:endParaRPr lang="en-US" sz="3000" dirty="0"/>
          </a:p>
          <a:p>
            <a:pPr marL="0" indent="0">
              <a:buNone/>
            </a:pPr>
            <a:r>
              <a:rPr lang="vi-VN" sz="3000" dirty="0" smtClean="0"/>
              <a:t>‒ </a:t>
            </a:r>
            <a:r>
              <a:rPr lang="vi-VN" sz="3000" dirty="0"/>
              <a:t>Chặn aldosterone bằng thuốc chặn aldosterone (thuốc đối kháng thụ thể mineralocorticoid) và thay đổi lối sống </a:t>
            </a:r>
            <a:endParaRPr lang="en-US" sz="3000" dirty="0"/>
          </a:p>
          <a:p>
            <a:pPr marL="0" indent="0">
              <a:buNone/>
            </a:pPr>
            <a:r>
              <a:rPr lang="vi-VN" sz="3000" dirty="0" smtClean="0"/>
              <a:t>Điều </a:t>
            </a:r>
            <a:r>
              <a:rPr lang="vi-VN" sz="3000" dirty="0"/>
              <a:t>trị hai tuyến thượng thận hoạt động quá mức </a:t>
            </a:r>
            <a:endParaRPr lang="en-US" sz="3000" dirty="0" smtClean="0"/>
          </a:p>
          <a:p>
            <a:pPr marL="0" indent="0">
              <a:buNone/>
            </a:pPr>
            <a:r>
              <a:rPr lang="vi-VN" sz="3000" dirty="0" smtClean="0"/>
              <a:t>‒ </a:t>
            </a:r>
            <a:r>
              <a:rPr lang="vi-VN" sz="3000" dirty="0"/>
              <a:t>Sự kết hợp thuốc và thay đổi lối sống có thể chữa trị hiệu quả cường aldosterone gây ra bởi hoạt động quá mức của cả hai tuyến thượng thận (tăng sản thượng thận song phương</a:t>
            </a:r>
            <a:r>
              <a:rPr lang="vi-VN" dirty="0"/>
              <a:t>).</a:t>
            </a:r>
            <a:endParaRPr lang="en-US" dirty="0"/>
          </a:p>
        </p:txBody>
      </p:sp>
      <p:sp>
        <p:nvSpPr>
          <p:cNvPr id="2" name="Title 1"/>
          <p:cNvSpPr>
            <a:spLocks noGrp="1"/>
          </p:cNvSpPr>
          <p:nvPr>
            <p:ph type="title"/>
          </p:nvPr>
        </p:nvSpPr>
        <p:spPr>
          <a:xfrm>
            <a:off x="457200" y="338328"/>
            <a:ext cx="8229600" cy="2023872"/>
          </a:xfrm>
        </p:spPr>
        <p:txBody>
          <a:bodyPr>
            <a:normAutofit/>
          </a:bodyPr>
          <a:lstStyle/>
          <a:p>
            <a:pPr algn="l"/>
            <a:r>
              <a:rPr lang="en-US" sz="3600" b="1" dirty="0">
                <a:solidFill>
                  <a:srgbClr val="0070C0"/>
                </a:solidFill>
              </a:rPr>
              <a:t>3.</a:t>
            </a:r>
            <a:r>
              <a:rPr lang="en-US" sz="3600" b="1" dirty="0">
                <a:solidFill>
                  <a:srgbClr val="0070C0"/>
                </a:solidFill>
                <a:latin typeface="Times New Roman" pitchFamily="18" charset="0"/>
                <a:cs typeface="Times New Roman" pitchFamily="18" charset="0"/>
              </a:rPr>
              <a:t>BỆNH LÝ VỎ THƯỢNG THẬN </a:t>
            </a:r>
            <a:r>
              <a:rPr lang="en-US" sz="5400" b="1" dirty="0">
                <a:solidFill>
                  <a:srgbClr val="0070C0"/>
                </a:solidFill>
                <a:latin typeface="Times New Roman" pitchFamily="18" charset="0"/>
                <a:cs typeface="Times New Roman" pitchFamily="18" charset="0"/>
              </a:rPr>
              <a:t/>
            </a:r>
            <a:br>
              <a:rPr lang="en-US" sz="5400" b="1" dirty="0">
                <a:solidFill>
                  <a:srgbClr val="0070C0"/>
                </a:solidFill>
                <a:latin typeface="Times New Roman" pitchFamily="18" charset="0"/>
                <a:cs typeface="Times New Roman" pitchFamily="18" charset="0"/>
              </a:rPr>
            </a:br>
            <a:r>
              <a:rPr lang="en-US" sz="5400" b="1" dirty="0">
                <a:solidFill>
                  <a:srgbClr val="0070C0"/>
                </a:solidFill>
                <a:latin typeface="Times New Roman" pitchFamily="18" charset="0"/>
                <a:cs typeface="Times New Roman" pitchFamily="18" charset="0"/>
              </a:rPr>
              <a:t/>
            </a:r>
            <a:br>
              <a:rPr lang="en-US" sz="5400" b="1" dirty="0">
                <a:solidFill>
                  <a:srgbClr val="0070C0"/>
                </a:solidFill>
                <a:latin typeface="Times New Roman" pitchFamily="18" charset="0"/>
                <a:cs typeface="Times New Roman" pitchFamily="18" charset="0"/>
              </a:rPr>
            </a:br>
            <a:r>
              <a:rPr lang="en-US" sz="2800" b="1" dirty="0">
                <a:solidFill>
                  <a:schemeClr val="tx1"/>
                </a:solidFill>
              </a:rPr>
              <a:t>3.1 </a:t>
            </a:r>
            <a:r>
              <a:rPr lang="en-US" sz="2800" b="1" dirty="0" err="1">
                <a:solidFill>
                  <a:schemeClr val="tx1"/>
                </a:solidFill>
              </a:rPr>
              <a:t>Cường</a:t>
            </a:r>
            <a:r>
              <a:rPr lang="en-US" sz="2800" b="1" dirty="0">
                <a:solidFill>
                  <a:schemeClr val="tx1"/>
                </a:solidFill>
              </a:rPr>
              <a:t> aldosterone </a:t>
            </a:r>
            <a:r>
              <a:rPr lang="en-US" sz="2800" b="1" dirty="0" err="1">
                <a:solidFill>
                  <a:schemeClr val="tx1"/>
                </a:solidFill>
              </a:rPr>
              <a:t>vỏ</a:t>
            </a:r>
            <a:r>
              <a:rPr lang="en-US" sz="2800" b="1" dirty="0">
                <a:solidFill>
                  <a:schemeClr val="tx1"/>
                </a:solidFill>
              </a:rPr>
              <a:t> </a:t>
            </a:r>
            <a:r>
              <a:rPr lang="en-US" sz="2800" b="1" dirty="0" err="1">
                <a:solidFill>
                  <a:schemeClr val="tx1"/>
                </a:solidFill>
              </a:rPr>
              <a:t>thượng</a:t>
            </a:r>
            <a:r>
              <a:rPr lang="en-US" sz="2800" b="1" dirty="0">
                <a:solidFill>
                  <a:schemeClr val="tx1"/>
                </a:solidFill>
              </a:rPr>
              <a:t> </a:t>
            </a:r>
            <a:r>
              <a:rPr lang="en-US" sz="2800" b="1" dirty="0" err="1">
                <a:solidFill>
                  <a:schemeClr val="tx1"/>
                </a:solidFill>
              </a:rPr>
              <a:t>thận</a:t>
            </a:r>
            <a:r>
              <a:rPr lang="en-US" sz="2800" b="1" dirty="0">
                <a:solidFill>
                  <a:schemeClr val="tx1"/>
                </a:solidFill>
              </a:rPr>
              <a:t>:</a:t>
            </a:r>
            <a:endParaRPr lang="en-US" sz="2800" dirty="0"/>
          </a:p>
        </p:txBody>
      </p:sp>
    </p:spTree>
    <p:extLst>
      <p:ext uri="{BB962C8B-B14F-4D97-AF65-F5344CB8AC3E}">
        <p14:creationId xmlns:p14="http://schemas.microsoft.com/office/powerpoint/2010/main" val="19889519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33600"/>
            <a:ext cx="8381999" cy="4419600"/>
          </a:xfrm>
        </p:spPr>
        <p:txBody>
          <a:bodyPr>
            <a:normAutofit fontScale="77500" lnSpcReduction="20000"/>
          </a:bodyPr>
          <a:lstStyle/>
          <a:p>
            <a:pPr marL="0" indent="0">
              <a:buNone/>
            </a:pPr>
            <a:r>
              <a:rPr lang="en-US" i="1" dirty="0" smtClean="0"/>
              <a:t>3.2.1 </a:t>
            </a:r>
            <a:r>
              <a:rPr lang="en-US" i="1" dirty="0" err="1" smtClean="0"/>
              <a:t>Định</a:t>
            </a:r>
            <a:r>
              <a:rPr lang="en-US" i="1" dirty="0" smtClean="0"/>
              <a:t> </a:t>
            </a:r>
            <a:r>
              <a:rPr lang="en-US" i="1" dirty="0" err="1" smtClean="0"/>
              <a:t>nghĩa</a:t>
            </a:r>
            <a:r>
              <a:rPr lang="en-US" i="1" dirty="0" smtClean="0"/>
              <a:t> </a:t>
            </a:r>
          </a:p>
          <a:p>
            <a:pPr marL="0" indent="0">
              <a:buNone/>
            </a:pPr>
            <a:r>
              <a:rPr lang="vi-VN" sz="2800" dirty="0"/>
              <a:t>Sự gia tăng mạn tính hormon glucocorticoid do nhiều nguyên nhân khác nhau gây ra hội chứng Cushing. ‒ Nguyên nhân thường gặp nhất của hội chứng Cushing là do thuốc. ‒ Các nguyên nhân khác là do rối loạn ở tuyến yên, thượng </a:t>
            </a:r>
            <a:r>
              <a:rPr lang="vi-VN" sz="2800" dirty="0" smtClean="0"/>
              <a:t>thận</a:t>
            </a:r>
            <a:r>
              <a:rPr lang="en-US" sz="2800" dirty="0" smtClean="0"/>
              <a:t>,</a:t>
            </a:r>
            <a:r>
              <a:rPr lang="vi-VN" sz="2800" dirty="0" smtClean="0"/>
              <a:t>bệnh </a:t>
            </a:r>
            <a:r>
              <a:rPr lang="vi-VN" sz="2800" dirty="0"/>
              <a:t>Cushing để chỉ hội chứng Cushing do tuyến yên tăng tiết ACTH. ‒ Mập phì trung tâm, thay đổi ở da (da teo, mỏng, dễ bầm máu, vết nứt da), rậm lông,</a:t>
            </a:r>
            <a:endParaRPr lang="en-US" sz="2800" dirty="0"/>
          </a:p>
          <a:p>
            <a:pPr marL="0" indent="0">
              <a:buNone/>
            </a:pPr>
            <a:r>
              <a:rPr lang="vi-VN" sz="2800" dirty="0"/>
              <a:t> </a:t>
            </a:r>
            <a:r>
              <a:rPr lang="en-US" sz="2800" i="1" dirty="0" smtClean="0"/>
              <a:t>3.2.2  </a:t>
            </a:r>
            <a:r>
              <a:rPr lang="en-US" sz="2800" i="1" dirty="0" err="1" smtClean="0"/>
              <a:t>Triệu</a:t>
            </a:r>
            <a:r>
              <a:rPr lang="en-US" sz="2800" i="1" dirty="0" smtClean="0"/>
              <a:t> </a:t>
            </a:r>
            <a:r>
              <a:rPr lang="en-US" sz="2800" i="1" dirty="0" err="1" smtClean="0"/>
              <a:t>chứng</a:t>
            </a:r>
            <a:endParaRPr lang="en-US" sz="2800" i="1" dirty="0" smtClean="0"/>
          </a:p>
          <a:p>
            <a:pPr marL="0" indent="0">
              <a:buNone/>
            </a:pPr>
            <a:r>
              <a:rPr lang="vi-VN" sz="2800" dirty="0" smtClean="0"/>
              <a:t>‒ </a:t>
            </a:r>
            <a:r>
              <a:rPr lang="vi-VN" sz="2800" dirty="0"/>
              <a:t>Tăng huyết áp</a:t>
            </a:r>
            <a:r>
              <a:rPr lang="en-US" sz="2800" dirty="0"/>
              <a:t>.</a:t>
            </a:r>
          </a:p>
          <a:p>
            <a:pPr marL="0" indent="0">
              <a:buNone/>
            </a:pPr>
            <a:r>
              <a:rPr lang="vi-VN" sz="2800" dirty="0"/>
              <a:t>‒ Rối loạn sinh dục, rối loạn thần kinh tâm lý</a:t>
            </a:r>
            <a:r>
              <a:rPr lang="en-US" sz="2800" dirty="0"/>
              <a:t>.</a:t>
            </a:r>
          </a:p>
          <a:p>
            <a:pPr marL="0" indent="0">
              <a:buNone/>
            </a:pPr>
            <a:r>
              <a:rPr lang="vi-VN" sz="2800" dirty="0"/>
              <a:t>‒ Yếu cơ, loãng xương, sỏi thận</a:t>
            </a:r>
            <a:r>
              <a:rPr lang="en-US" sz="2800" dirty="0"/>
              <a:t>.</a:t>
            </a:r>
          </a:p>
          <a:p>
            <a:pPr marL="0" indent="0">
              <a:buNone/>
            </a:pPr>
            <a:r>
              <a:rPr lang="vi-VN" sz="2800" dirty="0"/>
              <a:t>‒ Khát và tiểu nhiều. </a:t>
            </a:r>
            <a:endParaRPr lang="en-US" sz="2800" dirty="0" smtClean="0"/>
          </a:p>
          <a:p>
            <a:pPr marL="0" indent="0">
              <a:buNone/>
            </a:pPr>
            <a:r>
              <a:rPr lang="vi-VN" dirty="0" smtClean="0"/>
              <a:t>‒ </a:t>
            </a:r>
            <a:r>
              <a:rPr lang="vi-VN" sz="2800" dirty="0"/>
              <a:t>Mập phì trung tâm, thay đổi ở da (da teo, mỏng, dễ bầm máu, vết nứt da), rậm lông,</a:t>
            </a:r>
            <a:endParaRPr lang="en-US" sz="2800" dirty="0"/>
          </a:p>
          <a:p>
            <a:pPr marL="0" indent="0">
              <a:buNone/>
            </a:pPr>
            <a:endParaRPr lang="en-US" sz="2800" dirty="0"/>
          </a:p>
          <a:p>
            <a:endParaRPr lang="en-US" sz="2800" dirty="0"/>
          </a:p>
        </p:txBody>
      </p:sp>
      <p:sp>
        <p:nvSpPr>
          <p:cNvPr id="2" name="Title 1"/>
          <p:cNvSpPr>
            <a:spLocks noGrp="1"/>
          </p:cNvSpPr>
          <p:nvPr>
            <p:ph type="title"/>
          </p:nvPr>
        </p:nvSpPr>
        <p:spPr>
          <a:xfrm>
            <a:off x="457200" y="338328"/>
            <a:ext cx="8229600" cy="1947672"/>
          </a:xfrm>
        </p:spPr>
        <p:txBody>
          <a:bodyPr>
            <a:normAutofit/>
          </a:bodyPr>
          <a:lstStyle/>
          <a:p>
            <a:pPr algn="l"/>
            <a:r>
              <a:rPr lang="en-US" sz="4000" b="1" dirty="0">
                <a:solidFill>
                  <a:srgbClr val="0070C0"/>
                </a:solidFill>
              </a:rPr>
              <a:t>3.</a:t>
            </a:r>
            <a:r>
              <a:rPr lang="en-US" sz="4000" b="1" dirty="0">
                <a:solidFill>
                  <a:srgbClr val="0070C0"/>
                </a:solidFill>
                <a:latin typeface="Times New Roman" pitchFamily="18" charset="0"/>
                <a:cs typeface="Times New Roman" pitchFamily="18" charset="0"/>
              </a:rPr>
              <a:t>BỆNH LÝ VỎ THƯỢNG THẬN </a:t>
            </a:r>
            <a:r>
              <a:rPr lang="en-US" sz="4300" b="1" dirty="0">
                <a:solidFill>
                  <a:srgbClr val="0070C0"/>
                </a:solidFill>
                <a:latin typeface="Times New Roman" pitchFamily="18" charset="0"/>
                <a:cs typeface="Times New Roman" pitchFamily="18" charset="0"/>
              </a:rPr>
              <a:t/>
            </a:r>
            <a:br>
              <a:rPr lang="en-US" sz="4300" b="1" dirty="0">
                <a:solidFill>
                  <a:srgbClr val="0070C0"/>
                </a:solidFill>
                <a:latin typeface="Times New Roman" pitchFamily="18" charset="0"/>
                <a:cs typeface="Times New Roman" pitchFamily="18" charset="0"/>
              </a:rPr>
            </a:br>
            <a:r>
              <a:rPr lang="en-US" sz="4300" b="1" dirty="0">
                <a:solidFill>
                  <a:srgbClr val="0070C0"/>
                </a:solidFill>
                <a:latin typeface="Times New Roman" pitchFamily="18" charset="0"/>
                <a:cs typeface="Times New Roman" pitchFamily="18" charset="0"/>
              </a:rPr>
              <a:t/>
            </a:r>
            <a:br>
              <a:rPr lang="en-US" sz="4300" b="1" dirty="0">
                <a:solidFill>
                  <a:srgbClr val="0070C0"/>
                </a:solidFill>
                <a:latin typeface="Times New Roman" pitchFamily="18" charset="0"/>
                <a:cs typeface="Times New Roman" pitchFamily="18" charset="0"/>
              </a:rPr>
            </a:br>
            <a:r>
              <a:rPr lang="en-US" sz="2500" b="1" dirty="0" smtClean="0">
                <a:solidFill>
                  <a:prstClr val="black"/>
                </a:solidFill>
              </a:rPr>
              <a:t>3.2 </a:t>
            </a:r>
            <a:r>
              <a:rPr lang="en-US" sz="2500" b="1" dirty="0" err="1" smtClean="0">
                <a:solidFill>
                  <a:prstClr val="black"/>
                </a:solidFill>
              </a:rPr>
              <a:t>Cường</a:t>
            </a:r>
            <a:r>
              <a:rPr lang="en-US" sz="2500" b="1" dirty="0" smtClean="0">
                <a:solidFill>
                  <a:prstClr val="black"/>
                </a:solidFill>
              </a:rPr>
              <a:t> </a:t>
            </a:r>
            <a:r>
              <a:rPr lang="en-US" sz="2500" b="1" dirty="0" err="1">
                <a:solidFill>
                  <a:prstClr val="black"/>
                </a:solidFill>
              </a:rPr>
              <a:t>vỏ</a:t>
            </a:r>
            <a:r>
              <a:rPr lang="en-US" sz="2500" b="1" dirty="0">
                <a:solidFill>
                  <a:prstClr val="black"/>
                </a:solidFill>
              </a:rPr>
              <a:t> </a:t>
            </a:r>
            <a:r>
              <a:rPr lang="en-US" sz="2500" b="1" dirty="0" err="1">
                <a:solidFill>
                  <a:prstClr val="black"/>
                </a:solidFill>
              </a:rPr>
              <a:t>thượng</a:t>
            </a:r>
            <a:r>
              <a:rPr lang="en-US" sz="2500" b="1" dirty="0">
                <a:solidFill>
                  <a:prstClr val="black"/>
                </a:solidFill>
              </a:rPr>
              <a:t> </a:t>
            </a:r>
            <a:r>
              <a:rPr lang="en-US" sz="2500" b="1" dirty="0" err="1" smtClean="0">
                <a:solidFill>
                  <a:prstClr val="black"/>
                </a:solidFill>
              </a:rPr>
              <a:t>thận</a:t>
            </a:r>
            <a:r>
              <a:rPr lang="en-US" sz="2500" b="1" dirty="0" smtClean="0">
                <a:solidFill>
                  <a:prstClr val="black"/>
                </a:solidFill>
              </a:rPr>
              <a:t> – </a:t>
            </a:r>
            <a:r>
              <a:rPr lang="en-US" sz="2500" b="1" dirty="0" err="1" smtClean="0">
                <a:solidFill>
                  <a:prstClr val="black"/>
                </a:solidFill>
              </a:rPr>
              <a:t>hội</a:t>
            </a:r>
            <a:r>
              <a:rPr lang="en-US" sz="2500" b="1" dirty="0" smtClean="0">
                <a:solidFill>
                  <a:prstClr val="black"/>
                </a:solidFill>
              </a:rPr>
              <a:t> </a:t>
            </a:r>
            <a:r>
              <a:rPr lang="en-US" sz="2500" b="1" dirty="0" err="1" smtClean="0">
                <a:solidFill>
                  <a:prstClr val="black"/>
                </a:solidFill>
              </a:rPr>
              <a:t>chứng</a:t>
            </a:r>
            <a:r>
              <a:rPr lang="en-US" sz="2500" b="1" dirty="0" smtClean="0">
                <a:solidFill>
                  <a:prstClr val="black"/>
                </a:solidFill>
              </a:rPr>
              <a:t> Cushing:</a:t>
            </a:r>
            <a:endParaRPr lang="en-US" dirty="0"/>
          </a:p>
        </p:txBody>
      </p:sp>
    </p:spTree>
    <p:extLst>
      <p:ext uri="{BB962C8B-B14F-4D97-AF65-F5344CB8AC3E}">
        <p14:creationId xmlns:p14="http://schemas.microsoft.com/office/powerpoint/2010/main" val="24540447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3916363"/>
          </a:xfrm>
        </p:spPr>
        <p:txBody>
          <a:bodyPr>
            <a:normAutofit/>
          </a:bodyPr>
          <a:lstStyle/>
          <a:p>
            <a:pPr marL="0" indent="0">
              <a:buNone/>
            </a:pPr>
            <a:r>
              <a:rPr lang="en-US" i="1" dirty="0" smtClean="0"/>
              <a:t>3.3.3 </a:t>
            </a:r>
            <a:r>
              <a:rPr lang="en-US" i="1" dirty="0" err="1" smtClean="0"/>
              <a:t>Điều</a:t>
            </a:r>
            <a:r>
              <a:rPr lang="en-US" i="1" dirty="0" smtClean="0"/>
              <a:t> </a:t>
            </a:r>
            <a:r>
              <a:rPr lang="en-US" i="1" dirty="0" err="1" smtClean="0"/>
              <a:t>trị</a:t>
            </a:r>
            <a:endParaRPr lang="en-US" i="1" dirty="0" smtClean="0"/>
          </a:p>
          <a:p>
            <a:r>
              <a:rPr lang="en-US" dirty="0" err="1" smtClean="0"/>
              <a:t>Phẫu</a:t>
            </a:r>
            <a:r>
              <a:rPr lang="en-US" dirty="0" smtClean="0"/>
              <a:t> </a:t>
            </a:r>
            <a:r>
              <a:rPr lang="en-US" dirty="0" err="1" smtClean="0"/>
              <a:t>thuật</a:t>
            </a:r>
            <a:r>
              <a:rPr lang="en-US" dirty="0" smtClean="0"/>
              <a:t> </a:t>
            </a:r>
          </a:p>
          <a:p>
            <a:r>
              <a:rPr lang="en-US" dirty="0" err="1" smtClean="0"/>
              <a:t>Xạ</a:t>
            </a:r>
            <a:r>
              <a:rPr lang="en-US" dirty="0" smtClean="0"/>
              <a:t> </a:t>
            </a:r>
            <a:r>
              <a:rPr lang="en-US" dirty="0" err="1" smtClean="0"/>
              <a:t>trị</a:t>
            </a:r>
            <a:endParaRPr lang="en-US" dirty="0" smtClean="0"/>
          </a:p>
          <a:p>
            <a:r>
              <a:rPr lang="en-US" dirty="0" err="1" smtClean="0"/>
              <a:t>Các</a:t>
            </a:r>
            <a:r>
              <a:rPr lang="en-US" dirty="0" smtClean="0"/>
              <a:t> </a:t>
            </a:r>
            <a:r>
              <a:rPr lang="en-US" dirty="0" err="1" smtClean="0"/>
              <a:t>thuốc</a:t>
            </a:r>
            <a:r>
              <a:rPr lang="en-US" dirty="0" smtClean="0"/>
              <a:t> </a:t>
            </a:r>
            <a:r>
              <a:rPr lang="en-US" dirty="0" err="1" smtClean="0"/>
              <a:t>ức</a:t>
            </a:r>
            <a:r>
              <a:rPr lang="en-US" dirty="0" smtClean="0"/>
              <a:t> </a:t>
            </a:r>
            <a:r>
              <a:rPr lang="en-US" dirty="0" err="1" smtClean="0"/>
              <a:t>chế</a:t>
            </a:r>
            <a:r>
              <a:rPr lang="en-US" dirty="0" smtClean="0"/>
              <a:t> </a:t>
            </a:r>
            <a:r>
              <a:rPr lang="en-US" dirty="0" err="1" smtClean="0"/>
              <a:t>tiết</a:t>
            </a:r>
            <a:r>
              <a:rPr lang="en-US" dirty="0" smtClean="0"/>
              <a:t> cortisol</a:t>
            </a:r>
          </a:p>
          <a:p>
            <a:endParaRPr lang="en-US" dirty="0"/>
          </a:p>
        </p:txBody>
      </p:sp>
      <p:sp>
        <p:nvSpPr>
          <p:cNvPr id="3" name="Title 2"/>
          <p:cNvSpPr>
            <a:spLocks noGrp="1"/>
          </p:cNvSpPr>
          <p:nvPr>
            <p:ph type="title"/>
          </p:nvPr>
        </p:nvSpPr>
        <p:spPr>
          <a:xfrm>
            <a:off x="457200" y="338328"/>
            <a:ext cx="8229600" cy="1566672"/>
          </a:xfrm>
        </p:spPr>
        <p:txBody>
          <a:bodyPr>
            <a:normAutofit fontScale="90000"/>
          </a:bodyPr>
          <a:lstStyle/>
          <a:p>
            <a:pPr algn="l"/>
            <a:r>
              <a:rPr lang="en-US" sz="4000" b="1" dirty="0">
                <a:solidFill>
                  <a:srgbClr val="0070C0"/>
                </a:solidFill>
              </a:rPr>
              <a:t>3.</a:t>
            </a:r>
            <a:r>
              <a:rPr lang="en-US" sz="4000" b="1" dirty="0">
                <a:solidFill>
                  <a:srgbClr val="0070C0"/>
                </a:solidFill>
                <a:latin typeface="Times New Roman" pitchFamily="18" charset="0"/>
                <a:cs typeface="Times New Roman" pitchFamily="18" charset="0"/>
              </a:rPr>
              <a:t>BỆNH LÝ VỎ THƯỢNG THẬN </a:t>
            </a:r>
            <a:r>
              <a:rPr lang="en-US" sz="4300" b="1" dirty="0">
                <a:solidFill>
                  <a:srgbClr val="0070C0"/>
                </a:solidFill>
                <a:latin typeface="Times New Roman" pitchFamily="18" charset="0"/>
                <a:cs typeface="Times New Roman" pitchFamily="18" charset="0"/>
              </a:rPr>
              <a:t/>
            </a:r>
            <a:br>
              <a:rPr lang="en-US" sz="4300" b="1" dirty="0">
                <a:solidFill>
                  <a:srgbClr val="0070C0"/>
                </a:solidFill>
                <a:latin typeface="Times New Roman" pitchFamily="18" charset="0"/>
                <a:cs typeface="Times New Roman" pitchFamily="18" charset="0"/>
              </a:rPr>
            </a:br>
            <a:r>
              <a:rPr lang="en-US" sz="4300" b="1" dirty="0">
                <a:solidFill>
                  <a:srgbClr val="0070C0"/>
                </a:solidFill>
                <a:latin typeface="Times New Roman" pitchFamily="18" charset="0"/>
                <a:cs typeface="Times New Roman" pitchFamily="18" charset="0"/>
              </a:rPr>
              <a:t/>
            </a:r>
            <a:br>
              <a:rPr lang="en-US" sz="4300" b="1" dirty="0">
                <a:solidFill>
                  <a:srgbClr val="0070C0"/>
                </a:solidFill>
                <a:latin typeface="Times New Roman" pitchFamily="18" charset="0"/>
                <a:cs typeface="Times New Roman" pitchFamily="18" charset="0"/>
              </a:rPr>
            </a:br>
            <a:r>
              <a:rPr lang="en-US" sz="2500" b="1" dirty="0">
                <a:solidFill>
                  <a:prstClr val="black"/>
                </a:solidFill>
              </a:rPr>
              <a:t>3.2 </a:t>
            </a:r>
            <a:r>
              <a:rPr lang="en-US" sz="2500" b="1" dirty="0" err="1">
                <a:solidFill>
                  <a:prstClr val="black"/>
                </a:solidFill>
              </a:rPr>
              <a:t>Cường</a:t>
            </a:r>
            <a:r>
              <a:rPr lang="en-US" sz="2500" b="1" dirty="0">
                <a:solidFill>
                  <a:prstClr val="black"/>
                </a:solidFill>
              </a:rPr>
              <a:t> </a:t>
            </a:r>
            <a:r>
              <a:rPr lang="en-US" sz="2500" b="1" dirty="0" err="1">
                <a:solidFill>
                  <a:prstClr val="black"/>
                </a:solidFill>
              </a:rPr>
              <a:t>vỏ</a:t>
            </a:r>
            <a:r>
              <a:rPr lang="en-US" sz="2500" b="1" dirty="0">
                <a:solidFill>
                  <a:prstClr val="black"/>
                </a:solidFill>
              </a:rPr>
              <a:t> </a:t>
            </a:r>
            <a:r>
              <a:rPr lang="en-US" sz="2500" b="1" dirty="0" err="1">
                <a:solidFill>
                  <a:prstClr val="black"/>
                </a:solidFill>
              </a:rPr>
              <a:t>thượng</a:t>
            </a:r>
            <a:r>
              <a:rPr lang="en-US" sz="2500" b="1" dirty="0">
                <a:solidFill>
                  <a:prstClr val="black"/>
                </a:solidFill>
              </a:rPr>
              <a:t> </a:t>
            </a:r>
            <a:r>
              <a:rPr lang="en-US" sz="2500" b="1" dirty="0" err="1">
                <a:solidFill>
                  <a:prstClr val="black"/>
                </a:solidFill>
              </a:rPr>
              <a:t>thận</a:t>
            </a:r>
            <a:r>
              <a:rPr lang="en-US" sz="2500" b="1" dirty="0">
                <a:solidFill>
                  <a:prstClr val="black"/>
                </a:solidFill>
              </a:rPr>
              <a:t> – </a:t>
            </a:r>
            <a:r>
              <a:rPr lang="en-US" sz="2500" b="1" dirty="0" err="1">
                <a:solidFill>
                  <a:prstClr val="black"/>
                </a:solidFill>
              </a:rPr>
              <a:t>hội</a:t>
            </a:r>
            <a:r>
              <a:rPr lang="en-US" sz="2500" b="1" dirty="0">
                <a:solidFill>
                  <a:prstClr val="black"/>
                </a:solidFill>
              </a:rPr>
              <a:t> </a:t>
            </a:r>
            <a:r>
              <a:rPr lang="en-US" sz="2500" b="1" dirty="0" err="1">
                <a:solidFill>
                  <a:prstClr val="black"/>
                </a:solidFill>
              </a:rPr>
              <a:t>chứng</a:t>
            </a:r>
            <a:r>
              <a:rPr lang="en-US" sz="2500" b="1" dirty="0">
                <a:solidFill>
                  <a:prstClr val="black"/>
                </a:solidFill>
              </a:rPr>
              <a:t> Cushing:</a:t>
            </a:r>
            <a:endParaRPr lang="en-US" dirty="0"/>
          </a:p>
        </p:txBody>
      </p:sp>
    </p:spTree>
    <p:extLst>
      <p:ext uri="{BB962C8B-B14F-4D97-AF65-F5344CB8AC3E}">
        <p14:creationId xmlns:p14="http://schemas.microsoft.com/office/powerpoint/2010/main" val="9390088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599" cy="4754563"/>
          </a:xfrm>
        </p:spPr>
        <p:txBody>
          <a:bodyPr>
            <a:normAutofit fontScale="92500" lnSpcReduction="20000"/>
          </a:bodyPr>
          <a:lstStyle/>
          <a:p>
            <a:r>
              <a:rPr lang="en-US" dirty="0" smtClean="0"/>
              <a:t>3.3 </a:t>
            </a:r>
            <a:r>
              <a:rPr lang="en-US" dirty="0" err="1" smtClean="0"/>
              <a:t>Suy</a:t>
            </a:r>
            <a:r>
              <a:rPr lang="en-US" dirty="0" smtClean="0"/>
              <a:t> </a:t>
            </a:r>
            <a:r>
              <a:rPr lang="en-US" dirty="0" err="1" smtClean="0"/>
              <a:t>vỏ</a:t>
            </a:r>
            <a:r>
              <a:rPr lang="en-US" dirty="0" smtClean="0"/>
              <a:t> </a:t>
            </a:r>
            <a:r>
              <a:rPr lang="en-US" dirty="0" err="1" smtClean="0"/>
              <a:t>thượng</a:t>
            </a:r>
            <a:r>
              <a:rPr lang="en-US" dirty="0" smtClean="0"/>
              <a:t> </a:t>
            </a:r>
            <a:r>
              <a:rPr lang="en-US" dirty="0" err="1" smtClean="0"/>
              <a:t>thận</a:t>
            </a:r>
            <a:endParaRPr lang="en-US" dirty="0"/>
          </a:p>
          <a:p>
            <a:r>
              <a:rPr lang="en-US" dirty="0" smtClean="0"/>
              <a:t>3.3.1 </a:t>
            </a:r>
            <a:r>
              <a:rPr lang="en-US" dirty="0" err="1" smtClean="0"/>
              <a:t>suy</a:t>
            </a:r>
            <a:r>
              <a:rPr lang="en-US" dirty="0" smtClean="0"/>
              <a:t> </a:t>
            </a:r>
            <a:r>
              <a:rPr lang="en-US" dirty="0" err="1" smtClean="0"/>
              <a:t>vỏ</a:t>
            </a:r>
            <a:r>
              <a:rPr lang="en-US" dirty="0" smtClean="0"/>
              <a:t> </a:t>
            </a:r>
            <a:r>
              <a:rPr lang="en-US" dirty="0" err="1" smtClean="0"/>
              <a:t>thượng</a:t>
            </a:r>
            <a:r>
              <a:rPr lang="en-US" dirty="0" smtClean="0"/>
              <a:t> </a:t>
            </a:r>
            <a:r>
              <a:rPr lang="en-US" dirty="0" err="1" smtClean="0"/>
              <a:t>thận</a:t>
            </a:r>
            <a:r>
              <a:rPr lang="en-US" dirty="0" smtClean="0"/>
              <a:t> </a:t>
            </a:r>
            <a:r>
              <a:rPr lang="en-US" dirty="0" err="1" smtClean="0"/>
              <a:t>cấp</a:t>
            </a:r>
            <a:endParaRPr lang="en-US" dirty="0" smtClean="0"/>
          </a:p>
          <a:p>
            <a:r>
              <a:rPr lang="en-US" dirty="0" err="1" smtClean="0"/>
              <a:t>Nguyên</a:t>
            </a:r>
            <a:r>
              <a:rPr lang="en-US" dirty="0" smtClean="0"/>
              <a:t> </a:t>
            </a:r>
            <a:r>
              <a:rPr lang="en-US" dirty="0" err="1" smtClean="0"/>
              <a:t>nhân</a:t>
            </a:r>
            <a:r>
              <a:rPr lang="en-US" dirty="0" smtClean="0"/>
              <a:t>:</a:t>
            </a:r>
          </a:p>
          <a:p>
            <a:pPr marL="0" indent="0">
              <a:buNone/>
            </a:pPr>
            <a:r>
              <a:rPr lang="vi-VN" dirty="0"/>
              <a:t>Suy thượng thận cấp xảy ra do thiếu cortisol là một tình trạng cấp cứu. Đợt cấp hay gặp do suy thượng thận tiên phát (bệnh Addison) nhiều hơn là do suy thượng thận thứ phát do tổn thương từ tuyến yên</a:t>
            </a:r>
            <a:r>
              <a:rPr lang="vi-VN" dirty="0" smtClean="0"/>
              <a:t>.</a:t>
            </a:r>
            <a:endParaRPr lang="en-US" dirty="0"/>
          </a:p>
          <a:p>
            <a:pPr marL="0" indent="0">
              <a:buNone/>
            </a:pPr>
            <a:r>
              <a:rPr lang="en-US" dirty="0" err="1" smtClean="0"/>
              <a:t>Triệu</a:t>
            </a:r>
            <a:r>
              <a:rPr lang="en-US" dirty="0" smtClean="0"/>
              <a:t> </a:t>
            </a:r>
            <a:r>
              <a:rPr lang="en-US" dirty="0" err="1" smtClean="0"/>
              <a:t>chứng</a:t>
            </a:r>
            <a:r>
              <a:rPr lang="en-US" dirty="0" smtClean="0"/>
              <a:t> :</a:t>
            </a:r>
          </a:p>
          <a:p>
            <a:pPr marL="0" indent="0">
              <a:buNone/>
            </a:pPr>
            <a:r>
              <a:rPr lang="vi-VN" dirty="0" smtClean="0"/>
              <a:t>Đau </a:t>
            </a:r>
            <a:r>
              <a:rPr lang="vi-VN" dirty="0"/>
              <a:t>đầu, mệt mỏi, buồn nôn và nôn, đau bụng, ỉa chảy, lơ mơ và có thể hôn mê; sốt tới 40°C hoặc hơn, huyết áp thấp. </a:t>
            </a:r>
            <a:endParaRPr lang="en-US" dirty="0" smtClean="0"/>
          </a:p>
          <a:p>
            <a:pPr marL="0" indent="0">
              <a:buNone/>
            </a:pPr>
            <a:r>
              <a:rPr lang="vi-VN" dirty="0" smtClean="0"/>
              <a:t>‒ </a:t>
            </a:r>
            <a:r>
              <a:rPr lang="vi-VN" dirty="0"/>
              <a:t>Có thể kèm theo các dấu hiệu khác như xanh tím, mất nước, da sạm, lông nách thưa thớt (nếu kèm cả suy sinh dục</a:t>
            </a:r>
            <a:r>
              <a:rPr lang="vi-VN" dirty="0" smtClean="0"/>
              <a:t>).</a:t>
            </a:r>
            <a:endParaRPr lang="en-US" dirty="0" smtClean="0"/>
          </a:p>
          <a:p>
            <a:pPr marL="0" indent="0">
              <a:buNone/>
            </a:pPr>
            <a:r>
              <a:rPr lang="vi-VN" dirty="0" smtClean="0"/>
              <a:t> </a:t>
            </a:r>
            <a:r>
              <a:rPr lang="vi-VN" dirty="0"/>
              <a:t>‒ Nhiễm khuẩn huyết do não mô cầu có thể gây suy thượng thận do nhồi máu thượng thận (hội chứng Waterhouse - Friderichsen) kèm theo có ban xuất huyết ngoài da.</a:t>
            </a:r>
            <a:endParaRPr lang="en-US" dirty="0" smtClean="0"/>
          </a:p>
        </p:txBody>
      </p:sp>
      <p:sp>
        <p:nvSpPr>
          <p:cNvPr id="3" name="Title 2"/>
          <p:cNvSpPr>
            <a:spLocks noGrp="1"/>
          </p:cNvSpPr>
          <p:nvPr>
            <p:ph type="title"/>
          </p:nvPr>
        </p:nvSpPr>
        <p:spPr/>
        <p:txBody>
          <a:bodyPr>
            <a:normAutofit fontScale="90000"/>
          </a:bodyPr>
          <a:lstStyle/>
          <a:p>
            <a:r>
              <a:rPr lang="en-US" b="1" dirty="0">
                <a:solidFill>
                  <a:srgbClr val="0070C0"/>
                </a:solidFill>
              </a:rPr>
              <a:t>3.</a:t>
            </a:r>
            <a:r>
              <a:rPr lang="en-US" b="1" dirty="0">
                <a:solidFill>
                  <a:srgbClr val="0070C0"/>
                </a:solidFill>
                <a:latin typeface="Times New Roman" pitchFamily="18" charset="0"/>
                <a:cs typeface="Times New Roman" pitchFamily="18" charset="0"/>
              </a:rPr>
              <a:t>BỆNH LÝ VỎ THƯỢNG THẬN</a:t>
            </a:r>
            <a:endParaRPr lang="en-US" dirty="0"/>
          </a:p>
        </p:txBody>
      </p:sp>
    </p:spTree>
    <p:extLst>
      <p:ext uri="{BB962C8B-B14F-4D97-AF65-F5344CB8AC3E}">
        <p14:creationId xmlns:p14="http://schemas.microsoft.com/office/powerpoint/2010/main" val="15253992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1295400"/>
            <a:ext cx="8077200" cy="5562600"/>
          </a:xfrm>
        </p:spPr>
        <p:txBody>
          <a:bodyPr>
            <a:normAutofit fontScale="85000" lnSpcReduction="20000"/>
          </a:bodyPr>
          <a:lstStyle/>
          <a:p>
            <a:pPr marL="0" indent="0">
              <a:buNone/>
            </a:pPr>
            <a:r>
              <a:rPr lang="en-US" dirty="0" smtClean="0"/>
              <a:t>**</a:t>
            </a:r>
            <a:r>
              <a:rPr lang="vi-VN" sz="2800" b="1" dirty="0" smtClean="0"/>
              <a:t>Điều </a:t>
            </a:r>
            <a:r>
              <a:rPr lang="vi-VN" sz="2800" b="1" dirty="0"/>
              <a:t>trị </a:t>
            </a:r>
            <a:r>
              <a:rPr lang="en-US" sz="2800" b="1" dirty="0" smtClean="0"/>
              <a:t>:</a:t>
            </a:r>
          </a:p>
          <a:p>
            <a:pPr marL="0" indent="0">
              <a:buNone/>
            </a:pPr>
            <a:r>
              <a:rPr lang="vi-VN" i="1" dirty="0" smtClean="0"/>
              <a:t>Giai </a:t>
            </a:r>
            <a:r>
              <a:rPr lang="vi-VN" i="1" dirty="0"/>
              <a:t>đoạn cấp tính </a:t>
            </a:r>
            <a:r>
              <a:rPr lang="en-US" dirty="0" smtClean="0"/>
              <a:t>:</a:t>
            </a:r>
          </a:p>
          <a:p>
            <a:pPr marL="0" indent="0">
              <a:buNone/>
            </a:pPr>
            <a:r>
              <a:rPr lang="vi-VN" dirty="0" smtClean="0"/>
              <a:t>‒ </a:t>
            </a:r>
            <a:r>
              <a:rPr lang="vi-VN" dirty="0"/>
              <a:t>Nếu nghi ngờ suy thượng thận cấp thì lấy máu định lượng cortisol và điều trị ngay bằng hydrocortison 100 - 300 mg đường tĩnh mạch và truyền muối đẳng trương không cần chờ kết quả. </a:t>
            </a:r>
            <a:endParaRPr lang="en-US" dirty="0" smtClean="0"/>
          </a:p>
          <a:p>
            <a:pPr marL="0" indent="0">
              <a:buNone/>
            </a:pPr>
            <a:r>
              <a:rPr lang="vi-VN" dirty="0" smtClean="0"/>
              <a:t>‒ </a:t>
            </a:r>
            <a:r>
              <a:rPr lang="vi-VN" dirty="0"/>
              <a:t>Sau đó dùng hydrocorson phosphat hoặc muối hydrocortison succinat Những ngày tiếp theo chỉnh liều tùy theo bệnh cảnh lâm sàng. </a:t>
            </a:r>
            <a:endParaRPr lang="en-US" dirty="0" smtClean="0"/>
          </a:p>
          <a:p>
            <a:pPr marL="0" indent="0">
              <a:buNone/>
            </a:pPr>
            <a:r>
              <a:rPr lang="vi-VN" i="1" dirty="0" smtClean="0"/>
              <a:t>Giai </a:t>
            </a:r>
            <a:r>
              <a:rPr lang="vi-VN" i="1" dirty="0"/>
              <a:t>đoạn hồi </a:t>
            </a:r>
            <a:r>
              <a:rPr lang="vi-VN" i="1" dirty="0" smtClean="0"/>
              <a:t>phục</a:t>
            </a:r>
            <a:r>
              <a:rPr lang="en-US" i="1" dirty="0" smtClean="0"/>
              <a:t> :</a:t>
            </a:r>
            <a:r>
              <a:rPr lang="vi-VN" i="1" dirty="0" smtClean="0"/>
              <a:t> </a:t>
            </a:r>
            <a:endParaRPr lang="en-US" i="1" dirty="0" smtClean="0"/>
          </a:p>
          <a:p>
            <a:pPr marL="0" indent="0">
              <a:buNone/>
            </a:pPr>
            <a:r>
              <a:rPr lang="vi-VN" dirty="0" smtClean="0"/>
              <a:t>‒ </a:t>
            </a:r>
            <a:r>
              <a:rPr lang="vi-VN" dirty="0"/>
              <a:t>Khí bệnh nhân ăn được bằng đường miệng, dùng hydrocortison uống 10 - 20 mg/ 6 giờ và giảm liều dùng để duy trì ở mức phù hợp</a:t>
            </a:r>
            <a:r>
              <a:rPr lang="vi-VN" dirty="0" smtClean="0"/>
              <a:t>.</a:t>
            </a:r>
            <a:endParaRPr lang="en-US" dirty="0" smtClean="0"/>
          </a:p>
          <a:p>
            <a:pPr marL="0" indent="0">
              <a:buNone/>
            </a:pPr>
            <a:r>
              <a:rPr lang="vi-VN" dirty="0" smtClean="0"/>
              <a:t> </a:t>
            </a:r>
            <a:r>
              <a:rPr lang="vi-VN" dirty="0"/>
              <a:t>‒ Nhiều bệnh nhân sau này cần liều hydrocortison 2 lần/ngày (sáng 10 - 20 mg, chiều 5 - 10 mg), dùng corticoid khoáng là không cần thiết khi đang sử dụng một lượng lớn hydrocortison, nhưng khi giảm liều hydrocortison thì cần thêm fludrocortison acetat 0,05 - 0,2 mg/ngày. </a:t>
            </a:r>
            <a:endParaRPr lang="en-US" dirty="0" smtClean="0"/>
          </a:p>
          <a:p>
            <a:pPr marL="0" indent="0">
              <a:buNone/>
            </a:pPr>
            <a:r>
              <a:rPr lang="vi-VN" dirty="0" smtClean="0"/>
              <a:t>‒ </a:t>
            </a:r>
            <a:r>
              <a:rPr lang="vi-VN" dirty="0"/>
              <a:t>Một số bệnh nhân cần dùng fludrocortison hoặc bị phù ở liều trên 0,05 mg chỉ 1- 2 lần/ tuần</a:t>
            </a:r>
            <a:r>
              <a:rPr lang="vi-VN" dirty="0" smtClean="0"/>
              <a:t>.</a:t>
            </a:r>
            <a:endParaRPr lang="en-US" dirty="0" smtClean="0"/>
          </a:p>
          <a:p>
            <a:pPr marL="0" indent="0">
              <a:buNone/>
            </a:pPr>
            <a:r>
              <a:rPr lang="vi-VN" dirty="0" smtClean="0"/>
              <a:t> </a:t>
            </a:r>
            <a:r>
              <a:rPr lang="vi-VN" dirty="0"/>
              <a:t>‒ Bệnh nhân đã có một đợt cấp suy thượng thận thì cần phải thăm dò đánh giá mức độ suy thượng thận lâu dài và tìm nguyên nhân nếu có thể</a:t>
            </a:r>
            <a:endParaRPr lang="en-US" dirty="0"/>
          </a:p>
        </p:txBody>
      </p:sp>
      <p:sp>
        <p:nvSpPr>
          <p:cNvPr id="3" name="Title 2"/>
          <p:cNvSpPr>
            <a:spLocks noGrp="1"/>
          </p:cNvSpPr>
          <p:nvPr>
            <p:ph type="title"/>
          </p:nvPr>
        </p:nvSpPr>
        <p:spPr/>
        <p:txBody>
          <a:bodyPr>
            <a:normAutofit fontScale="90000"/>
          </a:bodyPr>
          <a:lstStyle/>
          <a:p>
            <a:r>
              <a:rPr lang="en-US" b="1" dirty="0">
                <a:solidFill>
                  <a:srgbClr val="0070C0"/>
                </a:solidFill>
              </a:rPr>
              <a:t>3.</a:t>
            </a:r>
            <a:r>
              <a:rPr lang="en-US" b="1" dirty="0">
                <a:solidFill>
                  <a:srgbClr val="0070C0"/>
                </a:solidFill>
                <a:latin typeface="Times New Roman" pitchFamily="18" charset="0"/>
                <a:cs typeface="Times New Roman" pitchFamily="18" charset="0"/>
              </a:rPr>
              <a:t>BỆNH LÝ VỎ THƯỢNG THẬN</a:t>
            </a:r>
            <a:endParaRPr lang="en-US" dirty="0"/>
          </a:p>
        </p:txBody>
      </p:sp>
    </p:spTree>
    <p:extLst>
      <p:ext uri="{BB962C8B-B14F-4D97-AF65-F5344CB8AC3E}">
        <p14:creationId xmlns:p14="http://schemas.microsoft.com/office/powerpoint/2010/main" val="20528507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696200" cy="5257800"/>
          </a:xfrm>
        </p:spPr>
        <p:txBody>
          <a:bodyPr>
            <a:normAutofit fontScale="92500" lnSpcReduction="20000"/>
          </a:bodyPr>
          <a:lstStyle/>
          <a:p>
            <a:r>
              <a:rPr lang="en-US" dirty="0" smtClean="0"/>
              <a:t>3.3.2 </a:t>
            </a:r>
            <a:r>
              <a:rPr lang="en-US" dirty="0" err="1" smtClean="0"/>
              <a:t>Suy</a:t>
            </a:r>
            <a:r>
              <a:rPr lang="en-US" dirty="0" smtClean="0"/>
              <a:t> </a:t>
            </a:r>
            <a:r>
              <a:rPr lang="en-US" dirty="0" err="1" smtClean="0"/>
              <a:t>vỏ</a:t>
            </a:r>
            <a:r>
              <a:rPr lang="en-US" dirty="0" smtClean="0"/>
              <a:t> </a:t>
            </a:r>
            <a:r>
              <a:rPr lang="en-US" dirty="0" err="1" smtClean="0"/>
              <a:t>thượng</a:t>
            </a:r>
            <a:r>
              <a:rPr lang="en-US" dirty="0" smtClean="0"/>
              <a:t> </a:t>
            </a:r>
            <a:r>
              <a:rPr lang="en-US" dirty="0" err="1" smtClean="0"/>
              <a:t>thận</a:t>
            </a:r>
            <a:r>
              <a:rPr lang="en-US" dirty="0" smtClean="0"/>
              <a:t> </a:t>
            </a:r>
            <a:r>
              <a:rPr lang="en-US" dirty="0" err="1" smtClean="0"/>
              <a:t>mạn</a:t>
            </a:r>
            <a:r>
              <a:rPr lang="en-US" dirty="0" smtClean="0"/>
              <a:t> – </a:t>
            </a:r>
            <a:r>
              <a:rPr lang="en-US" dirty="0" err="1" smtClean="0"/>
              <a:t>bệnh</a:t>
            </a:r>
            <a:r>
              <a:rPr lang="en-US" dirty="0" smtClean="0"/>
              <a:t> </a:t>
            </a:r>
            <a:r>
              <a:rPr lang="en-US" dirty="0" err="1" smtClean="0"/>
              <a:t>addison</a:t>
            </a:r>
            <a:endParaRPr lang="en-US" dirty="0" smtClean="0"/>
          </a:p>
          <a:p>
            <a:pPr marL="0" indent="0">
              <a:buNone/>
            </a:pPr>
            <a:r>
              <a:rPr lang="en-US" dirty="0"/>
              <a:t>*</a:t>
            </a:r>
            <a:r>
              <a:rPr lang="en-US" dirty="0" err="1" smtClean="0"/>
              <a:t>Nguyên</a:t>
            </a:r>
            <a:r>
              <a:rPr lang="en-US" dirty="0" smtClean="0"/>
              <a:t> </a:t>
            </a:r>
            <a:r>
              <a:rPr lang="en-US" dirty="0" err="1" smtClean="0"/>
              <a:t>nhân</a:t>
            </a:r>
            <a:r>
              <a:rPr lang="en-US" dirty="0" smtClean="0"/>
              <a:t> :</a:t>
            </a:r>
          </a:p>
          <a:p>
            <a:pPr marL="0" indent="0">
              <a:buNone/>
            </a:pPr>
            <a:r>
              <a:rPr lang="vi-VN" dirty="0" smtClean="0"/>
              <a:t>Bệnh </a:t>
            </a:r>
            <a:r>
              <a:rPr lang="vi-VN" dirty="0"/>
              <a:t>được đặc trưng bởi sự thiếu hụt mạn tính cortisol, aldosteron và androgen thượng thận, gây sạm da kín đáo hoặc rõ rệt . Mất nước, mất natri và tăng kali có thể xảy ra trong suy thượng thận tiên phát </a:t>
            </a:r>
            <a:r>
              <a:rPr lang="vi-VN" dirty="0" smtClean="0"/>
              <a:t>.</a:t>
            </a:r>
            <a:endParaRPr lang="en-US" dirty="0" smtClean="0"/>
          </a:p>
          <a:p>
            <a:r>
              <a:rPr lang="en-US" dirty="0" err="1" smtClean="0"/>
              <a:t>Triệu</a:t>
            </a:r>
            <a:r>
              <a:rPr lang="en-US" dirty="0" smtClean="0"/>
              <a:t> </a:t>
            </a:r>
            <a:r>
              <a:rPr lang="en-US" dirty="0" err="1" smtClean="0"/>
              <a:t>chứng</a:t>
            </a:r>
            <a:r>
              <a:rPr lang="en-US" dirty="0" smtClean="0"/>
              <a:t> :</a:t>
            </a:r>
          </a:p>
          <a:p>
            <a:pPr marL="0" indent="0">
              <a:buNone/>
            </a:pPr>
            <a:r>
              <a:rPr lang="en-US" dirty="0" smtClean="0"/>
              <a:t>- M</a:t>
            </a:r>
            <a:r>
              <a:rPr lang="vi-VN" dirty="0" smtClean="0"/>
              <a:t>ệt </a:t>
            </a:r>
            <a:r>
              <a:rPr lang="vi-VN" dirty="0"/>
              <a:t>mỏi, gầy sút, đau cơ, đau khớp, sốt, chán ăn, nôn và buồn nôn, lo âu, dễ bị kích thích. </a:t>
            </a:r>
            <a:endParaRPr lang="en-US" dirty="0" smtClean="0"/>
          </a:p>
          <a:p>
            <a:pPr marL="0" indent="0">
              <a:buNone/>
            </a:pPr>
            <a:r>
              <a:rPr lang="vi-VN" dirty="0" smtClean="0"/>
              <a:t>‒ </a:t>
            </a:r>
            <a:r>
              <a:rPr lang="vi-VN" dirty="0"/>
              <a:t>Sạm da toàn thân, cả vùng kín và vùng hở, nhiều tàn </a:t>
            </a:r>
            <a:r>
              <a:rPr lang="vi-VN" dirty="0" smtClean="0"/>
              <a:t>nhang</a:t>
            </a:r>
            <a:endParaRPr lang="en-US" dirty="0" smtClean="0"/>
          </a:p>
          <a:p>
            <a:pPr marL="0" indent="0">
              <a:buNone/>
            </a:pPr>
            <a:r>
              <a:rPr lang="vi-VN" dirty="0" smtClean="0"/>
              <a:t>Khoảng </a:t>
            </a:r>
            <a:r>
              <a:rPr lang="vi-VN" dirty="0"/>
              <a:t>10% các bệnh nhân kèm thêm bị bạch biến. </a:t>
            </a:r>
            <a:endParaRPr lang="en-US" dirty="0" smtClean="0"/>
          </a:p>
          <a:p>
            <a:pPr marL="0" indent="0">
              <a:buNone/>
            </a:pPr>
            <a:r>
              <a:rPr lang="vi-VN" dirty="0" smtClean="0"/>
              <a:t>‒ </a:t>
            </a:r>
            <a:r>
              <a:rPr lang="vi-VN" dirty="0"/>
              <a:t>Có thể thấy biểu hiện của các bệnh tự miễn khác kèm theo. ‒ Bệnh nhân có khuynh hướng hạ huyết áp tư thế, 90% các trường hợp có hụyết áp tâm thu &lt; 110 mmHg, hiếm người có huyết áp &gt; 130 mmHg. </a:t>
            </a:r>
            <a:endParaRPr lang="en-US" dirty="0" smtClean="0"/>
          </a:p>
          <a:p>
            <a:pPr marL="0" indent="0">
              <a:buNone/>
            </a:pPr>
            <a:r>
              <a:rPr lang="vi-VN" dirty="0" smtClean="0"/>
              <a:t>‒ </a:t>
            </a:r>
            <a:r>
              <a:rPr lang="vi-VN" dirty="0"/>
              <a:t>Các triệu chứng khác có thể gồm tim nhỏ, tăng sản mô lympho, lông nách, lông mu ít (nhất là ở nữ)</a:t>
            </a:r>
            <a:endParaRPr lang="en-US" dirty="0" smtClean="0"/>
          </a:p>
        </p:txBody>
      </p:sp>
      <p:sp>
        <p:nvSpPr>
          <p:cNvPr id="3" name="Title 2"/>
          <p:cNvSpPr>
            <a:spLocks noGrp="1"/>
          </p:cNvSpPr>
          <p:nvPr>
            <p:ph type="title"/>
          </p:nvPr>
        </p:nvSpPr>
        <p:spPr/>
        <p:txBody>
          <a:bodyPr>
            <a:normAutofit fontScale="90000"/>
          </a:bodyPr>
          <a:lstStyle/>
          <a:p>
            <a:r>
              <a:rPr lang="en-US" b="1" dirty="0">
                <a:solidFill>
                  <a:srgbClr val="0070C0"/>
                </a:solidFill>
              </a:rPr>
              <a:t>3.</a:t>
            </a:r>
            <a:r>
              <a:rPr lang="en-US" b="1" dirty="0">
                <a:solidFill>
                  <a:srgbClr val="0070C0"/>
                </a:solidFill>
                <a:latin typeface="Times New Roman" pitchFamily="18" charset="0"/>
                <a:cs typeface="Times New Roman" pitchFamily="18" charset="0"/>
              </a:rPr>
              <a:t>BỆNH LÝ VỎ THƯỢNG THẬN</a:t>
            </a:r>
            <a:endParaRPr lang="en-US" dirty="0"/>
          </a:p>
        </p:txBody>
      </p:sp>
    </p:spTree>
    <p:extLst>
      <p:ext uri="{BB962C8B-B14F-4D97-AF65-F5344CB8AC3E}">
        <p14:creationId xmlns:p14="http://schemas.microsoft.com/office/powerpoint/2010/main" val="2262252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solidFill>
                  <a:srgbClr val="0070C0"/>
                </a:solidFill>
              </a:rPr>
              <a:t>1.</a:t>
            </a:r>
            <a:r>
              <a:rPr lang="en-US" sz="3600" b="1" dirty="0" smtClean="0">
                <a:solidFill>
                  <a:srgbClr val="0070C0"/>
                </a:solidFill>
                <a:latin typeface="Times New Roman" pitchFamily="18" charset="0"/>
                <a:cs typeface="Times New Roman" pitchFamily="18" charset="0"/>
              </a:rPr>
              <a:t>ĐÁI THÁO ĐƯỜNG</a:t>
            </a:r>
            <a:endParaRPr lang="en-US" sz="3600" b="1" dirty="0">
              <a:solidFill>
                <a:srgbClr val="0070C0"/>
              </a:solidFill>
            </a:endParaRPr>
          </a:p>
        </p:txBody>
      </p:sp>
      <p:sp>
        <p:nvSpPr>
          <p:cNvPr id="3" name="Content Placeholder 2"/>
          <p:cNvSpPr>
            <a:spLocks noGrp="1"/>
          </p:cNvSpPr>
          <p:nvPr>
            <p:ph sz="quarter" idx="13"/>
          </p:nvPr>
        </p:nvSpPr>
        <p:spPr>
          <a:xfrm>
            <a:off x="676655" y="1600200"/>
            <a:ext cx="3822192" cy="4526280"/>
          </a:xfrm>
        </p:spPr>
        <p:txBody>
          <a:bodyPr>
            <a:normAutofit fontScale="92500" lnSpcReduction="20000"/>
          </a:bodyPr>
          <a:lstStyle/>
          <a:p>
            <a:pPr marL="0" indent="0">
              <a:buNone/>
            </a:pPr>
            <a:r>
              <a:rPr lang="en-US" sz="2600" b="1" dirty="0" smtClean="0"/>
              <a:t>1.1 </a:t>
            </a:r>
            <a:r>
              <a:rPr lang="en-US" sz="3000" b="1" dirty="0" err="1" smtClean="0"/>
              <a:t>Định</a:t>
            </a:r>
            <a:r>
              <a:rPr lang="en-US" sz="3000" b="1" dirty="0" smtClean="0"/>
              <a:t> </a:t>
            </a:r>
            <a:r>
              <a:rPr lang="en-US" sz="3000" b="1" dirty="0" err="1" smtClean="0"/>
              <a:t>nghĩa</a:t>
            </a:r>
            <a:r>
              <a:rPr lang="en-US" sz="3000" b="1" dirty="0" smtClean="0"/>
              <a:t> :</a:t>
            </a:r>
          </a:p>
          <a:p>
            <a:pPr marL="0" indent="0">
              <a:buNone/>
            </a:pPr>
            <a:r>
              <a:rPr lang="vi-VN" sz="2400" dirty="0" smtClean="0"/>
              <a:t>Đái </a:t>
            </a:r>
            <a:r>
              <a:rPr lang="vi-VN" sz="2400" dirty="0"/>
              <a:t>tháo đường </a:t>
            </a:r>
            <a:r>
              <a:rPr lang="en-US" sz="2400" dirty="0"/>
              <a:t>l</a:t>
            </a:r>
            <a:r>
              <a:rPr lang="vi-VN" sz="2400" dirty="0" smtClean="0"/>
              <a:t>à </a:t>
            </a:r>
            <a:r>
              <a:rPr lang="vi-VN" sz="2400" dirty="0"/>
              <a:t>một rối loạn mạn tính, có những thuộc tính sau : </a:t>
            </a:r>
            <a:endParaRPr lang="en-US" sz="2400" dirty="0" smtClean="0"/>
          </a:p>
          <a:p>
            <a:pPr marL="514350" indent="-514350">
              <a:buAutoNum type="arabicParenR"/>
            </a:pPr>
            <a:r>
              <a:rPr lang="vi-VN" sz="2400" dirty="0" smtClean="0"/>
              <a:t>Tăng </a:t>
            </a:r>
            <a:r>
              <a:rPr lang="vi-VN" sz="2400" dirty="0"/>
              <a:t>glucose </a:t>
            </a:r>
            <a:r>
              <a:rPr lang="vi-VN" sz="2400" dirty="0" smtClean="0"/>
              <a:t>máu</a:t>
            </a:r>
            <a:endParaRPr lang="en-US" sz="2400" dirty="0"/>
          </a:p>
          <a:p>
            <a:pPr marL="514350" indent="-514350">
              <a:buAutoNum type="arabicParenR"/>
            </a:pPr>
            <a:r>
              <a:rPr lang="vi-VN" sz="2400" dirty="0" smtClean="0"/>
              <a:t> </a:t>
            </a:r>
            <a:r>
              <a:rPr lang="vi-VN" sz="2400" dirty="0"/>
              <a:t>Kết hợp với những bất thường về chuyển hoá carbohydrat, lipid và </a:t>
            </a:r>
            <a:r>
              <a:rPr lang="vi-VN" sz="2400" dirty="0" smtClean="0"/>
              <a:t>protein</a:t>
            </a:r>
            <a:endParaRPr lang="en-US" sz="2400" dirty="0" smtClean="0"/>
          </a:p>
          <a:p>
            <a:pPr marL="514350" indent="-514350">
              <a:buAutoNum type="arabicParenR"/>
            </a:pPr>
            <a:r>
              <a:rPr lang="vi-VN" sz="2400" dirty="0" smtClean="0"/>
              <a:t> </a:t>
            </a:r>
            <a:r>
              <a:rPr lang="vi-VN" sz="2400" dirty="0"/>
              <a:t>Bệnh luôn gắn liền với xu hướng phát triển các bệnh lý về thận, đáy mắt, thần kinh và các bệnh tim mạch do hậu quả của xơ vữa động </a:t>
            </a:r>
            <a:r>
              <a:rPr lang="vi-VN" sz="2400" dirty="0" smtClean="0"/>
              <a:t>mạch</a:t>
            </a:r>
            <a:r>
              <a:rPr lang="en-US" sz="2400" dirty="0"/>
              <a:t>.</a:t>
            </a:r>
          </a:p>
        </p:txBody>
      </p:sp>
      <p:sp>
        <p:nvSpPr>
          <p:cNvPr id="4" name="Content Placeholder 3"/>
          <p:cNvSpPr>
            <a:spLocks noGrp="1"/>
          </p:cNvSpPr>
          <p:nvPr>
            <p:ph sz="quarter" idx="14"/>
          </p:nvPr>
        </p:nvSpPr>
        <p:spPr>
          <a:xfrm>
            <a:off x="4645152" y="1676400"/>
            <a:ext cx="3822192" cy="4450080"/>
          </a:xfrm>
        </p:spPr>
        <p:txBody>
          <a:bodyPr>
            <a:normAutofit fontScale="92500" lnSpcReduction="20000"/>
          </a:bodyPr>
          <a:lstStyle/>
          <a:p>
            <a:pPr marL="0" indent="0">
              <a:buNone/>
            </a:pPr>
            <a:r>
              <a:rPr lang="en-US" sz="3000" b="1" dirty="0" smtClean="0"/>
              <a:t>1.2 </a:t>
            </a:r>
            <a:r>
              <a:rPr lang="en-US" sz="3000" b="1" dirty="0" err="1" smtClean="0"/>
              <a:t>Nguyên</a:t>
            </a:r>
            <a:r>
              <a:rPr lang="en-US" sz="3000" b="1" dirty="0" smtClean="0"/>
              <a:t> </a:t>
            </a:r>
            <a:r>
              <a:rPr lang="en-US" sz="3000" b="1" dirty="0" err="1" smtClean="0"/>
              <a:t>nhân</a:t>
            </a:r>
            <a:r>
              <a:rPr lang="en-US" sz="3000" b="1" dirty="0" smtClean="0"/>
              <a:t> :</a:t>
            </a:r>
          </a:p>
          <a:p>
            <a:pPr>
              <a:buFont typeface="Arial" charset="0"/>
              <a:buChar char="•"/>
            </a:pPr>
            <a:r>
              <a:rPr lang="vi-VN" dirty="0"/>
              <a:t>Yếu tố di </a:t>
            </a:r>
            <a:r>
              <a:rPr lang="vi-VN" dirty="0" smtClean="0"/>
              <a:t>truyền</a:t>
            </a:r>
            <a:endParaRPr lang="en-US" dirty="0" smtClean="0"/>
          </a:p>
          <a:p>
            <a:pPr>
              <a:buFont typeface="Arial" charset="0"/>
              <a:buChar char="•"/>
            </a:pPr>
            <a:r>
              <a:rPr lang="vi-VN" dirty="0" smtClean="0"/>
              <a:t>Yếu </a:t>
            </a:r>
            <a:r>
              <a:rPr lang="vi-VN" dirty="0"/>
              <a:t>tố môi </a:t>
            </a:r>
            <a:r>
              <a:rPr lang="vi-VN" dirty="0" smtClean="0"/>
              <a:t>trường</a:t>
            </a:r>
            <a:r>
              <a:rPr lang="en-US" dirty="0"/>
              <a:t> </a:t>
            </a:r>
            <a:r>
              <a:rPr lang="en-US" dirty="0" smtClean="0"/>
              <a:t>:</a:t>
            </a:r>
          </a:p>
          <a:p>
            <a:pPr marL="0" indent="0">
              <a:buNone/>
            </a:pPr>
            <a:r>
              <a:rPr lang="en-US" dirty="0" smtClean="0"/>
              <a:t>    </a:t>
            </a:r>
            <a:r>
              <a:rPr lang="vi-VN" dirty="0" smtClean="0"/>
              <a:t>+ </a:t>
            </a:r>
            <a:r>
              <a:rPr lang="vi-VN" dirty="0"/>
              <a:t>Sự thay đổi lối sống: giảm các hoạt động thể lực; thay đổi chế độ ăn uống theo hướng tăng tinh bột, giảm chất xơ gây dư thừa năng lượng</a:t>
            </a:r>
            <a:r>
              <a:rPr lang="vi-VN" dirty="0" smtClean="0"/>
              <a:t>.</a:t>
            </a:r>
            <a:endParaRPr lang="en-US" dirty="0" smtClean="0"/>
          </a:p>
          <a:p>
            <a:pPr marL="0" indent="0">
              <a:buNone/>
            </a:pPr>
            <a:r>
              <a:rPr lang="en-US" dirty="0" smtClean="0"/>
              <a:t>    </a:t>
            </a:r>
            <a:r>
              <a:rPr lang="vi-VN" dirty="0" smtClean="0"/>
              <a:t>+ </a:t>
            </a:r>
            <a:r>
              <a:rPr lang="vi-VN" dirty="0"/>
              <a:t>Chất lượng thực phẩm: ăn nhiều các loại carbohydrat hấp thu nhanh </a:t>
            </a:r>
            <a:r>
              <a:rPr lang="vi-VN" dirty="0" smtClean="0"/>
              <a:t>đường </a:t>
            </a:r>
            <a:r>
              <a:rPr lang="vi-VN" dirty="0"/>
              <a:t>tinh chất, bánh ngọt, kẹo…), chất béo bão hòa, chất béo trans… </a:t>
            </a:r>
            <a:endParaRPr lang="en-US" dirty="0" smtClean="0"/>
          </a:p>
          <a:p>
            <a:pPr marL="0" indent="0">
              <a:buNone/>
            </a:pPr>
            <a:r>
              <a:rPr lang="en-US" dirty="0" smtClean="0"/>
              <a:t>    </a:t>
            </a:r>
            <a:r>
              <a:rPr lang="vi-VN" dirty="0" smtClean="0"/>
              <a:t>+</a:t>
            </a:r>
            <a:r>
              <a:rPr lang="en-US" dirty="0" smtClean="0"/>
              <a:t> </a:t>
            </a:r>
            <a:r>
              <a:rPr lang="vi-VN" dirty="0" smtClean="0"/>
              <a:t> </a:t>
            </a:r>
            <a:r>
              <a:rPr lang="vi-VN" dirty="0"/>
              <a:t>Các stress về tâm lý. </a:t>
            </a:r>
            <a:endParaRPr lang="en-US" dirty="0"/>
          </a:p>
        </p:txBody>
      </p:sp>
    </p:spTree>
    <p:extLst>
      <p:ext uri="{BB962C8B-B14F-4D97-AF65-F5344CB8AC3E}">
        <p14:creationId xmlns:p14="http://schemas.microsoft.com/office/powerpoint/2010/main" val="265771506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4">
                                            <p:txEl>
                                              <p:pRg st="0" end="0"/>
                                            </p:txEl>
                                          </p:spTgt>
                                        </p:tgtEl>
                                        <p:attrNameLst>
                                          <p:attrName>style.visibility</p:attrName>
                                        </p:attrNameLst>
                                      </p:cBhvr>
                                      <p:to>
                                        <p:strVal val="visible"/>
                                      </p:to>
                                    </p:set>
                                    <p:animEffect transition="in" filter="fade">
                                      <p:cBhvr>
                                        <p:cTn id="48" dur="1000"/>
                                        <p:tgtEl>
                                          <p:spTgt spid="4">
                                            <p:txEl>
                                              <p:pRg st="0" end="0"/>
                                            </p:txEl>
                                          </p:spTgt>
                                        </p:tgtEl>
                                      </p:cBhvr>
                                    </p:animEffect>
                                    <p:anim calcmode="lin" valueType="num">
                                      <p:cBhvr>
                                        <p:cTn id="49"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animEffect transition="in" filter="fade">
                                      <p:cBhvr>
                                        <p:cTn id="55" dur="1000"/>
                                        <p:tgtEl>
                                          <p:spTgt spid="4">
                                            <p:txEl>
                                              <p:pRg st="1" end="1"/>
                                            </p:txEl>
                                          </p:spTgt>
                                        </p:tgtEl>
                                      </p:cBhvr>
                                    </p:animEffect>
                                    <p:anim calcmode="lin" valueType="num">
                                      <p:cBhvr>
                                        <p:cTn id="5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4">
                                            <p:txEl>
                                              <p:pRg st="2" end="2"/>
                                            </p:txEl>
                                          </p:spTgt>
                                        </p:tgtEl>
                                        <p:attrNameLst>
                                          <p:attrName>style.visibility</p:attrName>
                                        </p:attrNameLst>
                                      </p:cBhvr>
                                      <p:to>
                                        <p:strVal val="visible"/>
                                      </p:to>
                                    </p:set>
                                    <p:animEffect transition="in" filter="fade">
                                      <p:cBhvr>
                                        <p:cTn id="62" dur="1000"/>
                                        <p:tgtEl>
                                          <p:spTgt spid="4">
                                            <p:txEl>
                                              <p:pRg st="2" end="2"/>
                                            </p:txEl>
                                          </p:spTgt>
                                        </p:tgtEl>
                                      </p:cBhvr>
                                    </p:animEffect>
                                    <p:anim calcmode="lin" valueType="num">
                                      <p:cBhvr>
                                        <p:cTn id="6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6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4">
                                            <p:txEl>
                                              <p:pRg st="3" end="3"/>
                                            </p:txEl>
                                          </p:spTgt>
                                        </p:tgtEl>
                                        <p:attrNameLst>
                                          <p:attrName>style.visibility</p:attrName>
                                        </p:attrNameLst>
                                      </p:cBhvr>
                                      <p:to>
                                        <p:strVal val="visible"/>
                                      </p:to>
                                    </p:set>
                                    <p:animEffect transition="in" filter="fade">
                                      <p:cBhvr>
                                        <p:cTn id="69" dur="1000"/>
                                        <p:tgtEl>
                                          <p:spTgt spid="4">
                                            <p:txEl>
                                              <p:pRg st="3" end="3"/>
                                            </p:txEl>
                                          </p:spTgt>
                                        </p:tgtEl>
                                      </p:cBhvr>
                                    </p:animEffect>
                                    <p:anim calcmode="lin" valueType="num">
                                      <p:cBhvr>
                                        <p:cTn id="7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71"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4">
                                            <p:txEl>
                                              <p:pRg st="4" end="4"/>
                                            </p:txEl>
                                          </p:spTgt>
                                        </p:tgtEl>
                                        <p:attrNameLst>
                                          <p:attrName>style.visibility</p:attrName>
                                        </p:attrNameLst>
                                      </p:cBhvr>
                                      <p:to>
                                        <p:strVal val="visible"/>
                                      </p:to>
                                    </p:set>
                                    <p:animEffect transition="in" filter="fade">
                                      <p:cBhvr>
                                        <p:cTn id="76" dur="1000"/>
                                        <p:tgtEl>
                                          <p:spTgt spid="4">
                                            <p:txEl>
                                              <p:pRg st="4" end="4"/>
                                            </p:txEl>
                                          </p:spTgt>
                                        </p:tgtEl>
                                      </p:cBhvr>
                                    </p:animEffect>
                                    <p:anim calcmode="lin" valueType="num">
                                      <p:cBhvr>
                                        <p:cTn id="7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78"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4">
                                            <p:txEl>
                                              <p:pRg st="5" end="5"/>
                                            </p:txEl>
                                          </p:spTgt>
                                        </p:tgtEl>
                                        <p:attrNameLst>
                                          <p:attrName>style.visibility</p:attrName>
                                        </p:attrNameLst>
                                      </p:cBhvr>
                                      <p:to>
                                        <p:strVal val="visible"/>
                                      </p:to>
                                    </p:set>
                                    <p:animEffect transition="in" filter="fade">
                                      <p:cBhvr>
                                        <p:cTn id="83" dur="1000"/>
                                        <p:tgtEl>
                                          <p:spTgt spid="4">
                                            <p:txEl>
                                              <p:pRg st="5" end="5"/>
                                            </p:txEl>
                                          </p:spTgt>
                                        </p:tgtEl>
                                      </p:cBhvr>
                                    </p:animEffect>
                                    <p:anim calcmode="lin" valueType="num">
                                      <p:cBhvr>
                                        <p:cTn id="84"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85"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24000"/>
            <a:ext cx="7408333" cy="4602163"/>
          </a:xfrm>
        </p:spPr>
        <p:txBody>
          <a:bodyPr/>
          <a:lstStyle/>
          <a:p>
            <a:r>
              <a:rPr lang="en-US" dirty="0" err="1" smtClean="0"/>
              <a:t>Điều</a:t>
            </a:r>
            <a:r>
              <a:rPr lang="en-US" dirty="0" smtClean="0"/>
              <a:t> </a:t>
            </a:r>
            <a:r>
              <a:rPr lang="en-US" dirty="0" err="1" smtClean="0"/>
              <a:t>trị</a:t>
            </a:r>
            <a:r>
              <a:rPr lang="en-US" dirty="0" smtClean="0"/>
              <a:t> :</a:t>
            </a:r>
          </a:p>
          <a:p>
            <a:pPr marL="0" indent="0">
              <a:buNone/>
            </a:pPr>
            <a:r>
              <a:rPr lang="vi-VN" dirty="0"/>
              <a:t>Điều trị ngay và tích cực tất cả các nhiễm trùng, đồng thời tăng liều hydrocortison cho phù hợp</a:t>
            </a:r>
            <a:endParaRPr lang="en-US" dirty="0"/>
          </a:p>
        </p:txBody>
      </p:sp>
      <p:sp>
        <p:nvSpPr>
          <p:cNvPr id="3" name="Title 2"/>
          <p:cNvSpPr>
            <a:spLocks noGrp="1"/>
          </p:cNvSpPr>
          <p:nvPr>
            <p:ph type="title"/>
          </p:nvPr>
        </p:nvSpPr>
        <p:spPr/>
        <p:txBody>
          <a:bodyPr>
            <a:normAutofit fontScale="90000"/>
          </a:bodyPr>
          <a:lstStyle/>
          <a:p>
            <a:r>
              <a:rPr lang="en-US" b="1" dirty="0">
                <a:solidFill>
                  <a:srgbClr val="0070C0"/>
                </a:solidFill>
              </a:rPr>
              <a:t>3.</a:t>
            </a:r>
            <a:r>
              <a:rPr lang="en-US" b="1" dirty="0">
                <a:solidFill>
                  <a:srgbClr val="0070C0"/>
                </a:solidFill>
                <a:latin typeface="Times New Roman" pitchFamily="18" charset="0"/>
                <a:cs typeface="Times New Roman" pitchFamily="18" charset="0"/>
              </a:rPr>
              <a:t>BỆNH LÝ VỎ THƯỢNG THẬN</a:t>
            </a:r>
            <a:endParaRPr lang="en-US" dirty="0"/>
          </a:p>
        </p:txBody>
      </p:sp>
    </p:spTree>
    <p:extLst>
      <p:ext uri="{BB962C8B-B14F-4D97-AF65-F5344CB8AC3E}">
        <p14:creationId xmlns:p14="http://schemas.microsoft.com/office/powerpoint/2010/main" val="19771840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a:xfrm>
            <a:off x="457200" y="533400"/>
            <a:ext cx="8229600" cy="1566672"/>
          </a:xfrm>
        </p:spPr>
        <p:txBody>
          <a:bodyPr>
            <a:noAutofit/>
          </a:bodyPr>
          <a:lstStyle/>
          <a:p>
            <a:r>
              <a:rPr lang="en-US" sz="5400" b="1" dirty="0" smtClean="0">
                <a:solidFill>
                  <a:schemeClr val="accent3"/>
                </a:solidFill>
              </a:rPr>
              <a:t>CẢM ƠN THẦY VÀ CÁC BẠN ĐÃ LẮNG NGHE :”&gt;</a:t>
            </a:r>
            <a:endParaRPr lang="en-US" sz="5400" b="1" dirty="0">
              <a:solidFill>
                <a:schemeClr val="accent3"/>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538413"/>
            <a:ext cx="6705600" cy="370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4441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754" y="1447800"/>
            <a:ext cx="3962400" cy="533400"/>
          </a:xfrm>
        </p:spPr>
        <p:txBody>
          <a:bodyPr>
            <a:normAutofit/>
          </a:bodyPr>
          <a:lstStyle/>
          <a:p>
            <a:pPr algn="l"/>
            <a:r>
              <a:rPr lang="en-US" sz="2800" b="1" dirty="0" smtClean="0">
                <a:solidFill>
                  <a:schemeClr val="tx1"/>
                </a:solidFill>
              </a:rPr>
              <a:t>1.3 </a:t>
            </a:r>
            <a:r>
              <a:rPr lang="en-US" sz="2800" b="1" dirty="0" err="1" smtClean="0">
                <a:solidFill>
                  <a:schemeClr val="tx1"/>
                </a:solidFill>
              </a:rPr>
              <a:t>Phân</a:t>
            </a:r>
            <a:r>
              <a:rPr lang="en-US" sz="2800" b="1" dirty="0" smtClean="0">
                <a:solidFill>
                  <a:schemeClr val="tx1"/>
                </a:solidFill>
              </a:rPr>
              <a:t> </a:t>
            </a:r>
            <a:r>
              <a:rPr lang="en-US" sz="2800" b="1" dirty="0" err="1" smtClean="0">
                <a:solidFill>
                  <a:schemeClr val="tx1"/>
                </a:solidFill>
              </a:rPr>
              <a:t>loại</a:t>
            </a:r>
            <a:endParaRPr lang="en-US" sz="2800" b="1" dirty="0">
              <a:solidFill>
                <a:schemeClr val="tx1"/>
              </a:solidFill>
            </a:endParaRPr>
          </a:p>
        </p:txBody>
      </p:sp>
      <p:sp>
        <p:nvSpPr>
          <p:cNvPr id="3" name="Text Placeholder 2"/>
          <p:cNvSpPr>
            <a:spLocks noGrp="1"/>
          </p:cNvSpPr>
          <p:nvPr>
            <p:ph type="body" idx="1"/>
          </p:nvPr>
        </p:nvSpPr>
        <p:spPr>
          <a:xfrm>
            <a:off x="76200" y="1905000"/>
            <a:ext cx="4191000" cy="1676399"/>
          </a:xfrm>
        </p:spPr>
        <p:txBody>
          <a:bodyPr>
            <a:normAutofit/>
          </a:bodyPr>
          <a:lstStyle/>
          <a:p>
            <a:pPr marL="457200" indent="-457200">
              <a:buAutoNum type="arabicPeriod"/>
            </a:pPr>
            <a:r>
              <a:rPr lang="en-US" sz="2200" dirty="0" err="1" smtClean="0"/>
              <a:t>Đái</a:t>
            </a:r>
            <a:r>
              <a:rPr lang="en-US" sz="2200" dirty="0" smtClean="0"/>
              <a:t> </a:t>
            </a:r>
            <a:r>
              <a:rPr lang="en-US" sz="2200" dirty="0" err="1" smtClean="0"/>
              <a:t>tháo</a:t>
            </a:r>
            <a:r>
              <a:rPr lang="en-US" sz="2200" dirty="0" smtClean="0"/>
              <a:t> </a:t>
            </a:r>
            <a:r>
              <a:rPr lang="en-US" sz="2200" dirty="0" err="1" smtClean="0"/>
              <a:t>đường</a:t>
            </a:r>
            <a:r>
              <a:rPr lang="en-US" sz="2200" dirty="0" smtClean="0"/>
              <a:t> </a:t>
            </a:r>
            <a:r>
              <a:rPr lang="en-US" sz="2200" dirty="0" err="1" smtClean="0"/>
              <a:t>typ</a:t>
            </a:r>
            <a:r>
              <a:rPr lang="en-US" sz="2200" dirty="0" smtClean="0"/>
              <a:t> 1</a:t>
            </a:r>
          </a:p>
          <a:p>
            <a:pPr marL="457200" indent="-457200">
              <a:buAutoNum type="arabicPeriod"/>
            </a:pPr>
            <a:r>
              <a:rPr lang="en-US" sz="2200" dirty="0" smtClean="0"/>
              <a:t> </a:t>
            </a:r>
            <a:r>
              <a:rPr lang="en-US" sz="2200" dirty="0" err="1" smtClean="0"/>
              <a:t>Đái</a:t>
            </a:r>
            <a:r>
              <a:rPr lang="en-US" sz="2200" dirty="0" smtClean="0"/>
              <a:t> </a:t>
            </a:r>
            <a:r>
              <a:rPr lang="en-US" sz="2200" dirty="0" err="1" smtClean="0"/>
              <a:t>tháo</a:t>
            </a:r>
            <a:r>
              <a:rPr lang="en-US" sz="2200" dirty="0" smtClean="0"/>
              <a:t> </a:t>
            </a:r>
            <a:r>
              <a:rPr lang="en-US" sz="2200" dirty="0" err="1" smtClean="0"/>
              <a:t>đường</a:t>
            </a:r>
            <a:r>
              <a:rPr lang="en-US" sz="2200" dirty="0" smtClean="0"/>
              <a:t> </a:t>
            </a:r>
            <a:r>
              <a:rPr lang="en-US" sz="2200" dirty="0" err="1" smtClean="0"/>
              <a:t>typ</a:t>
            </a:r>
            <a:r>
              <a:rPr lang="en-US" sz="2200" dirty="0" smtClean="0"/>
              <a:t> 2</a:t>
            </a:r>
          </a:p>
          <a:p>
            <a:pPr marL="457200" indent="-457200">
              <a:buAutoNum type="arabicPeriod"/>
            </a:pPr>
            <a:r>
              <a:rPr lang="en-US" sz="2200" dirty="0" err="1" smtClean="0"/>
              <a:t>Các</a:t>
            </a:r>
            <a:r>
              <a:rPr lang="en-US" sz="2200" dirty="0" smtClean="0"/>
              <a:t> </a:t>
            </a:r>
            <a:r>
              <a:rPr lang="en-US" sz="2200" dirty="0" err="1" smtClean="0"/>
              <a:t>thể</a:t>
            </a:r>
            <a:r>
              <a:rPr lang="en-US" sz="2200" dirty="0" smtClean="0"/>
              <a:t> </a:t>
            </a:r>
            <a:r>
              <a:rPr lang="en-US" sz="2200" dirty="0" err="1" smtClean="0"/>
              <a:t>đặc</a:t>
            </a:r>
            <a:r>
              <a:rPr lang="en-US" sz="2200" dirty="0" smtClean="0"/>
              <a:t> </a:t>
            </a:r>
            <a:r>
              <a:rPr lang="en-US" sz="2200" dirty="0" err="1" smtClean="0"/>
              <a:t>biệt</a:t>
            </a:r>
            <a:r>
              <a:rPr lang="en-US" sz="2200" dirty="0" smtClean="0"/>
              <a:t> </a:t>
            </a:r>
            <a:r>
              <a:rPr lang="en-US" sz="2200" dirty="0" err="1" smtClean="0"/>
              <a:t>khác</a:t>
            </a:r>
            <a:endParaRPr lang="en-US" sz="2200" dirty="0" smtClean="0"/>
          </a:p>
          <a:p>
            <a:pPr marL="457200" indent="-457200">
              <a:buAutoNum type="arabicPeriod"/>
            </a:pPr>
            <a:r>
              <a:rPr lang="en-US" sz="2200" dirty="0" err="1" smtClean="0"/>
              <a:t>Đái</a:t>
            </a:r>
            <a:r>
              <a:rPr lang="en-US" sz="2200" dirty="0" smtClean="0"/>
              <a:t> </a:t>
            </a:r>
            <a:r>
              <a:rPr lang="en-US" sz="2200" dirty="0" err="1" smtClean="0"/>
              <a:t>tháo</a:t>
            </a:r>
            <a:r>
              <a:rPr lang="en-US" sz="2200" dirty="0" smtClean="0"/>
              <a:t> </a:t>
            </a:r>
            <a:r>
              <a:rPr lang="en-US" sz="2200" dirty="0" err="1" smtClean="0"/>
              <a:t>đường</a:t>
            </a:r>
            <a:r>
              <a:rPr lang="en-US" sz="2200" dirty="0" smtClean="0"/>
              <a:t> </a:t>
            </a:r>
            <a:r>
              <a:rPr lang="en-US" sz="2200" dirty="0" err="1" smtClean="0"/>
              <a:t>thai</a:t>
            </a:r>
            <a:r>
              <a:rPr lang="en-US" sz="2200" dirty="0" smtClean="0"/>
              <a:t> </a:t>
            </a:r>
            <a:r>
              <a:rPr lang="en-US" sz="2200" dirty="0" err="1" smtClean="0"/>
              <a:t>kỳ</a:t>
            </a:r>
            <a:endParaRPr lang="en-US" sz="2200" dirty="0" smtClean="0"/>
          </a:p>
        </p:txBody>
      </p:sp>
      <p:sp>
        <p:nvSpPr>
          <p:cNvPr id="4" name="Content Placeholder 3"/>
          <p:cNvSpPr>
            <a:spLocks noGrp="1"/>
          </p:cNvSpPr>
          <p:nvPr>
            <p:ph sz="half" idx="2"/>
          </p:nvPr>
        </p:nvSpPr>
        <p:spPr>
          <a:xfrm>
            <a:off x="381000" y="609601"/>
            <a:ext cx="6629400" cy="685800"/>
          </a:xfrm>
        </p:spPr>
        <p:txBody>
          <a:bodyPr>
            <a:noAutofit/>
          </a:bodyPr>
          <a:lstStyle/>
          <a:p>
            <a:r>
              <a:rPr lang="en-US" sz="3600" b="1" dirty="0" smtClean="0">
                <a:solidFill>
                  <a:srgbClr val="0070C0"/>
                </a:solidFill>
              </a:rPr>
              <a:t>1. ĐÁI THÁO ĐƯỜNG</a:t>
            </a:r>
            <a:endParaRPr lang="en-US" sz="3600" b="1" dirty="0">
              <a:solidFill>
                <a:srgbClr val="0070C0"/>
              </a:solidFill>
            </a:endParaRPr>
          </a:p>
        </p:txBody>
      </p:sp>
      <p:sp>
        <p:nvSpPr>
          <p:cNvPr id="5" name="Text Placeholder 4"/>
          <p:cNvSpPr>
            <a:spLocks noGrp="1"/>
          </p:cNvSpPr>
          <p:nvPr>
            <p:ph type="body" sz="quarter" idx="3"/>
          </p:nvPr>
        </p:nvSpPr>
        <p:spPr>
          <a:xfrm>
            <a:off x="4191001" y="1447800"/>
            <a:ext cx="4495800" cy="533400"/>
          </a:xfrm>
        </p:spPr>
        <p:txBody>
          <a:bodyPr>
            <a:normAutofit/>
          </a:bodyPr>
          <a:lstStyle/>
          <a:p>
            <a:pPr algn="l"/>
            <a:r>
              <a:rPr lang="en-US" sz="2800" b="1" dirty="0" smtClean="0"/>
              <a:t>1.4 </a:t>
            </a:r>
            <a:r>
              <a:rPr lang="en-US" sz="2800" b="1" dirty="0" err="1" smtClean="0"/>
              <a:t>Triệu</a:t>
            </a:r>
            <a:r>
              <a:rPr lang="en-US" sz="2800" b="1" dirty="0" smtClean="0"/>
              <a:t> </a:t>
            </a:r>
            <a:r>
              <a:rPr lang="en-US" sz="2800" b="1" dirty="0" err="1" smtClean="0"/>
              <a:t>chứng</a:t>
            </a:r>
            <a:endParaRPr lang="en-US" sz="2800" b="1" dirty="0"/>
          </a:p>
        </p:txBody>
      </p:sp>
      <p:sp>
        <p:nvSpPr>
          <p:cNvPr id="6" name="Content Placeholder 5"/>
          <p:cNvSpPr>
            <a:spLocks noGrp="1"/>
          </p:cNvSpPr>
          <p:nvPr>
            <p:ph sz="quarter" idx="4"/>
          </p:nvPr>
        </p:nvSpPr>
        <p:spPr>
          <a:xfrm>
            <a:off x="4038600" y="1905000"/>
            <a:ext cx="4953000" cy="4221163"/>
          </a:xfrm>
        </p:spPr>
        <p:txBody>
          <a:bodyPr>
            <a:noAutofit/>
          </a:bodyPr>
          <a:lstStyle/>
          <a:p>
            <a:r>
              <a:rPr lang="vi-VN" sz="2200" dirty="0"/>
              <a:t>Hậu quả trực tiếp của tăng glucose máu</a:t>
            </a:r>
            <a:r>
              <a:rPr lang="vi-VN" sz="2200" dirty="0" smtClean="0"/>
              <a:t>:</a:t>
            </a:r>
            <a:endParaRPr lang="en-US" sz="2200" dirty="0" smtClean="0"/>
          </a:p>
          <a:p>
            <a:pPr marL="0" indent="0">
              <a:buNone/>
            </a:pPr>
            <a:r>
              <a:rPr lang="vi-VN" sz="2200" dirty="0" smtClean="0"/>
              <a:t>+ </a:t>
            </a:r>
            <a:r>
              <a:rPr lang="vi-VN" sz="2200" dirty="0"/>
              <a:t>Đái nhiều lần, lượng nước tiểu tăng, tiểu đêm và khát </a:t>
            </a:r>
            <a:r>
              <a:rPr lang="vi-VN" sz="2200" dirty="0" smtClean="0"/>
              <a:t>nhiều</a:t>
            </a:r>
            <a:endParaRPr lang="en-US" sz="2200" dirty="0" smtClean="0"/>
          </a:p>
          <a:p>
            <a:pPr marL="0" indent="0">
              <a:buNone/>
            </a:pPr>
            <a:r>
              <a:rPr lang="vi-VN" sz="2200" dirty="0" smtClean="0"/>
              <a:t>+ </a:t>
            </a:r>
            <a:r>
              <a:rPr lang="vi-VN" sz="2200" dirty="0"/>
              <a:t>Rối </a:t>
            </a:r>
            <a:r>
              <a:rPr lang="vi-VN" sz="2200" dirty="0" smtClean="0"/>
              <a:t>loạn thị giác (thay </a:t>
            </a:r>
            <a:r>
              <a:rPr lang="vi-VN" sz="2200" dirty="0"/>
              <a:t>đổi áp lực thẩm thấu trong nhãn cầu) </a:t>
            </a:r>
            <a:endParaRPr lang="en-US" sz="2200" dirty="0" smtClean="0"/>
          </a:p>
          <a:p>
            <a:pPr marL="0" indent="0">
              <a:buNone/>
            </a:pPr>
            <a:r>
              <a:rPr lang="vi-VN" sz="2200" dirty="0" smtClean="0"/>
              <a:t>+ </a:t>
            </a:r>
            <a:r>
              <a:rPr lang="vi-VN" sz="2200" dirty="0"/>
              <a:t>Viêm âm hộ, âm đạo, niệu đạo, bao qui đầu (nhiễm trùng tiết </a:t>
            </a:r>
            <a:r>
              <a:rPr lang="vi-VN" sz="2200" dirty="0" smtClean="0"/>
              <a:t>niệu)</a:t>
            </a:r>
            <a:endParaRPr lang="en-US" sz="2200" dirty="0" smtClean="0"/>
          </a:p>
          <a:p>
            <a:r>
              <a:rPr lang="vi-VN" sz="2200" dirty="0" smtClean="0"/>
              <a:t>Hậu </a:t>
            </a:r>
            <a:r>
              <a:rPr lang="vi-VN" sz="2200" dirty="0"/>
              <a:t>quả của rối loạn chuyển hóa </a:t>
            </a:r>
            <a:r>
              <a:rPr lang="vi-VN" sz="2200" dirty="0" smtClean="0"/>
              <a:t>glucose</a:t>
            </a:r>
            <a:endParaRPr lang="en-US" sz="2200" dirty="0" smtClean="0"/>
          </a:p>
          <a:p>
            <a:pPr marL="0" indent="0">
              <a:buNone/>
            </a:pPr>
            <a:r>
              <a:rPr lang="vi-VN" sz="2200" dirty="0" smtClean="0"/>
              <a:t>+ </a:t>
            </a:r>
            <a:r>
              <a:rPr lang="vi-VN" sz="2200" dirty="0"/>
              <a:t>Ngủ lịm, yếu mệt, giảm cân (thiếu glucose trong tế bào) </a:t>
            </a:r>
            <a:endParaRPr lang="en-US" sz="2200" dirty="0" smtClean="0"/>
          </a:p>
          <a:p>
            <a:pPr marL="0" indent="0">
              <a:buNone/>
            </a:pPr>
            <a:r>
              <a:rPr lang="vi-VN" sz="2200" dirty="0" smtClean="0"/>
              <a:t>+ </a:t>
            </a:r>
            <a:r>
              <a:rPr lang="vi-VN" sz="2200" dirty="0"/>
              <a:t>Nhiễm toan ceton (tăng chuyển hóa mỡ</a:t>
            </a:r>
            <a:r>
              <a:rPr lang="vi-VN" sz="2200" dirty="0" smtClean="0"/>
              <a:t>)</a:t>
            </a:r>
            <a:endParaRPr lang="en-US" sz="2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657600"/>
            <a:ext cx="33528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0965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p:bldP spid="5" grpId="0" build="p"/>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4419600" cy="533400"/>
          </a:xfrm>
        </p:spPr>
        <p:txBody>
          <a:bodyPr>
            <a:normAutofit/>
          </a:bodyPr>
          <a:lstStyle/>
          <a:p>
            <a:pPr algn="l"/>
            <a:r>
              <a:rPr lang="en-US" sz="2800" b="1" dirty="0" smtClean="0">
                <a:solidFill>
                  <a:schemeClr val="tx1"/>
                </a:solidFill>
              </a:rPr>
              <a:t>1.5 </a:t>
            </a:r>
            <a:r>
              <a:rPr lang="en-US" sz="2800" b="1" dirty="0" err="1" smtClean="0">
                <a:solidFill>
                  <a:schemeClr val="tx1"/>
                </a:solidFill>
              </a:rPr>
              <a:t>Tiêu</a:t>
            </a:r>
            <a:r>
              <a:rPr lang="en-US" sz="2800" b="1" dirty="0" smtClean="0">
                <a:solidFill>
                  <a:schemeClr val="tx1"/>
                </a:solidFill>
              </a:rPr>
              <a:t> </a:t>
            </a:r>
            <a:r>
              <a:rPr lang="en-US" sz="2800" b="1" dirty="0" err="1" smtClean="0">
                <a:solidFill>
                  <a:schemeClr val="tx1"/>
                </a:solidFill>
              </a:rPr>
              <a:t>chuẩn</a:t>
            </a:r>
            <a:r>
              <a:rPr lang="en-US" sz="2800" b="1" dirty="0" smtClean="0">
                <a:solidFill>
                  <a:schemeClr val="tx1"/>
                </a:solidFill>
              </a:rPr>
              <a:t> </a:t>
            </a:r>
            <a:r>
              <a:rPr lang="en-US" sz="2800" b="1" dirty="0" err="1" smtClean="0">
                <a:solidFill>
                  <a:schemeClr val="tx1"/>
                </a:solidFill>
              </a:rPr>
              <a:t>chẩn</a:t>
            </a:r>
            <a:r>
              <a:rPr lang="en-US" sz="2800" b="1" dirty="0" smtClean="0">
                <a:solidFill>
                  <a:schemeClr val="tx1"/>
                </a:solidFill>
              </a:rPr>
              <a:t> </a:t>
            </a:r>
            <a:r>
              <a:rPr lang="en-US" sz="2800" b="1" dirty="0" err="1" smtClean="0">
                <a:solidFill>
                  <a:schemeClr val="tx1"/>
                </a:solidFill>
              </a:rPr>
              <a:t>đoán</a:t>
            </a:r>
            <a:endParaRPr lang="en-US" sz="2800" b="1" dirty="0">
              <a:solidFill>
                <a:schemeClr val="tx1"/>
              </a:solidFill>
            </a:endParaRPr>
          </a:p>
        </p:txBody>
      </p:sp>
      <p:sp>
        <p:nvSpPr>
          <p:cNvPr id="3" name="Content Placeholder 2"/>
          <p:cNvSpPr>
            <a:spLocks noGrp="1"/>
          </p:cNvSpPr>
          <p:nvPr>
            <p:ph sz="quarter" idx="13"/>
          </p:nvPr>
        </p:nvSpPr>
        <p:spPr>
          <a:xfrm>
            <a:off x="457200" y="2438400"/>
            <a:ext cx="8077200" cy="3886200"/>
          </a:xfrm>
        </p:spPr>
        <p:txBody>
          <a:bodyPr>
            <a:normAutofit fontScale="77500" lnSpcReduction="20000"/>
          </a:bodyPr>
          <a:lstStyle/>
          <a:p>
            <a:r>
              <a:rPr lang="vi-VN" sz="2900" dirty="0"/>
              <a:t>Tiêu chuẩn chẩn đoán Tiêu chuẩn chẩn đoán bệnh đái tháo đường - theo WHO; IDF - 2012, dựa vào một trong các tiêu chí: </a:t>
            </a:r>
            <a:endParaRPr lang="en-US" sz="2900" dirty="0" smtClean="0"/>
          </a:p>
          <a:p>
            <a:r>
              <a:rPr lang="vi-VN" sz="2900" dirty="0" smtClean="0"/>
              <a:t>‒ </a:t>
            </a:r>
            <a:r>
              <a:rPr lang="vi-VN" sz="2900" dirty="0"/>
              <a:t>Mức glucose huyết tương lúc đói ≥7,0mmol/l (≥126mg/dl). Hoặc: </a:t>
            </a:r>
            <a:endParaRPr lang="en-US" sz="2900" dirty="0" smtClean="0"/>
          </a:p>
          <a:p>
            <a:r>
              <a:rPr lang="vi-VN" sz="2900" dirty="0" smtClean="0"/>
              <a:t>‒ </a:t>
            </a:r>
            <a:r>
              <a:rPr lang="vi-VN" sz="2900" dirty="0"/>
              <a:t>Mức glucose huyết tương ≥ 11,1 mmol/l (200mg/dl) ở thời điểm 2 giờ sau nghiệm pháp dung nạp glucose bằng đường uống. Hoặc: ‒ HbA1c ≥ 6,5% (48 mmol/mol theo Liên đoàn Sinh hóa Lâm sàng Quốc tếIFCC). </a:t>
            </a:r>
            <a:endParaRPr lang="en-US" sz="2900" dirty="0" smtClean="0"/>
          </a:p>
          <a:p>
            <a:r>
              <a:rPr lang="vi-VN" sz="2900" dirty="0" smtClean="0"/>
              <a:t>Hoặc</a:t>
            </a:r>
            <a:r>
              <a:rPr lang="vi-VN" sz="2900" dirty="0"/>
              <a:t>: </a:t>
            </a:r>
            <a:endParaRPr lang="en-US" sz="2900" dirty="0" smtClean="0"/>
          </a:p>
          <a:p>
            <a:r>
              <a:rPr lang="vi-VN" sz="2900" dirty="0" smtClean="0"/>
              <a:t>‒ </a:t>
            </a:r>
            <a:r>
              <a:rPr lang="vi-VN" sz="2900" dirty="0"/>
              <a:t>Có các triệu chứng của đái tháo đường (lâm sàng); mức glucose huyết tương ở thời điểm bất kz ≥ 11,1 mmol/l (200mg/dl</a:t>
            </a:r>
            <a:r>
              <a:rPr lang="vi-VN" dirty="0"/>
              <a:t>)</a:t>
            </a:r>
            <a:endParaRPr lang="en-US" dirty="0"/>
          </a:p>
        </p:txBody>
      </p:sp>
      <p:sp>
        <p:nvSpPr>
          <p:cNvPr id="4" name="Content Placeholder 3"/>
          <p:cNvSpPr>
            <a:spLocks noGrp="1"/>
          </p:cNvSpPr>
          <p:nvPr>
            <p:ph sz="quarter" idx="14"/>
          </p:nvPr>
        </p:nvSpPr>
        <p:spPr>
          <a:xfrm>
            <a:off x="609600" y="609600"/>
            <a:ext cx="8077200" cy="990599"/>
          </a:xfrm>
        </p:spPr>
        <p:txBody>
          <a:bodyPr>
            <a:normAutofit/>
          </a:bodyPr>
          <a:lstStyle/>
          <a:p>
            <a:r>
              <a:rPr lang="en-US" sz="3600" b="1" dirty="0" smtClean="0">
                <a:solidFill>
                  <a:srgbClr val="0070C0"/>
                </a:solidFill>
              </a:rPr>
              <a:t>1. ĐÁI THÁO ĐƯỜNG</a:t>
            </a:r>
            <a:endParaRPr lang="en-US" sz="3600" b="1" dirty="0">
              <a:solidFill>
                <a:srgbClr val="0070C0"/>
              </a:solidFill>
            </a:endParaRPr>
          </a:p>
        </p:txBody>
      </p:sp>
    </p:spTree>
    <p:extLst>
      <p:ext uri="{BB962C8B-B14F-4D97-AF65-F5344CB8AC3E}">
        <p14:creationId xmlns:p14="http://schemas.microsoft.com/office/powerpoint/2010/main" val="3398001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362200"/>
          </a:xfrm>
        </p:spPr>
        <p:txBody>
          <a:bodyPr>
            <a:normAutofit/>
          </a:bodyPr>
          <a:lstStyle/>
          <a:p>
            <a:pPr algn="l"/>
            <a:r>
              <a:rPr lang="en-US" b="1" dirty="0">
                <a:solidFill>
                  <a:srgbClr val="0070C0"/>
                </a:solidFill>
              </a:rPr>
              <a:t>1. ĐÁI THÁO ĐƯỜNG</a:t>
            </a:r>
            <a:br>
              <a:rPr lang="en-US" b="1" dirty="0">
                <a:solidFill>
                  <a:srgbClr val="0070C0"/>
                </a:solidFill>
              </a:rPr>
            </a:br>
            <a:r>
              <a:rPr lang="en-US" b="1" dirty="0" smtClean="0">
                <a:solidFill>
                  <a:srgbClr val="0070C0"/>
                </a:solidFill>
              </a:rPr>
              <a:t/>
            </a:r>
            <a:br>
              <a:rPr lang="en-US" b="1" dirty="0" smtClean="0">
                <a:solidFill>
                  <a:srgbClr val="0070C0"/>
                </a:solidFill>
              </a:rPr>
            </a:br>
            <a:r>
              <a:rPr lang="en-US" sz="2800" b="1" dirty="0" smtClean="0">
                <a:solidFill>
                  <a:schemeClr val="tx1"/>
                </a:solidFill>
              </a:rPr>
              <a:t>1.6</a:t>
            </a:r>
            <a:r>
              <a:rPr lang="en-US" sz="3600" b="1" dirty="0" smtClean="0">
                <a:solidFill>
                  <a:schemeClr val="tx1"/>
                </a:solidFill>
              </a:rPr>
              <a:t> </a:t>
            </a:r>
            <a:r>
              <a:rPr lang="en-US" sz="2800" b="1" dirty="0" err="1" smtClean="0">
                <a:solidFill>
                  <a:schemeClr val="tx1"/>
                </a:solidFill>
              </a:rPr>
              <a:t>Biến</a:t>
            </a:r>
            <a:r>
              <a:rPr lang="en-US" sz="2800" b="1" dirty="0" smtClean="0">
                <a:solidFill>
                  <a:schemeClr val="tx1"/>
                </a:solidFill>
              </a:rPr>
              <a:t> </a:t>
            </a:r>
            <a:r>
              <a:rPr lang="en-US" sz="2800" b="1" dirty="0" err="1" smtClean="0">
                <a:solidFill>
                  <a:schemeClr val="tx1"/>
                </a:solidFill>
              </a:rPr>
              <a:t>chứng</a:t>
            </a:r>
            <a:endParaRPr lang="en-US" sz="2800" b="1" dirty="0">
              <a:solidFill>
                <a:schemeClr val="tx1"/>
              </a:solidFill>
            </a:endParaRPr>
          </a:p>
        </p:txBody>
      </p:sp>
      <p:sp>
        <p:nvSpPr>
          <p:cNvPr id="3" name="Content Placeholder 2"/>
          <p:cNvSpPr>
            <a:spLocks noGrp="1"/>
          </p:cNvSpPr>
          <p:nvPr>
            <p:ph sz="quarter" idx="13"/>
          </p:nvPr>
        </p:nvSpPr>
        <p:spPr/>
        <p:txBody>
          <a:bodyPr/>
          <a:lstStyle/>
          <a:p>
            <a:endParaRPr lang="en-US" dirty="0"/>
          </a:p>
        </p:txBody>
      </p:sp>
      <p:sp>
        <p:nvSpPr>
          <p:cNvPr id="4" name="Content Placeholder 3"/>
          <p:cNvSpPr>
            <a:spLocks noGrp="1"/>
          </p:cNvSpPr>
          <p:nvPr>
            <p:ph sz="quarter" idx="14"/>
          </p:nvPr>
        </p:nvSpPr>
        <p:spPr/>
        <p:txBody>
          <a:bodyPr/>
          <a:lstStyle/>
          <a:p>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325" y="2590800"/>
            <a:ext cx="7686676"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47398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2051"/>
                                        </p:tgtEl>
                                        <p:attrNameLst>
                                          <p:attrName>style.visibility</p:attrName>
                                        </p:attrNameLst>
                                      </p:cBhvr>
                                      <p:to>
                                        <p:strVal val="visible"/>
                                      </p:to>
                                    </p:set>
                                    <p:anim calcmode="lin" valueType="num">
                                      <p:cBhvr>
                                        <p:cTn id="13" dur="500" fill="hold"/>
                                        <p:tgtEl>
                                          <p:spTgt spid="2051"/>
                                        </p:tgtEl>
                                        <p:attrNameLst>
                                          <p:attrName>ppt_w</p:attrName>
                                        </p:attrNameLst>
                                      </p:cBhvr>
                                      <p:tavLst>
                                        <p:tav tm="0">
                                          <p:val>
                                            <p:fltVal val="0"/>
                                          </p:val>
                                        </p:tav>
                                        <p:tav tm="100000">
                                          <p:val>
                                            <p:strVal val="#ppt_w"/>
                                          </p:val>
                                        </p:tav>
                                      </p:tavLst>
                                    </p:anim>
                                    <p:anim calcmode="lin" valueType="num">
                                      <p:cBhvr>
                                        <p:cTn id="14" dur="500" fill="hold"/>
                                        <p:tgtEl>
                                          <p:spTgt spid="2051"/>
                                        </p:tgtEl>
                                        <p:attrNameLst>
                                          <p:attrName>ppt_h</p:attrName>
                                        </p:attrNameLst>
                                      </p:cBhvr>
                                      <p:tavLst>
                                        <p:tav tm="0">
                                          <p:val>
                                            <p:fltVal val="0"/>
                                          </p:val>
                                        </p:tav>
                                        <p:tav tm="100000">
                                          <p:val>
                                            <p:strVal val="#ppt_h"/>
                                          </p:val>
                                        </p:tav>
                                      </p:tavLst>
                                    </p:anim>
                                    <p:animEffect transition="in" filter="fade">
                                      <p:cBhvr>
                                        <p:cTn id="15"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57400"/>
            <a:ext cx="8229600" cy="4800600"/>
          </a:xfrm>
        </p:spPr>
        <p:txBody>
          <a:bodyPr>
            <a:normAutofit fontScale="92500" lnSpcReduction="20000"/>
          </a:bodyPr>
          <a:lstStyle/>
          <a:p>
            <a:pPr marL="0" indent="0">
              <a:buNone/>
            </a:pPr>
            <a:r>
              <a:rPr lang="vi-VN" dirty="0" smtClean="0"/>
              <a:t>‒ </a:t>
            </a:r>
            <a:r>
              <a:rPr lang="vi-VN" dirty="0"/>
              <a:t>Nếu HbA1c &gt; 9,0% mà mức glucose huyết tương lúc đói &gt; 13,0 mmol/l có thể cân nhắc dùng hai loại thuốc viên hạ glucose máu phối hợp. </a:t>
            </a:r>
            <a:endParaRPr lang="en-US" dirty="0" smtClean="0"/>
          </a:p>
          <a:p>
            <a:pPr marL="0" indent="0">
              <a:buNone/>
            </a:pPr>
            <a:r>
              <a:rPr lang="vi-VN" dirty="0" smtClean="0"/>
              <a:t>‒ </a:t>
            </a:r>
            <a:r>
              <a:rPr lang="vi-VN" dirty="0"/>
              <a:t>Nếu HbA1C &gt; 9,0% mà mức glucose máu lúc đói &gt; 15,0 mmol/l có thể xét chỉ định dùng ngay insulin. </a:t>
            </a:r>
            <a:endParaRPr lang="en-US" dirty="0" smtClean="0"/>
          </a:p>
          <a:p>
            <a:pPr marL="0" indent="0">
              <a:buNone/>
            </a:pPr>
            <a:r>
              <a:rPr lang="vi-VN" dirty="0" smtClean="0"/>
              <a:t>‒ </a:t>
            </a:r>
            <a:r>
              <a:rPr lang="vi-VN" dirty="0"/>
              <a:t>Bên cạnh điều chỉnh glucose máu, phải đồng thời lưu ý cân bằng các thành phần lipid máu, các thông số về đông máu, duy trì số đo huyết áp theo mục tiêu… </a:t>
            </a:r>
            <a:endParaRPr lang="en-US" dirty="0" smtClean="0"/>
          </a:p>
          <a:p>
            <a:pPr marL="0" indent="0">
              <a:buNone/>
            </a:pPr>
            <a:r>
              <a:rPr lang="vi-VN" dirty="0" smtClean="0"/>
              <a:t>‒ </a:t>
            </a:r>
            <a:r>
              <a:rPr lang="vi-VN" dirty="0"/>
              <a:t>Theo dõi, đánh giá tình trạng kiểm soát mức glucose trong máu bao gồm: glucose máu lúc đói, glucose máu sau ăn, và HbA1c – được đo từ 3 tháng/lần. Nếu glucose huyết ổn định tốt có thể đo HbA1c mỗi 6 tháng một lần. </a:t>
            </a:r>
            <a:endParaRPr lang="en-US" dirty="0" smtClean="0"/>
          </a:p>
          <a:p>
            <a:pPr marL="0" indent="0">
              <a:buNone/>
            </a:pPr>
            <a:r>
              <a:rPr lang="vi-VN" dirty="0" smtClean="0"/>
              <a:t>‒ </a:t>
            </a:r>
            <a:r>
              <a:rPr lang="vi-VN" dirty="0"/>
              <a:t>Thầy thuốc phải nắm vững cách sử dụng các thuốc hạ glucose máu bằng đường uống, sử dụng insulin, cách phối hợp thuốc trong điều trị và những lưu ý đặc biệt về tình trạng người bệnh khi điều trị bệnh đái tháo </a:t>
            </a:r>
            <a:r>
              <a:rPr lang="vi-VN" dirty="0" smtClean="0"/>
              <a:t>đường</a:t>
            </a:r>
            <a:r>
              <a:rPr lang="en-US" dirty="0"/>
              <a:t>.</a:t>
            </a:r>
          </a:p>
        </p:txBody>
      </p:sp>
      <p:sp>
        <p:nvSpPr>
          <p:cNvPr id="2" name="Title 1"/>
          <p:cNvSpPr>
            <a:spLocks noGrp="1"/>
          </p:cNvSpPr>
          <p:nvPr>
            <p:ph type="title"/>
          </p:nvPr>
        </p:nvSpPr>
        <p:spPr>
          <a:xfrm>
            <a:off x="457200" y="338328"/>
            <a:ext cx="8229600" cy="1947672"/>
          </a:xfrm>
        </p:spPr>
        <p:txBody>
          <a:bodyPr>
            <a:normAutofit/>
          </a:bodyPr>
          <a:lstStyle/>
          <a:p>
            <a:pPr algn="l"/>
            <a:r>
              <a:rPr lang="en-US" sz="3600" b="1" dirty="0">
                <a:solidFill>
                  <a:srgbClr val="0070C0"/>
                </a:solidFill>
              </a:rPr>
              <a:t>1. ĐÁI THÁO ĐƯỜNG</a:t>
            </a:r>
            <a:br>
              <a:rPr lang="en-US" sz="3600" b="1" dirty="0">
                <a:solidFill>
                  <a:srgbClr val="0070C0"/>
                </a:solidFill>
              </a:rPr>
            </a:br>
            <a:r>
              <a:rPr lang="en-US" sz="3600" b="1" dirty="0" smtClean="0">
                <a:solidFill>
                  <a:srgbClr val="0070C0"/>
                </a:solidFill>
              </a:rPr>
              <a:t/>
            </a:r>
            <a:br>
              <a:rPr lang="en-US" sz="3600" b="1" dirty="0" smtClean="0">
                <a:solidFill>
                  <a:srgbClr val="0070C0"/>
                </a:solidFill>
              </a:rPr>
            </a:br>
            <a:r>
              <a:rPr lang="en-US" sz="2800" b="1" dirty="0" smtClean="0">
                <a:solidFill>
                  <a:schemeClr val="tx1"/>
                </a:solidFill>
              </a:rPr>
              <a:t>1.7</a:t>
            </a:r>
            <a:r>
              <a:rPr lang="en-US" sz="2800" b="1" dirty="0" smtClean="0">
                <a:solidFill>
                  <a:srgbClr val="0070C0"/>
                </a:solidFill>
              </a:rPr>
              <a:t> </a:t>
            </a:r>
            <a:r>
              <a:rPr lang="en-US" sz="2800" b="1" dirty="0" err="1" smtClean="0">
                <a:solidFill>
                  <a:schemeClr val="tx1"/>
                </a:solidFill>
              </a:rPr>
              <a:t>Điều</a:t>
            </a:r>
            <a:r>
              <a:rPr lang="en-US" sz="2800" b="1" dirty="0" smtClean="0">
                <a:solidFill>
                  <a:schemeClr val="tx1"/>
                </a:solidFill>
              </a:rPr>
              <a:t> </a:t>
            </a:r>
            <a:r>
              <a:rPr lang="en-US" sz="2800" b="1" dirty="0" err="1" smtClean="0">
                <a:solidFill>
                  <a:schemeClr val="tx1"/>
                </a:solidFill>
              </a:rPr>
              <a:t>trị</a:t>
            </a:r>
            <a:endParaRPr lang="en-US" sz="2800" b="1" dirty="0">
              <a:solidFill>
                <a:schemeClr val="tx1"/>
              </a:solidFill>
            </a:endParaRPr>
          </a:p>
        </p:txBody>
      </p:sp>
    </p:spTree>
    <p:extLst>
      <p:ext uri="{BB962C8B-B14F-4D97-AF65-F5344CB8AC3E}">
        <p14:creationId xmlns:p14="http://schemas.microsoft.com/office/powerpoint/2010/main" val="45735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par>
                                <p:cTn id="15" presetID="21" presetClass="entr" presetSubtype="1"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heel(1)">
                                      <p:cBhvr>
                                        <p:cTn id="20" dur="2000"/>
                                        <p:tgtEl>
                                          <p:spTgt spid="3">
                                            <p:txEl>
                                              <p:pRg st="2" end="2"/>
                                            </p:txEl>
                                          </p:spTgt>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1)">
                                      <p:cBhvr>
                                        <p:cTn id="23" dur="2000"/>
                                        <p:tgtEl>
                                          <p:spTgt spid="3">
                                            <p:txEl>
                                              <p:pRg st="3" end="3"/>
                                            </p:txEl>
                                          </p:spTgt>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heel(1)">
                                      <p:cBhvr>
                                        <p:cTn id="2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762000"/>
          </a:xfrm>
        </p:spPr>
        <p:txBody>
          <a:bodyPr>
            <a:normAutofit/>
          </a:bodyPr>
          <a:lstStyle/>
          <a:p>
            <a:pPr algn="l"/>
            <a:r>
              <a:rPr lang="en-US" sz="2800" b="1" dirty="0" smtClean="0">
                <a:solidFill>
                  <a:schemeClr val="tx1"/>
                </a:solidFill>
              </a:rPr>
              <a:t>1.8 </a:t>
            </a:r>
            <a:r>
              <a:rPr lang="en-US" sz="2800" b="1" dirty="0" err="1" smtClean="0">
                <a:solidFill>
                  <a:schemeClr val="tx1"/>
                </a:solidFill>
              </a:rPr>
              <a:t>Thuốc</a:t>
            </a:r>
            <a:r>
              <a:rPr lang="en-US" sz="2800" b="1" dirty="0" smtClean="0">
                <a:solidFill>
                  <a:schemeClr val="tx1"/>
                </a:solidFill>
              </a:rPr>
              <a:t> </a:t>
            </a:r>
            <a:r>
              <a:rPr lang="en-US" sz="2800" b="1" dirty="0" err="1" smtClean="0">
                <a:solidFill>
                  <a:schemeClr val="tx1"/>
                </a:solidFill>
              </a:rPr>
              <a:t>điều</a:t>
            </a:r>
            <a:r>
              <a:rPr lang="en-US" sz="2800" b="1" dirty="0" smtClean="0">
                <a:solidFill>
                  <a:schemeClr val="tx1"/>
                </a:solidFill>
              </a:rPr>
              <a:t> </a:t>
            </a:r>
            <a:r>
              <a:rPr lang="en-US" sz="2800" b="1" dirty="0" err="1" smtClean="0">
                <a:solidFill>
                  <a:schemeClr val="tx1"/>
                </a:solidFill>
              </a:rPr>
              <a:t>trị</a:t>
            </a:r>
            <a:r>
              <a:rPr lang="en-US" sz="2800" b="1" dirty="0" smtClean="0">
                <a:solidFill>
                  <a:schemeClr val="tx1"/>
                </a:solidFill>
              </a:rPr>
              <a:t> ĐTĐ</a:t>
            </a:r>
            <a:endParaRPr lang="en-US" sz="2800" b="1" dirty="0">
              <a:solidFill>
                <a:schemeClr val="tx1"/>
              </a:solidFill>
            </a:endParaRPr>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a:xfrm>
            <a:off x="228600" y="2438400"/>
            <a:ext cx="8229600" cy="4876800"/>
          </a:xfrm>
        </p:spPr>
        <p:txBody>
          <a:bodyPr>
            <a:normAutofit/>
          </a:bodyPr>
          <a:lstStyle/>
          <a:p>
            <a:pPr marL="0" indent="0">
              <a:buNone/>
            </a:pPr>
            <a:r>
              <a:rPr lang="vi-VN" dirty="0"/>
              <a:t>1</a:t>
            </a:r>
            <a:r>
              <a:rPr lang="vi-VN" sz="2200" dirty="0"/>
              <a:t>. Các thuốc kích thích làm tăng tiết </a:t>
            </a:r>
            <a:r>
              <a:rPr lang="vi-VN" sz="2200" dirty="0" smtClean="0"/>
              <a:t>insulin:</a:t>
            </a:r>
            <a:endParaRPr lang="en-US" sz="2200" dirty="0" smtClean="0"/>
          </a:p>
          <a:p>
            <a:pPr marL="0" indent="0">
              <a:buNone/>
            </a:pPr>
            <a:r>
              <a:rPr lang="vi-VN" sz="2200" dirty="0" smtClean="0"/>
              <a:t>Các </a:t>
            </a:r>
            <a:r>
              <a:rPr lang="vi-VN" sz="2200" dirty="0"/>
              <a:t>Sulfonylurea (Sulphamid hạ đường máu) </a:t>
            </a:r>
            <a:endParaRPr lang="en-US" sz="2200" dirty="0" smtClean="0"/>
          </a:p>
          <a:p>
            <a:pPr marL="0" indent="0">
              <a:buNone/>
            </a:pPr>
            <a:r>
              <a:rPr lang="vi-VN" sz="2200" dirty="0" smtClean="0"/>
              <a:t>* </a:t>
            </a:r>
            <a:r>
              <a:rPr lang="vi-VN" sz="2200" dirty="0"/>
              <a:t>Các thuốc thế hệ 1: Tolbutamid, </a:t>
            </a:r>
            <a:r>
              <a:rPr lang="vi-VN" sz="2200" dirty="0" smtClean="0"/>
              <a:t>Chlopropamid</a:t>
            </a:r>
            <a:r>
              <a:rPr lang="en-US" sz="2200" dirty="0" smtClean="0"/>
              <a:t>,..</a:t>
            </a:r>
          </a:p>
          <a:p>
            <a:pPr marL="0" indent="0">
              <a:buNone/>
            </a:pPr>
            <a:r>
              <a:rPr lang="vi-VN" sz="2200" dirty="0" smtClean="0"/>
              <a:t>* </a:t>
            </a:r>
            <a:r>
              <a:rPr lang="vi-VN" sz="2200" dirty="0"/>
              <a:t>Các thuốc thế hệ 2: Gliclazide, Glibenclamide</a:t>
            </a:r>
            <a:r>
              <a:rPr lang="vi-VN" sz="2200" dirty="0" smtClean="0"/>
              <a:t>…</a:t>
            </a:r>
            <a:endParaRPr lang="en-US" sz="2200" dirty="0" smtClean="0"/>
          </a:p>
          <a:p>
            <a:pPr marL="0" indent="0">
              <a:buNone/>
            </a:pPr>
            <a:r>
              <a:rPr lang="vi-VN" sz="2200" dirty="0" smtClean="0"/>
              <a:t> </a:t>
            </a:r>
            <a:r>
              <a:rPr lang="vi-VN" sz="2200" dirty="0"/>
              <a:t>1.2. Nhóm Meglitinide: Repaglinide , </a:t>
            </a:r>
            <a:r>
              <a:rPr lang="vi-VN" sz="2200" dirty="0" smtClean="0"/>
              <a:t>Nateglitinide</a:t>
            </a:r>
            <a:endParaRPr lang="en-US" sz="2200" dirty="0" smtClean="0"/>
          </a:p>
          <a:p>
            <a:pPr marL="0" indent="0">
              <a:buNone/>
            </a:pPr>
            <a:r>
              <a:rPr lang="vi-VN" sz="2200" dirty="0" smtClean="0"/>
              <a:t> </a:t>
            </a:r>
            <a:r>
              <a:rPr lang="vi-VN" sz="2200" dirty="0"/>
              <a:t>2. Nhóm Biguanide – Metformin: : Glucophage, Glucofast… </a:t>
            </a:r>
            <a:endParaRPr lang="en-US" sz="2200" dirty="0" smtClean="0"/>
          </a:p>
          <a:p>
            <a:pPr marL="0" indent="0">
              <a:buNone/>
            </a:pPr>
            <a:r>
              <a:rPr lang="vi-VN" sz="2200" dirty="0" smtClean="0"/>
              <a:t>3</a:t>
            </a:r>
            <a:r>
              <a:rPr lang="vi-VN" sz="2200" dirty="0"/>
              <a:t>. Nhóm ức chế men </a:t>
            </a:r>
            <a:r>
              <a:rPr lang="el-GR" sz="2200" dirty="0"/>
              <a:t>α – </a:t>
            </a:r>
            <a:r>
              <a:rPr lang="vi-VN" sz="2200" dirty="0"/>
              <a:t>Glucosidase: Acarbose, Miglitol… 4. Nhóm Thiazolidinedione: Actos, Pionorm… </a:t>
            </a:r>
            <a:endParaRPr lang="en-US" sz="2200" dirty="0" smtClean="0"/>
          </a:p>
          <a:p>
            <a:pPr marL="0" indent="0">
              <a:buNone/>
            </a:pPr>
            <a:r>
              <a:rPr lang="vi-VN" sz="2200" dirty="0" smtClean="0"/>
              <a:t>5</a:t>
            </a:r>
            <a:r>
              <a:rPr lang="vi-VN" sz="2200" dirty="0"/>
              <a:t>. Nhóm ức chế men DPP-4: </a:t>
            </a:r>
            <a:r>
              <a:rPr lang="vi-VN" sz="2200" dirty="0" smtClean="0"/>
              <a:t>Sitagliptin</a:t>
            </a:r>
            <a:endParaRPr lang="en-US" sz="2200" dirty="0"/>
          </a:p>
          <a:p>
            <a:pPr marL="0" indent="0">
              <a:buNone/>
            </a:pPr>
            <a:r>
              <a:rPr lang="vi-VN" sz="2200" dirty="0" smtClean="0"/>
              <a:t> </a:t>
            </a:r>
            <a:r>
              <a:rPr lang="vi-VN" sz="2200" dirty="0"/>
              <a:t>6. Insulin: Regular, Actrapid, Insulin lente, Lantus, …Mixtard</a:t>
            </a:r>
            <a:endParaRPr lang="en-US" sz="2200" dirty="0"/>
          </a:p>
        </p:txBody>
      </p:sp>
      <p:sp>
        <p:nvSpPr>
          <p:cNvPr id="5" name="Text Placeholder 4"/>
          <p:cNvSpPr>
            <a:spLocks noGrp="1"/>
          </p:cNvSpPr>
          <p:nvPr>
            <p:ph type="body" sz="quarter" idx="3"/>
          </p:nvPr>
        </p:nvSpPr>
        <p:spPr>
          <a:xfrm>
            <a:off x="762000" y="5791200"/>
            <a:ext cx="4041775" cy="639762"/>
          </a:xfrm>
        </p:spPr>
        <p:txBody>
          <a:bodyPr/>
          <a:lstStyle/>
          <a:p>
            <a:endParaRPr lang="en-US" dirty="0"/>
          </a:p>
        </p:txBody>
      </p:sp>
      <p:sp>
        <p:nvSpPr>
          <p:cNvPr id="6" name="Content Placeholder 5"/>
          <p:cNvSpPr>
            <a:spLocks noGrp="1"/>
          </p:cNvSpPr>
          <p:nvPr>
            <p:ph sz="quarter" idx="4"/>
          </p:nvPr>
        </p:nvSpPr>
        <p:spPr>
          <a:xfrm>
            <a:off x="381001" y="457200"/>
            <a:ext cx="8305800" cy="762000"/>
          </a:xfrm>
        </p:spPr>
        <p:txBody>
          <a:bodyPr>
            <a:normAutofit/>
          </a:bodyPr>
          <a:lstStyle/>
          <a:p>
            <a:r>
              <a:rPr lang="en-US" sz="3600" b="1" dirty="0">
                <a:solidFill>
                  <a:srgbClr val="0070C0"/>
                </a:solidFill>
              </a:rPr>
              <a:t>1. ĐÁI THÁO ĐƯỜNG</a:t>
            </a:r>
          </a:p>
        </p:txBody>
      </p:sp>
    </p:spTree>
    <p:extLst>
      <p:ext uri="{BB962C8B-B14F-4D97-AF65-F5344CB8AC3E}">
        <p14:creationId xmlns:p14="http://schemas.microsoft.com/office/powerpoint/2010/main" val="246882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rgbClr val="0070C0"/>
                </a:solidFill>
              </a:rPr>
              <a:t>2.</a:t>
            </a:r>
            <a:r>
              <a:rPr lang="en-US" sz="4000" b="1" dirty="0" smtClean="0">
                <a:solidFill>
                  <a:srgbClr val="0070C0"/>
                </a:solidFill>
                <a:latin typeface="Times New Roman" pitchFamily="18" charset="0"/>
                <a:cs typeface="Times New Roman" pitchFamily="18" charset="0"/>
              </a:rPr>
              <a:t>BỆNH LÝ TUYẾN GIÁP</a:t>
            </a:r>
            <a:endParaRPr lang="en-US" sz="4000" b="1" dirty="0">
              <a:solidFill>
                <a:srgbClr val="0070C0"/>
              </a:solidFill>
            </a:endParaRPr>
          </a:p>
        </p:txBody>
      </p:sp>
      <p:sp>
        <p:nvSpPr>
          <p:cNvPr id="3" name="Content Placeholder 2"/>
          <p:cNvSpPr>
            <a:spLocks noGrp="1"/>
          </p:cNvSpPr>
          <p:nvPr>
            <p:ph sz="quarter" idx="13"/>
          </p:nvPr>
        </p:nvSpPr>
        <p:spPr>
          <a:xfrm>
            <a:off x="457200" y="1371601"/>
            <a:ext cx="8382000" cy="1143000"/>
          </a:xfrm>
        </p:spPr>
        <p:txBody>
          <a:bodyPr>
            <a:normAutofit fontScale="92500" lnSpcReduction="20000"/>
          </a:bodyPr>
          <a:lstStyle/>
          <a:p>
            <a:r>
              <a:rPr lang="en-US" sz="3000" b="1" dirty="0" smtClean="0"/>
              <a:t>1.1 </a:t>
            </a:r>
            <a:r>
              <a:rPr lang="vi-VN" sz="3000" b="1" dirty="0" smtClean="0"/>
              <a:t>Định nghĩa</a:t>
            </a:r>
            <a:r>
              <a:rPr lang="en-US" sz="3000" b="1" dirty="0" smtClean="0"/>
              <a:t>:</a:t>
            </a:r>
          </a:p>
          <a:p>
            <a:pPr marL="0" indent="0">
              <a:buNone/>
            </a:pPr>
            <a:r>
              <a:rPr lang="vi-VN" dirty="0" smtClean="0"/>
              <a:t>Cường </a:t>
            </a:r>
            <a:r>
              <a:rPr lang="vi-VN" dirty="0"/>
              <a:t>giáp là một tình trạng mà trong đó tuyến giáp tạo ra quá nhiều hoóc môn </a:t>
            </a:r>
            <a:r>
              <a:rPr lang="vi-VN" dirty="0" smtClean="0"/>
              <a:t>thyroxine</a:t>
            </a:r>
            <a:r>
              <a:rPr lang="en-US" dirty="0" smtClean="0"/>
              <a:t>.</a:t>
            </a:r>
            <a:endParaRPr lang="en-US" dirty="0"/>
          </a:p>
        </p:txBody>
      </p:sp>
      <p:sp>
        <p:nvSpPr>
          <p:cNvPr id="4" name="Content Placeholder 3"/>
          <p:cNvSpPr>
            <a:spLocks noGrp="1"/>
          </p:cNvSpPr>
          <p:nvPr>
            <p:ph sz="quarter" idx="14"/>
          </p:nvPr>
        </p:nvSpPr>
        <p:spPr>
          <a:xfrm>
            <a:off x="457200" y="2514600"/>
            <a:ext cx="8229600" cy="4343400"/>
          </a:xfrm>
        </p:spPr>
        <p:txBody>
          <a:bodyPr>
            <a:normAutofit/>
          </a:bodyPr>
          <a:lstStyle/>
          <a:p>
            <a:r>
              <a:rPr lang="en-US" sz="2800" b="1" dirty="0" smtClean="0"/>
              <a:t>1.2 </a:t>
            </a:r>
            <a:r>
              <a:rPr lang="vi-VN" sz="2800" b="1" dirty="0" smtClean="0"/>
              <a:t>Hoạt </a:t>
            </a:r>
            <a:r>
              <a:rPr lang="vi-VN" sz="2800" b="1" dirty="0"/>
              <a:t>động của tuyến </a:t>
            </a:r>
            <a:r>
              <a:rPr lang="vi-VN" sz="2800" b="1" dirty="0" smtClean="0"/>
              <a:t>giáp</a:t>
            </a:r>
            <a:r>
              <a:rPr lang="en-US" sz="2800" b="1" dirty="0" smtClean="0"/>
              <a:t> :</a:t>
            </a:r>
          </a:p>
          <a:p>
            <a:pPr marL="0" indent="0">
              <a:buNone/>
            </a:pPr>
            <a:r>
              <a:rPr lang="vi-VN" dirty="0" smtClean="0"/>
              <a:t>Tốc </a:t>
            </a:r>
            <a:r>
              <a:rPr lang="vi-VN" dirty="0"/>
              <a:t>độ </a:t>
            </a:r>
            <a:r>
              <a:rPr lang="vi-VN" dirty="0" smtClean="0"/>
              <a:t>T-4</a:t>
            </a:r>
            <a:r>
              <a:rPr lang="en-US" dirty="0" smtClean="0"/>
              <a:t>(thyroxin)</a:t>
            </a:r>
            <a:r>
              <a:rPr lang="vi-VN" dirty="0" smtClean="0"/>
              <a:t> </a:t>
            </a:r>
            <a:r>
              <a:rPr lang="vi-VN" dirty="0"/>
              <a:t>và </a:t>
            </a:r>
            <a:r>
              <a:rPr lang="vi-VN" dirty="0" smtClean="0"/>
              <a:t>T-3</a:t>
            </a:r>
            <a:r>
              <a:rPr lang="en-US" dirty="0" smtClean="0"/>
              <a:t>(</a:t>
            </a:r>
            <a:r>
              <a:rPr lang="en-US" dirty="0" err="1" smtClean="0"/>
              <a:t>triiodothyronine</a:t>
            </a:r>
            <a:r>
              <a:rPr lang="en-US" dirty="0" smtClean="0"/>
              <a:t>)</a:t>
            </a:r>
            <a:r>
              <a:rPr lang="vi-VN" dirty="0" smtClean="0"/>
              <a:t> </a:t>
            </a:r>
            <a:r>
              <a:rPr lang="vi-VN" dirty="0"/>
              <a:t>phát hành được kiểm soát bởi tuyến yên và vùng dưới đồi. </a:t>
            </a:r>
            <a:r>
              <a:rPr lang="vi-VN" dirty="0" smtClean="0"/>
              <a:t>Các </a:t>
            </a:r>
            <a:r>
              <a:rPr lang="vi-VN" dirty="0"/>
              <a:t>tín hiệu vùng dưới đồi tuyến yên chỉ huy hormone tuyến giáp được gọi là hormone kích thích (TSH</a:t>
            </a:r>
            <a:r>
              <a:rPr lang="vi-VN" dirty="0" smtClean="0"/>
              <a:t>).Tuyến </a:t>
            </a:r>
            <a:r>
              <a:rPr lang="vi-VN" dirty="0"/>
              <a:t>yên phát hành </a:t>
            </a:r>
            <a:r>
              <a:rPr lang="vi-VN" dirty="0" smtClean="0"/>
              <a:t>TSH</a:t>
            </a:r>
            <a:r>
              <a:rPr lang="en-US" dirty="0" smtClean="0"/>
              <a:t> </a:t>
            </a:r>
            <a:r>
              <a:rPr lang="vi-VN" dirty="0" smtClean="0"/>
              <a:t>tùy </a:t>
            </a:r>
            <a:r>
              <a:rPr lang="vi-VN" dirty="0"/>
              <a:t>thuộc vào T-4 và T-3 có trong máu</a:t>
            </a:r>
            <a:r>
              <a:rPr lang="vi-VN" dirty="0" smtClean="0"/>
              <a:t>. </a:t>
            </a:r>
            <a:r>
              <a:rPr lang="vi-VN" dirty="0"/>
              <a:t>Nếu không có đủ T-4 và T-3 trong máu, TSH sẽ tăng lên, nếu có quá nhiều, mức TSH sẽ giảm. Cuối cùng, tuyến giáp sản xuất số lượng các hormone dựa trên số lượng TSH nó nhận được 55 - Lý do quá nhiều thyroxine (T-4) Bình thường, tuyến giáp phát hành đúng lượng kích thích tố, nhưng đôi khi nó tạo ra quá nhiều T-4</a:t>
            </a:r>
            <a:r>
              <a:rPr lang="vi-VN" dirty="0" smtClean="0"/>
              <a:t>.</a:t>
            </a:r>
            <a:r>
              <a:rPr lang="en-US" dirty="0" smtClean="0"/>
              <a:t> =&gt; </a:t>
            </a:r>
            <a:r>
              <a:rPr lang="en-US" dirty="0" err="1" smtClean="0"/>
              <a:t>Bệnh</a:t>
            </a:r>
            <a:r>
              <a:rPr lang="en-US" dirty="0" smtClean="0"/>
              <a:t> </a:t>
            </a:r>
            <a:r>
              <a:rPr lang="en-US" dirty="0" err="1" smtClean="0"/>
              <a:t>cường</a:t>
            </a:r>
            <a:r>
              <a:rPr lang="en-US" dirty="0" smtClean="0"/>
              <a:t> </a:t>
            </a:r>
            <a:r>
              <a:rPr lang="en-US" dirty="0" err="1" smtClean="0"/>
              <a:t>giáp</a:t>
            </a:r>
            <a:endParaRPr lang="en-US" dirty="0" smtClean="0"/>
          </a:p>
        </p:txBody>
      </p:sp>
    </p:spTree>
    <p:extLst>
      <p:ext uri="{BB962C8B-B14F-4D97-AF65-F5344CB8AC3E}">
        <p14:creationId xmlns:p14="http://schemas.microsoft.com/office/powerpoint/2010/main" val="2694023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barn(inVertical)">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barn(inVertical)">
                                      <p:cBhvr>
                                        <p:cTn id="2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0"/>
            <a:ext cx="8458200" cy="4343400"/>
          </a:xfrm>
        </p:spPr>
        <p:txBody>
          <a:bodyPr>
            <a:normAutofit fontScale="85000" lnSpcReduction="20000"/>
          </a:bodyPr>
          <a:lstStyle/>
          <a:p>
            <a:pPr>
              <a:buFontTx/>
              <a:buChar char="-"/>
            </a:pPr>
            <a:r>
              <a:rPr lang="vi-VN" dirty="0" smtClean="0"/>
              <a:t>Giảm </a:t>
            </a:r>
            <a:r>
              <a:rPr lang="vi-VN" dirty="0"/>
              <a:t>cân đột ngột, ngay cả khi sự ngon miệng và chế độ ăn uống vẫn bình thường hoặc thậm chí tăng</a:t>
            </a:r>
            <a:r>
              <a:rPr lang="vi-VN" dirty="0" smtClean="0"/>
              <a:t>.</a:t>
            </a:r>
            <a:endParaRPr lang="en-US" dirty="0" smtClean="0"/>
          </a:p>
          <a:p>
            <a:pPr>
              <a:buFontTx/>
              <a:buChar char="-"/>
            </a:pPr>
            <a:r>
              <a:rPr lang="vi-VN" dirty="0" smtClean="0"/>
              <a:t>Nhịp </a:t>
            </a:r>
            <a:r>
              <a:rPr lang="vi-VN" dirty="0"/>
              <a:t>tim nhanh </a:t>
            </a:r>
            <a:r>
              <a:rPr lang="vi-VN" dirty="0" smtClean="0"/>
              <a:t>thường </a:t>
            </a:r>
            <a:r>
              <a:rPr lang="vi-VN" dirty="0"/>
              <a:t>hơn 100 nhịp một phút - loạn nhịp tim hoặc đánh trống ngực. </a:t>
            </a:r>
            <a:endParaRPr lang="en-US" dirty="0" smtClean="0"/>
          </a:p>
          <a:p>
            <a:pPr>
              <a:buFontTx/>
              <a:buChar char="-"/>
            </a:pPr>
            <a:r>
              <a:rPr lang="vi-VN" dirty="0" smtClean="0"/>
              <a:t>Tăng </a:t>
            </a:r>
            <a:r>
              <a:rPr lang="vi-VN" dirty="0"/>
              <a:t>sự thèm ăn. </a:t>
            </a:r>
            <a:endParaRPr lang="en-US" dirty="0" smtClean="0"/>
          </a:p>
          <a:p>
            <a:pPr>
              <a:buFontTx/>
              <a:buChar char="-"/>
            </a:pPr>
            <a:r>
              <a:rPr lang="vi-VN" dirty="0" smtClean="0"/>
              <a:t>Căng </a:t>
            </a:r>
            <a:r>
              <a:rPr lang="vi-VN" dirty="0"/>
              <a:t>thẳng, lo lắng và khó chịu. </a:t>
            </a:r>
            <a:endParaRPr lang="en-US" dirty="0" smtClean="0"/>
          </a:p>
          <a:p>
            <a:pPr>
              <a:buFontTx/>
              <a:buChar char="-"/>
            </a:pPr>
            <a:r>
              <a:rPr lang="vi-VN" dirty="0" smtClean="0"/>
              <a:t>Run </a:t>
            </a:r>
            <a:r>
              <a:rPr lang="vi-VN" dirty="0"/>
              <a:t>- thường là run tay và các ngón tay. </a:t>
            </a:r>
            <a:endParaRPr lang="en-US" dirty="0" smtClean="0"/>
          </a:p>
          <a:p>
            <a:pPr>
              <a:buFontTx/>
              <a:buChar char="-"/>
            </a:pPr>
            <a:r>
              <a:rPr lang="vi-VN" dirty="0" smtClean="0"/>
              <a:t>Ra </a:t>
            </a:r>
            <a:r>
              <a:rPr lang="vi-VN" dirty="0"/>
              <a:t>mồ hôi</a:t>
            </a:r>
            <a:r>
              <a:rPr lang="vi-VN" dirty="0" smtClean="0"/>
              <a:t>.</a:t>
            </a:r>
            <a:endParaRPr lang="en-US" dirty="0" smtClean="0"/>
          </a:p>
          <a:p>
            <a:pPr>
              <a:buFontTx/>
              <a:buChar char="-"/>
            </a:pPr>
            <a:r>
              <a:rPr lang="vi-VN" dirty="0" smtClean="0"/>
              <a:t>Thay </a:t>
            </a:r>
            <a:r>
              <a:rPr lang="vi-VN" dirty="0"/>
              <a:t>đổi kinh nguyệt. </a:t>
            </a:r>
            <a:endParaRPr lang="en-US" dirty="0" smtClean="0"/>
          </a:p>
          <a:p>
            <a:pPr>
              <a:buFontTx/>
              <a:buChar char="-"/>
            </a:pPr>
            <a:r>
              <a:rPr lang="vi-VN" dirty="0" smtClean="0"/>
              <a:t>Tăng </a:t>
            </a:r>
            <a:r>
              <a:rPr lang="vi-VN" dirty="0"/>
              <a:t>nhạy cảm với nhiệt</a:t>
            </a:r>
            <a:r>
              <a:rPr lang="vi-VN" dirty="0" smtClean="0"/>
              <a:t>.</a:t>
            </a:r>
            <a:endParaRPr lang="en-US" dirty="0"/>
          </a:p>
          <a:p>
            <a:pPr>
              <a:buFontTx/>
              <a:buChar char="-"/>
            </a:pPr>
            <a:r>
              <a:rPr lang="vi-VN" dirty="0" smtClean="0"/>
              <a:t>Đi </a:t>
            </a:r>
            <a:r>
              <a:rPr lang="vi-VN" dirty="0"/>
              <a:t>cầu thường xuyên hơn. </a:t>
            </a:r>
            <a:endParaRPr lang="en-US" dirty="0" smtClean="0"/>
          </a:p>
          <a:p>
            <a:pPr>
              <a:buFontTx/>
              <a:buChar char="-"/>
            </a:pPr>
            <a:r>
              <a:rPr lang="vi-VN" dirty="0" smtClean="0"/>
              <a:t>Phì </a:t>
            </a:r>
            <a:r>
              <a:rPr lang="vi-VN" dirty="0"/>
              <a:t>đại tuyến giáp (bướu cổ). </a:t>
            </a:r>
            <a:endParaRPr lang="en-US" dirty="0" smtClean="0"/>
          </a:p>
          <a:p>
            <a:pPr>
              <a:buFontTx/>
              <a:buChar char="-"/>
            </a:pPr>
            <a:r>
              <a:rPr lang="vi-VN" dirty="0" smtClean="0"/>
              <a:t>Mệt </a:t>
            </a:r>
            <a:r>
              <a:rPr lang="vi-VN" dirty="0"/>
              <a:t>mỏi, yếu </a:t>
            </a:r>
            <a:r>
              <a:rPr lang="vi-VN" dirty="0" smtClean="0"/>
              <a:t>cơ.</a:t>
            </a:r>
            <a:endParaRPr lang="en-US" dirty="0"/>
          </a:p>
          <a:p>
            <a:pPr>
              <a:buFontTx/>
              <a:buChar char="-"/>
            </a:pPr>
            <a:r>
              <a:rPr lang="vi-VN" dirty="0" smtClean="0"/>
              <a:t>Khó </a:t>
            </a:r>
            <a:r>
              <a:rPr lang="vi-VN" dirty="0"/>
              <a:t>ngủ. </a:t>
            </a:r>
            <a:endParaRPr lang="en-US" dirty="0"/>
          </a:p>
        </p:txBody>
      </p:sp>
      <p:sp>
        <p:nvSpPr>
          <p:cNvPr id="2" name="Title 1"/>
          <p:cNvSpPr>
            <a:spLocks noGrp="1"/>
          </p:cNvSpPr>
          <p:nvPr>
            <p:ph type="title"/>
          </p:nvPr>
        </p:nvSpPr>
        <p:spPr>
          <a:xfrm>
            <a:off x="457200" y="533400"/>
            <a:ext cx="8229600" cy="1600200"/>
          </a:xfrm>
        </p:spPr>
        <p:txBody>
          <a:bodyPr>
            <a:normAutofit fontScale="90000"/>
          </a:bodyPr>
          <a:lstStyle/>
          <a:p>
            <a:pPr algn="l"/>
            <a:r>
              <a:rPr lang="en-US" b="1" dirty="0">
                <a:solidFill>
                  <a:srgbClr val="0070C0"/>
                </a:solidFill>
              </a:rPr>
              <a:t>2.</a:t>
            </a:r>
            <a:r>
              <a:rPr lang="en-US" b="1" dirty="0">
                <a:solidFill>
                  <a:srgbClr val="0070C0"/>
                </a:solidFill>
                <a:latin typeface="Times New Roman" pitchFamily="18" charset="0"/>
                <a:cs typeface="Times New Roman" pitchFamily="18" charset="0"/>
              </a:rPr>
              <a:t>BỆNH LÝ TUYẾN GIÁP</a:t>
            </a:r>
            <a:r>
              <a:rPr lang="en-US" b="1" dirty="0">
                <a:solidFill>
                  <a:srgbClr val="0070C0"/>
                </a:solidFill>
              </a:rPr>
              <a:t/>
            </a:r>
            <a:br>
              <a:rPr lang="en-US" b="1" dirty="0">
                <a:solidFill>
                  <a:srgbClr val="0070C0"/>
                </a:solidFill>
              </a:rPr>
            </a:br>
            <a:r>
              <a:rPr lang="en-US" b="1" dirty="0" smtClean="0">
                <a:solidFill>
                  <a:srgbClr val="0070C0"/>
                </a:solidFill>
              </a:rPr>
              <a:t/>
            </a:r>
            <a:br>
              <a:rPr lang="en-US" b="1" dirty="0" smtClean="0">
                <a:solidFill>
                  <a:srgbClr val="0070C0"/>
                </a:solidFill>
              </a:rPr>
            </a:br>
            <a:r>
              <a:rPr lang="en-US" sz="3100" b="1" dirty="0" smtClean="0">
                <a:solidFill>
                  <a:schemeClr val="tx1"/>
                </a:solidFill>
              </a:rPr>
              <a:t>1.3 </a:t>
            </a:r>
            <a:r>
              <a:rPr lang="en-US" sz="2800" b="1" dirty="0" err="1" smtClean="0">
                <a:solidFill>
                  <a:schemeClr val="tx1"/>
                </a:solidFill>
              </a:rPr>
              <a:t>Triệu</a:t>
            </a:r>
            <a:r>
              <a:rPr lang="en-US" sz="2800" b="1" dirty="0" smtClean="0">
                <a:solidFill>
                  <a:schemeClr val="tx1"/>
                </a:solidFill>
              </a:rPr>
              <a:t> </a:t>
            </a:r>
            <a:r>
              <a:rPr lang="en-US" sz="2800" b="1" dirty="0" err="1" smtClean="0">
                <a:solidFill>
                  <a:schemeClr val="tx1"/>
                </a:solidFill>
              </a:rPr>
              <a:t>chứng</a:t>
            </a:r>
            <a:endParaRPr lang="en-US" sz="2800" b="1" dirty="0">
              <a:solidFill>
                <a:schemeClr val="tx1"/>
              </a:solidFill>
            </a:endParaRPr>
          </a:p>
        </p:txBody>
      </p:sp>
    </p:spTree>
    <p:extLst>
      <p:ext uri="{BB962C8B-B14F-4D97-AF65-F5344CB8AC3E}">
        <p14:creationId xmlns:p14="http://schemas.microsoft.com/office/powerpoint/2010/main" val="426980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additive="base">
                                        <p:cTn id="4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 calcmode="lin" valueType="num">
                                      <p:cBhvr additive="base">
                                        <p:cTn id="4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 calcmode="lin" valueType="num">
                                      <p:cBhvr additive="base">
                                        <p:cTn id="48"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 calcmode="lin" valueType="num">
                                      <p:cBhvr additive="base">
                                        <p:cTn id="5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 calcmode="lin" valueType="num">
                                      <p:cBhvr additive="base">
                                        <p:cTn id="56"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440</TotalTime>
  <Words>2399</Words>
  <Application>Microsoft Office PowerPoint</Application>
  <PresentationFormat>On-screen Show (4:3)</PresentationFormat>
  <Paragraphs>164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Waveform</vt:lpstr>
      <vt:lpstr>BỆNH LÝ &amp; THUỐC NỘI TIẾT</vt:lpstr>
      <vt:lpstr>1.ĐÁI THÁO ĐƯỜNG</vt:lpstr>
      <vt:lpstr>1.3 Phân loại</vt:lpstr>
      <vt:lpstr>1.5 Tiêu chuẩn chẩn đoán</vt:lpstr>
      <vt:lpstr>1. ĐÁI THÁO ĐƯỜNG  1.6 Biến chứng</vt:lpstr>
      <vt:lpstr>1. ĐÁI THÁO ĐƯỜNG  1.7 Điều trị</vt:lpstr>
      <vt:lpstr>1.8 Thuốc điều trị ĐTĐ</vt:lpstr>
      <vt:lpstr>2.BỆNH LÝ TUYẾN GIÁP</vt:lpstr>
      <vt:lpstr>2.BỆNH LÝ TUYẾN GIÁP  1.3 Triệu chứng</vt:lpstr>
      <vt:lpstr>2.BỆNH LÝ TUYẾN GIÁP  1.4 Cơ chế bệnh sinh</vt:lpstr>
      <vt:lpstr>2.BỆNH LÝ TUYẾN GIÁP   1.5 Biến chứng</vt:lpstr>
      <vt:lpstr>3.BỆNH LÝ VỎ THƯỢNG THẬN </vt:lpstr>
      <vt:lpstr>3.BỆNH LÝ VỎ THƯỢNG THẬN   3.1 Cường aldosterone vỏ thượng thận: </vt:lpstr>
      <vt:lpstr>3.BỆNH LÝ VỎ THƯỢNG THẬN   3.1 Cường aldosterone vỏ thượng thận:</vt:lpstr>
      <vt:lpstr>3.BỆNH LÝ VỎ THƯỢNG THẬN   3.2 Cường vỏ thượng thận – hội chứng Cushing:</vt:lpstr>
      <vt:lpstr>3.BỆNH LÝ VỎ THƯỢNG THẬN   3.2 Cường vỏ thượng thận – hội chứng Cushing:</vt:lpstr>
      <vt:lpstr>3.BỆNH LÝ VỎ THƯỢNG THẬN</vt:lpstr>
      <vt:lpstr>3.BỆNH LÝ VỎ THƯỢNG THẬN</vt:lpstr>
      <vt:lpstr>3.BỆNH LÝ VỎ THƯỢNG THẬN</vt:lpstr>
      <vt:lpstr>3.BỆNH LÝ VỎ THƯỢNG THẬN</vt:lpstr>
      <vt:lpstr>CẢM ƠN THẦY VÀ CÁC BẠN ĐÃ LẮNG NGHE :”&gt;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BỆNH LÝ &amp; THUỐC NỘI TIẾT</dc:title>
  <dc:creator>AutoBVT</dc:creator>
  <cp:lastModifiedBy>AutoBVT</cp:lastModifiedBy>
  <cp:revision>54</cp:revision>
  <dcterms:created xsi:type="dcterms:W3CDTF">2019-02-20T11:52:33Z</dcterms:created>
  <dcterms:modified xsi:type="dcterms:W3CDTF">2019-02-21T11:49:16Z</dcterms:modified>
</cp:coreProperties>
</file>