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56" r:id="rId5"/>
    <p:sldId id="260" r:id="rId6"/>
    <p:sldId id="277" r:id="rId7"/>
    <p:sldId id="261" r:id="rId8"/>
    <p:sldId id="262" r:id="rId9"/>
    <p:sldId id="263" r:id="rId10"/>
    <p:sldId id="264" r:id="rId11"/>
    <p:sldId id="265" r:id="rId12"/>
    <p:sldId id="266" r:id="rId13"/>
    <p:sldId id="278" r:id="rId14"/>
    <p:sldId id="279" r:id="rId15"/>
    <p:sldId id="267"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44" autoAdjust="0"/>
  </p:normalViewPr>
  <p:slideViewPr>
    <p:cSldViewPr>
      <p:cViewPr varScale="1">
        <p:scale>
          <a:sx n="65" d="100"/>
          <a:sy n="65" d="100"/>
        </p:scale>
        <p:origin x="153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E92574-5AC1-4E4C-A093-1A4541967DBC}" type="datetimeFigureOut">
              <a:rPr lang="en-US" smtClean="0"/>
              <a:t>09/05/2014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107441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92574-5AC1-4E4C-A093-1A4541967DBC}" type="datetimeFigureOut">
              <a:rPr lang="en-US" smtClean="0"/>
              <a:t>09/05/2014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261698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92574-5AC1-4E4C-A093-1A4541967DBC}" type="datetimeFigureOut">
              <a:rPr lang="en-US" smtClean="0"/>
              <a:t>09/05/2014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6097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92574-5AC1-4E4C-A093-1A4541967DBC}" type="datetimeFigureOut">
              <a:rPr lang="en-US" smtClean="0"/>
              <a:t>09/05/2014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72176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92574-5AC1-4E4C-A093-1A4541967DBC}" type="datetimeFigureOut">
              <a:rPr lang="en-US" smtClean="0"/>
              <a:t>09/05/2014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79793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E92574-5AC1-4E4C-A093-1A4541967DBC}" type="datetimeFigureOut">
              <a:rPr lang="en-US" smtClean="0"/>
              <a:t>09/05/2014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3320574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E92574-5AC1-4E4C-A093-1A4541967DBC}" type="datetimeFigureOut">
              <a:rPr lang="en-US" smtClean="0"/>
              <a:t>09/05/2014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393822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E92574-5AC1-4E4C-A093-1A4541967DBC}" type="datetimeFigureOut">
              <a:rPr lang="en-US" smtClean="0"/>
              <a:t>09/05/2014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2162759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92574-5AC1-4E4C-A093-1A4541967DBC}" type="datetimeFigureOut">
              <a:rPr lang="en-US" smtClean="0"/>
              <a:t>09/05/2014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308413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92574-5AC1-4E4C-A093-1A4541967DBC}" type="datetimeFigureOut">
              <a:rPr lang="en-US" smtClean="0"/>
              <a:t>09/05/2014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409336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92574-5AC1-4E4C-A093-1A4541967DBC}" type="datetimeFigureOut">
              <a:rPr lang="en-US" smtClean="0"/>
              <a:t>09/05/2014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CDC17-7E49-45FF-8448-D875254AD66F}" type="slidenum">
              <a:rPr lang="en-US" smtClean="0"/>
              <a:t>‹#›</a:t>
            </a:fld>
            <a:endParaRPr lang="en-US"/>
          </a:p>
        </p:txBody>
      </p:sp>
    </p:spTree>
    <p:extLst>
      <p:ext uri="{BB962C8B-B14F-4D97-AF65-F5344CB8AC3E}">
        <p14:creationId xmlns:p14="http://schemas.microsoft.com/office/powerpoint/2010/main" val="291780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92574-5AC1-4E4C-A093-1A4541967DBC}" type="datetimeFigureOut">
              <a:rPr lang="en-US" smtClean="0"/>
              <a:t>09/05/2014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CDC17-7E49-45FF-8448-D875254AD66F}" type="slidenum">
              <a:rPr lang="en-US" smtClean="0"/>
              <a:t>‹#›</a:t>
            </a:fld>
            <a:endParaRPr lang="en-US"/>
          </a:p>
        </p:txBody>
      </p:sp>
    </p:spTree>
    <p:extLst>
      <p:ext uri="{BB962C8B-B14F-4D97-AF65-F5344CB8AC3E}">
        <p14:creationId xmlns:p14="http://schemas.microsoft.com/office/powerpoint/2010/main" val="303977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457200" y="1953161"/>
            <a:ext cx="8610600" cy="144655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CHĂM SÓC BÊNH NHẬN ĐẶT ỐNG THÔNG TĨNH MẠCH TRUNG TÂM</a:t>
            </a:r>
            <a:endParaRPr lang="en-US"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4191000" y="3981272"/>
            <a:ext cx="4876800" cy="3046988"/>
          </a:xfrm>
          <a:prstGeom prst="rect">
            <a:avLst/>
          </a:prstGeom>
        </p:spPr>
        <p:txBody>
          <a:bodyPr wrap="square">
            <a:spAutoFit/>
          </a:bodyPr>
          <a:lstStyle/>
          <a:p>
            <a:pPr lvl="1"/>
            <a:r>
              <a:rPr lang="en-US" sz="3200" i="1" dirty="0" err="1" smtClean="0"/>
              <a:t>Nhóm</a:t>
            </a:r>
            <a:r>
              <a:rPr lang="en-US" sz="3200" i="1" dirty="0" smtClean="0"/>
              <a:t> 11:</a:t>
            </a:r>
          </a:p>
          <a:p>
            <a:pPr lvl="2"/>
            <a:r>
              <a:rPr lang="en-US" sz="3200" dirty="0" err="1" smtClean="0"/>
              <a:t>Nguyễn</a:t>
            </a:r>
            <a:r>
              <a:rPr lang="en-US" sz="3200" dirty="0" smtClean="0"/>
              <a:t> </a:t>
            </a:r>
            <a:r>
              <a:rPr lang="en-US" sz="3200" dirty="0" err="1" smtClean="0"/>
              <a:t>Thị</a:t>
            </a:r>
            <a:r>
              <a:rPr lang="en-US" sz="3200" dirty="0" smtClean="0"/>
              <a:t> </a:t>
            </a:r>
            <a:r>
              <a:rPr lang="en-US" sz="3200" dirty="0" err="1" smtClean="0"/>
              <a:t>Huế</a:t>
            </a:r>
            <a:endParaRPr lang="en-US" sz="3200" dirty="0" smtClean="0"/>
          </a:p>
          <a:p>
            <a:pPr lvl="2"/>
            <a:r>
              <a:rPr lang="en-US" sz="3200" dirty="0" err="1" smtClean="0"/>
              <a:t>Phan</a:t>
            </a:r>
            <a:r>
              <a:rPr lang="en-US" sz="3200" dirty="0" smtClean="0"/>
              <a:t> </a:t>
            </a:r>
            <a:r>
              <a:rPr lang="en-US" sz="3200" dirty="0" err="1" smtClean="0"/>
              <a:t>Thị</a:t>
            </a:r>
            <a:r>
              <a:rPr lang="en-US" sz="3200" dirty="0" smtClean="0"/>
              <a:t> </a:t>
            </a:r>
            <a:r>
              <a:rPr lang="en-US" sz="3200" dirty="0" err="1" smtClean="0"/>
              <a:t>Thùy</a:t>
            </a:r>
            <a:r>
              <a:rPr lang="en-US" sz="3200" dirty="0" smtClean="0"/>
              <a:t> </a:t>
            </a:r>
            <a:r>
              <a:rPr lang="en-US" sz="3200" dirty="0" err="1" smtClean="0"/>
              <a:t>Trang</a:t>
            </a:r>
            <a:endParaRPr lang="en-US" sz="3200" dirty="0" smtClean="0"/>
          </a:p>
          <a:p>
            <a:pPr lvl="2"/>
            <a:r>
              <a:rPr lang="en-US" sz="3200" dirty="0" err="1" smtClean="0"/>
              <a:t>Đặng</a:t>
            </a:r>
            <a:r>
              <a:rPr lang="en-US" sz="3200" dirty="0" smtClean="0"/>
              <a:t> </a:t>
            </a:r>
            <a:r>
              <a:rPr lang="en-US" sz="3200" dirty="0" err="1" smtClean="0"/>
              <a:t>Thị</a:t>
            </a:r>
            <a:r>
              <a:rPr lang="en-US" sz="3200" dirty="0" smtClean="0"/>
              <a:t> </a:t>
            </a:r>
            <a:r>
              <a:rPr lang="en-US" sz="3200" dirty="0" err="1" smtClean="0"/>
              <a:t>Hà</a:t>
            </a:r>
            <a:endParaRPr lang="en-US" sz="3200" dirty="0" smtClean="0"/>
          </a:p>
          <a:p>
            <a:pPr lvl="2"/>
            <a:r>
              <a:rPr lang="en-US" sz="3200" dirty="0" err="1" smtClean="0"/>
              <a:t>Nguyễn</a:t>
            </a:r>
            <a:r>
              <a:rPr lang="en-US" sz="3200" dirty="0" smtClean="0"/>
              <a:t> </a:t>
            </a:r>
            <a:r>
              <a:rPr lang="en-US" sz="3200" dirty="0" err="1" smtClean="0"/>
              <a:t>Thị</a:t>
            </a:r>
            <a:r>
              <a:rPr lang="en-US" sz="3200" dirty="0" smtClean="0"/>
              <a:t> </a:t>
            </a:r>
            <a:r>
              <a:rPr lang="en-US" sz="3200" dirty="0" err="1" smtClean="0"/>
              <a:t>Thoại</a:t>
            </a:r>
            <a:r>
              <a:rPr lang="en-US" sz="3200" dirty="0" smtClean="0"/>
              <a:t> </a:t>
            </a:r>
            <a:r>
              <a:rPr lang="en-US" sz="3200" dirty="0" err="1" smtClean="0"/>
              <a:t>Hân</a:t>
            </a:r>
            <a:endParaRPr lang="en-US" sz="3200" dirty="0" smtClean="0"/>
          </a:p>
          <a:p>
            <a:pPr lvl="1"/>
            <a:endParaRPr lang="en-US" sz="3200" dirty="0"/>
          </a:p>
        </p:txBody>
      </p:sp>
      <p:sp>
        <p:nvSpPr>
          <p:cNvPr id="2" name="TextBox 1"/>
          <p:cNvSpPr txBox="1"/>
          <p:nvPr/>
        </p:nvSpPr>
        <p:spPr>
          <a:xfrm>
            <a:off x="163544" y="848380"/>
            <a:ext cx="5826723" cy="523220"/>
          </a:xfrm>
          <a:prstGeom prst="rect">
            <a:avLst/>
          </a:prstGeom>
          <a:noFill/>
        </p:spPr>
        <p:txBody>
          <a:bodyPr wrap="none" rtlCol="0">
            <a:spAutoFit/>
          </a:bodyPr>
          <a:lstStyle/>
          <a:p>
            <a:r>
              <a:rPr lang="en-US" sz="2800" b="1" i="1" dirty="0" smtClean="0">
                <a:solidFill>
                  <a:srgbClr val="0070C0"/>
                </a:solidFill>
                <a:latin typeface="Times New Roman" pitchFamily="18" charset="0"/>
                <a:cs typeface="Times New Roman" pitchFamily="18" charset="0"/>
              </a:rPr>
              <a:t>ĐIỀU DƯỠNG HỒI SỨC CẤP CỨU:</a:t>
            </a:r>
            <a:endParaRPr lang="en-US" sz="2800" b="1" i="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4179793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971800" y="533400"/>
            <a:ext cx="3210366" cy="707886"/>
          </a:xfrm>
          <a:prstGeom prst="rect">
            <a:avLst/>
          </a:prstGeom>
          <a:noFill/>
        </p:spPr>
        <p:txBody>
          <a:bodyPr wrap="none" rtlCol="0">
            <a:spAutoFit/>
          </a:bodyPr>
          <a:lstStyle/>
          <a:p>
            <a:r>
              <a:rPr lang="en-US" sz="4000" dirty="0" smtClean="0"/>
              <a:t>NHƯỢC ĐIỂM:</a:t>
            </a:r>
            <a:endParaRPr lang="en-US" sz="4000" dirty="0"/>
          </a:p>
        </p:txBody>
      </p:sp>
      <p:sp>
        <p:nvSpPr>
          <p:cNvPr id="6" name="TextBox 5"/>
          <p:cNvSpPr txBox="1"/>
          <p:nvPr/>
        </p:nvSpPr>
        <p:spPr>
          <a:xfrm>
            <a:off x="6400800" y="1447800"/>
            <a:ext cx="2438400" cy="4708981"/>
          </a:xfrm>
          <a:prstGeom prst="rect">
            <a:avLst/>
          </a:prstGeom>
          <a:noFill/>
        </p:spPr>
        <p:txBody>
          <a:bodyPr wrap="square" rtlCol="0">
            <a:spAutoFit/>
          </a:bodyPr>
          <a:lstStyle/>
          <a:p>
            <a:pPr algn="just"/>
            <a:r>
              <a:rPr lang="vi-VN" sz="2000" dirty="0"/>
              <a:t>Gần đỉnh phổi, nguy cơ tràn khí rất cao nhất là ở những bệnh nhân </a:t>
            </a:r>
            <a:r>
              <a:rPr lang="vi-VN" sz="2000" dirty="0" smtClean="0"/>
              <a:t>có </a:t>
            </a:r>
            <a:r>
              <a:rPr lang="vi-VN" sz="2000" dirty="0"/>
              <a:t>giãn phế nang. Gần động mạch dưới đòn, không sờ thấy động mạch, khả </a:t>
            </a:r>
            <a:r>
              <a:rPr lang="vi-VN" sz="2000" dirty="0" smtClean="0"/>
              <a:t>năng </a:t>
            </a:r>
            <a:r>
              <a:rPr lang="vi-VN" sz="2000" dirty="0"/>
              <a:t>bị động mạch che lấp đường vào cũng cao, dễ chọc vào động mạch, gây </a:t>
            </a:r>
            <a:r>
              <a:rPr lang="vi-VN" sz="2000" dirty="0" smtClean="0"/>
              <a:t>khối </a:t>
            </a:r>
            <a:r>
              <a:rPr lang="vi-VN" sz="2000" dirty="0"/>
              <a:t>máu tụ. </a:t>
            </a:r>
          </a:p>
          <a:p>
            <a:pPr algn="just"/>
            <a:endParaRPr lang="en-US" sz="2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371600"/>
            <a:ext cx="4800600" cy="4876800"/>
          </a:xfrm>
          <a:prstGeom prst="rect">
            <a:avLst/>
          </a:prstGeom>
        </p:spPr>
      </p:pic>
    </p:spTree>
    <p:extLst>
      <p:ext uri="{BB962C8B-B14F-4D97-AF65-F5344CB8AC3E}">
        <p14:creationId xmlns:p14="http://schemas.microsoft.com/office/powerpoint/2010/main" val="1872612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295400" y="381000"/>
            <a:ext cx="7114512" cy="707886"/>
          </a:xfrm>
          <a:prstGeom prst="rect">
            <a:avLst/>
          </a:prstGeom>
          <a:noFill/>
        </p:spPr>
        <p:txBody>
          <a:bodyPr wrap="none" rtlCol="0">
            <a:spAutoFit/>
          </a:bodyPr>
          <a:lstStyle/>
          <a:p>
            <a:r>
              <a:rPr lang="en-US" sz="4000" dirty="0" smtClean="0"/>
              <a:t>3-Catheter </a:t>
            </a:r>
            <a:r>
              <a:rPr lang="en-US" sz="4000" dirty="0" err="1" smtClean="0"/>
              <a:t>tĩnh</a:t>
            </a:r>
            <a:r>
              <a:rPr lang="en-US" sz="4000" dirty="0" smtClean="0"/>
              <a:t> </a:t>
            </a:r>
            <a:r>
              <a:rPr lang="en-US" sz="4000" dirty="0" err="1" smtClean="0"/>
              <a:t>mạch</a:t>
            </a:r>
            <a:r>
              <a:rPr lang="en-US" sz="4000" dirty="0" smtClean="0"/>
              <a:t> </a:t>
            </a:r>
            <a:r>
              <a:rPr lang="en-US" sz="4000" dirty="0" err="1" smtClean="0"/>
              <a:t>cảnh</a:t>
            </a:r>
            <a:r>
              <a:rPr lang="en-US" sz="4000" dirty="0" smtClean="0"/>
              <a:t> </a:t>
            </a:r>
            <a:r>
              <a:rPr lang="en-US" sz="4000" dirty="0" err="1" smtClean="0"/>
              <a:t>ngoài</a:t>
            </a:r>
            <a:r>
              <a:rPr lang="en-US" sz="4000" dirty="0" smtClean="0"/>
              <a:t>:</a:t>
            </a:r>
            <a:endParaRPr lang="en-US" sz="4000" dirty="0"/>
          </a:p>
        </p:txBody>
      </p:sp>
      <p:sp>
        <p:nvSpPr>
          <p:cNvPr id="6" name="TextBox 5"/>
          <p:cNvSpPr txBox="1"/>
          <p:nvPr/>
        </p:nvSpPr>
        <p:spPr>
          <a:xfrm>
            <a:off x="3438415" y="1044714"/>
            <a:ext cx="2276585" cy="707886"/>
          </a:xfrm>
          <a:prstGeom prst="rect">
            <a:avLst/>
          </a:prstGeom>
          <a:noFill/>
        </p:spPr>
        <p:txBody>
          <a:bodyPr wrap="none" rtlCol="0">
            <a:spAutoFit/>
          </a:bodyPr>
          <a:lstStyle/>
          <a:p>
            <a:r>
              <a:rPr lang="en-US" sz="4000" dirty="0" smtClean="0"/>
              <a:t>ƯU ĐIỂM:</a:t>
            </a:r>
            <a:endParaRPr lang="en-US" sz="4000" dirty="0"/>
          </a:p>
        </p:txBody>
      </p:sp>
      <p:sp>
        <p:nvSpPr>
          <p:cNvPr id="7" name="TextBox 6"/>
          <p:cNvSpPr txBox="1"/>
          <p:nvPr/>
        </p:nvSpPr>
        <p:spPr>
          <a:xfrm>
            <a:off x="1219200" y="1773734"/>
            <a:ext cx="7696200" cy="5693866"/>
          </a:xfrm>
          <a:prstGeom prst="rect">
            <a:avLst/>
          </a:prstGeom>
          <a:noFill/>
        </p:spPr>
        <p:txBody>
          <a:bodyPr wrap="square" rtlCol="0">
            <a:spAutoFit/>
          </a:bodyPr>
          <a:lstStyle/>
          <a:p>
            <a:pPr marL="285750" indent="-285750">
              <a:buFont typeface="Arial" pitchFamily="34" charset="0"/>
              <a:buChar char="•"/>
            </a:pPr>
            <a:r>
              <a:rPr lang="en-US" sz="2800" dirty="0" err="1" smtClean="0"/>
              <a:t>Dễ</a:t>
            </a:r>
            <a:r>
              <a:rPr lang="en-US" sz="2800" dirty="0" smtClean="0"/>
              <a:t> </a:t>
            </a:r>
            <a:r>
              <a:rPr lang="en-US" sz="2800" dirty="0" err="1" smtClean="0"/>
              <a:t>dàng</a:t>
            </a:r>
            <a:r>
              <a:rPr lang="en-US" sz="2800" dirty="0" smtClean="0"/>
              <a:t> </a:t>
            </a:r>
            <a:r>
              <a:rPr lang="en-US" sz="2800" dirty="0" err="1" smtClean="0"/>
              <a:t>thấy</a:t>
            </a:r>
            <a:r>
              <a:rPr lang="en-US" sz="2800" dirty="0" smtClean="0"/>
              <a:t> </a:t>
            </a:r>
            <a:r>
              <a:rPr lang="en-US" sz="2800" dirty="0" err="1" smtClean="0"/>
              <a:t>khi</a:t>
            </a:r>
            <a:r>
              <a:rPr lang="en-US" sz="2800" dirty="0" smtClean="0"/>
              <a:t> </a:t>
            </a:r>
            <a:r>
              <a:rPr lang="en-US" sz="2800" dirty="0" err="1" smtClean="0"/>
              <a:t>cho</a:t>
            </a:r>
            <a:r>
              <a:rPr lang="en-US" sz="2800" dirty="0" smtClean="0"/>
              <a:t> </a:t>
            </a:r>
            <a:r>
              <a:rPr lang="en-US" sz="2800" dirty="0" err="1" smtClean="0"/>
              <a:t>bệnh</a:t>
            </a:r>
            <a:r>
              <a:rPr lang="en-US" sz="2800" dirty="0" smtClean="0"/>
              <a:t> </a:t>
            </a:r>
            <a:r>
              <a:rPr lang="en-US" sz="2800" dirty="0" err="1" smtClean="0"/>
              <a:t>nhân</a:t>
            </a:r>
            <a:r>
              <a:rPr lang="en-US" sz="2800" dirty="0" smtClean="0"/>
              <a:t> quay </a:t>
            </a:r>
            <a:r>
              <a:rPr lang="en-US" sz="2800" dirty="0" err="1" smtClean="0"/>
              <a:t>đầu</a:t>
            </a:r>
            <a:r>
              <a:rPr lang="en-US" sz="2800" dirty="0" smtClean="0"/>
              <a:t> sang </a:t>
            </a:r>
            <a:r>
              <a:rPr lang="en-US" sz="2800" dirty="0" err="1" smtClean="0"/>
              <a:t>bên</a:t>
            </a:r>
            <a:r>
              <a:rPr lang="en-US" sz="2800" dirty="0" smtClean="0"/>
              <a:t> </a:t>
            </a:r>
            <a:r>
              <a:rPr lang="en-US" sz="2800" dirty="0" err="1" smtClean="0"/>
              <a:t>đối</a:t>
            </a:r>
            <a:r>
              <a:rPr lang="en-US" sz="2800" dirty="0" smtClean="0"/>
              <a:t> </a:t>
            </a:r>
            <a:r>
              <a:rPr lang="en-US" sz="2800" dirty="0" err="1" smtClean="0"/>
              <a:t>diện,nó</a:t>
            </a:r>
            <a:r>
              <a:rPr lang="en-US" sz="2800" dirty="0" smtClean="0"/>
              <a:t> </a:t>
            </a:r>
            <a:r>
              <a:rPr lang="en-US" sz="2800" dirty="0" err="1" smtClean="0"/>
              <a:t>bắt</a:t>
            </a:r>
            <a:r>
              <a:rPr lang="en-US" sz="2800" dirty="0" smtClean="0"/>
              <a:t> </a:t>
            </a:r>
            <a:r>
              <a:rPr lang="en-US" sz="2800" dirty="0" err="1" smtClean="0"/>
              <a:t>chéo</a:t>
            </a:r>
            <a:r>
              <a:rPr lang="en-US" sz="2800" dirty="0" smtClean="0"/>
              <a:t> </a:t>
            </a:r>
            <a:r>
              <a:rPr lang="en-US" sz="2800" dirty="0" err="1" smtClean="0"/>
              <a:t>trên</a:t>
            </a:r>
            <a:r>
              <a:rPr lang="en-US" sz="2800" dirty="0" smtClean="0"/>
              <a:t> </a:t>
            </a:r>
            <a:r>
              <a:rPr lang="en-US" sz="2800" dirty="0" err="1" smtClean="0"/>
              <a:t>bề</a:t>
            </a:r>
            <a:r>
              <a:rPr lang="en-US" sz="2800" dirty="0" smtClean="0"/>
              <a:t> </a:t>
            </a:r>
            <a:r>
              <a:rPr lang="en-US" sz="2800" dirty="0" err="1" smtClean="0"/>
              <a:t>mặt</a:t>
            </a:r>
            <a:r>
              <a:rPr lang="en-US" sz="2800" dirty="0" smtClean="0"/>
              <a:t> </a:t>
            </a:r>
            <a:r>
              <a:rPr lang="en-US" sz="2800" dirty="0" err="1" smtClean="0"/>
              <a:t>của</a:t>
            </a:r>
            <a:r>
              <a:rPr lang="en-US" sz="2800" dirty="0" smtClean="0"/>
              <a:t> </a:t>
            </a:r>
            <a:r>
              <a:rPr lang="en-US" sz="2800" dirty="0" err="1" smtClean="0"/>
              <a:t>cơ</a:t>
            </a:r>
            <a:r>
              <a:rPr lang="en-US" sz="2800" dirty="0" smtClean="0"/>
              <a:t> </a:t>
            </a:r>
            <a:r>
              <a:rPr lang="en-US" sz="2800" dirty="0" err="1" smtClean="0"/>
              <a:t>ức</a:t>
            </a:r>
            <a:r>
              <a:rPr lang="en-US" sz="2800" dirty="0" smtClean="0"/>
              <a:t> </a:t>
            </a:r>
            <a:r>
              <a:rPr lang="en-US" sz="2800" dirty="0" err="1" smtClean="0"/>
              <a:t>đòn</a:t>
            </a:r>
            <a:r>
              <a:rPr lang="en-US" sz="2800" dirty="0" smtClean="0"/>
              <a:t> </a:t>
            </a:r>
            <a:r>
              <a:rPr lang="en-US" sz="2800" dirty="0" err="1" smtClean="0"/>
              <a:t>chủm</a:t>
            </a:r>
            <a:r>
              <a:rPr lang="en-US" sz="2800" dirty="0" smtClean="0"/>
              <a:t> </a:t>
            </a:r>
            <a:r>
              <a:rPr lang="en-US" sz="2800" dirty="0" err="1" smtClean="0"/>
              <a:t>từ</a:t>
            </a:r>
            <a:r>
              <a:rPr lang="en-US" sz="2800" dirty="0" smtClean="0"/>
              <a:t> </a:t>
            </a:r>
            <a:r>
              <a:rPr lang="en-US" sz="2800" dirty="0" err="1" smtClean="0"/>
              <a:t>trong</a:t>
            </a:r>
            <a:r>
              <a:rPr lang="en-US" sz="2800" dirty="0" smtClean="0"/>
              <a:t> </a:t>
            </a:r>
            <a:r>
              <a:rPr lang="en-US" sz="2800" dirty="0" err="1" smtClean="0"/>
              <a:t>ra</a:t>
            </a:r>
            <a:r>
              <a:rPr lang="en-US" sz="2800" dirty="0" smtClean="0"/>
              <a:t> </a:t>
            </a:r>
            <a:r>
              <a:rPr lang="en-US" sz="2800" dirty="0" err="1" smtClean="0"/>
              <a:t>ngoài,từ</a:t>
            </a:r>
            <a:r>
              <a:rPr lang="en-US" sz="2800" dirty="0" smtClean="0"/>
              <a:t> </a:t>
            </a:r>
            <a:r>
              <a:rPr lang="en-US" sz="2800" dirty="0" err="1" smtClean="0"/>
              <a:t>sau</a:t>
            </a:r>
            <a:r>
              <a:rPr lang="en-US" sz="2800" dirty="0" smtClean="0"/>
              <a:t> </a:t>
            </a:r>
            <a:r>
              <a:rPr lang="en-US" sz="2800" dirty="0" err="1" smtClean="0"/>
              <a:t>ra</a:t>
            </a:r>
            <a:r>
              <a:rPr lang="en-US" sz="2800" dirty="0" smtClean="0"/>
              <a:t> </a:t>
            </a:r>
            <a:r>
              <a:rPr lang="en-US" sz="2800" dirty="0" err="1" smtClean="0"/>
              <a:t>trước</a:t>
            </a:r>
            <a:r>
              <a:rPr lang="en-US" sz="2800" dirty="0" smtClean="0"/>
              <a:t>.</a:t>
            </a:r>
          </a:p>
          <a:p>
            <a:pPr marL="285750" indent="-285750">
              <a:buFont typeface="Arial" pitchFamily="34" charset="0"/>
              <a:buChar char="•"/>
            </a:pPr>
            <a:r>
              <a:rPr lang="en-US" sz="2800" dirty="0" err="1" smtClean="0"/>
              <a:t>Khi</a:t>
            </a:r>
            <a:r>
              <a:rPr lang="en-US" sz="2800" dirty="0" smtClean="0"/>
              <a:t> </a:t>
            </a:r>
            <a:r>
              <a:rPr lang="en-US" sz="2800" dirty="0" err="1" smtClean="0"/>
              <a:t>bệnh</a:t>
            </a:r>
            <a:r>
              <a:rPr lang="en-US" sz="2800" dirty="0" smtClean="0"/>
              <a:t> </a:t>
            </a:r>
            <a:r>
              <a:rPr lang="en-US" sz="2800" dirty="0" err="1" smtClean="0"/>
              <a:t>nhân</a:t>
            </a:r>
            <a:r>
              <a:rPr lang="en-US" sz="2800" dirty="0" smtClean="0"/>
              <a:t> </a:t>
            </a:r>
            <a:r>
              <a:rPr lang="en-US" sz="2800" dirty="0" err="1" smtClean="0"/>
              <a:t>được</a:t>
            </a:r>
            <a:r>
              <a:rPr lang="en-US" sz="2800" dirty="0" smtClean="0"/>
              <a:t> </a:t>
            </a:r>
            <a:r>
              <a:rPr lang="en-US" sz="2800" dirty="0" err="1" smtClean="0"/>
              <a:t>đặt</a:t>
            </a:r>
            <a:r>
              <a:rPr lang="en-US" sz="2800" dirty="0" smtClean="0"/>
              <a:t> ở </a:t>
            </a:r>
            <a:r>
              <a:rPr lang="en-US" sz="2800" dirty="0" err="1" smtClean="0"/>
              <a:t>tư</a:t>
            </a:r>
            <a:r>
              <a:rPr lang="en-US" sz="2800" dirty="0" smtClean="0"/>
              <a:t> </a:t>
            </a:r>
            <a:r>
              <a:rPr lang="en-US" sz="2800" dirty="0" err="1" smtClean="0"/>
              <a:t>thế</a:t>
            </a:r>
            <a:r>
              <a:rPr lang="en-US" sz="2800" dirty="0" smtClean="0"/>
              <a:t> </a:t>
            </a:r>
            <a:r>
              <a:rPr lang="en-US" sz="2800" dirty="0" err="1" smtClean="0"/>
              <a:t>Trendelenburg</a:t>
            </a:r>
            <a:r>
              <a:rPr lang="en-US" sz="2800" dirty="0" smtClean="0"/>
              <a:t> </a:t>
            </a:r>
            <a:r>
              <a:rPr lang="en-US" sz="2800" dirty="0" err="1" smtClean="0"/>
              <a:t>và</a:t>
            </a:r>
            <a:r>
              <a:rPr lang="en-US" sz="2800" dirty="0" smtClean="0"/>
              <a:t> </a:t>
            </a:r>
            <a:r>
              <a:rPr lang="en-US" sz="2800" dirty="0" err="1" smtClean="0"/>
              <a:t>ngừng</a:t>
            </a:r>
            <a:r>
              <a:rPr lang="en-US" sz="2800" dirty="0" smtClean="0"/>
              <a:t> </a:t>
            </a:r>
            <a:r>
              <a:rPr lang="en-US" sz="2800" dirty="0" err="1" smtClean="0"/>
              <a:t>thở</a:t>
            </a:r>
            <a:r>
              <a:rPr lang="en-US" sz="2800" dirty="0" smtClean="0"/>
              <a:t> </a:t>
            </a:r>
            <a:r>
              <a:rPr lang="en-US" sz="2800" dirty="0" err="1" smtClean="0"/>
              <a:t>thì</a:t>
            </a:r>
            <a:r>
              <a:rPr lang="en-US" sz="2800" dirty="0" smtClean="0"/>
              <a:t> </a:t>
            </a:r>
            <a:r>
              <a:rPr lang="en-US" sz="2800" dirty="0" err="1" smtClean="0"/>
              <a:t>thở</a:t>
            </a:r>
            <a:r>
              <a:rPr lang="en-US" sz="2800" dirty="0" smtClean="0"/>
              <a:t> </a:t>
            </a:r>
            <a:r>
              <a:rPr lang="en-US" sz="2800" dirty="0" err="1" smtClean="0"/>
              <a:t>ra</a:t>
            </a:r>
            <a:r>
              <a:rPr lang="en-US" sz="2800" dirty="0" smtClean="0"/>
              <a:t>( </a:t>
            </a:r>
            <a:r>
              <a:rPr lang="en-US" sz="2800" dirty="0" err="1" smtClean="0"/>
              <a:t>thanh</a:t>
            </a:r>
            <a:r>
              <a:rPr lang="en-US" sz="2800" dirty="0" smtClean="0"/>
              <a:t> </a:t>
            </a:r>
            <a:r>
              <a:rPr lang="en-US" sz="2800" dirty="0" err="1" smtClean="0"/>
              <a:t>môn</a:t>
            </a:r>
            <a:r>
              <a:rPr lang="en-US" sz="2800" dirty="0" smtClean="0"/>
              <a:t> </a:t>
            </a:r>
            <a:r>
              <a:rPr lang="en-US" sz="2800" dirty="0" err="1" smtClean="0"/>
              <a:t>đóng</a:t>
            </a:r>
            <a:r>
              <a:rPr lang="en-US" sz="2800" dirty="0" smtClean="0"/>
              <a:t>) </a:t>
            </a:r>
            <a:r>
              <a:rPr lang="en-US" sz="2800" dirty="0" err="1" smtClean="0"/>
              <a:t>thì</a:t>
            </a:r>
            <a:r>
              <a:rPr lang="en-US" sz="2800" dirty="0" smtClean="0"/>
              <a:t> </a:t>
            </a:r>
            <a:r>
              <a:rPr lang="en-US" sz="2800" dirty="0" err="1" smtClean="0"/>
              <a:t>tĩnh</a:t>
            </a:r>
            <a:r>
              <a:rPr lang="en-US" sz="2800" dirty="0" smtClean="0"/>
              <a:t> </a:t>
            </a:r>
            <a:r>
              <a:rPr lang="en-US" sz="2800" dirty="0" err="1" smtClean="0"/>
              <a:t>mạch</a:t>
            </a:r>
            <a:r>
              <a:rPr lang="en-US" sz="2800" dirty="0" smtClean="0"/>
              <a:t> </a:t>
            </a:r>
            <a:r>
              <a:rPr lang="en-US" sz="2800" dirty="0" err="1" smtClean="0"/>
              <a:t>sẽ</a:t>
            </a:r>
            <a:r>
              <a:rPr lang="en-US" sz="2800" dirty="0" smtClean="0"/>
              <a:t> </a:t>
            </a:r>
            <a:r>
              <a:rPr lang="en-US" sz="2800" dirty="0" err="1" smtClean="0"/>
              <a:t>nổi</a:t>
            </a:r>
            <a:r>
              <a:rPr lang="en-US" sz="2800" dirty="0" smtClean="0"/>
              <a:t> </a:t>
            </a:r>
            <a:r>
              <a:rPr lang="en-US" sz="2800" dirty="0" err="1" smtClean="0"/>
              <a:t>lên</a:t>
            </a:r>
            <a:r>
              <a:rPr lang="en-US" sz="2800" dirty="0" smtClean="0"/>
              <a:t>.</a:t>
            </a:r>
          </a:p>
          <a:p>
            <a:pPr marL="285750" indent="-285750">
              <a:buFont typeface="Arial" pitchFamily="34" charset="0"/>
              <a:buChar char="•"/>
            </a:pPr>
            <a:r>
              <a:rPr lang="en-US" sz="2800" dirty="0" err="1" smtClean="0"/>
              <a:t>Dễ</a:t>
            </a:r>
            <a:r>
              <a:rPr lang="en-US" sz="2800" dirty="0" smtClean="0"/>
              <a:t> </a:t>
            </a:r>
            <a:r>
              <a:rPr lang="en-US" sz="2800" dirty="0" err="1" smtClean="0"/>
              <a:t>chích</a:t>
            </a:r>
            <a:r>
              <a:rPr lang="en-US" sz="2800" dirty="0" smtClean="0"/>
              <a:t>, </a:t>
            </a:r>
            <a:r>
              <a:rPr lang="en-US" sz="2800" dirty="0" err="1" smtClean="0"/>
              <a:t>kỹ</a:t>
            </a:r>
            <a:r>
              <a:rPr lang="en-US" sz="2800" dirty="0" smtClean="0"/>
              <a:t> </a:t>
            </a:r>
            <a:r>
              <a:rPr lang="en-US" sz="2800" dirty="0" err="1" smtClean="0"/>
              <a:t>thuật</a:t>
            </a:r>
            <a:r>
              <a:rPr lang="en-US" sz="2800" dirty="0" smtClean="0"/>
              <a:t> </a:t>
            </a:r>
            <a:r>
              <a:rPr lang="en-US" sz="2800" dirty="0" err="1" smtClean="0"/>
              <a:t>đơn</a:t>
            </a:r>
            <a:r>
              <a:rPr lang="en-US" sz="2800" dirty="0" smtClean="0"/>
              <a:t> </a:t>
            </a:r>
            <a:r>
              <a:rPr lang="en-US" sz="2800" dirty="0" err="1" smtClean="0"/>
              <a:t>giản</a:t>
            </a:r>
            <a:r>
              <a:rPr lang="en-US" sz="2800" dirty="0" smtClean="0"/>
              <a:t>.</a:t>
            </a:r>
          </a:p>
          <a:p>
            <a:pPr marL="285750" indent="-285750">
              <a:buFont typeface="Arial" pitchFamily="34" charset="0"/>
              <a:buChar char="•"/>
            </a:pPr>
            <a:r>
              <a:rPr lang="en-US" sz="2800" dirty="0" err="1" smtClean="0"/>
              <a:t>Có</a:t>
            </a:r>
            <a:r>
              <a:rPr lang="en-US" sz="2800" dirty="0" smtClean="0"/>
              <a:t> </a:t>
            </a:r>
            <a:r>
              <a:rPr lang="en-US" sz="2800" dirty="0" err="1" smtClean="0"/>
              <a:t>thể</a:t>
            </a:r>
            <a:r>
              <a:rPr lang="en-US" sz="2800" dirty="0" smtClean="0"/>
              <a:t> </a:t>
            </a:r>
            <a:r>
              <a:rPr lang="en-US" sz="2800" dirty="0" err="1" smtClean="0"/>
              <a:t>truyền</a:t>
            </a:r>
            <a:r>
              <a:rPr lang="en-US" sz="2800" dirty="0" smtClean="0"/>
              <a:t> </a:t>
            </a:r>
            <a:r>
              <a:rPr lang="en-US" sz="2800" dirty="0" err="1" smtClean="0"/>
              <a:t>với</a:t>
            </a:r>
            <a:r>
              <a:rPr lang="en-US" sz="2800" dirty="0" smtClean="0"/>
              <a:t> </a:t>
            </a:r>
            <a:r>
              <a:rPr lang="en-US" sz="2800" dirty="0" err="1" smtClean="0"/>
              <a:t>kim</a:t>
            </a:r>
            <a:r>
              <a:rPr lang="en-US" sz="2800" dirty="0" smtClean="0"/>
              <a:t> 14-16G</a:t>
            </a:r>
          </a:p>
          <a:p>
            <a:pPr marL="285750" indent="-285750">
              <a:buFont typeface="Arial" pitchFamily="34" charset="0"/>
              <a:buChar char="•"/>
            </a:pPr>
            <a:r>
              <a:rPr lang="en-US" sz="2800" dirty="0" err="1" smtClean="0"/>
              <a:t>Có</a:t>
            </a:r>
            <a:r>
              <a:rPr lang="en-US" sz="2800" dirty="0" smtClean="0"/>
              <a:t> </a:t>
            </a:r>
            <a:r>
              <a:rPr lang="en-US" sz="2800" dirty="0" err="1" smtClean="0"/>
              <a:t>thể</a:t>
            </a:r>
            <a:r>
              <a:rPr lang="en-US" sz="2800" dirty="0" smtClean="0"/>
              <a:t> </a:t>
            </a:r>
            <a:r>
              <a:rPr lang="en-US" sz="2800" dirty="0" err="1" smtClean="0"/>
              <a:t>chích</a:t>
            </a:r>
            <a:r>
              <a:rPr lang="en-US" sz="2800" dirty="0" smtClean="0"/>
              <a:t> </a:t>
            </a:r>
            <a:r>
              <a:rPr lang="en-US" sz="2800" dirty="0" err="1" smtClean="0"/>
              <a:t>nhiều</a:t>
            </a:r>
            <a:r>
              <a:rPr lang="en-US" sz="2800" dirty="0" smtClean="0"/>
              <a:t> </a:t>
            </a:r>
            <a:r>
              <a:rPr lang="en-US" sz="2800" dirty="0" err="1" smtClean="0"/>
              <a:t>đường</a:t>
            </a:r>
            <a:r>
              <a:rPr lang="en-US" sz="2800" dirty="0" smtClean="0"/>
              <a:t> </a:t>
            </a:r>
            <a:r>
              <a:rPr lang="en-US" sz="2800" dirty="0" err="1" smtClean="0"/>
              <a:t>cùng</a:t>
            </a:r>
            <a:r>
              <a:rPr lang="en-US" sz="2800" dirty="0" smtClean="0"/>
              <a:t> 1 </a:t>
            </a:r>
            <a:r>
              <a:rPr lang="en-US" sz="2800" dirty="0" err="1" smtClean="0"/>
              <a:t>lúc</a:t>
            </a:r>
            <a:r>
              <a:rPr lang="en-US" sz="2800" dirty="0" smtClean="0"/>
              <a:t>.</a:t>
            </a:r>
          </a:p>
          <a:p>
            <a:pPr marL="285750" indent="-285750">
              <a:buFont typeface="Arial" pitchFamily="34" charset="0"/>
              <a:buChar char="•"/>
            </a:pPr>
            <a:r>
              <a:rPr lang="en-US" sz="2800" dirty="0" err="1" smtClean="0"/>
              <a:t>Ít</a:t>
            </a:r>
            <a:r>
              <a:rPr lang="en-US" sz="2800" dirty="0" smtClean="0"/>
              <a:t> </a:t>
            </a:r>
            <a:r>
              <a:rPr lang="en-US" sz="2800" dirty="0" err="1" smtClean="0"/>
              <a:t>biến</a:t>
            </a:r>
            <a:r>
              <a:rPr lang="en-US" sz="2800" dirty="0" smtClean="0"/>
              <a:t> </a:t>
            </a:r>
            <a:r>
              <a:rPr lang="en-US" sz="2800" dirty="0" err="1" smtClean="0"/>
              <a:t>chứng</a:t>
            </a:r>
            <a:r>
              <a:rPr lang="en-US" sz="2800" dirty="0" smtClean="0"/>
              <a:t> </a:t>
            </a:r>
            <a:r>
              <a:rPr lang="en-US" sz="2800" dirty="0" err="1" smtClean="0"/>
              <a:t>nặng</a:t>
            </a:r>
            <a:r>
              <a:rPr lang="vi-VN" sz="2800" dirty="0"/>
              <a:t/>
            </a:r>
            <a:br>
              <a:rPr lang="vi-VN" sz="2800" dirty="0"/>
            </a:br>
            <a:r>
              <a:rPr lang="vi-VN" sz="2800" dirty="0"/>
              <a:t/>
            </a:r>
            <a:br>
              <a:rPr lang="vi-VN" sz="2800" dirty="0"/>
            </a:br>
            <a:r>
              <a:rPr lang="vi-VN" sz="2800" dirty="0"/>
              <a:t/>
            </a:r>
            <a:br>
              <a:rPr lang="vi-VN" sz="2800" dirty="0"/>
            </a:br>
            <a:endParaRPr lang="en-US" sz="2800" dirty="0"/>
          </a:p>
        </p:txBody>
      </p:sp>
    </p:spTree>
    <p:extLst>
      <p:ext uri="{BB962C8B-B14F-4D97-AF65-F5344CB8AC3E}">
        <p14:creationId xmlns:p14="http://schemas.microsoft.com/office/powerpoint/2010/main" val="2325008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743200" y="533400"/>
            <a:ext cx="3210366" cy="707886"/>
          </a:xfrm>
          <a:prstGeom prst="rect">
            <a:avLst/>
          </a:prstGeom>
          <a:noFill/>
        </p:spPr>
        <p:txBody>
          <a:bodyPr wrap="none" rtlCol="0">
            <a:spAutoFit/>
          </a:bodyPr>
          <a:lstStyle/>
          <a:p>
            <a:r>
              <a:rPr lang="en-US" sz="4000" dirty="0" smtClean="0"/>
              <a:t>NHƯỢC ĐIỂM:</a:t>
            </a:r>
            <a:endParaRPr lang="en-US" sz="4000" dirty="0"/>
          </a:p>
        </p:txBody>
      </p:sp>
      <p:sp>
        <p:nvSpPr>
          <p:cNvPr id="6" name="TextBox 5"/>
          <p:cNvSpPr txBox="1"/>
          <p:nvPr/>
        </p:nvSpPr>
        <p:spPr>
          <a:xfrm>
            <a:off x="1371600" y="1600200"/>
            <a:ext cx="7086600" cy="3539430"/>
          </a:xfrm>
          <a:prstGeom prst="rect">
            <a:avLst/>
          </a:prstGeom>
          <a:noFill/>
        </p:spPr>
        <p:txBody>
          <a:bodyPr wrap="square" rtlCol="0">
            <a:spAutoFit/>
          </a:bodyPr>
          <a:lstStyle/>
          <a:p>
            <a:pPr marL="285750" indent="-285750">
              <a:buFont typeface="Arial" pitchFamily="34" charset="0"/>
              <a:buChar char="•"/>
            </a:pPr>
            <a:r>
              <a:rPr lang="en-US" sz="2800" dirty="0" err="1" smtClean="0"/>
              <a:t>Bệnh</a:t>
            </a:r>
            <a:r>
              <a:rPr lang="en-US" sz="2800" dirty="0" smtClean="0"/>
              <a:t> </a:t>
            </a:r>
            <a:r>
              <a:rPr lang="en-US" sz="2800" dirty="0" err="1" smtClean="0"/>
              <a:t>nhân</a:t>
            </a:r>
            <a:r>
              <a:rPr lang="en-US" sz="2800" dirty="0" smtClean="0"/>
              <a:t> </a:t>
            </a:r>
            <a:r>
              <a:rPr lang="en-US" sz="2800" dirty="0" err="1" smtClean="0"/>
              <a:t>không</a:t>
            </a:r>
            <a:r>
              <a:rPr lang="en-US" sz="2800" dirty="0" smtClean="0"/>
              <a:t> </a:t>
            </a:r>
            <a:r>
              <a:rPr lang="en-US" sz="2800" dirty="0" err="1" smtClean="0"/>
              <a:t>thoải</a:t>
            </a:r>
            <a:r>
              <a:rPr lang="en-US" sz="2800" dirty="0" smtClean="0"/>
              <a:t> </a:t>
            </a:r>
            <a:r>
              <a:rPr lang="en-US" sz="2800" dirty="0" err="1" smtClean="0"/>
              <a:t>mái,bệnh</a:t>
            </a:r>
            <a:r>
              <a:rPr lang="en-US" sz="2800" dirty="0" smtClean="0"/>
              <a:t> </a:t>
            </a:r>
            <a:r>
              <a:rPr lang="en-US" sz="2800" dirty="0" err="1" smtClean="0"/>
              <a:t>nhân</a:t>
            </a:r>
            <a:r>
              <a:rPr lang="en-US" sz="2800" dirty="0" smtClean="0"/>
              <a:t> </a:t>
            </a:r>
            <a:r>
              <a:rPr lang="en-US" sz="2800" dirty="0" err="1" smtClean="0"/>
              <a:t>không</a:t>
            </a:r>
            <a:r>
              <a:rPr lang="en-US" sz="2800" dirty="0" smtClean="0"/>
              <a:t> quay </a:t>
            </a:r>
            <a:r>
              <a:rPr lang="en-US" sz="2800" dirty="0" err="1" smtClean="0"/>
              <a:t>đầu</a:t>
            </a:r>
            <a:r>
              <a:rPr lang="en-US" sz="2800" dirty="0" smtClean="0"/>
              <a:t> </a:t>
            </a:r>
            <a:r>
              <a:rPr lang="en-US" sz="2800" dirty="0" err="1" smtClean="0"/>
              <a:t>được</a:t>
            </a:r>
            <a:endParaRPr lang="en-US" sz="2800" dirty="0" smtClean="0"/>
          </a:p>
          <a:p>
            <a:pPr marL="285750" indent="-285750">
              <a:buFont typeface="Arial" pitchFamily="34" charset="0"/>
              <a:buChar char="•"/>
            </a:pPr>
            <a:r>
              <a:rPr lang="en-US" sz="2800" dirty="0" err="1" smtClean="0"/>
              <a:t>Viêm</a:t>
            </a:r>
            <a:r>
              <a:rPr lang="en-US" sz="2800" dirty="0" smtClean="0"/>
              <a:t> </a:t>
            </a:r>
            <a:r>
              <a:rPr lang="en-US" sz="2800" dirty="0" err="1" smtClean="0"/>
              <a:t>tĩnh</a:t>
            </a:r>
            <a:r>
              <a:rPr lang="en-US" sz="2800" dirty="0" smtClean="0"/>
              <a:t> </a:t>
            </a:r>
            <a:r>
              <a:rPr lang="en-US" sz="2800" dirty="0" err="1" smtClean="0"/>
              <a:t>mạch</a:t>
            </a:r>
            <a:r>
              <a:rPr lang="vi-VN" sz="2800" dirty="0"/>
              <a:t>  </a:t>
            </a:r>
            <a:endParaRPr lang="en-US" sz="2800" dirty="0" smtClean="0"/>
          </a:p>
          <a:p>
            <a:pPr marL="285750" indent="-285750">
              <a:buFont typeface="Arial" pitchFamily="34" charset="0"/>
              <a:buChar char="•"/>
            </a:pPr>
            <a:r>
              <a:rPr lang="en-US" sz="2800" dirty="0" err="1" smtClean="0"/>
              <a:t>Bể</a:t>
            </a:r>
            <a:r>
              <a:rPr lang="en-US" sz="2800" dirty="0" smtClean="0"/>
              <a:t>, </a:t>
            </a:r>
            <a:r>
              <a:rPr lang="en-US" sz="2800" dirty="0" err="1" smtClean="0"/>
              <a:t>phù</a:t>
            </a:r>
            <a:r>
              <a:rPr lang="en-US" sz="2800" dirty="0" smtClean="0"/>
              <a:t> </a:t>
            </a:r>
            <a:r>
              <a:rPr lang="en-US" sz="2800" dirty="0" err="1" smtClean="0"/>
              <a:t>tĩnh</a:t>
            </a:r>
            <a:r>
              <a:rPr lang="en-US" sz="2800" dirty="0" smtClean="0"/>
              <a:t> </a:t>
            </a:r>
            <a:r>
              <a:rPr lang="en-US" sz="2800" dirty="0" err="1" smtClean="0"/>
              <a:t>mạch,tiêm</a:t>
            </a:r>
            <a:r>
              <a:rPr lang="en-US" sz="2800" dirty="0" smtClean="0"/>
              <a:t> </a:t>
            </a:r>
            <a:r>
              <a:rPr lang="en-US" sz="2800" dirty="0" err="1" smtClean="0"/>
              <a:t>thuốc</a:t>
            </a:r>
            <a:r>
              <a:rPr lang="en-US" sz="2800" dirty="0" smtClean="0"/>
              <a:t> </a:t>
            </a:r>
            <a:r>
              <a:rPr lang="en-US" sz="2800" dirty="0" err="1" smtClean="0"/>
              <a:t>vào</a:t>
            </a:r>
            <a:r>
              <a:rPr lang="en-US" sz="2800" dirty="0" smtClean="0"/>
              <a:t> </a:t>
            </a:r>
            <a:r>
              <a:rPr lang="en-US" sz="2800" dirty="0" err="1" smtClean="0"/>
              <a:t>tổ</a:t>
            </a:r>
            <a:r>
              <a:rPr lang="en-US" sz="2800" dirty="0" smtClean="0"/>
              <a:t> </a:t>
            </a:r>
            <a:r>
              <a:rPr lang="en-US" sz="2800" dirty="0" err="1" smtClean="0"/>
              <a:t>chức</a:t>
            </a:r>
            <a:r>
              <a:rPr lang="en-US" sz="2800" dirty="0" smtClean="0"/>
              <a:t> </a:t>
            </a:r>
            <a:r>
              <a:rPr lang="en-US" sz="2800" dirty="0" err="1" smtClean="0"/>
              <a:t>dưới</a:t>
            </a:r>
            <a:r>
              <a:rPr lang="en-US" sz="2800" dirty="0" smtClean="0"/>
              <a:t> da</a:t>
            </a:r>
          </a:p>
          <a:p>
            <a:pPr marL="285750" indent="-285750">
              <a:buFont typeface="Arial" pitchFamily="34" charset="0"/>
              <a:buChar char="•"/>
            </a:pPr>
            <a:r>
              <a:rPr lang="en-US" sz="2800" dirty="0" err="1" smtClean="0"/>
              <a:t>Nhiễm</a:t>
            </a:r>
            <a:r>
              <a:rPr lang="en-US" sz="2800" dirty="0" smtClean="0"/>
              <a:t> </a:t>
            </a:r>
            <a:r>
              <a:rPr lang="en-US" sz="2800" dirty="0" err="1" smtClean="0"/>
              <a:t>trùng</a:t>
            </a:r>
            <a:r>
              <a:rPr lang="en-US" sz="2800" dirty="0" smtClean="0"/>
              <a:t> catheter</a:t>
            </a:r>
            <a:r>
              <a:rPr lang="vi-VN" sz="2800" dirty="0"/>
              <a:t/>
            </a:r>
            <a:br>
              <a:rPr lang="vi-VN" sz="2800" dirty="0"/>
            </a:br>
            <a:r>
              <a:rPr lang="vi-VN" sz="2800" dirty="0"/>
              <a:t/>
            </a:r>
            <a:br>
              <a:rPr lang="vi-VN" sz="2800" dirty="0"/>
            </a:br>
            <a:endParaRPr lang="en-US" sz="2800" dirty="0"/>
          </a:p>
        </p:txBody>
      </p:sp>
    </p:spTree>
    <p:extLst>
      <p:ext uri="{BB962C8B-B14F-4D97-AF65-F5344CB8AC3E}">
        <p14:creationId xmlns:p14="http://schemas.microsoft.com/office/powerpoint/2010/main" val="3815457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783108" y="304800"/>
            <a:ext cx="5532092" cy="707886"/>
          </a:xfrm>
          <a:prstGeom prst="rect">
            <a:avLst/>
          </a:prstGeom>
          <a:noFill/>
        </p:spPr>
        <p:txBody>
          <a:bodyPr wrap="none" rtlCol="0">
            <a:spAutoFit/>
          </a:bodyPr>
          <a:lstStyle/>
          <a:p>
            <a:r>
              <a:rPr lang="en-US" sz="4000" dirty="0" smtClean="0"/>
              <a:t>4-Catheter </a:t>
            </a:r>
            <a:r>
              <a:rPr lang="en-US" sz="4000" dirty="0" err="1" smtClean="0"/>
              <a:t>tĩnh</a:t>
            </a:r>
            <a:r>
              <a:rPr lang="en-US" sz="4000" dirty="0" smtClean="0"/>
              <a:t> </a:t>
            </a:r>
            <a:r>
              <a:rPr lang="en-US" sz="4000" dirty="0" err="1" smtClean="0"/>
              <a:t>mạch</a:t>
            </a:r>
            <a:r>
              <a:rPr lang="en-US" sz="4000" dirty="0" smtClean="0"/>
              <a:t> </a:t>
            </a:r>
            <a:r>
              <a:rPr lang="en-US" sz="4000" dirty="0" err="1" smtClean="0"/>
              <a:t>đùi</a:t>
            </a:r>
            <a:r>
              <a:rPr lang="en-US" sz="4000" dirty="0" smtClean="0"/>
              <a:t>:</a:t>
            </a:r>
            <a:endParaRPr lang="en-US" sz="4000" dirty="0"/>
          </a:p>
        </p:txBody>
      </p:sp>
      <p:sp>
        <p:nvSpPr>
          <p:cNvPr id="6" name="TextBox 5"/>
          <p:cNvSpPr txBox="1"/>
          <p:nvPr/>
        </p:nvSpPr>
        <p:spPr>
          <a:xfrm>
            <a:off x="3352800" y="1143000"/>
            <a:ext cx="2276585" cy="1323439"/>
          </a:xfrm>
          <a:prstGeom prst="rect">
            <a:avLst/>
          </a:prstGeom>
          <a:noFill/>
        </p:spPr>
        <p:txBody>
          <a:bodyPr wrap="none" rtlCol="0">
            <a:spAutoFit/>
          </a:bodyPr>
          <a:lstStyle/>
          <a:p>
            <a:r>
              <a:rPr lang="en-US" sz="4000" dirty="0" smtClean="0"/>
              <a:t>ƯU ĐIỂM:</a:t>
            </a:r>
          </a:p>
          <a:p>
            <a:endParaRPr lang="en-US" sz="4000" dirty="0"/>
          </a:p>
        </p:txBody>
      </p:sp>
      <p:sp>
        <p:nvSpPr>
          <p:cNvPr id="7" name="TextBox 6"/>
          <p:cNvSpPr txBox="1"/>
          <p:nvPr/>
        </p:nvSpPr>
        <p:spPr>
          <a:xfrm>
            <a:off x="1219200" y="2209800"/>
            <a:ext cx="7239000" cy="3539430"/>
          </a:xfrm>
          <a:prstGeom prst="rect">
            <a:avLst/>
          </a:prstGeom>
          <a:noFill/>
        </p:spPr>
        <p:txBody>
          <a:bodyPr wrap="square" rtlCol="0">
            <a:spAutoFit/>
          </a:bodyPr>
          <a:lstStyle/>
          <a:p>
            <a:pPr marL="285750" indent="-285750">
              <a:buFont typeface="Wingdings" pitchFamily="2" charset="2"/>
              <a:buChar char="v"/>
            </a:pPr>
            <a:r>
              <a:rPr lang="vi-VN" sz="2800" dirty="0" smtClean="0">
                <a:latin typeface="+mj-lt"/>
              </a:rPr>
              <a:t>Đây </a:t>
            </a:r>
            <a:r>
              <a:rPr lang="vi-VN" sz="2800" dirty="0">
                <a:latin typeface="+mj-lt"/>
              </a:rPr>
              <a:t>là tĩnh mạch lớn cho phép đặt catheter có </a:t>
            </a:r>
            <a:r>
              <a:rPr lang="vi-VN" sz="2800" dirty="0" smtClean="0">
                <a:latin typeface="+mj-lt"/>
              </a:rPr>
              <a:t>đường </a:t>
            </a:r>
            <a:r>
              <a:rPr lang="vi-VN" sz="2800" dirty="0">
                <a:latin typeface="+mj-lt"/>
              </a:rPr>
              <a:t>kính lớn, </a:t>
            </a:r>
            <a:r>
              <a:rPr lang="vi-VN" sz="2800" dirty="0" smtClean="0">
                <a:latin typeface="+mj-lt"/>
              </a:rPr>
              <a:t>cứng </a:t>
            </a:r>
            <a:endParaRPr lang="en-US" sz="2800" dirty="0" smtClean="0">
              <a:latin typeface="+mj-lt"/>
            </a:endParaRPr>
          </a:p>
          <a:p>
            <a:pPr marL="285750" indent="-285750">
              <a:buFont typeface="Wingdings" pitchFamily="2" charset="2"/>
              <a:buChar char="v"/>
            </a:pP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vi-VN" sz="2800" dirty="0" smtClean="0">
                <a:latin typeface="+mj-lt"/>
              </a:rPr>
              <a:t>trong </a:t>
            </a:r>
            <a:r>
              <a:rPr lang="vi-VN" sz="2800" dirty="0">
                <a:latin typeface="+mj-lt"/>
              </a:rPr>
              <a:t>trường hợp ngừng tuần hoàn, </a:t>
            </a:r>
            <a:r>
              <a:rPr lang="vi-VN" sz="2800" dirty="0" smtClean="0">
                <a:latin typeface="+mj-lt"/>
              </a:rPr>
              <a:t>xa </a:t>
            </a:r>
            <a:r>
              <a:rPr lang="vi-VN" sz="2800" dirty="0">
                <a:latin typeface="+mj-lt"/>
              </a:rPr>
              <a:t>đường thở và màng phổi, kỹ thuật đơn giản, tỉ lệ thành công cao 90% đến </a:t>
            </a:r>
            <a:r>
              <a:rPr lang="vi-VN" sz="2800" dirty="0" smtClean="0">
                <a:latin typeface="+mj-lt"/>
              </a:rPr>
              <a:t>95%</a:t>
            </a:r>
            <a:endParaRPr lang="en-US" sz="2800" dirty="0" smtClean="0">
              <a:latin typeface="+mj-lt"/>
            </a:endParaRPr>
          </a:p>
          <a:p>
            <a:pPr marL="285750" indent="-285750">
              <a:buFont typeface="Wingdings" pitchFamily="2" charset="2"/>
              <a:buChar char="v"/>
            </a:pPr>
            <a:r>
              <a:rPr lang="en-US" sz="2800" dirty="0" smtClean="0">
                <a:latin typeface="Times New Roman" pitchFamily="18" charset="0"/>
                <a:cs typeface="Times New Roman" pitchFamily="18" charset="0"/>
              </a:rPr>
              <a:t>Đ</a:t>
            </a:r>
            <a:r>
              <a:rPr lang="vi-VN" sz="2800" dirty="0" smtClean="0">
                <a:latin typeface="Times New Roman" pitchFamily="18" charset="0"/>
                <a:cs typeface="Times New Roman" pitchFamily="18" charset="0"/>
              </a:rPr>
              <a:t>ư</a:t>
            </a:r>
            <a:r>
              <a:rPr lang="vi-VN" sz="2800" dirty="0" smtClean="0">
                <a:latin typeface="+mj-lt"/>
              </a:rPr>
              <a:t>ờng </a:t>
            </a:r>
            <a:r>
              <a:rPr lang="vi-VN" sz="2800" dirty="0">
                <a:latin typeface="+mj-lt"/>
              </a:rPr>
              <a:t>catheter tĩnh mạch đùi thường </a:t>
            </a:r>
            <a:r>
              <a:rPr lang="vi-VN" sz="2800" dirty="0" smtClean="0">
                <a:latin typeface="+mj-lt"/>
              </a:rPr>
              <a:t>được </a:t>
            </a:r>
            <a:r>
              <a:rPr lang="vi-VN" sz="2800" dirty="0">
                <a:latin typeface="+mj-lt"/>
              </a:rPr>
              <a:t>sử dụng trong các chuyên ngành như thận nhân </a:t>
            </a:r>
            <a:r>
              <a:rPr lang="vi-VN" sz="2800" dirty="0" smtClean="0">
                <a:latin typeface="+mj-lt"/>
              </a:rPr>
              <a:t>tạo</a:t>
            </a:r>
            <a:r>
              <a:rPr lang="en-US" sz="2800" dirty="0" smtClean="0">
                <a:latin typeface="+mj-lt"/>
              </a:rPr>
              <a:t>…</a:t>
            </a:r>
            <a:endParaRPr lang="en-US" sz="2800" dirty="0">
              <a:latin typeface="+mj-lt"/>
            </a:endParaRPr>
          </a:p>
        </p:txBody>
      </p:sp>
    </p:spTree>
    <p:extLst>
      <p:ext uri="{BB962C8B-B14F-4D97-AF65-F5344CB8AC3E}">
        <p14:creationId xmlns:p14="http://schemas.microsoft.com/office/powerpoint/2010/main" val="702706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667000" y="609600"/>
            <a:ext cx="3210366" cy="707886"/>
          </a:xfrm>
          <a:prstGeom prst="rect">
            <a:avLst/>
          </a:prstGeom>
          <a:noFill/>
        </p:spPr>
        <p:txBody>
          <a:bodyPr wrap="none" rtlCol="0">
            <a:spAutoFit/>
          </a:bodyPr>
          <a:lstStyle/>
          <a:p>
            <a:r>
              <a:rPr lang="en-US" sz="4000" dirty="0" smtClean="0"/>
              <a:t>NHƯỢC ĐIỂM:</a:t>
            </a:r>
            <a:endParaRPr lang="en-US" sz="4000" dirty="0"/>
          </a:p>
        </p:txBody>
      </p:sp>
      <p:sp>
        <p:nvSpPr>
          <p:cNvPr id="6" name="TextBox 5"/>
          <p:cNvSpPr txBox="1"/>
          <p:nvPr/>
        </p:nvSpPr>
        <p:spPr>
          <a:xfrm>
            <a:off x="1295400" y="2401431"/>
            <a:ext cx="7467600" cy="1815882"/>
          </a:xfrm>
          <a:prstGeom prst="rect">
            <a:avLst/>
          </a:prstGeom>
          <a:noFill/>
        </p:spPr>
        <p:txBody>
          <a:bodyPr wrap="square" rtlCol="0">
            <a:spAutoFit/>
          </a:bodyPr>
          <a:lstStyle/>
          <a:p>
            <a:pPr marL="285750" indent="-285750" algn="just">
              <a:buFont typeface="Wingdings" pitchFamily="2" charset="2"/>
              <a:buChar char="v"/>
            </a:pPr>
            <a:r>
              <a:rPr lang="en-US" sz="2800" dirty="0" err="1" smtClean="0"/>
              <a:t>Tỉ</a:t>
            </a:r>
            <a:r>
              <a:rPr lang="en-US" sz="2800" dirty="0" smtClean="0"/>
              <a:t> l</a:t>
            </a:r>
            <a:r>
              <a:rPr lang="vi-VN" sz="2800" dirty="0" smtClean="0"/>
              <a:t>ệ </a:t>
            </a:r>
            <a:r>
              <a:rPr lang="vi-VN" sz="2800" dirty="0"/>
              <a:t>cao biến chứng của đặt catheter đường tĩnh mạch </a:t>
            </a:r>
            <a:r>
              <a:rPr lang="vi-VN" sz="2800" dirty="0" smtClean="0"/>
              <a:t>đùi </a:t>
            </a:r>
            <a:r>
              <a:rPr lang="vi-VN" sz="2800" dirty="0"/>
              <a:t>đặc biệt là biến chứng huyết </a:t>
            </a:r>
            <a:r>
              <a:rPr lang="vi-VN" sz="2800" dirty="0" smtClean="0"/>
              <a:t>khối</a:t>
            </a:r>
            <a:r>
              <a:rPr lang="en-US" sz="2800" dirty="0" smtClean="0"/>
              <a:t>, </a:t>
            </a:r>
            <a:r>
              <a:rPr lang="vi-VN" sz="2800" dirty="0" smtClean="0"/>
              <a:t>nhiễm trùng</a:t>
            </a:r>
            <a:r>
              <a:rPr lang="en-US" sz="2800" dirty="0" smtClean="0"/>
              <a:t>….</a:t>
            </a:r>
          </a:p>
          <a:p>
            <a:pPr marL="285750" indent="-285750" algn="just">
              <a:buFont typeface="Wingdings" pitchFamily="2" charset="2"/>
              <a:buChar char="v"/>
            </a:pPr>
            <a:r>
              <a:rPr lang="en-US" sz="2800" dirty="0"/>
              <a:t>T</a:t>
            </a:r>
            <a:r>
              <a:rPr lang="vi-VN" sz="2800" dirty="0" smtClean="0"/>
              <a:t>hời </a:t>
            </a:r>
            <a:r>
              <a:rPr lang="vi-VN" sz="2800" dirty="0"/>
              <a:t>gian lưu </a:t>
            </a:r>
            <a:r>
              <a:rPr lang="vi-VN" sz="2800" dirty="0" smtClean="0"/>
              <a:t>catheter </a:t>
            </a:r>
            <a:r>
              <a:rPr lang="vi-VN" sz="2800" dirty="0"/>
              <a:t>ngắn (dưới 48 giờ). </a:t>
            </a:r>
            <a:endParaRPr lang="en-US" sz="2800" dirty="0"/>
          </a:p>
        </p:txBody>
      </p:sp>
    </p:spTree>
    <p:extLst>
      <p:ext uri="{BB962C8B-B14F-4D97-AF65-F5344CB8AC3E}">
        <p14:creationId xmlns:p14="http://schemas.microsoft.com/office/powerpoint/2010/main" val="148734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28600"/>
            <a:ext cx="10160001" cy="7620000"/>
          </a:xfrm>
          <a:prstGeom prst="rect">
            <a:avLst/>
          </a:prstGeom>
        </p:spPr>
      </p:pic>
      <p:sp>
        <p:nvSpPr>
          <p:cNvPr id="5" name="TextBox 4"/>
          <p:cNvSpPr txBox="1"/>
          <p:nvPr/>
        </p:nvSpPr>
        <p:spPr>
          <a:xfrm>
            <a:off x="685800" y="457200"/>
            <a:ext cx="3626314" cy="707886"/>
          </a:xfrm>
          <a:prstGeom prst="rect">
            <a:avLst/>
          </a:prstGeom>
          <a:noFill/>
        </p:spPr>
        <p:txBody>
          <a:bodyPr wrap="none" rtlCol="0">
            <a:spAutoFit/>
          </a:bodyPr>
          <a:lstStyle/>
          <a:p>
            <a:r>
              <a:rPr lang="en-US" sz="4000" dirty="0" smtClean="0"/>
              <a:t>IV-BIẾN CHỨNG:</a:t>
            </a:r>
            <a:endParaRPr lang="en-US" sz="4000" dirty="0"/>
          </a:p>
        </p:txBody>
      </p:sp>
      <p:sp>
        <p:nvSpPr>
          <p:cNvPr id="6" name="TextBox 5"/>
          <p:cNvSpPr txBox="1"/>
          <p:nvPr/>
        </p:nvSpPr>
        <p:spPr>
          <a:xfrm>
            <a:off x="457201" y="1219200"/>
            <a:ext cx="6629400" cy="5632311"/>
          </a:xfrm>
          <a:prstGeom prst="rect">
            <a:avLst/>
          </a:prstGeom>
          <a:noFill/>
        </p:spPr>
        <p:txBody>
          <a:bodyPr wrap="square" rtlCol="0">
            <a:spAutoFit/>
          </a:bodyPr>
          <a:lstStyle/>
          <a:p>
            <a:pPr marL="285750" indent="-285750" algn="just">
              <a:buFont typeface="Arial" pitchFamily="34" charset="0"/>
              <a:buChar char="•"/>
            </a:pPr>
            <a:r>
              <a:rPr lang="en-US" sz="2000" dirty="0" smtClean="0"/>
              <a:t>T</a:t>
            </a:r>
            <a:r>
              <a:rPr lang="vi-VN" sz="2000" dirty="0" smtClean="0"/>
              <a:t>ỉ </a:t>
            </a:r>
            <a:r>
              <a:rPr lang="vi-VN" sz="2000" dirty="0"/>
              <a:t>lệ biến chứng tùy thuộc vào vị trí đặt, đặt tại vị trí tĩnh mạch dưới đòn ít biến chứng hơn so với tĩnh mạch cảnh trong, đặt tại vị trí tĩnh mạch đùi sẽ có nhiều biến chứng nhất. Đặt ống thông tĩnh mạch trung tâm dưới hướng dẫn của siêu âm, đặc biệt là tại vị trí tĩnh mạch cảnh trong, có thể làm giảm tỉ lệ biến chứng, làm giảm số lần chọc vào tĩnh mạch và giảm thời gian làm thủ thuật.</a:t>
            </a:r>
            <a:endParaRPr lang="en-US" sz="2000" dirty="0" smtClean="0"/>
          </a:p>
          <a:p>
            <a:pPr marL="285750" indent="-285750" algn="just">
              <a:buFont typeface="Arial" pitchFamily="34" charset="0"/>
              <a:buChar char="•"/>
            </a:pPr>
            <a:r>
              <a:rPr lang="vi-VN" sz="2000" dirty="0" smtClean="0"/>
              <a:t>Các </a:t>
            </a:r>
            <a:r>
              <a:rPr lang="vi-VN" sz="2000" dirty="0"/>
              <a:t>biến chứng </a:t>
            </a:r>
            <a:r>
              <a:rPr lang="vi-VN" sz="2000" dirty="0" smtClean="0"/>
              <a:t>lớn </a:t>
            </a:r>
            <a:r>
              <a:rPr lang="vi-VN" sz="2000" dirty="0"/>
              <a:t>là tràn khí màng phổi, thủng động mạch, huyết </a:t>
            </a:r>
            <a:r>
              <a:rPr lang="vi-VN" sz="2000" dirty="0" smtClean="0"/>
              <a:t>khối </a:t>
            </a:r>
            <a:r>
              <a:rPr lang="vi-VN" sz="2000" dirty="0"/>
              <a:t>và nhiễm </a:t>
            </a:r>
            <a:r>
              <a:rPr lang="vi-VN" sz="2000" dirty="0" smtClean="0"/>
              <a:t>trùng.</a:t>
            </a:r>
            <a:endParaRPr lang="en-US" sz="2000" dirty="0" smtClean="0"/>
          </a:p>
          <a:p>
            <a:pPr marL="285750" indent="-285750" algn="just">
              <a:buFont typeface="Arial" pitchFamily="34" charset="0"/>
              <a:buChar char="•"/>
            </a:pPr>
            <a:r>
              <a:rPr lang="en-US" sz="2000" dirty="0" err="1" smtClean="0"/>
              <a:t>Biến</a:t>
            </a:r>
            <a:r>
              <a:rPr lang="en-US" sz="2000" dirty="0" smtClean="0"/>
              <a:t> </a:t>
            </a:r>
            <a:r>
              <a:rPr lang="en-US" sz="2000" dirty="0" err="1" smtClean="0"/>
              <a:t>chứng</a:t>
            </a:r>
            <a:r>
              <a:rPr lang="en-US" sz="2000" dirty="0" smtClean="0"/>
              <a:t> </a:t>
            </a:r>
            <a:r>
              <a:rPr lang="en-US" sz="2000" dirty="0" err="1" smtClean="0"/>
              <a:t>nhiễm</a:t>
            </a:r>
            <a:r>
              <a:rPr lang="en-US" sz="2000" dirty="0" smtClean="0"/>
              <a:t> </a:t>
            </a:r>
            <a:r>
              <a:rPr lang="en-US" sz="2000" dirty="0" err="1" smtClean="0"/>
              <a:t>trùng</a:t>
            </a:r>
            <a:endParaRPr lang="en-US" sz="2000" dirty="0" smtClean="0"/>
          </a:p>
          <a:p>
            <a:pPr marL="285750" indent="-285750" algn="just">
              <a:buFont typeface="Arial" pitchFamily="34" charset="0"/>
              <a:buChar char="•"/>
            </a:pPr>
            <a:r>
              <a:rPr lang="vi-VN" sz="2000" dirty="0" smtClean="0"/>
              <a:t>Chăm </a:t>
            </a:r>
            <a:r>
              <a:rPr lang="vi-VN" sz="2000" dirty="0"/>
              <a:t>sóc sau khi đặt ống thông là vô cùng quan trọng trong việc giảm thiểu lây </a:t>
            </a:r>
            <a:r>
              <a:rPr lang="vi-VN" sz="2000" dirty="0" smtClean="0"/>
              <a:t>nhiễm</a:t>
            </a:r>
            <a:r>
              <a:rPr lang="vi-VN" sz="2000" dirty="0"/>
              <a:t>, và tất cả các nhân viên y tế phải thực hiện theo các giao thức chuẩn</a:t>
            </a:r>
            <a:r>
              <a:rPr lang="vi-VN" sz="2000" dirty="0" smtClean="0"/>
              <a:t>.</a:t>
            </a:r>
            <a:endParaRPr lang="en-US" sz="2000" dirty="0" smtClean="0"/>
          </a:p>
          <a:p>
            <a:pPr marL="285750" indent="-285750" algn="just">
              <a:buFont typeface="Arial" pitchFamily="34" charset="0"/>
              <a:buChar char="•"/>
            </a:pPr>
            <a:r>
              <a:rPr lang="vi-VN" sz="2000" dirty="0" smtClean="0"/>
              <a:t>Ngoài </a:t>
            </a:r>
            <a:r>
              <a:rPr lang="vi-VN" sz="2000" dirty="0"/>
              <a:t>ra còn các biến chứng khác được liệt kê: </a:t>
            </a:r>
            <a:r>
              <a:rPr lang="vi-VN" sz="2000" dirty="0" smtClean="0"/>
              <a:t>Tràn </a:t>
            </a:r>
            <a:r>
              <a:rPr lang="vi-VN" sz="2000" dirty="0"/>
              <a:t>dưỡng chấp màng phổi, truyền dịch vào màng phổi, dò động tĩnh mạch…. </a:t>
            </a:r>
          </a:p>
          <a:p>
            <a:pPr algn="just"/>
            <a:endParaRPr lang="en-US" sz="2000" dirty="0" smtClean="0"/>
          </a:p>
        </p:txBody>
      </p:sp>
    </p:spTree>
    <p:extLst>
      <p:ext uri="{BB962C8B-B14F-4D97-AF65-F5344CB8AC3E}">
        <p14:creationId xmlns:p14="http://schemas.microsoft.com/office/powerpoint/2010/main" val="2185994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42900"/>
            <a:ext cx="10109201" cy="7581900"/>
          </a:xfrm>
          <a:prstGeom prst="rect">
            <a:avLst/>
          </a:prstGeom>
        </p:spPr>
      </p:pic>
      <p:sp>
        <p:nvSpPr>
          <p:cNvPr id="5" name="TextBox 4"/>
          <p:cNvSpPr txBox="1"/>
          <p:nvPr/>
        </p:nvSpPr>
        <p:spPr>
          <a:xfrm>
            <a:off x="762000" y="381000"/>
            <a:ext cx="6858000" cy="6186309"/>
          </a:xfrm>
          <a:prstGeom prst="rect">
            <a:avLst/>
          </a:prstGeom>
          <a:noFill/>
        </p:spPr>
        <p:txBody>
          <a:bodyPr wrap="square" rtlCol="0">
            <a:spAutoFit/>
          </a:bodyPr>
          <a:lstStyle/>
          <a:p>
            <a:pPr marL="285750" indent="-285750">
              <a:buFont typeface="Arial" pitchFamily="34" charset="0"/>
              <a:buChar char="•"/>
            </a:pPr>
            <a:r>
              <a:rPr lang="vi-VN" dirty="0" smtClean="0"/>
              <a:t>Nhồi </a:t>
            </a:r>
            <a:r>
              <a:rPr lang="vi-VN" dirty="0"/>
              <a:t>máu phổi(catheter động mạch phổi</a:t>
            </a:r>
            <a:r>
              <a:rPr lang="vi-VN" dirty="0" smtClean="0"/>
              <a:t>)</a:t>
            </a:r>
            <a:endParaRPr lang="en-US" dirty="0" smtClean="0"/>
          </a:p>
          <a:p>
            <a:pPr marL="285750" indent="-285750">
              <a:buFont typeface="Arial" pitchFamily="34" charset="0"/>
              <a:buChar char="•"/>
            </a:pPr>
            <a:r>
              <a:rPr lang="vi-VN" dirty="0" smtClean="0"/>
              <a:t> </a:t>
            </a:r>
            <a:r>
              <a:rPr lang="vi-VN" dirty="0"/>
              <a:t>Chọc vào động mạch.</a:t>
            </a:r>
          </a:p>
          <a:p>
            <a:pPr marL="285750" indent="-285750">
              <a:buFont typeface="Arial" pitchFamily="34" charset="0"/>
              <a:buChar char="•"/>
            </a:pPr>
            <a:r>
              <a:rPr lang="vi-VN" dirty="0"/>
              <a:t>Tụ máu có đè ép.</a:t>
            </a:r>
          </a:p>
          <a:p>
            <a:pPr marL="285750" indent="-285750">
              <a:buFont typeface="Arial" pitchFamily="34" charset="0"/>
              <a:buChar char="•"/>
            </a:pPr>
            <a:r>
              <a:rPr lang="vi-VN" dirty="0"/>
              <a:t>Huyết khối động mạch/nghẽn mạch.</a:t>
            </a:r>
          </a:p>
          <a:p>
            <a:pPr marL="285750" indent="-285750">
              <a:buFont typeface="Arial" pitchFamily="34" charset="0"/>
              <a:buChar char="•"/>
            </a:pPr>
            <a:r>
              <a:rPr lang="vi-VN" dirty="0"/>
              <a:t>Tràn khí màng phổi, tràn máu màng phổi, tràn dưỡng trấp màng phổi.</a:t>
            </a:r>
          </a:p>
          <a:p>
            <a:pPr marL="285750" indent="-285750">
              <a:buFont typeface="Arial" pitchFamily="34" charset="0"/>
              <a:buChar char="•"/>
            </a:pPr>
            <a:r>
              <a:rPr lang="vi-VN" dirty="0"/>
              <a:t>Tổn thương thần kinh (đám rối thần kinh hoành, cánh tay, thần kinh đùi)</a:t>
            </a:r>
          </a:p>
          <a:p>
            <a:pPr marL="285750" indent="-285750">
              <a:buFont typeface="Arial" pitchFamily="34" charset="0"/>
              <a:buChar char="•"/>
            </a:pPr>
            <a:r>
              <a:rPr lang="vi-VN" dirty="0"/>
              <a:t>Cơ học do đầu catheter, dây dẫn.</a:t>
            </a:r>
          </a:p>
          <a:p>
            <a:pPr marL="285750" indent="-285750">
              <a:buFont typeface="Arial" pitchFamily="34" charset="0"/>
              <a:buChar char="•"/>
            </a:pPr>
            <a:r>
              <a:rPr lang="vi-VN" dirty="0"/>
              <a:t>Loạn nhịp tim.</a:t>
            </a:r>
          </a:p>
          <a:p>
            <a:pPr marL="285750" indent="-285750">
              <a:buFont typeface="Arial" pitchFamily="34" charset="0"/>
              <a:buChar char="•"/>
            </a:pPr>
            <a:r>
              <a:rPr lang="vi-VN" dirty="0"/>
              <a:t>Thủng thành tĩnh mạch chủ, tâm nhĩ trái; ép tim.</a:t>
            </a:r>
          </a:p>
          <a:p>
            <a:pPr marL="285750" indent="-285750">
              <a:buFont typeface="Arial" pitchFamily="34" charset="0"/>
              <a:buChar char="•"/>
            </a:pPr>
            <a:r>
              <a:rPr lang="vi-VN" dirty="0"/>
              <a:t>Do sự có mặt của catheter.</a:t>
            </a:r>
          </a:p>
          <a:p>
            <a:pPr marL="285750" indent="-285750">
              <a:buFont typeface="Arial" pitchFamily="34" charset="0"/>
              <a:buChar char="•"/>
            </a:pPr>
            <a:r>
              <a:rPr lang="vi-VN" dirty="0"/>
              <a:t>Nhiễm trùng ở catheter: tỷ lệ tăng trong những điều kiện sau:</a:t>
            </a:r>
          </a:p>
          <a:p>
            <a:pPr marL="285750" indent="-285750">
              <a:buFont typeface="Arial" pitchFamily="34" charset="0"/>
              <a:buChar char="•"/>
            </a:pPr>
            <a:r>
              <a:rPr lang="vi-VN" dirty="0"/>
              <a:t>Cỡ của catheter-Với các catheter dầy(catheter đ/m phổi, vascaths).</a:t>
            </a:r>
          </a:p>
          <a:p>
            <a:pPr marL="285750" indent="-285750">
              <a:buFont typeface="Arial" pitchFamily="34" charset="0"/>
              <a:buChar char="•"/>
            </a:pPr>
            <a:r>
              <a:rPr lang="vi-VN" dirty="0"/>
              <a:t>Cỡ của </a:t>
            </a:r>
            <a:r>
              <a:rPr lang="vi-VN" dirty="0" smtClean="0"/>
              <a:t>catheter-</a:t>
            </a:r>
            <a:r>
              <a:rPr lang="en-US" dirty="0" smtClean="0"/>
              <a:t>b</a:t>
            </a:r>
            <a:r>
              <a:rPr lang="vi-VN" dirty="0" smtClean="0"/>
              <a:t>ẹn</a:t>
            </a:r>
            <a:r>
              <a:rPr lang="vi-VN" dirty="0"/>
              <a:t>&gt; cảnh trong &gt; dưới đòn.</a:t>
            </a:r>
          </a:p>
          <a:p>
            <a:pPr marL="285750" indent="-285750">
              <a:buFont typeface="Arial" pitchFamily="34" charset="0"/>
              <a:buChar char="•"/>
            </a:pPr>
            <a:r>
              <a:rPr lang="vi-VN" dirty="0"/>
              <a:t>Số lượng nòng có trong catheter.</a:t>
            </a:r>
          </a:p>
          <a:p>
            <a:pPr marL="285750" indent="-285750">
              <a:buFont typeface="Arial" pitchFamily="34" charset="0"/>
              <a:buChar char="•"/>
            </a:pPr>
            <a:r>
              <a:rPr lang="vi-VN" dirty="0"/>
              <a:t>Bản chất của dịch được truyền qua catheter- nuôi dưỡng hoặc các dung dịch đường.</a:t>
            </a:r>
          </a:p>
          <a:p>
            <a:pPr marL="285750" indent="-285750">
              <a:buFont typeface="Arial" pitchFamily="34" charset="0"/>
              <a:buChar char="•"/>
            </a:pPr>
            <a:r>
              <a:rPr lang="vi-VN" dirty="0"/>
              <a:t>Huyết khối.</a:t>
            </a:r>
          </a:p>
          <a:p>
            <a:pPr marL="285750" indent="-285750">
              <a:buFont typeface="Arial" pitchFamily="34" charset="0"/>
              <a:buChar char="•"/>
            </a:pPr>
            <a:r>
              <a:rPr lang="vi-VN" dirty="0"/>
              <a:t>Ngẽn mạch do catheter/khí.</a:t>
            </a:r>
          </a:p>
          <a:p>
            <a:pPr marL="285750" indent="-285750">
              <a:buFont typeface="Arial" pitchFamily="34" charset="0"/>
              <a:buChar char="•"/>
            </a:pPr>
            <a:r>
              <a:rPr lang="vi-VN" dirty="0"/>
              <a:t>Thắt nút catheter (đặc biệt với catheter động mạch phổi</a:t>
            </a:r>
            <a:r>
              <a:rPr lang="vi-VN" dirty="0" smtClean="0"/>
              <a:t>).</a:t>
            </a:r>
            <a:endParaRPr lang="vi-VN" dirty="0"/>
          </a:p>
        </p:txBody>
      </p:sp>
    </p:spTree>
    <p:extLst>
      <p:ext uri="{BB962C8B-B14F-4D97-AF65-F5344CB8AC3E}">
        <p14:creationId xmlns:p14="http://schemas.microsoft.com/office/powerpoint/2010/main" val="365139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636"/>
            <a:ext cx="9144000" cy="6892636"/>
          </a:xfrm>
          <a:prstGeom prst="rect">
            <a:avLst/>
          </a:prstGeom>
        </p:spPr>
      </p:pic>
      <p:sp>
        <p:nvSpPr>
          <p:cNvPr id="5" name="TextBox 4"/>
          <p:cNvSpPr txBox="1"/>
          <p:nvPr/>
        </p:nvSpPr>
        <p:spPr>
          <a:xfrm>
            <a:off x="-76200" y="715625"/>
            <a:ext cx="5867400" cy="6370975"/>
          </a:xfrm>
          <a:prstGeom prst="rect">
            <a:avLst/>
          </a:prstGeom>
          <a:noFill/>
        </p:spPr>
        <p:txBody>
          <a:bodyPr wrap="square" rtlCol="0">
            <a:spAutoFit/>
          </a:bodyPr>
          <a:lstStyle/>
          <a:p>
            <a:pPr marL="285750" indent="-285750" algn="just">
              <a:buFont typeface="Wingdings" pitchFamily="2" charset="2"/>
              <a:buChar char="Ø"/>
            </a:pPr>
            <a:r>
              <a:rPr lang="vi-VN" sz="2400" dirty="0" smtClean="0"/>
              <a:t>Đây là một trong những thủ thuật cơ bản và phổ biến nhất trong hồi sức cấp cứu</a:t>
            </a:r>
            <a:endParaRPr lang="en-US" sz="2400" dirty="0" smtClean="0"/>
          </a:p>
          <a:p>
            <a:pPr marL="285750" indent="-285750" algn="just">
              <a:buFont typeface="Wingdings" pitchFamily="2" charset="2"/>
              <a:buChar char="Ø"/>
            </a:pPr>
            <a:r>
              <a:rPr lang="vi-VN" sz="2400" dirty="0" smtClean="0"/>
              <a:t>Catheter tĩnh mạch trung tâm (Central venous catheter): là loại catheter thiết kế đặc biệt để đặt vào mạch máu trung tâm, mạch máu đổ trực tiếp vào các buồng tim. Catheter mạch máu trung tâm được đặt từ tĩnh mạch ngoại biên (peripherally inserted central venous catheter – PICC): là một kỹ thuật đặt đi từ đường ngoại biên vào trung tâm, thường sử dụng tĩnh mạch nền, tĩnh mạch đầu hoặc tĩnh mạch nhánh và đi vào</a:t>
            </a:r>
            <a:r>
              <a:rPr lang="en-US" sz="2400" dirty="0" smtClean="0"/>
              <a:t> </a:t>
            </a:r>
            <a:r>
              <a:rPr lang="vi-VN" sz="2400" dirty="0" smtClean="0"/>
              <a:t>xoang tĩnh mạch trên. Catheter này có độ dài trên 20 cm.</a:t>
            </a:r>
            <a:endParaRPr lang="en-US" sz="2400" dirty="0" smtClean="0"/>
          </a:p>
          <a:p>
            <a:pPr algn="just"/>
            <a:endParaRPr lang="en-US" sz="2400" dirty="0"/>
          </a:p>
        </p:txBody>
      </p:sp>
      <p:sp>
        <p:nvSpPr>
          <p:cNvPr id="6" name="TextBox 5"/>
          <p:cNvSpPr txBox="1"/>
          <p:nvPr/>
        </p:nvSpPr>
        <p:spPr>
          <a:xfrm>
            <a:off x="152400" y="0"/>
            <a:ext cx="3308598" cy="707886"/>
          </a:xfrm>
          <a:prstGeom prst="rect">
            <a:avLst/>
          </a:prstGeom>
          <a:noFill/>
        </p:spPr>
        <p:txBody>
          <a:bodyPr wrap="none" rtlCol="0">
            <a:spAutoFit/>
          </a:bodyPr>
          <a:lstStyle/>
          <a:p>
            <a:r>
              <a:rPr lang="en-US" sz="4000" b="1" dirty="0" smtClean="0"/>
              <a:t>I-TỔNG QUAN:</a:t>
            </a:r>
            <a:endParaRPr lang="en-US" sz="4000" b="1"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8362" y="715625"/>
            <a:ext cx="3195638" cy="6142375"/>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200" y="707887"/>
            <a:ext cx="3642610" cy="6653688"/>
          </a:xfrm>
          <a:prstGeom prst="rect">
            <a:avLst/>
          </a:prstGeom>
        </p:spPr>
      </p:pic>
    </p:spTree>
    <p:extLst>
      <p:ext uri="{BB962C8B-B14F-4D97-AF65-F5344CB8AC3E}">
        <p14:creationId xmlns:p14="http://schemas.microsoft.com/office/powerpoint/2010/main" val="3790836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2"/>
            <a:ext cx="9144000" cy="6849173"/>
          </a:xfrm>
          <a:prstGeom prst="rect">
            <a:avLst/>
          </a:prstGeom>
        </p:spPr>
      </p:pic>
      <p:sp>
        <p:nvSpPr>
          <p:cNvPr id="5" name="Rectangle 4"/>
          <p:cNvSpPr/>
          <p:nvPr/>
        </p:nvSpPr>
        <p:spPr>
          <a:xfrm>
            <a:off x="-76200" y="-52328"/>
            <a:ext cx="4114800" cy="6370975"/>
          </a:xfrm>
          <a:prstGeom prst="rect">
            <a:avLst/>
          </a:prstGeom>
        </p:spPr>
        <p:txBody>
          <a:bodyPr wrap="square">
            <a:spAutoFit/>
          </a:bodyPr>
          <a:lstStyle/>
          <a:p>
            <a:pPr marL="285750" indent="-285750" algn="just">
              <a:buFont typeface="Wingdings" pitchFamily="2" charset="2"/>
              <a:buChar char="Ø"/>
            </a:pPr>
            <a:r>
              <a:rPr lang="vi-VN" sz="2400" dirty="0" smtClean="0"/>
              <a:t>Vị trí thích hợp nhất của đầu catheter là cách ngã ba caval-nhĩ 1 đến 3cm, các vị trí trong tâm nhĩ hay thất phải nên tránh bởi các biến chứng loạn nhịp hay tổn thương thành tim. Theo Peter Lawin vị trí đầu sonde tốt nhất là nằm trong tĩnh mạch chủ trên, phía trên chỗ đổ vào nhĩ phải chừng 1cm . Vì vậy đường tiếp cận TMTT có thể thực hiện là tĩnh mạch cảnh trong, tĩnh mạch cảnh ngoài, tĩnh mạch dưới đòn, tĩnh mạch đùi.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23872"/>
            <a:ext cx="5105400" cy="345287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8600" y="3417658"/>
            <a:ext cx="5105400" cy="3435927"/>
          </a:xfrm>
          <a:prstGeom prst="rect">
            <a:avLst/>
          </a:prstGeom>
        </p:spPr>
      </p:pic>
    </p:spTree>
    <p:extLst>
      <p:ext uri="{BB962C8B-B14F-4D97-AF65-F5344CB8AC3E}">
        <p14:creationId xmlns:p14="http://schemas.microsoft.com/office/powerpoint/2010/main" val="204153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76200" y="-76200"/>
            <a:ext cx="2678938" cy="707886"/>
          </a:xfrm>
          <a:prstGeom prst="rect">
            <a:avLst/>
          </a:prstGeom>
          <a:noFill/>
        </p:spPr>
        <p:txBody>
          <a:bodyPr wrap="none" rtlCol="0">
            <a:spAutoFit/>
          </a:bodyPr>
          <a:lstStyle/>
          <a:p>
            <a:r>
              <a:rPr lang="en-US" sz="4000" dirty="0" smtClean="0"/>
              <a:t>II-CHỈ ĐỊNH:</a:t>
            </a:r>
            <a:endParaRPr lang="en-US" sz="4000" dirty="0"/>
          </a:p>
        </p:txBody>
      </p:sp>
      <p:sp>
        <p:nvSpPr>
          <p:cNvPr id="11" name="TextBox 10"/>
          <p:cNvSpPr txBox="1"/>
          <p:nvPr/>
        </p:nvSpPr>
        <p:spPr>
          <a:xfrm>
            <a:off x="0" y="574893"/>
            <a:ext cx="8991600" cy="6370975"/>
          </a:xfrm>
          <a:prstGeom prst="rect">
            <a:avLst/>
          </a:prstGeom>
          <a:noFill/>
        </p:spPr>
        <p:txBody>
          <a:bodyPr wrap="square" rtlCol="0">
            <a:spAutoFit/>
          </a:bodyPr>
          <a:lstStyle/>
          <a:p>
            <a:pPr marL="285750" indent="-285750" algn="just">
              <a:buFont typeface="Wingdings" pitchFamily="2" charset="2"/>
              <a:buChar char="v"/>
            </a:pPr>
            <a:r>
              <a:rPr lang="en-US" sz="2400" dirty="0" err="1" smtClean="0"/>
              <a:t>Trong</a:t>
            </a:r>
            <a:r>
              <a:rPr lang="en-US" sz="2400" dirty="0" smtClean="0"/>
              <a:t> </a:t>
            </a:r>
            <a:r>
              <a:rPr lang="en-US" sz="2400" dirty="0" err="1" smtClean="0"/>
              <a:t>các</a:t>
            </a:r>
            <a:r>
              <a:rPr lang="en-US" sz="2400" dirty="0" smtClean="0"/>
              <a:t> </a:t>
            </a:r>
            <a:r>
              <a:rPr lang="en-US" sz="2400" dirty="0" err="1" smtClean="0"/>
              <a:t>trường</a:t>
            </a:r>
            <a:r>
              <a:rPr lang="en-US" sz="2400" dirty="0" smtClean="0"/>
              <a:t> </a:t>
            </a:r>
            <a:r>
              <a:rPr lang="en-US" sz="2400" dirty="0" err="1" smtClean="0"/>
              <a:t>hợp</a:t>
            </a:r>
            <a:r>
              <a:rPr lang="en-US" sz="2400" dirty="0" smtClean="0"/>
              <a:t> </a:t>
            </a:r>
            <a:r>
              <a:rPr lang="en-US" sz="2400" dirty="0" err="1" smtClean="0"/>
              <a:t>cần</a:t>
            </a:r>
            <a:r>
              <a:rPr lang="en-US" sz="2400" dirty="0" smtClean="0"/>
              <a:t> </a:t>
            </a:r>
            <a:r>
              <a:rPr lang="en-US" sz="2400" dirty="0" err="1" smtClean="0"/>
              <a:t>truyền</a:t>
            </a:r>
            <a:r>
              <a:rPr lang="en-US" sz="2400" dirty="0" smtClean="0"/>
              <a:t> 1 </a:t>
            </a:r>
            <a:r>
              <a:rPr lang="en-US" sz="2400" dirty="0" err="1" smtClean="0"/>
              <a:t>lượng</a:t>
            </a:r>
            <a:r>
              <a:rPr lang="en-US" sz="2400" dirty="0" smtClean="0"/>
              <a:t> </a:t>
            </a:r>
            <a:r>
              <a:rPr lang="en-US" sz="2400" dirty="0" err="1" smtClean="0"/>
              <a:t>lớn</a:t>
            </a:r>
            <a:r>
              <a:rPr lang="en-US" sz="2400" dirty="0" smtClean="0"/>
              <a:t> </a:t>
            </a:r>
            <a:r>
              <a:rPr lang="en-US" sz="2400" dirty="0" err="1" smtClean="0"/>
              <a:t>dịch</a:t>
            </a:r>
            <a:r>
              <a:rPr lang="en-US" sz="2400" dirty="0" smtClean="0"/>
              <a:t>, </a:t>
            </a:r>
            <a:r>
              <a:rPr lang="en-US" sz="2400" dirty="0" err="1" smtClean="0"/>
              <a:t>thuốc,dinh</a:t>
            </a:r>
            <a:r>
              <a:rPr lang="en-US" sz="2400" dirty="0" smtClean="0"/>
              <a:t> </a:t>
            </a:r>
            <a:r>
              <a:rPr lang="en-US" sz="2400" dirty="0" err="1" smtClean="0"/>
              <a:t>dưỡng</a:t>
            </a:r>
            <a:r>
              <a:rPr lang="en-US" sz="2400" dirty="0" smtClean="0"/>
              <a:t> </a:t>
            </a:r>
            <a:r>
              <a:rPr lang="en-US" sz="2400" dirty="0" err="1" smtClean="0"/>
              <a:t>dài</a:t>
            </a:r>
            <a:r>
              <a:rPr lang="en-US" sz="2400" dirty="0" smtClean="0"/>
              <a:t> </a:t>
            </a:r>
            <a:r>
              <a:rPr lang="en-US" sz="2400" dirty="0" err="1" smtClean="0"/>
              <a:t>ngày</a:t>
            </a:r>
            <a:r>
              <a:rPr lang="en-US" sz="2400" dirty="0" smtClean="0"/>
              <a:t> </a:t>
            </a:r>
            <a:r>
              <a:rPr lang="en-US" sz="2400" dirty="0" err="1" smtClean="0"/>
              <a:t>hoặc</a:t>
            </a:r>
            <a:r>
              <a:rPr lang="en-US" sz="2400" dirty="0" smtClean="0"/>
              <a:t> </a:t>
            </a:r>
            <a:r>
              <a:rPr lang="en-US" sz="2400" dirty="0" err="1" smtClean="0"/>
              <a:t>cần</a:t>
            </a:r>
            <a:r>
              <a:rPr lang="en-US" sz="2400" dirty="0" smtClean="0"/>
              <a:t> </a:t>
            </a:r>
            <a:r>
              <a:rPr lang="en-US" sz="2400" dirty="0" err="1" smtClean="0"/>
              <a:t>truyền</a:t>
            </a:r>
            <a:r>
              <a:rPr lang="en-US" sz="2400" dirty="0" smtClean="0"/>
              <a:t> </a:t>
            </a:r>
            <a:r>
              <a:rPr lang="en-US" sz="2400" dirty="0" err="1" smtClean="0"/>
              <a:t>với</a:t>
            </a:r>
            <a:r>
              <a:rPr lang="en-US" sz="2400" dirty="0" smtClean="0"/>
              <a:t> </a:t>
            </a:r>
            <a:r>
              <a:rPr lang="en-US" sz="2400" dirty="0" err="1" smtClean="0"/>
              <a:t>tốc</a:t>
            </a:r>
            <a:r>
              <a:rPr lang="en-US" sz="2400" dirty="0" smtClean="0"/>
              <a:t> </a:t>
            </a:r>
            <a:r>
              <a:rPr lang="en-US" sz="2400" dirty="0" err="1" smtClean="0"/>
              <a:t>độ</a:t>
            </a:r>
            <a:r>
              <a:rPr lang="en-US" sz="2400" dirty="0" smtClean="0"/>
              <a:t> </a:t>
            </a:r>
            <a:r>
              <a:rPr lang="en-US" sz="2400" dirty="0" err="1" smtClean="0"/>
              <a:t>nhanh</a:t>
            </a:r>
            <a:r>
              <a:rPr lang="en-US" sz="2400" dirty="0" smtClean="0"/>
              <a:t>, </a:t>
            </a:r>
            <a:r>
              <a:rPr lang="en-US" sz="2400" dirty="0" err="1" smtClean="0"/>
              <a:t>khối</a:t>
            </a:r>
            <a:r>
              <a:rPr lang="en-US" sz="2400" dirty="0" smtClean="0"/>
              <a:t> </a:t>
            </a:r>
            <a:r>
              <a:rPr lang="en-US" sz="2400" dirty="0" err="1" smtClean="0"/>
              <a:t>lượng</a:t>
            </a:r>
            <a:r>
              <a:rPr lang="en-US" sz="2400" dirty="0" smtClean="0"/>
              <a:t> </a:t>
            </a:r>
            <a:r>
              <a:rPr lang="en-US" sz="2400" dirty="0" err="1" smtClean="0"/>
              <a:t>nhiều</a:t>
            </a:r>
            <a:r>
              <a:rPr lang="en-US" sz="2400" dirty="0" smtClean="0"/>
              <a:t>.</a:t>
            </a:r>
          </a:p>
          <a:p>
            <a:pPr marL="285750" indent="-285750" algn="just">
              <a:buFont typeface="Wingdings" pitchFamily="2" charset="2"/>
              <a:buChar char="v"/>
            </a:pPr>
            <a:r>
              <a:rPr lang="en-US" sz="2400" dirty="0" err="1"/>
              <a:t>C</a:t>
            </a:r>
            <a:r>
              <a:rPr lang="en-US" sz="2400" dirty="0" err="1" smtClean="0"/>
              <a:t>ác</a:t>
            </a:r>
            <a:r>
              <a:rPr lang="en-US" sz="2400" dirty="0" smtClean="0"/>
              <a:t> </a:t>
            </a:r>
            <a:r>
              <a:rPr lang="en-US" sz="2400" dirty="0" err="1" smtClean="0"/>
              <a:t>chế</a:t>
            </a:r>
            <a:r>
              <a:rPr lang="en-US" sz="2400" dirty="0" smtClean="0"/>
              <a:t> </a:t>
            </a:r>
            <a:r>
              <a:rPr lang="en-US" sz="2400" dirty="0" err="1" smtClean="0"/>
              <a:t>phẩm</a:t>
            </a:r>
            <a:r>
              <a:rPr lang="en-US" sz="2400" dirty="0" smtClean="0"/>
              <a:t> </a:t>
            </a:r>
            <a:r>
              <a:rPr lang="en-US" sz="2400" dirty="0" err="1" smtClean="0"/>
              <a:t>máu</a:t>
            </a:r>
            <a:r>
              <a:rPr lang="en-US" sz="2400" dirty="0" smtClean="0"/>
              <a:t> </a:t>
            </a:r>
            <a:r>
              <a:rPr lang="en-US" sz="2400" dirty="0" err="1" smtClean="0"/>
              <a:t>trong</a:t>
            </a:r>
            <a:r>
              <a:rPr lang="en-US" sz="2400" dirty="0" smtClean="0"/>
              <a:t> </a:t>
            </a:r>
            <a:r>
              <a:rPr lang="en-US" sz="2400" dirty="0" err="1" smtClean="0"/>
              <a:t>thời</a:t>
            </a:r>
            <a:r>
              <a:rPr lang="en-US" sz="2400" dirty="0" smtClean="0"/>
              <a:t> </a:t>
            </a:r>
            <a:r>
              <a:rPr lang="en-US" sz="2400" dirty="0" err="1" smtClean="0"/>
              <a:t>gian</a:t>
            </a:r>
            <a:r>
              <a:rPr lang="en-US" sz="2400" dirty="0" smtClean="0"/>
              <a:t> </a:t>
            </a:r>
            <a:r>
              <a:rPr lang="en-US" sz="2400" dirty="0" err="1" smtClean="0"/>
              <a:t>ngắn</a:t>
            </a:r>
            <a:r>
              <a:rPr lang="en-US" sz="2400" dirty="0" smtClean="0"/>
              <a:t> </a:t>
            </a:r>
            <a:r>
              <a:rPr lang="en-US" sz="2400" dirty="0" err="1" smtClean="0"/>
              <a:t>và</a:t>
            </a:r>
            <a:r>
              <a:rPr lang="en-US" sz="2400" dirty="0" smtClean="0"/>
              <a:t> </a:t>
            </a:r>
            <a:r>
              <a:rPr lang="en-US" sz="2400" dirty="0" err="1" smtClean="0"/>
              <a:t>cần</a:t>
            </a:r>
            <a:r>
              <a:rPr lang="en-US" sz="2400" dirty="0" smtClean="0"/>
              <a:t> 1 </a:t>
            </a:r>
            <a:r>
              <a:rPr lang="en-US" sz="2400" dirty="0" err="1" smtClean="0"/>
              <a:t>đường</a:t>
            </a:r>
            <a:r>
              <a:rPr lang="en-US" sz="2400" dirty="0" smtClean="0"/>
              <a:t> </a:t>
            </a:r>
            <a:r>
              <a:rPr lang="en-US" sz="2400" dirty="0" err="1" smtClean="0"/>
              <a:t>truyền</a:t>
            </a:r>
            <a:r>
              <a:rPr lang="en-US" sz="2400" dirty="0" smtClean="0"/>
              <a:t> </a:t>
            </a:r>
            <a:r>
              <a:rPr lang="en-US" sz="2400" dirty="0" err="1" smtClean="0"/>
              <a:t>chắc</a:t>
            </a:r>
            <a:r>
              <a:rPr lang="en-US" sz="2400" dirty="0" smtClean="0"/>
              <a:t> </a:t>
            </a:r>
            <a:r>
              <a:rPr lang="en-US" sz="2400" dirty="0" err="1" smtClean="0"/>
              <a:t>chắn</a:t>
            </a:r>
            <a:r>
              <a:rPr lang="en-US" sz="2400" dirty="0" smtClean="0"/>
              <a:t> </a:t>
            </a:r>
            <a:r>
              <a:rPr lang="en-US" sz="2400" dirty="0" err="1" smtClean="0"/>
              <a:t>trong</a:t>
            </a:r>
            <a:r>
              <a:rPr lang="en-US" sz="2400" dirty="0" smtClean="0"/>
              <a:t> </a:t>
            </a:r>
            <a:r>
              <a:rPr lang="en-US" sz="2400" dirty="0" err="1" smtClean="0"/>
              <a:t>các</a:t>
            </a:r>
            <a:r>
              <a:rPr lang="en-US" sz="2400" dirty="0" smtClean="0"/>
              <a:t> </a:t>
            </a:r>
            <a:r>
              <a:rPr lang="en-US" sz="2400" dirty="0" err="1" smtClean="0"/>
              <a:t>tình</a:t>
            </a:r>
            <a:r>
              <a:rPr lang="en-US" sz="2400" dirty="0" smtClean="0"/>
              <a:t> </a:t>
            </a:r>
            <a:r>
              <a:rPr lang="en-US" sz="2400" dirty="0" err="1" smtClean="0"/>
              <a:t>huống</a:t>
            </a:r>
            <a:r>
              <a:rPr lang="en-US" sz="2400" dirty="0" smtClean="0"/>
              <a:t> </a:t>
            </a:r>
            <a:r>
              <a:rPr lang="en-US" sz="2400" dirty="0" err="1" smtClean="0"/>
              <a:t>cấp</a:t>
            </a:r>
            <a:r>
              <a:rPr lang="en-US" sz="2400" dirty="0" smtClean="0"/>
              <a:t> </a:t>
            </a:r>
            <a:r>
              <a:rPr lang="en-US" sz="2400" dirty="0" err="1" smtClean="0"/>
              <a:t>cứu</a:t>
            </a:r>
            <a:endParaRPr lang="en-US" sz="2400" dirty="0" smtClean="0"/>
          </a:p>
          <a:p>
            <a:pPr marL="285750" indent="-285750" algn="just">
              <a:buFont typeface="Wingdings" pitchFamily="2" charset="2"/>
              <a:buChar char="v"/>
            </a:pPr>
            <a:r>
              <a:rPr lang="en-US" sz="2400" dirty="0" err="1" smtClean="0"/>
              <a:t>Hóa</a:t>
            </a:r>
            <a:r>
              <a:rPr lang="en-US" sz="2400" dirty="0" smtClean="0"/>
              <a:t> </a:t>
            </a:r>
            <a:r>
              <a:rPr lang="en-US" sz="2400" dirty="0" err="1" smtClean="0"/>
              <a:t>trị</a:t>
            </a:r>
            <a:endParaRPr lang="en-US" sz="2400" dirty="0" smtClean="0"/>
          </a:p>
          <a:p>
            <a:pPr marL="285750" indent="-285750" algn="just">
              <a:buFont typeface="Wingdings" pitchFamily="2" charset="2"/>
              <a:buChar char="v"/>
            </a:pPr>
            <a:r>
              <a:rPr lang="en-US" sz="2400" dirty="0" err="1" smtClean="0"/>
              <a:t>Chạy</a:t>
            </a:r>
            <a:r>
              <a:rPr lang="en-US" sz="2400" dirty="0" smtClean="0"/>
              <a:t> </a:t>
            </a:r>
            <a:r>
              <a:rPr lang="en-US" sz="2400" dirty="0" err="1" smtClean="0"/>
              <a:t>thận</a:t>
            </a:r>
            <a:r>
              <a:rPr lang="en-US" sz="2400" dirty="0" smtClean="0"/>
              <a:t> </a:t>
            </a:r>
            <a:r>
              <a:rPr lang="en-US" sz="2400" dirty="0" err="1" smtClean="0"/>
              <a:t>nhân</a:t>
            </a:r>
            <a:r>
              <a:rPr lang="en-US" sz="2400" dirty="0" smtClean="0"/>
              <a:t> </a:t>
            </a:r>
            <a:r>
              <a:rPr lang="en-US" sz="2400" dirty="0" err="1" smtClean="0"/>
              <a:t>tạo,suy</a:t>
            </a:r>
            <a:r>
              <a:rPr lang="en-US" sz="2400" dirty="0" smtClean="0"/>
              <a:t> </a:t>
            </a:r>
            <a:r>
              <a:rPr lang="en-US" sz="2400" dirty="0" err="1" smtClean="0"/>
              <a:t>thận</a:t>
            </a:r>
            <a:r>
              <a:rPr lang="en-US" sz="2400" dirty="0" smtClean="0"/>
              <a:t> </a:t>
            </a:r>
            <a:r>
              <a:rPr lang="en-US" sz="2400" dirty="0" err="1" smtClean="0"/>
              <a:t>cấp,suy</a:t>
            </a:r>
            <a:r>
              <a:rPr lang="en-US" sz="2400" dirty="0" smtClean="0"/>
              <a:t> </a:t>
            </a:r>
            <a:r>
              <a:rPr lang="en-US" sz="2400" dirty="0" err="1" smtClean="0"/>
              <a:t>thận</a:t>
            </a:r>
            <a:r>
              <a:rPr lang="en-US" sz="2400" dirty="0" smtClean="0"/>
              <a:t> </a:t>
            </a:r>
            <a:r>
              <a:rPr lang="en-US" sz="2400" dirty="0" err="1" smtClean="0"/>
              <a:t>mạn</a:t>
            </a:r>
            <a:r>
              <a:rPr lang="en-US" sz="2400" dirty="0" smtClean="0"/>
              <a:t>….</a:t>
            </a:r>
          </a:p>
          <a:p>
            <a:pPr marL="285750" indent="-285750" algn="just">
              <a:buFont typeface="Wingdings" pitchFamily="2" charset="2"/>
              <a:buChar char="v"/>
            </a:pPr>
            <a:r>
              <a:rPr lang="en-US" sz="2400" dirty="0" err="1" smtClean="0"/>
              <a:t>Đo</a:t>
            </a:r>
            <a:r>
              <a:rPr lang="en-US" sz="2400" dirty="0" smtClean="0"/>
              <a:t> </a:t>
            </a:r>
            <a:r>
              <a:rPr lang="en-US" sz="2400" dirty="0" err="1" smtClean="0"/>
              <a:t>áp</a:t>
            </a:r>
            <a:r>
              <a:rPr lang="en-US" sz="2400" dirty="0" smtClean="0"/>
              <a:t> </a:t>
            </a:r>
            <a:r>
              <a:rPr lang="en-US" sz="2400" dirty="0" err="1" smtClean="0"/>
              <a:t>lực</a:t>
            </a:r>
            <a:r>
              <a:rPr lang="en-US" sz="2400" dirty="0" smtClean="0"/>
              <a:t> </a:t>
            </a:r>
            <a:r>
              <a:rPr lang="en-US" sz="2400" dirty="0" err="1" smtClean="0"/>
              <a:t>tĩnh</a:t>
            </a:r>
            <a:r>
              <a:rPr lang="en-US" sz="2400" dirty="0" smtClean="0"/>
              <a:t> </a:t>
            </a:r>
            <a:r>
              <a:rPr lang="en-US" sz="2400" dirty="0" err="1" smtClean="0"/>
              <a:t>mạch</a:t>
            </a:r>
            <a:r>
              <a:rPr lang="en-US" sz="2400" dirty="0" smtClean="0"/>
              <a:t> </a:t>
            </a:r>
            <a:r>
              <a:rPr lang="en-US" sz="2400" dirty="0" err="1" smtClean="0"/>
              <a:t>trung</a:t>
            </a:r>
            <a:r>
              <a:rPr lang="en-US" sz="2400" dirty="0" smtClean="0"/>
              <a:t> </a:t>
            </a:r>
            <a:r>
              <a:rPr lang="en-US" sz="2400" dirty="0" err="1" smtClean="0"/>
              <a:t>tâm,áp</a:t>
            </a:r>
            <a:r>
              <a:rPr lang="en-US" sz="2400" dirty="0" smtClean="0"/>
              <a:t> </a:t>
            </a:r>
            <a:r>
              <a:rPr lang="en-US" sz="2400" dirty="0" err="1" smtClean="0"/>
              <a:t>lực</a:t>
            </a:r>
            <a:r>
              <a:rPr lang="en-US" sz="2400" dirty="0" smtClean="0"/>
              <a:t> </a:t>
            </a:r>
            <a:r>
              <a:rPr lang="en-US" sz="2400" dirty="0" err="1" smtClean="0"/>
              <a:t>buồng</a:t>
            </a:r>
            <a:r>
              <a:rPr lang="en-US" sz="2400" dirty="0" smtClean="0"/>
              <a:t> </a:t>
            </a:r>
            <a:r>
              <a:rPr lang="en-US" sz="2400" dirty="0" err="1" smtClean="0"/>
              <a:t>tim,áp</a:t>
            </a:r>
            <a:r>
              <a:rPr lang="en-US" sz="2400" dirty="0" smtClean="0"/>
              <a:t> </a:t>
            </a:r>
            <a:r>
              <a:rPr lang="en-US" sz="2400" dirty="0" err="1" smtClean="0"/>
              <a:t>lực</a:t>
            </a:r>
            <a:r>
              <a:rPr lang="en-US" sz="2400" dirty="0" smtClean="0"/>
              <a:t> </a:t>
            </a:r>
            <a:r>
              <a:rPr lang="en-US" sz="2400" dirty="0" err="1" smtClean="0"/>
              <a:t>động</a:t>
            </a:r>
            <a:r>
              <a:rPr lang="en-US" sz="2400" dirty="0" smtClean="0"/>
              <a:t> </a:t>
            </a:r>
            <a:r>
              <a:rPr lang="en-US" sz="2400" dirty="0" err="1" smtClean="0"/>
              <a:t>mạch</a:t>
            </a:r>
            <a:r>
              <a:rPr lang="en-US" sz="2400" dirty="0" smtClean="0"/>
              <a:t> </a:t>
            </a:r>
            <a:r>
              <a:rPr lang="en-US" sz="2400" dirty="0" err="1" smtClean="0"/>
              <a:t>phổi</a:t>
            </a:r>
            <a:r>
              <a:rPr lang="en-US" sz="2400" dirty="0" smtClean="0"/>
              <a:t>…</a:t>
            </a:r>
          </a:p>
          <a:p>
            <a:pPr marL="285750" indent="-285750" algn="just">
              <a:buFont typeface="Wingdings" pitchFamily="2" charset="2"/>
              <a:buChar char="v"/>
            </a:pPr>
            <a:r>
              <a:rPr lang="en-US" sz="2400" dirty="0" err="1" smtClean="0"/>
              <a:t>Suy</a:t>
            </a:r>
            <a:r>
              <a:rPr lang="en-US" sz="2400" dirty="0" smtClean="0"/>
              <a:t> </a:t>
            </a:r>
            <a:r>
              <a:rPr lang="en-US" sz="2400" dirty="0" err="1" smtClean="0"/>
              <a:t>tuần</a:t>
            </a:r>
            <a:r>
              <a:rPr lang="en-US" sz="2400" dirty="0" smtClean="0"/>
              <a:t> </a:t>
            </a:r>
            <a:r>
              <a:rPr lang="en-US" sz="2400" dirty="0" err="1" smtClean="0"/>
              <a:t>hoàn</a:t>
            </a:r>
            <a:r>
              <a:rPr lang="en-US" sz="2400" dirty="0" smtClean="0"/>
              <a:t> </a:t>
            </a:r>
            <a:r>
              <a:rPr lang="en-US" sz="2400" dirty="0" err="1" smtClean="0"/>
              <a:t>cấp</a:t>
            </a:r>
            <a:endParaRPr lang="en-US" sz="2400" dirty="0" smtClean="0"/>
          </a:p>
          <a:p>
            <a:pPr marL="285750" indent="-285750" algn="just">
              <a:buFont typeface="Wingdings" pitchFamily="2" charset="2"/>
              <a:buChar char="v"/>
            </a:pPr>
            <a:r>
              <a:rPr lang="en-US" sz="2400" dirty="0" err="1" smtClean="0"/>
              <a:t>Nuôi</a:t>
            </a:r>
            <a:r>
              <a:rPr lang="en-US" sz="2400" dirty="0" smtClean="0"/>
              <a:t> </a:t>
            </a:r>
            <a:r>
              <a:rPr lang="en-US" sz="2400" dirty="0" err="1" smtClean="0"/>
              <a:t>dưỡng</a:t>
            </a:r>
            <a:r>
              <a:rPr lang="en-US" sz="2400" dirty="0" smtClean="0"/>
              <a:t> </a:t>
            </a:r>
            <a:r>
              <a:rPr lang="en-US" sz="2400" dirty="0" err="1" smtClean="0"/>
              <a:t>tĩnh</a:t>
            </a:r>
            <a:r>
              <a:rPr lang="en-US" sz="2400" dirty="0" smtClean="0"/>
              <a:t> </a:t>
            </a:r>
            <a:r>
              <a:rPr lang="en-US" sz="2400" dirty="0" err="1" smtClean="0"/>
              <a:t>mạch</a:t>
            </a:r>
            <a:r>
              <a:rPr lang="en-US" sz="2400" dirty="0" smtClean="0"/>
              <a:t> </a:t>
            </a:r>
            <a:r>
              <a:rPr lang="en-US" sz="2400" dirty="0" err="1" smtClean="0"/>
              <a:t>toàn</a:t>
            </a:r>
            <a:r>
              <a:rPr lang="en-US" sz="2400" dirty="0" smtClean="0"/>
              <a:t> </a:t>
            </a:r>
            <a:r>
              <a:rPr lang="en-US" sz="2400" dirty="0" err="1" smtClean="0"/>
              <a:t>thể</a:t>
            </a:r>
            <a:endParaRPr lang="en-US" sz="2400" dirty="0" smtClean="0"/>
          </a:p>
          <a:p>
            <a:pPr marL="285750" indent="-285750" algn="just">
              <a:buFont typeface="Wingdings" pitchFamily="2" charset="2"/>
              <a:buChar char="v"/>
            </a:pPr>
            <a:r>
              <a:rPr lang="en-US" sz="2400" dirty="0" err="1" smtClean="0"/>
              <a:t>Chuẩn</a:t>
            </a:r>
            <a:r>
              <a:rPr lang="en-US" sz="2400" dirty="0" smtClean="0"/>
              <a:t> </a:t>
            </a:r>
            <a:r>
              <a:rPr lang="en-US" sz="2400" dirty="0" err="1" smtClean="0"/>
              <a:t>bị</a:t>
            </a:r>
            <a:r>
              <a:rPr lang="en-US" sz="2400" dirty="0" smtClean="0"/>
              <a:t> </a:t>
            </a:r>
            <a:r>
              <a:rPr lang="en-US" sz="2400" dirty="0" err="1" smtClean="0"/>
              <a:t>cho</a:t>
            </a:r>
            <a:r>
              <a:rPr lang="en-US" sz="2400" dirty="0" smtClean="0"/>
              <a:t> </a:t>
            </a:r>
            <a:r>
              <a:rPr lang="en-US" sz="2400" dirty="0" err="1" smtClean="0"/>
              <a:t>phẫu</a:t>
            </a:r>
            <a:r>
              <a:rPr lang="en-US" sz="2400" dirty="0" smtClean="0"/>
              <a:t> </a:t>
            </a:r>
            <a:r>
              <a:rPr lang="en-US" sz="2400" dirty="0" err="1" smtClean="0"/>
              <a:t>thuật</a:t>
            </a:r>
            <a:r>
              <a:rPr lang="en-US" sz="2400" dirty="0" smtClean="0"/>
              <a:t> </a:t>
            </a:r>
            <a:r>
              <a:rPr lang="en-US" sz="2400" dirty="0" err="1" smtClean="0"/>
              <a:t>đặc</a:t>
            </a:r>
            <a:r>
              <a:rPr lang="en-US" sz="2400" dirty="0" smtClean="0"/>
              <a:t> </a:t>
            </a:r>
            <a:r>
              <a:rPr lang="en-US" sz="2400" dirty="0" err="1" smtClean="0"/>
              <a:t>biệt</a:t>
            </a:r>
            <a:r>
              <a:rPr lang="en-US" sz="2400" dirty="0" smtClean="0"/>
              <a:t> </a:t>
            </a:r>
            <a:r>
              <a:rPr lang="en-US" sz="2400" dirty="0" err="1" smtClean="0"/>
              <a:t>trên</a:t>
            </a:r>
            <a:r>
              <a:rPr lang="en-US" sz="2400" dirty="0" smtClean="0"/>
              <a:t> </a:t>
            </a:r>
            <a:r>
              <a:rPr lang="en-US" sz="2400" dirty="0" err="1" smtClean="0"/>
              <a:t>những</a:t>
            </a:r>
            <a:r>
              <a:rPr lang="en-US" sz="2400" dirty="0" smtClean="0"/>
              <a:t> </a:t>
            </a:r>
            <a:r>
              <a:rPr lang="en-US" sz="2400" dirty="0" err="1" smtClean="0"/>
              <a:t>bệnh</a:t>
            </a:r>
            <a:r>
              <a:rPr lang="en-US" sz="2400" dirty="0" smtClean="0"/>
              <a:t> </a:t>
            </a:r>
            <a:r>
              <a:rPr lang="en-US" sz="2400" dirty="0" err="1" smtClean="0"/>
              <a:t>nhân</a:t>
            </a:r>
            <a:r>
              <a:rPr lang="en-US" sz="2400" dirty="0" smtClean="0"/>
              <a:t> </a:t>
            </a:r>
            <a:r>
              <a:rPr lang="en-US" sz="2400" dirty="0" err="1" smtClean="0"/>
              <a:t>có</a:t>
            </a:r>
            <a:r>
              <a:rPr lang="en-US" sz="2400" dirty="0" smtClean="0"/>
              <a:t> </a:t>
            </a:r>
            <a:r>
              <a:rPr lang="en-US" sz="2400" dirty="0" err="1" smtClean="0"/>
              <a:t>nguy</a:t>
            </a:r>
            <a:r>
              <a:rPr lang="en-US" sz="2400" dirty="0" smtClean="0"/>
              <a:t> </a:t>
            </a:r>
            <a:r>
              <a:rPr lang="en-US" sz="2400" dirty="0" err="1" smtClean="0"/>
              <a:t>cơ</a:t>
            </a:r>
            <a:r>
              <a:rPr lang="en-US" sz="2400" dirty="0" smtClean="0"/>
              <a:t> </a:t>
            </a:r>
            <a:r>
              <a:rPr lang="en-US" sz="2400" dirty="0" err="1" smtClean="0"/>
              <a:t>cao</a:t>
            </a:r>
            <a:endParaRPr lang="en-US" sz="2400" dirty="0" smtClean="0"/>
          </a:p>
          <a:p>
            <a:pPr marL="285750" indent="-285750" algn="just">
              <a:buFont typeface="Wingdings" pitchFamily="2" charset="2"/>
              <a:buChar char="v"/>
            </a:pPr>
            <a:r>
              <a:rPr lang="en-US" sz="2400" dirty="0" err="1" smtClean="0"/>
              <a:t>Tạo</a:t>
            </a:r>
            <a:r>
              <a:rPr lang="en-US" sz="2400" dirty="0" smtClean="0"/>
              <a:t> </a:t>
            </a:r>
            <a:r>
              <a:rPr lang="en-US" sz="2400" dirty="0" err="1" smtClean="0"/>
              <a:t>nhịp</a:t>
            </a:r>
            <a:r>
              <a:rPr lang="en-US" sz="2400" dirty="0" smtClean="0"/>
              <a:t> </a:t>
            </a:r>
            <a:r>
              <a:rPr lang="en-US" sz="2400" dirty="0" err="1" smtClean="0"/>
              <a:t>tim:qua</a:t>
            </a:r>
            <a:r>
              <a:rPr lang="en-US" sz="2400" dirty="0" smtClean="0"/>
              <a:t> catheter </a:t>
            </a:r>
            <a:r>
              <a:rPr lang="en-US" sz="2400" dirty="0" err="1" smtClean="0"/>
              <a:t>luồn</a:t>
            </a:r>
            <a:r>
              <a:rPr lang="en-US" sz="2400" dirty="0" smtClean="0"/>
              <a:t> </a:t>
            </a:r>
            <a:r>
              <a:rPr lang="en-US" sz="2400" dirty="0" err="1" smtClean="0"/>
              <a:t>dây</a:t>
            </a:r>
            <a:r>
              <a:rPr lang="en-US" sz="2400" dirty="0" smtClean="0"/>
              <a:t> </a:t>
            </a:r>
            <a:r>
              <a:rPr lang="en-US" sz="2400" dirty="0" err="1" smtClean="0"/>
              <a:t>điện</a:t>
            </a:r>
            <a:r>
              <a:rPr lang="en-US" sz="2400" dirty="0" smtClean="0"/>
              <a:t> </a:t>
            </a:r>
            <a:r>
              <a:rPr lang="en-US" sz="2400" dirty="0" err="1" smtClean="0"/>
              <a:t>cực</a:t>
            </a:r>
            <a:r>
              <a:rPr lang="en-US" sz="2400" dirty="0" smtClean="0"/>
              <a:t> </a:t>
            </a:r>
            <a:r>
              <a:rPr lang="en-US" sz="2400" dirty="0" err="1" smtClean="0"/>
              <a:t>vào</a:t>
            </a:r>
            <a:r>
              <a:rPr lang="en-US" sz="2400" dirty="0" smtClean="0"/>
              <a:t> </a:t>
            </a:r>
            <a:r>
              <a:rPr lang="en-US" sz="2400" dirty="0" err="1" smtClean="0"/>
              <a:t>buồng</a:t>
            </a:r>
            <a:r>
              <a:rPr lang="en-US" sz="2400" dirty="0" smtClean="0"/>
              <a:t> </a:t>
            </a:r>
            <a:r>
              <a:rPr lang="en-US" sz="2400" dirty="0" err="1" smtClean="0"/>
              <a:t>thất</a:t>
            </a:r>
            <a:r>
              <a:rPr lang="en-US" sz="2400" dirty="0" smtClean="0"/>
              <a:t> </a:t>
            </a:r>
            <a:r>
              <a:rPr lang="en-US" sz="2400" dirty="0" err="1" smtClean="0"/>
              <a:t>phải,tạo</a:t>
            </a:r>
            <a:r>
              <a:rPr lang="en-US" sz="2400" dirty="0" smtClean="0"/>
              <a:t> </a:t>
            </a:r>
            <a:r>
              <a:rPr lang="en-US" sz="2400" dirty="0" err="1" smtClean="0"/>
              <a:t>nhịp</a:t>
            </a:r>
            <a:r>
              <a:rPr lang="en-US" sz="2400" dirty="0" smtClean="0"/>
              <a:t> </a:t>
            </a:r>
            <a:r>
              <a:rPr lang="en-US" sz="2400" dirty="0" err="1" smtClean="0"/>
              <a:t>tim</a:t>
            </a:r>
            <a:r>
              <a:rPr lang="en-US" sz="2400" dirty="0" smtClean="0"/>
              <a:t> </a:t>
            </a:r>
            <a:r>
              <a:rPr lang="en-US" sz="2400" dirty="0" err="1" smtClean="0"/>
              <a:t>tạm</a:t>
            </a:r>
            <a:r>
              <a:rPr lang="en-US" sz="2400" dirty="0"/>
              <a:t> </a:t>
            </a:r>
            <a:r>
              <a:rPr lang="en-US" sz="2400" dirty="0" err="1" smtClean="0"/>
              <a:t>thời</a:t>
            </a:r>
            <a:endParaRPr lang="en-US" sz="2400" dirty="0" smtClean="0"/>
          </a:p>
          <a:p>
            <a:pPr marL="285750" indent="-285750" algn="just">
              <a:buFont typeface="Wingdings" pitchFamily="2" charset="2"/>
              <a:buChar char="v"/>
            </a:pPr>
            <a:r>
              <a:rPr lang="en-US" sz="2400" dirty="0" err="1" smtClean="0"/>
              <a:t>Xét</a:t>
            </a:r>
            <a:r>
              <a:rPr lang="en-US" sz="2400" dirty="0" smtClean="0"/>
              <a:t> </a:t>
            </a:r>
            <a:r>
              <a:rPr lang="en-US" sz="2400" dirty="0" err="1" smtClean="0"/>
              <a:t>ngiệm</a:t>
            </a:r>
            <a:r>
              <a:rPr lang="en-US" sz="2400" dirty="0" smtClean="0"/>
              <a:t> </a:t>
            </a:r>
            <a:r>
              <a:rPr lang="en-US" sz="2400" dirty="0" err="1" smtClean="0"/>
              <a:t>máu</a:t>
            </a:r>
            <a:r>
              <a:rPr lang="en-US" sz="2400" dirty="0" smtClean="0"/>
              <a:t> </a:t>
            </a:r>
            <a:r>
              <a:rPr lang="en-US" sz="2400" dirty="0" err="1" smtClean="0"/>
              <a:t>định</a:t>
            </a:r>
            <a:r>
              <a:rPr lang="en-US" sz="2400" dirty="0" smtClean="0"/>
              <a:t> </a:t>
            </a:r>
            <a:r>
              <a:rPr lang="en-US" sz="2400" dirty="0" err="1" smtClean="0"/>
              <a:t>kì,kéo</a:t>
            </a:r>
            <a:r>
              <a:rPr lang="en-US" sz="2400" dirty="0" smtClean="0"/>
              <a:t> </a:t>
            </a:r>
            <a:r>
              <a:rPr lang="en-US" sz="2400" dirty="0" err="1" smtClean="0"/>
              <a:t>dài,lặp</a:t>
            </a:r>
            <a:r>
              <a:rPr lang="en-US" sz="2400" dirty="0" smtClean="0"/>
              <a:t> </a:t>
            </a:r>
            <a:r>
              <a:rPr lang="en-US" sz="2400" dirty="0" err="1" smtClean="0"/>
              <a:t>đi</a:t>
            </a:r>
            <a:r>
              <a:rPr lang="en-US" sz="2400" dirty="0" smtClean="0"/>
              <a:t> </a:t>
            </a:r>
            <a:r>
              <a:rPr lang="en-US" sz="2400" dirty="0" err="1" smtClean="0"/>
              <a:t>lặp</a:t>
            </a:r>
            <a:r>
              <a:rPr lang="en-US" sz="2400" dirty="0" smtClean="0"/>
              <a:t> </a:t>
            </a:r>
            <a:r>
              <a:rPr lang="en-US" sz="2400" dirty="0" err="1" smtClean="0"/>
              <a:t>lại</a:t>
            </a:r>
            <a:r>
              <a:rPr lang="en-US" sz="2400" dirty="0" smtClean="0"/>
              <a:t> </a:t>
            </a:r>
            <a:r>
              <a:rPr lang="en-US" sz="2400" dirty="0" err="1" smtClean="0"/>
              <a:t>nhiều</a:t>
            </a:r>
            <a:r>
              <a:rPr lang="en-US" sz="2400" dirty="0" smtClean="0"/>
              <a:t> </a:t>
            </a:r>
            <a:r>
              <a:rPr lang="en-US" sz="2400" dirty="0" err="1" smtClean="0"/>
              <a:t>lần</a:t>
            </a:r>
            <a:endParaRPr lang="en-US" sz="2400" dirty="0" smtClean="0"/>
          </a:p>
          <a:p>
            <a:pPr marL="285750" indent="-285750" algn="just">
              <a:buFont typeface="Wingdings" pitchFamily="2" charset="2"/>
              <a:buChar char="v"/>
            </a:pPr>
            <a:r>
              <a:rPr lang="en-US" sz="2400" dirty="0" err="1"/>
              <a:t>T</a:t>
            </a:r>
            <a:r>
              <a:rPr lang="en-US" sz="2400" dirty="0" err="1" smtClean="0"/>
              <a:t>ruyền</a:t>
            </a:r>
            <a:r>
              <a:rPr lang="en-US" sz="2400" dirty="0" smtClean="0"/>
              <a:t> </a:t>
            </a:r>
            <a:r>
              <a:rPr lang="en-US" sz="2400" dirty="0" err="1" smtClean="0"/>
              <a:t>hóa</a:t>
            </a:r>
            <a:r>
              <a:rPr lang="en-US" sz="2400" dirty="0" smtClean="0"/>
              <a:t> </a:t>
            </a:r>
            <a:r>
              <a:rPr lang="en-US" sz="2400" dirty="0" err="1" smtClean="0"/>
              <a:t>chất</a:t>
            </a:r>
            <a:r>
              <a:rPr lang="en-US" sz="2400" dirty="0" smtClean="0"/>
              <a:t> </a:t>
            </a:r>
            <a:r>
              <a:rPr lang="en-US" sz="2400" dirty="0" err="1" smtClean="0"/>
              <a:t>toàn</a:t>
            </a:r>
            <a:r>
              <a:rPr lang="en-US" sz="2400" dirty="0" smtClean="0"/>
              <a:t> </a:t>
            </a:r>
            <a:r>
              <a:rPr lang="en-US" sz="2400" dirty="0" err="1" smtClean="0"/>
              <a:t>thân</a:t>
            </a:r>
            <a:r>
              <a:rPr lang="vi-VN" sz="2400" dirty="0" smtClean="0"/>
              <a:t/>
            </a:r>
            <a:br>
              <a:rPr lang="vi-VN" sz="2400" dirty="0" smtClean="0"/>
            </a:br>
            <a:endParaRPr lang="en-US" sz="2400" dirty="0"/>
          </a:p>
        </p:txBody>
      </p:sp>
    </p:spTree>
    <p:extLst>
      <p:ext uri="{BB962C8B-B14F-4D97-AF65-F5344CB8AC3E}">
        <p14:creationId xmlns:p14="http://schemas.microsoft.com/office/powerpoint/2010/main" val="1428583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24850" y="76200"/>
            <a:ext cx="4512774" cy="707886"/>
          </a:xfrm>
          <a:prstGeom prst="rect">
            <a:avLst/>
          </a:prstGeom>
          <a:noFill/>
        </p:spPr>
        <p:txBody>
          <a:bodyPr wrap="none" rtlCol="0">
            <a:spAutoFit/>
          </a:bodyPr>
          <a:lstStyle/>
          <a:p>
            <a:r>
              <a:rPr lang="en-US" sz="4000" dirty="0" smtClean="0">
                <a:solidFill>
                  <a:schemeClr val="bg1">
                    <a:lumMod val="95000"/>
                  </a:schemeClr>
                </a:solidFill>
              </a:rPr>
              <a:t>III-CHỐNG CHỈ ĐỊNH:</a:t>
            </a:r>
            <a:endParaRPr lang="en-US" sz="4000" dirty="0">
              <a:solidFill>
                <a:schemeClr val="bg1">
                  <a:lumMod val="95000"/>
                </a:schemeClr>
              </a:solidFill>
            </a:endParaRPr>
          </a:p>
        </p:txBody>
      </p:sp>
      <p:sp>
        <p:nvSpPr>
          <p:cNvPr id="6" name="TextBox 5"/>
          <p:cNvSpPr txBox="1"/>
          <p:nvPr/>
        </p:nvSpPr>
        <p:spPr>
          <a:xfrm>
            <a:off x="3657600" y="762000"/>
            <a:ext cx="5791200" cy="6124754"/>
          </a:xfrm>
          <a:prstGeom prst="rect">
            <a:avLst/>
          </a:prstGeom>
          <a:noFill/>
        </p:spPr>
        <p:txBody>
          <a:bodyPr wrap="square" rtlCol="0">
            <a:spAutoFit/>
          </a:bodyPr>
          <a:lstStyle/>
          <a:p>
            <a:pPr marL="285750" indent="-285750">
              <a:buFont typeface="Wingdings" pitchFamily="2" charset="2"/>
              <a:buChar char="Ø"/>
            </a:pPr>
            <a:r>
              <a:rPr lang="en-US" sz="2800" dirty="0" smtClean="0">
                <a:solidFill>
                  <a:schemeClr val="bg1"/>
                </a:solidFill>
              </a:rPr>
              <a:t>U </a:t>
            </a:r>
            <a:r>
              <a:rPr lang="en-US" sz="2800" dirty="0" err="1" smtClean="0">
                <a:solidFill>
                  <a:schemeClr val="bg1"/>
                </a:solidFill>
              </a:rPr>
              <a:t>tuyến</a:t>
            </a:r>
            <a:r>
              <a:rPr lang="en-US" sz="2800" dirty="0" smtClean="0">
                <a:solidFill>
                  <a:schemeClr val="bg1"/>
                </a:solidFill>
              </a:rPr>
              <a:t> </a:t>
            </a:r>
            <a:r>
              <a:rPr lang="en-US" sz="2800" dirty="0" err="1" smtClean="0">
                <a:solidFill>
                  <a:schemeClr val="bg1"/>
                </a:solidFill>
              </a:rPr>
              <a:t>giáp</a:t>
            </a:r>
            <a:r>
              <a:rPr lang="en-US" sz="2800" dirty="0" smtClean="0">
                <a:solidFill>
                  <a:schemeClr val="bg1"/>
                </a:solidFill>
              </a:rPr>
              <a:t> </a:t>
            </a:r>
            <a:r>
              <a:rPr lang="en-US" sz="2800" dirty="0" err="1" smtClean="0">
                <a:solidFill>
                  <a:schemeClr val="bg1"/>
                </a:solidFill>
              </a:rPr>
              <a:t>quá</a:t>
            </a:r>
            <a:r>
              <a:rPr lang="en-US" sz="2800" dirty="0" smtClean="0">
                <a:solidFill>
                  <a:schemeClr val="bg1"/>
                </a:solidFill>
              </a:rPr>
              <a:t> to(</a:t>
            </a:r>
            <a:r>
              <a:rPr lang="en-US" sz="2800" dirty="0" err="1">
                <a:solidFill>
                  <a:schemeClr val="bg1"/>
                </a:solidFill>
              </a:rPr>
              <a:t>b</a:t>
            </a:r>
            <a:r>
              <a:rPr lang="en-US" sz="2800" dirty="0" err="1" smtClean="0">
                <a:solidFill>
                  <a:schemeClr val="bg1"/>
                </a:solidFill>
              </a:rPr>
              <a:t>ướu</a:t>
            </a:r>
            <a:r>
              <a:rPr lang="en-US" sz="2800" dirty="0" smtClean="0">
                <a:solidFill>
                  <a:schemeClr val="bg1"/>
                </a:solidFill>
              </a:rPr>
              <a:t> </a:t>
            </a:r>
            <a:r>
              <a:rPr lang="en-US" sz="2800" dirty="0" err="1" smtClean="0">
                <a:solidFill>
                  <a:schemeClr val="bg1"/>
                </a:solidFill>
              </a:rPr>
              <a:t>cổ</a:t>
            </a:r>
            <a:r>
              <a:rPr lang="en-US" sz="2800" dirty="0" smtClean="0">
                <a:solidFill>
                  <a:schemeClr val="bg1"/>
                </a:solidFill>
              </a:rPr>
              <a:t> </a:t>
            </a:r>
            <a:r>
              <a:rPr lang="en-US" sz="2800" dirty="0" err="1" smtClean="0">
                <a:solidFill>
                  <a:schemeClr val="bg1"/>
                </a:solidFill>
              </a:rPr>
              <a:t>lan</a:t>
            </a:r>
            <a:r>
              <a:rPr lang="en-US" sz="2800" dirty="0" smtClean="0">
                <a:solidFill>
                  <a:schemeClr val="bg1"/>
                </a:solidFill>
              </a:rPr>
              <a:t> </a:t>
            </a:r>
            <a:r>
              <a:rPr lang="en-US" sz="2800" dirty="0" err="1" smtClean="0">
                <a:solidFill>
                  <a:schemeClr val="bg1"/>
                </a:solidFill>
              </a:rPr>
              <a:t>tỏa</a:t>
            </a:r>
            <a:r>
              <a:rPr lang="en-US" sz="2800" dirty="0" smtClean="0">
                <a:solidFill>
                  <a:schemeClr val="bg1"/>
                </a:solidFill>
              </a:rPr>
              <a:t>)</a:t>
            </a:r>
          </a:p>
          <a:p>
            <a:pPr marL="285750" indent="-285750">
              <a:buFont typeface="Wingdings" pitchFamily="2" charset="2"/>
              <a:buChar char="Ø"/>
            </a:pPr>
            <a:r>
              <a:rPr lang="en-US" sz="2800" dirty="0" err="1" smtClean="0">
                <a:solidFill>
                  <a:schemeClr val="bg1"/>
                </a:solidFill>
              </a:rPr>
              <a:t>Dị</a:t>
            </a:r>
            <a:r>
              <a:rPr lang="en-US" sz="2800" dirty="0" smtClean="0">
                <a:solidFill>
                  <a:schemeClr val="bg1"/>
                </a:solidFill>
              </a:rPr>
              <a:t> </a:t>
            </a:r>
            <a:r>
              <a:rPr lang="en-US" sz="2800" dirty="0" err="1" smtClean="0">
                <a:solidFill>
                  <a:schemeClr val="bg1"/>
                </a:solidFill>
              </a:rPr>
              <a:t>dạng</a:t>
            </a:r>
            <a:r>
              <a:rPr lang="en-US" sz="2800" dirty="0" smtClean="0">
                <a:solidFill>
                  <a:schemeClr val="bg1"/>
                </a:solidFill>
              </a:rPr>
              <a:t> </a:t>
            </a:r>
            <a:r>
              <a:rPr lang="en-US" sz="2800" dirty="0" err="1" smtClean="0">
                <a:solidFill>
                  <a:schemeClr val="bg1"/>
                </a:solidFill>
              </a:rPr>
              <a:t>xương</a:t>
            </a:r>
            <a:r>
              <a:rPr lang="en-US" sz="2800" dirty="0" smtClean="0">
                <a:solidFill>
                  <a:schemeClr val="bg1"/>
                </a:solidFill>
              </a:rPr>
              <a:t> </a:t>
            </a:r>
            <a:r>
              <a:rPr lang="en-US" sz="2800" dirty="0" err="1" smtClean="0">
                <a:solidFill>
                  <a:schemeClr val="bg1"/>
                </a:solidFill>
              </a:rPr>
              <a:t>đòn</a:t>
            </a:r>
            <a:r>
              <a:rPr lang="en-US" sz="2800" dirty="0" smtClean="0">
                <a:solidFill>
                  <a:schemeClr val="bg1"/>
                </a:solidFill>
              </a:rPr>
              <a:t> , </a:t>
            </a:r>
            <a:r>
              <a:rPr lang="en-US" sz="2800" dirty="0" err="1" smtClean="0">
                <a:solidFill>
                  <a:schemeClr val="bg1"/>
                </a:solidFill>
              </a:rPr>
              <a:t>lồng</a:t>
            </a:r>
            <a:r>
              <a:rPr lang="en-US" sz="2800" dirty="0" smtClean="0">
                <a:solidFill>
                  <a:schemeClr val="bg1"/>
                </a:solidFill>
              </a:rPr>
              <a:t> </a:t>
            </a:r>
            <a:r>
              <a:rPr lang="en-US" sz="2800" dirty="0" err="1" smtClean="0">
                <a:solidFill>
                  <a:schemeClr val="bg1"/>
                </a:solidFill>
              </a:rPr>
              <a:t>ngực</a:t>
            </a:r>
            <a:endParaRPr lang="en-US" sz="2800" dirty="0" smtClean="0">
              <a:solidFill>
                <a:schemeClr val="bg1"/>
              </a:solidFill>
            </a:endParaRPr>
          </a:p>
          <a:p>
            <a:pPr marL="285750" indent="-285750">
              <a:buFont typeface="Wingdings" pitchFamily="2" charset="2"/>
              <a:buChar char="Ø"/>
            </a:pPr>
            <a:r>
              <a:rPr lang="en-US" sz="2800" dirty="0" err="1" smtClean="0">
                <a:solidFill>
                  <a:schemeClr val="bg1"/>
                </a:solidFill>
              </a:rPr>
              <a:t>Đã</a:t>
            </a:r>
            <a:r>
              <a:rPr lang="en-US" sz="2800" dirty="0" smtClean="0">
                <a:solidFill>
                  <a:schemeClr val="bg1"/>
                </a:solidFill>
              </a:rPr>
              <a:t> </a:t>
            </a:r>
            <a:r>
              <a:rPr lang="en-US" sz="2800" dirty="0" err="1" smtClean="0">
                <a:solidFill>
                  <a:schemeClr val="bg1"/>
                </a:solidFill>
              </a:rPr>
              <a:t>có</a:t>
            </a:r>
            <a:r>
              <a:rPr lang="en-US" sz="2800" dirty="0" smtClean="0">
                <a:solidFill>
                  <a:schemeClr val="bg1"/>
                </a:solidFill>
              </a:rPr>
              <a:t> </a:t>
            </a:r>
            <a:r>
              <a:rPr lang="en-US" sz="2800" dirty="0" err="1" smtClean="0">
                <a:solidFill>
                  <a:schemeClr val="bg1"/>
                </a:solidFill>
              </a:rPr>
              <a:t>phẫu</a:t>
            </a:r>
            <a:r>
              <a:rPr lang="en-US" sz="2800" dirty="0" smtClean="0">
                <a:solidFill>
                  <a:schemeClr val="bg1"/>
                </a:solidFill>
              </a:rPr>
              <a:t> </a:t>
            </a:r>
            <a:r>
              <a:rPr lang="en-US" sz="2800" dirty="0" err="1" smtClean="0">
                <a:solidFill>
                  <a:schemeClr val="bg1"/>
                </a:solidFill>
              </a:rPr>
              <a:t>thuật</a:t>
            </a:r>
            <a:r>
              <a:rPr lang="en-US" sz="2800" dirty="0" smtClean="0">
                <a:solidFill>
                  <a:schemeClr val="bg1"/>
                </a:solidFill>
              </a:rPr>
              <a:t> </a:t>
            </a:r>
            <a:r>
              <a:rPr lang="en-US" sz="2800" dirty="0" err="1" smtClean="0">
                <a:solidFill>
                  <a:schemeClr val="bg1"/>
                </a:solidFill>
              </a:rPr>
              <a:t>vùng</a:t>
            </a:r>
            <a:r>
              <a:rPr lang="en-US" sz="2800" dirty="0" smtClean="0">
                <a:solidFill>
                  <a:schemeClr val="bg1"/>
                </a:solidFill>
              </a:rPr>
              <a:t> </a:t>
            </a:r>
            <a:r>
              <a:rPr lang="en-US" sz="2800" dirty="0" err="1" smtClean="0">
                <a:solidFill>
                  <a:schemeClr val="bg1"/>
                </a:solidFill>
              </a:rPr>
              <a:t>cổ</a:t>
            </a:r>
            <a:r>
              <a:rPr lang="en-US" sz="2800" dirty="0" smtClean="0">
                <a:solidFill>
                  <a:schemeClr val="bg1"/>
                </a:solidFill>
              </a:rPr>
              <a:t> , </a:t>
            </a:r>
            <a:r>
              <a:rPr lang="en-US" sz="2800" dirty="0" err="1" smtClean="0">
                <a:solidFill>
                  <a:schemeClr val="bg1"/>
                </a:solidFill>
              </a:rPr>
              <a:t>ngực</a:t>
            </a:r>
            <a:endParaRPr lang="en-US" sz="2800" dirty="0" smtClean="0">
              <a:solidFill>
                <a:schemeClr val="bg1"/>
              </a:solidFill>
            </a:endParaRPr>
          </a:p>
          <a:p>
            <a:pPr marL="285750" indent="-285750">
              <a:buFont typeface="Wingdings" pitchFamily="2" charset="2"/>
              <a:buChar char="Ø"/>
            </a:pPr>
            <a:r>
              <a:rPr lang="en-US" sz="2800" dirty="0" err="1" smtClean="0">
                <a:solidFill>
                  <a:schemeClr val="bg1"/>
                </a:solidFill>
              </a:rPr>
              <a:t>Khí</a:t>
            </a:r>
            <a:r>
              <a:rPr lang="en-US" sz="2800" dirty="0" smtClean="0">
                <a:solidFill>
                  <a:schemeClr val="bg1"/>
                </a:solidFill>
              </a:rPr>
              <a:t> </a:t>
            </a:r>
            <a:r>
              <a:rPr lang="en-US" sz="2800" dirty="0" err="1" smtClean="0">
                <a:solidFill>
                  <a:schemeClr val="bg1"/>
                </a:solidFill>
              </a:rPr>
              <a:t>phế</a:t>
            </a:r>
            <a:r>
              <a:rPr lang="en-US" sz="2800" dirty="0" smtClean="0">
                <a:solidFill>
                  <a:schemeClr val="bg1"/>
                </a:solidFill>
              </a:rPr>
              <a:t> </a:t>
            </a:r>
            <a:r>
              <a:rPr lang="en-US" sz="2800" dirty="0" err="1" smtClean="0">
                <a:solidFill>
                  <a:schemeClr val="bg1"/>
                </a:solidFill>
              </a:rPr>
              <a:t>thủng</a:t>
            </a:r>
            <a:endParaRPr lang="en-US" sz="2800" dirty="0" smtClean="0">
              <a:solidFill>
                <a:schemeClr val="bg1"/>
              </a:solidFill>
            </a:endParaRPr>
          </a:p>
          <a:p>
            <a:pPr marL="285750" indent="-285750">
              <a:buFont typeface="Wingdings" pitchFamily="2" charset="2"/>
              <a:buChar char="Ø"/>
            </a:pPr>
            <a:r>
              <a:rPr lang="en-US" sz="2800" dirty="0" err="1" smtClean="0">
                <a:solidFill>
                  <a:schemeClr val="bg1"/>
                </a:solidFill>
              </a:rPr>
              <a:t>Cơ</a:t>
            </a:r>
            <a:r>
              <a:rPr lang="en-US" sz="2800" dirty="0" smtClean="0">
                <a:solidFill>
                  <a:schemeClr val="bg1"/>
                </a:solidFill>
              </a:rPr>
              <a:t> </a:t>
            </a:r>
            <a:r>
              <a:rPr lang="en-US" sz="2800" dirty="0" err="1" smtClean="0">
                <a:solidFill>
                  <a:schemeClr val="bg1"/>
                </a:solidFill>
              </a:rPr>
              <a:t>địa</a:t>
            </a:r>
            <a:r>
              <a:rPr lang="en-US" sz="2800" dirty="0" smtClean="0">
                <a:solidFill>
                  <a:schemeClr val="bg1"/>
                </a:solidFill>
              </a:rPr>
              <a:t> </a:t>
            </a:r>
            <a:r>
              <a:rPr lang="en-US" sz="2800" dirty="0" err="1" smtClean="0">
                <a:solidFill>
                  <a:schemeClr val="bg1"/>
                </a:solidFill>
              </a:rPr>
              <a:t>xuất</a:t>
            </a:r>
            <a:r>
              <a:rPr lang="en-US" sz="2800" dirty="0" smtClean="0">
                <a:solidFill>
                  <a:schemeClr val="bg1"/>
                </a:solidFill>
              </a:rPr>
              <a:t> </a:t>
            </a:r>
            <a:r>
              <a:rPr lang="en-US" sz="2800" dirty="0" err="1" smtClean="0">
                <a:solidFill>
                  <a:schemeClr val="bg1"/>
                </a:solidFill>
              </a:rPr>
              <a:t>huyết:vàng</a:t>
            </a:r>
            <a:r>
              <a:rPr lang="en-US" sz="2800" dirty="0" smtClean="0">
                <a:solidFill>
                  <a:schemeClr val="bg1"/>
                </a:solidFill>
              </a:rPr>
              <a:t> da, </a:t>
            </a:r>
            <a:r>
              <a:rPr lang="en-US" sz="2800" dirty="0" err="1" smtClean="0">
                <a:solidFill>
                  <a:schemeClr val="bg1"/>
                </a:solidFill>
              </a:rPr>
              <a:t>rối</a:t>
            </a:r>
            <a:r>
              <a:rPr lang="en-US" sz="2800" dirty="0" smtClean="0">
                <a:solidFill>
                  <a:schemeClr val="bg1"/>
                </a:solidFill>
              </a:rPr>
              <a:t> </a:t>
            </a:r>
            <a:r>
              <a:rPr lang="en-US" sz="2800" dirty="0" err="1" smtClean="0">
                <a:solidFill>
                  <a:schemeClr val="bg1"/>
                </a:solidFill>
              </a:rPr>
              <a:t>loạn</a:t>
            </a:r>
            <a:r>
              <a:rPr lang="en-US" sz="2800" dirty="0" smtClean="0">
                <a:solidFill>
                  <a:schemeClr val="bg1"/>
                </a:solidFill>
              </a:rPr>
              <a:t> </a:t>
            </a:r>
            <a:r>
              <a:rPr lang="en-US" sz="2800" dirty="0" err="1" smtClean="0">
                <a:solidFill>
                  <a:schemeClr val="bg1"/>
                </a:solidFill>
              </a:rPr>
              <a:t>đông</a:t>
            </a:r>
            <a:r>
              <a:rPr lang="en-US" sz="2800" dirty="0" smtClean="0">
                <a:solidFill>
                  <a:schemeClr val="bg1"/>
                </a:solidFill>
              </a:rPr>
              <a:t> </a:t>
            </a:r>
            <a:r>
              <a:rPr lang="en-US" sz="2800" dirty="0" err="1" smtClean="0">
                <a:solidFill>
                  <a:schemeClr val="bg1"/>
                </a:solidFill>
              </a:rPr>
              <a:t>máu</a:t>
            </a:r>
            <a:endParaRPr lang="en-US" sz="2800" dirty="0" smtClean="0">
              <a:solidFill>
                <a:schemeClr val="bg1"/>
              </a:solidFill>
            </a:endParaRPr>
          </a:p>
          <a:p>
            <a:pPr marL="285750" indent="-285750">
              <a:buFont typeface="Wingdings" pitchFamily="2" charset="2"/>
              <a:buChar char="Ø"/>
            </a:pPr>
            <a:r>
              <a:rPr lang="en-US" sz="2800" dirty="0" err="1" smtClean="0">
                <a:solidFill>
                  <a:schemeClr val="bg1"/>
                </a:solidFill>
              </a:rPr>
              <a:t>Đang</a:t>
            </a:r>
            <a:r>
              <a:rPr lang="en-US" sz="2800" dirty="0" smtClean="0">
                <a:solidFill>
                  <a:schemeClr val="bg1"/>
                </a:solidFill>
              </a:rPr>
              <a:t> </a:t>
            </a:r>
            <a:r>
              <a:rPr lang="en-US" sz="2800" dirty="0" err="1" smtClean="0">
                <a:solidFill>
                  <a:schemeClr val="bg1"/>
                </a:solidFill>
              </a:rPr>
              <a:t>dùng</a:t>
            </a:r>
            <a:r>
              <a:rPr lang="en-US" sz="2800" dirty="0" smtClean="0">
                <a:solidFill>
                  <a:schemeClr val="bg1"/>
                </a:solidFill>
              </a:rPr>
              <a:t> </a:t>
            </a:r>
            <a:r>
              <a:rPr lang="en-US" sz="2800" dirty="0" err="1" smtClean="0">
                <a:solidFill>
                  <a:schemeClr val="bg1"/>
                </a:solidFill>
              </a:rPr>
              <a:t>thuốc</a:t>
            </a:r>
            <a:r>
              <a:rPr lang="en-US" sz="2800" dirty="0" smtClean="0">
                <a:solidFill>
                  <a:schemeClr val="bg1"/>
                </a:solidFill>
              </a:rPr>
              <a:t> </a:t>
            </a:r>
            <a:r>
              <a:rPr lang="en-US" sz="2800" dirty="0" err="1" smtClean="0">
                <a:solidFill>
                  <a:schemeClr val="bg1"/>
                </a:solidFill>
              </a:rPr>
              <a:t>chống</a:t>
            </a:r>
            <a:r>
              <a:rPr lang="en-US" sz="2800" dirty="0" smtClean="0">
                <a:solidFill>
                  <a:schemeClr val="bg1"/>
                </a:solidFill>
              </a:rPr>
              <a:t> </a:t>
            </a:r>
            <a:r>
              <a:rPr lang="en-US" sz="2800" dirty="0" err="1" smtClean="0">
                <a:solidFill>
                  <a:schemeClr val="bg1"/>
                </a:solidFill>
              </a:rPr>
              <a:t>đông</a:t>
            </a:r>
            <a:endParaRPr lang="en-US" sz="2800" dirty="0" smtClean="0">
              <a:solidFill>
                <a:schemeClr val="bg1"/>
              </a:solidFill>
            </a:endParaRPr>
          </a:p>
          <a:p>
            <a:pPr marL="285750" indent="-285750">
              <a:buFont typeface="Wingdings" pitchFamily="2" charset="2"/>
              <a:buChar char="Ø"/>
            </a:pPr>
            <a:r>
              <a:rPr lang="en-US" sz="2800" dirty="0" err="1" smtClean="0">
                <a:solidFill>
                  <a:schemeClr val="bg1"/>
                </a:solidFill>
              </a:rPr>
              <a:t>Giảm</a:t>
            </a:r>
            <a:r>
              <a:rPr lang="en-US" sz="2800" dirty="0" smtClean="0">
                <a:solidFill>
                  <a:schemeClr val="bg1"/>
                </a:solidFill>
              </a:rPr>
              <a:t> </a:t>
            </a:r>
            <a:r>
              <a:rPr lang="en-US" sz="2800" dirty="0" err="1" smtClean="0">
                <a:solidFill>
                  <a:schemeClr val="bg1"/>
                </a:solidFill>
              </a:rPr>
              <a:t>tiểu</a:t>
            </a:r>
            <a:r>
              <a:rPr lang="en-US" sz="2800" dirty="0" smtClean="0">
                <a:solidFill>
                  <a:schemeClr val="bg1"/>
                </a:solidFill>
              </a:rPr>
              <a:t> </a:t>
            </a:r>
            <a:r>
              <a:rPr lang="en-US" sz="2800" dirty="0" err="1" smtClean="0">
                <a:solidFill>
                  <a:schemeClr val="bg1"/>
                </a:solidFill>
              </a:rPr>
              <a:t>cầu</a:t>
            </a:r>
            <a:r>
              <a:rPr lang="en-US" sz="2800" dirty="0" smtClean="0">
                <a:solidFill>
                  <a:schemeClr val="bg1"/>
                </a:solidFill>
              </a:rPr>
              <a:t> </a:t>
            </a:r>
            <a:r>
              <a:rPr lang="en-US" sz="2800" dirty="0" err="1" smtClean="0">
                <a:solidFill>
                  <a:schemeClr val="bg1"/>
                </a:solidFill>
              </a:rPr>
              <a:t>dưới</a:t>
            </a:r>
            <a:r>
              <a:rPr lang="en-US" sz="2800" dirty="0" smtClean="0">
                <a:solidFill>
                  <a:schemeClr val="bg1"/>
                </a:solidFill>
              </a:rPr>
              <a:t> 50.000/mm3</a:t>
            </a:r>
            <a:r>
              <a:rPr lang="vi-VN" sz="2800" dirty="0" smtClean="0">
                <a:solidFill>
                  <a:schemeClr val="bg1"/>
                </a:solidFill>
              </a:rPr>
              <a:t> </a:t>
            </a:r>
          </a:p>
          <a:p>
            <a:pPr marL="285750" indent="-285750">
              <a:buFont typeface="Wingdings" pitchFamily="2" charset="2"/>
              <a:buChar char="Ø"/>
            </a:pPr>
            <a:r>
              <a:rPr lang="en-US" sz="2800" dirty="0" err="1" smtClean="0">
                <a:solidFill>
                  <a:schemeClr val="bg1"/>
                </a:solidFill>
              </a:rPr>
              <a:t>Rối</a:t>
            </a:r>
            <a:r>
              <a:rPr lang="en-US" sz="2800" dirty="0" smtClean="0">
                <a:solidFill>
                  <a:schemeClr val="bg1"/>
                </a:solidFill>
              </a:rPr>
              <a:t> </a:t>
            </a:r>
            <a:r>
              <a:rPr lang="en-US" sz="2800" dirty="0" err="1" smtClean="0">
                <a:solidFill>
                  <a:schemeClr val="bg1"/>
                </a:solidFill>
              </a:rPr>
              <a:t>loạn</a:t>
            </a:r>
            <a:r>
              <a:rPr lang="en-US" sz="2800" dirty="0" smtClean="0">
                <a:solidFill>
                  <a:schemeClr val="bg1"/>
                </a:solidFill>
              </a:rPr>
              <a:t> </a:t>
            </a:r>
            <a:r>
              <a:rPr lang="en-US" sz="2800" dirty="0" err="1" smtClean="0">
                <a:solidFill>
                  <a:schemeClr val="bg1"/>
                </a:solidFill>
              </a:rPr>
              <a:t>đông</a:t>
            </a:r>
            <a:r>
              <a:rPr lang="en-US" sz="2800" dirty="0" smtClean="0">
                <a:solidFill>
                  <a:schemeClr val="bg1"/>
                </a:solidFill>
              </a:rPr>
              <a:t> </a:t>
            </a:r>
            <a:r>
              <a:rPr lang="en-US" sz="2800" dirty="0" err="1" smtClean="0">
                <a:solidFill>
                  <a:schemeClr val="bg1"/>
                </a:solidFill>
              </a:rPr>
              <a:t>máu</a:t>
            </a:r>
            <a:r>
              <a:rPr lang="en-US" sz="2800" dirty="0" smtClean="0">
                <a:solidFill>
                  <a:schemeClr val="bg1"/>
                </a:solidFill>
              </a:rPr>
              <a:t> </a:t>
            </a:r>
            <a:r>
              <a:rPr lang="en-US" sz="2800" dirty="0" err="1" smtClean="0">
                <a:solidFill>
                  <a:schemeClr val="bg1"/>
                </a:solidFill>
              </a:rPr>
              <a:t>nặng</a:t>
            </a:r>
            <a:endParaRPr lang="vi-VN" sz="2800" dirty="0" smtClean="0">
              <a:solidFill>
                <a:schemeClr val="bg1"/>
              </a:solidFill>
            </a:endParaRPr>
          </a:p>
          <a:p>
            <a:pPr marL="285750" indent="-285750">
              <a:buFont typeface="Wingdings" pitchFamily="2" charset="2"/>
              <a:buChar char="Ø"/>
            </a:pPr>
            <a:r>
              <a:rPr lang="en-US" sz="2800" dirty="0" err="1" smtClean="0">
                <a:solidFill>
                  <a:schemeClr val="bg1"/>
                </a:solidFill>
              </a:rPr>
              <a:t>Huyết</a:t>
            </a:r>
            <a:r>
              <a:rPr lang="en-US" sz="2800" dirty="0" smtClean="0">
                <a:solidFill>
                  <a:schemeClr val="bg1"/>
                </a:solidFill>
              </a:rPr>
              <a:t> </a:t>
            </a:r>
            <a:r>
              <a:rPr lang="en-US" sz="2800" dirty="0" err="1" smtClean="0">
                <a:solidFill>
                  <a:schemeClr val="bg1"/>
                </a:solidFill>
              </a:rPr>
              <a:t>khối</a:t>
            </a:r>
            <a:r>
              <a:rPr lang="en-US" sz="2800" dirty="0" smtClean="0">
                <a:solidFill>
                  <a:schemeClr val="bg1"/>
                </a:solidFill>
              </a:rPr>
              <a:t> </a:t>
            </a:r>
            <a:r>
              <a:rPr lang="en-US" sz="2800" dirty="0" err="1" smtClean="0">
                <a:solidFill>
                  <a:schemeClr val="bg1"/>
                </a:solidFill>
              </a:rPr>
              <a:t>tĩnh</a:t>
            </a:r>
            <a:r>
              <a:rPr lang="en-US" sz="2800" dirty="0" smtClean="0">
                <a:solidFill>
                  <a:schemeClr val="bg1"/>
                </a:solidFill>
              </a:rPr>
              <a:t> </a:t>
            </a:r>
            <a:r>
              <a:rPr lang="en-US" sz="2800" dirty="0" err="1" smtClean="0">
                <a:solidFill>
                  <a:schemeClr val="bg1"/>
                </a:solidFill>
              </a:rPr>
              <a:t>mạch</a:t>
            </a:r>
            <a:r>
              <a:rPr lang="en-US" sz="2800" dirty="0" smtClean="0">
                <a:solidFill>
                  <a:schemeClr val="bg1"/>
                </a:solidFill>
              </a:rPr>
              <a:t> </a:t>
            </a:r>
            <a:r>
              <a:rPr lang="en-US" sz="2800" dirty="0" err="1" smtClean="0">
                <a:solidFill>
                  <a:schemeClr val="bg1"/>
                </a:solidFill>
              </a:rPr>
              <a:t>trung</a:t>
            </a:r>
            <a:r>
              <a:rPr lang="en-US" sz="2800" dirty="0" smtClean="0">
                <a:solidFill>
                  <a:schemeClr val="bg1"/>
                </a:solidFill>
              </a:rPr>
              <a:t> </a:t>
            </a:r>
            <a:r>
              <a:rPr lang="en-US" sz="2800" dirty="0" err="1" smtClean="0">
                <a:solidFill>
                  <a:schemeClr val="bg1"/>
                </a:solidFill>
              </a:rPr>
              <a:t>tâm</a:t>
            </a:r>
            <a:endParaRPr lang="en-US" sz="2800" dirty="0" smtClean="0">
              <a:solidFill>
                <a:schemeClr val="bg1"/>
              </a:solidFill>
            </a:endParaRPr>
          </a:p>
          <a:p>
            <a:pPr marL="285750" indent="-285750">
              <a:buFont typeface="Wingdings" pitchFamily="2" charset="2"/>
              <a:buChar char="Ø"/>
            </a:pPr>
            <a:r>
              <a:rPr lang="en-US" sz="2800" dirty="0" err="1" smtClean="0">
                <a:solidFill>
                  <a:schemeClr val="bg1"/>
                </a:solidFill>
              </a:rPr>
              <a:t>Tràn</a:t>
            </a:r>
            <a:r>
              <a:rPr lang="en-US" sz="2800" dirty="0" smtClean="0">
                <a:solidFill>
                  <a:schemeClr val="bg1"/>
                </a:solidFill>
              </a:rPr>
              <a:t> </a:t>
            </a:r>
            <a:r>
              <a:rPr lang="en-US" sz="2800" dirty="0" err="1" smtClean="0">
                <a:solidFill>
                  <a:schemeClr val="bg1"/>
                </a:solidFill>
              </a:rPr>
              <a:t>dịch</a:t>
            </a:r>
            <a:r>
              <a:rPr lang="en-US" sz="2800" dirty="0" smtClean="0">
                <a:solidFill>
                  <a:schemeClr val="bg1"/>
                </a:solidFill>
              </a:rPr>
              <a:t> </a:t>
            </a:r>
            <a:r>
              <a:rPr lang="en-US" sz="2800" dirty="0" err="1" smtClean="0">
                <a:solidFill>
                  <a:schemeClr val="bg1"/>
                </a:solidFill>
              </a:rPr>
              <a:t>màng</a:t>
            </a:r>
            <a:r>
              <a:rPr lang="en-US" sz="2800" dirty="0" smtClean="0">
                <a:solidFill>
                  <a:schemeClr val="bg1"/>
                </a:solidFill>
              </a:rPr>
              <a:t> </a:t>
            </a:r>
            <a:r>
              <a:rPr lang="en-US" sz="2800" dirty="0" err="1" smtClean="0">
                <a:solidFill>
                  <a:schemeClr val="bg1"/>
                </a:solidFill>
              </a:rPr>
              <a:t>phổi</a:t>
            </a:r>
            <a:endParaRPr lang="vi-VN" sz="2800" dirty="0" smtClean="0">
              <a:solidFill>
                <a:schemeClr val="bg1"/>
              </a:solidFill>
            </a:endParaRPr>
          </a:p>
          <a:p>
            <a:pPr marL="285750" indent="-285750">
              <a:buFont typeface="Wingdings" pitchFamily="2" charset="2"/>
              <a:buChar char="Ø"/>
            </a:pPr>
            <a:r>
              <a:rPr lang="en-US" sz="2800" dirty="0" err="1" smtClean="0">
                <a:solidFill>
                  <a:schemeClr val="bg1"/>
                </a:solidFill>
              </a:rPr>
              <a:t>Giãn</a:t>
            </a:r>
            <a:r>
              <a:rPr lang="en-US" sz="2800" dirty="0" smtClean="0">
                <a:solidFill>
                  <a:schemeClr val="bg1"/>
                </a:solidFill>
              </a:rPr>
              <a:t> </a:t>
            </a:r>
            <a:r>
              <a:rPr lang="en-US" sz="2800" dirty="0" err="1" smtClean="0">
                <a:solidFill>
                  <a:schemeClr val="bg1"/>
                </a:solidFill>
              </a:rPr>
              <a:t>phế</a:t>
            </a:r>
            <a:r>
              <a:rPr lang="en-US" sz="2800" dirty="0" smtClean="0">
                <a:solidFill>
                  <a:schemeClr val="bg1"/>
                </a:solidFill>
              </a:rPr>
              <a:t> </a:t>
            </a:r>
            <a:r>
              <a:rPr lang="en-US" sz="2800" dirty="0" err="1" smtClean="0">
                <a:solidFill>
                  <a:schemeClr val="bg1"/>
                </a:solidFill>
              </a:rPr>
              <a:t>nang</a:t>
            </a:r>
            <a:r>
              <a:rPr lang="en-US" sz="2800" dirty="0" smtClean="0">
                <a:solidFill>
                  <a:schemeClr val="bg1"/>
                </a:solidFill>
              </a:rPr>
              <a:t> </a:t>
            </a:r>
            <a:r>
              <a:rPr lang="en-US" sz="2800" dirty="0" err="1" smtClean="0">
                <a:solidFill>
                  <a:schemeClr val="bg1"/>
                </a:solidFill>
              </a:rPr>
              <a:t>quá</a:t>
            </a:r>
            <a:r>
              <a:rPr lang="en-US" sz="2800" dirty="0" smtClean="0">
                <a:solidFill>
                  <a:schemeClr val="bg1"/>
                </a:solidFill>
              </a:rPr>
              <a:t> </a:t>
            </a:r>
            <a:r>
              <a:rPr lang="en-US" sz="2800" dirty="0" err="1" smtClean="0">
                <a:solidFill>
                  <a:schemeClr val="bg1"/>
                </a:solidFill>
              </a:rPr>
              <a:t>mức</a:t>
            </a:r>
            <a:endParaRPr lang="en-US" sz="2800" dirty="0" smtClean="0">
              <a:solidFill>
                <a:schemeClr val="bg1"/>
              </a:solidFill>
            </a:endParaRPr>
          </a:p>
          <a:p>
            <a:endParaRPr lang="en-US" sz="2800" dirty="0" smtClean="0">
              <a:solidFill>
                <a:schemeClr val="bg1"/>
              </a:solidFill>
            </a:endParaRPr>
          </a:p>
        </p:txBody>
      </p:sp>
    </p:spTree>
    <p:extLst>
      <p:ext uri="{BB962C8B-B14F-4D97-AF65-F5344CB8AC3E}">
        <p14:creationId xmlns:p14="http://schemas.microsoft.com/office/powerpoint/2010/main" val="874856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52400" y="0"/>
            <a:ext cx="9601200" cy="1323439"/>
          </a:xfrm>
          <a:prstGeom prst="rect">
            <a:avLst/>
          </a:prstGeom>
          <a:noFill/>
        </p:spPr>
        <p:txBody>
          <a:bodyPr wrap="square" rtlCol="0">
            <a:spAutoFit/>
          </a:bodyPr>
          <a:lstStyle/>
          <a:p>
            <a:pPr algn="ctr"/>
            <a:r>
              <a:rPr lang="en-US" sz="4000" dirty="0" smtClean="0"/>
              <a:t>IV- CÁC ĐƯỜNG ĐẶT ÔNG THÔNG TĨNH MẠCH TRUNG TÂM</a:t>
            </a:r>
            <a:endParaRPr lang="en-US" sz="4000" dirty="0"/>
          </a:p>
        </p:txBody>
      </p:sp>
      <p:sp>
        <p:nvSpPr>
          <p:cNvPr id="6" name="TextBox 5"/>
          <p:cNvSpPr txBox="1"/>
          <p:nvPr/>
        </p:nvSpPr>
        <p:spPr>
          <a:xfrm>
            <a:off x="1457387" y="2133600"/>
            <a:ext cx="6848413" cy="3170099"/>
          </a:xfrm>
          <a:prstGeom prst="rect">
            <a:avLst/>
          </a:prstGeom>
          <a:noFill/>
        </p:spPr>
        <p:txBody>
          <a:bodyPr wrap="none" rtlCol="0">
            <a:spAutoFit/>
          </a:bodyPr>
          <a:lstStyle/>
          <a:p>
            <a:pPr marL="285750" indent="-285750">
              <a:buFont typeface="Arial" pitchFamily="34" charset="0"/>
              <a:buChar char="•"/>
            </a:pPr>
            <a:r>
              <a:rPr lang="en-US" sz="4000" dirty="0" smtClean="0"/>
              <a:t>Catheter </a:t>
            </a:r>
            <a:r>
              <a:rPr lang="en-US" sz="4000" dirty="0" err="1" smtClean="0"/>
              <a:t>tĩnh</a:t>
            </a:r>
            <a:r>
              <a:rPr lang="en-US" sz="4000" dirty="0" smtClean="0"/>
              <a:t> </a:t>
            </a:r>
            <a:r>
              <a:rPr lang="en-US" sz="4000" dirty="0" err="1" smtClean="0"/>
              <a:t>mạch</a:t>
            </a:r>
            <a:r>
              <a:rPr lang="en-US" sz="4000" dirty="0" smtClean="0"/>
              <a:t> </a:t>
            </a:r>
            <a:r>
              <a:rPr lang="en-US" sz="4000" dirty="0" err="1" smtClean="0"/>
              <a:t>cảnh</a:t>
            </a:r>
            <a:r>
              <a:rPr lang="en-US" sz="4000" dirty="0" smtClean="0"/>
              <a:t> </a:t>
            </a:r>
            <a:r>
              <a:rPr lang="en-US" sz="4000" dirty="0" err="1" smtClean="0"/>
              <a:t>trong</a:t>
            </a:r>
            <a:endParaRPr lang="en-US" sz="4000" dirty="0" smtClean="0"/>
          </a:p>
          <a:p>
            <a:pPr marL="285750" indent="-285750">
              <a:buFont typeface="Arial" pitchFamily="34" charset="0"/>
              <a:buChar char="•"/>
            </a:pPr>
            <a:r>
              <a:rPr lang="en-US" sz="4000" dirty="0" smtClean="0"/>
              <a:t>Catheter </a:t>
            </a:r>
            <a:r>
              <a:rPr lang="en-US" sz="4000" dirty="0" err="1" smtClean="0"/>
              <a:t>tĩnh</a:t>
            </a:r>
            <a:r>
              <a:rPr lang="en-US" sz="4000" dirty="0" smtClean="0"/>
              <a:t> </a:t>
            </a:r>
            <a:r>
              <a:rPr lang="en-US" sz="4000" dirty="0" err="1" smtClean="0"/>
              <a:t>mạch</a:t>
            </a:r>
            <a:r>
              <a:rPr lang="en-US" sz="4000" dirty="0" smtClean="0"/>
              <a:t> </a:t>
            </a:r>
            <a:r>
              <a:rPr lang="en-US" sz="4000" dirty="0" err="1" smtClean="0"/>
              <a:t>cảnh</a:t>
            </a:r>
            <a:r>
              <a:rPr lang="en-US" sz="4000" dirty="0" smtClean="0"/>
              <a:t> </a:t>
            </a:r>
            <a:r>
              <a:rPr lang="en-US" sz="4000" dirty="0" err="1" smtClean="0"/>
              <a:t>ngoài</a:t>
            </a:r>
            <a:endParaRPr lang="en-US" sz="4000" dirty="0" smtClean="0"/>
          </a:p>
          <a:p>
            <a:pPr marL="285750" indent="-285750">
              <a:buFont typeface="Arial" pitchFamily="34" charset="0"/>
              <a:buChar char="•"/>
            </a:pPr>
            <a:r>
              <a:rPr lang="en-US" sz="4000" dirty="0" smtClean="0"/>
              <a:t>Catheter </a:t>
            </a:r>
            <a:r>
              <a:rPr lang="en-US" sz="4000" dirty="0" err="1" smtClean="0"/>
              <a:t>tĩnh</a:t>
            </a:r>
            <a:r>
              <a:rPr lang="en-US" sz="4000" dirty="0" smtClean="0"/>
              <a:t> </a:t>
            </a:r>
            <a:r>
              <a:rPr lang="en-US" sz="4000" dirty="0" err="1" smtClean="0"/>
              <a:t>mạch</a:t>
            </a:r>
            <a:r>
              <a:rPr lang="en-US" sz="4000" dirty="0" smtClean="0"/>
              <a:t> </a:t>
            </a:r>
            <a:r>
              <a:rPr lang="en-US" sz="4000" dirty="0" err="1" smtClean="0"/>
              <a:t>dưới</a:t>
            </a:r>
            <a:r>
              <a:rPr lang="en-US" sz="4000" dirty="0" smtClean="0"/>
              <a:t> </a:t>
            </a:r>
            <a:r>
              <a:rPr lang="en-US" sz="4000" dirty="0" err="1" smtClean="0"/>
              <a:t>đòn</a:t>
            </a:r>
            <a:endParaRPr lang="en-US" sz="4000" dirty="0" smtClean="0"/>
          </a:p>
          <a:p>
            <a:pPr marL="285750" indent="-285750">
              <a:buFont typeface="Arial" pitchFamily="34" charset="0"/>
              <a:buChar char="•"/>
            </a:pPr>
            <a:r>
              <a:rPr lang="en-US" sz="4000" dirty="0" smtClean="0"/>
              <a:t>Catheter </a:t>
            </a:r>
            <a:r>
              <a:rPr lang="en-US" sz="4000" dirty="0" err="1" smtClean="0"/>
              <a:t>tĩnh</a:t>
            </a:r>
            <a:r>
              <a:rPr lang="en-US" sz="4000" dirty="0" smtClean="0"/>
              <a:t> </a:t>
            </a:r>
            <a:r>
              <a:rPr lang="en-US" sz="4000" dirty="0" err="1" smtClean="0"/>
              <a:t>mạch</a:t>
            </a:r>
            <a:r>
              <a:rPr lang="en-US" sz="4000" dirty="0" smtClean="0"/>
              <a:t> </a:t>
            </a:r>
            <a:r>
              <a:rPr lang="en-US" sz="4000" dirty="0" err="1" smtClean="0"/>
              <a:t>đùi</a:t>
            </a:r>
            <a:endParaRPr lang="en-US" sz="4000" dirty="0" smtClean="0"/>
          </a:p>
          <a:p>
            <a:endParaRPr lang="en-US" sz="4000" dirty="0"/>
          </a:p>
        </p:txBody>
      </p:sp>
    </p:spTree>
    <p:extLst>
      <p:ext uri="{BB962C8B-B14F-4D97-AF65-F5344CB8AC3E}">
        <p14:creationId xmlns:p14="http://schemas.microsoft.com/office/powerpoint/2010/main" val="724001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362215" y="968514"/>
            <a:ext cx="2276585" cy="707886"/>
          </a:xfrm>
          <a:prstGeom prst="rect">
            <a:avLst/>
          </a:prstGeom>
          <a:noFill/>
        </p:spPr>
        <p:txBody>
          <a:bodyPr wrap="none" rtlCol="0">
            <a:spAutoFit/>
          </a:bodyPr>
          <a:lstStyle/>
          <a:p>
            <a:r>
              <a:rPr lang="en-US" sz="4000" dirty="0" smtClean="0"/>
              <a:t>ƯU ĐIỂM:</a:t>
            </a:r>
            <a:endParaRPr lang="en-US" sz="4000" dirty="0"/>
          </a:p>
        </p:txBody>
      </p:sp>
      <p:sp>
        <p:nvSpPr>
          <p:cNvPr id="5" name="TextBox 4"/>
          <p:cNvSpPr txBox="1"/>
          <p:nvPr/>
        </p:nvSpPr>
        <p:spPr>
          <a:xfrm>
            <a:off x="1219200" y="282714"/>
            <a:ext cx="7098546" cy="707886"/>
          </a:xfrm>
          <a:prstGeom prst="rect">
            <a:avLst/>
          </a:prstGeom>
          <a:noFill/>
        </p:spPr>
        <p:txBody>
          <a:bodyPr wrap="none" rtlCol="0">
            <a:spAutoFit/>
          </a:bodyPr>
          <a:lstStyle/>
          <a:p>
            <a:r>
              <a:rPr lang="en-US" sz="4000" dirty="0" smtClean="0"/>
              <a:t>1-Catheter </a:t>
            </a:r>
            <a:r>
              <a:rPr lang="en-US" sz="4000" dirty="0" err="1" smtClean="0"/>
              <a:t>tĩnh</a:t>
            </a:r>
            <a:r>
              <a:rPr lang="en-US" sz="4000" dirty="0" smtClean="0"/>
              <a:t> </a:t>
            </a:r>
            <a:r>
              <a:rPr lang="en-US" sz="4000" dirty="0" err="1" smtClean="0"/>
              <a:t>mạch</a:t>
            </a:r>
            <a:r>
              <a:rPr lang="en-US" sz="4000" dirty="0" smtClean="0"/>
              <a:t> </a:t>
            </a:r>
            <a:r>
              <a:rPr lang="en-US" sz="4000" dirty="0" err="1" smtClean="0"/>
              <a:t>cảnh</a:t>
            </a:r>
            <a:r>
              <a:rPr lang="en-US" sz="4000" dirty="0" smtClean="0"/>
              <a:t> </a:t>
            </a:r>
            <a:r>
              <a:rPr lang="en-US" sz="4000" dirty="0" err="1" smtClean="0"/>
              <a:t>trong</a:t>
            </a:r>
            <a:r>
              <a:rPr lang="en-US" sz="4000" dirty="0" smtClean="0"/>
              <a:t>:</a:t>
            </a:r>
            <a:endParaRPr lang="en-US" sz="4000" dirty="0"/>
          </a:p>
        </p:txBody>
      </p:sp>
      <p:sp>
        <p:nvSpPr>
          <p:cNvPr id="7" name="Rectangle 6"/>
          <p:cNvSpPr/>
          <p:nvPr/>
        </p:nvSpPr>
        <p:spPr>
          <a:xfrm>
            <a:off x="6477000" y="1600200"/>
            <a:ext cx="2209800" cy="4401205"/>
          </a:xfrm>
          <a:prstGeom prst="rect">
            <a:avLst/>
          </a:prstGeom>
        </p:spPr>
        <p:txBody>
          <a:bodyPr wrap="square">
            <a:spAutoFit/>
          </a:bodyPr>
          <a:lstStyle/>
          <a:p>
            <a:pPr algn="just"/>
            <a:r>
              <a:rPr lang="vi-VN" sz="2000" dirty="0" smtClean="0"/>
              <a:t>Vị </a:t>
            </a:r>
            <a:r>
              <a:rPr lang="vi-VN" sz="2000" dirty="0"/>
              <a:t>trí này ít tai </a:t>
            </a:r>
            <a:r>
              <a:rPr lang="vi-VN" sz="2000" dirty="0" smtClean="0"/>
              <a:t>biến,luồn </a:t>
            </a:r>
            <a:r>
              <a:rPr lang="vi-VN" sz="2000" dirty="0"/>
              <a:t>catheter </a:t>
            </a:r>
            <a:r>
              <a:rPr lang="vi-VN" sz="2000" dirty="0" smtClean="0"/>
              <a:t>dễ </a:t>
            </a:r>
            <a:r>
              <a:rPr lang="vi-VN" sz="2000" dirty="0"/>
              <a:t>dàng đúng </a:t>
            </a:r>
            <a:r>
              <a:rPr lang="vi-VN" sz="2000" dirty="0" smtClean="0"/>
              <a:t>hướng</a:t>
            </a:r>
            <a:r>
              <a:rPr lang="en-US" sz="2000" dirty="0" smtClean="0"/>
              <a:t> </a:t>
            </a:r>
            <a:r>
              <a:rPr lang="vi-VN" sz="2000" dirty="0" smtClean="0"/>
              <a:t>vào </a:t>
            </a:r>
            <a:r>
              <a:rPr lang="vi-VN" sz="2000" dirty="0"/>
              <a:t>tĩnh mạch chủ trên, </a:t>
            </a:r>
            <a:r>
              <a:rPr lang="vi-VN" sz="2000" dirty="0" smtClean="0"/>
              <a:t>dễ </a:t>
            </a:r>
            <a:r>
              <a:rPr lang="vi-VN" sz="2000" dirty="0"/>
              <a:t>dàng băng ép khi có chảy máu. </a:t>
            </a:r>
            <a:r>
              <a:rPr lang="vi-VN" sz="2000" dirty="0" smtClean="0"/>
              <a:t>Do</a:t>
            </a:r>
            <a:r>
              <a:rPr lang="en-US" sz="2000" dirty="0" smtClean="0"/>
              <a:t> </a:t>
            </a:r>
            <a:r>
              <a:rPr lang="vi-VN" sz="2000" dirty="0" smtClean="0"/>
              <a:t>đường </a:t>
            </a:r>
            <a:r>
              <a:rPr lang="vi-VN" sz="2000" dirty="0"/>
              <a:t>đi thẳng, dễ dàng đặt </a:t>
            </a:r>
            <a:r>
              <a:rPr lang="vi-VN" sz="2000" dirty="0" smtClean="0"/>
              <a:t>được</a:t>
            </a:r>
            <a:r>
              <a:rPr lang="en-US" sz="2000" dirty="0" smtClean="0"/>
              <a:t> </a:t>
            </a:r>
            <a:r>
              <a:rPr lang="vi-VN" sz="2000" dirty="0" smtClean="0"/>
              <a:t>catheter cứng</a:t>
            </a:r>
            <a:r>
              <a:rPr lang="vi-VN" sz="2000" dirty="0"/>
              <a:t>, lớn, thích hợp cho chạy thận nhân tạo </a:t>
            </a:r>
            <a:r>
              <a:rPr lang="vi-VN" sz="2000" dirty="0" smtClean="0"/>
              <a:t>cấp</a:t>
            </a:r>
            <a:r>
              <a:rPr lang="vi-VN" sz="2000" dirty="0"/>
              <a:t>, ngắn ngày</a:t>
            </a:r>
            <a:endParaRPr lang="en-US" sz="20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828800"/>
            <a:ext cx="5029200" cy="3771900"/>
          </a:xfrm>
          <a:prstGeom prst="rect">
            <a:avLst/>
          </a:prstGeom>
        </p:spPr>
      </p:pic>
    </p:spTree>
    <p:extLst>
      <p:ext uri="{BB962C8B-B14F-4D97-AF65-F5344CB8AC3E}">
        <p14:creationId xmlns:p14="http://schemas.microsoft.com/office/powerpoint/2010/main" val="1970789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200400" y="435114"/>
            <a:ext cx="3072508" cy="707886"/>
          </a:xfrm>
          <a:prstGeom prst="rect">
            <a:avLst/>
          </a:prstGeom>
          <a:noFill/>
        </p:spPr>
        <p:txBody>
          <a:bodyPr wrap="none" rtlCol="0">
            <a:spAutoFit/>
          </a:bodyPr>
          <a:lstStyle/>
          <a:p>
            <a:r>
              <a:rPr lang="en-US" sz="4000" dirty="0" smtClean="0"/>
              <a:t>NHƯỢC ĐIỂM</a:t>
            </a:r>
            <a:endParaRPr lang="en-US" sz="4000" dirty="0"/>
          </a:p>
        </p:txBody>
      </p:sp>
      <p:sp>
        <p:nvSpPr>
          <p:cNvPr id="6" name="TextBox 5"/>
          <p:cNvSpPr txBox="1"/>
          <p:nvPr/>
        </p:nvSpPr>
        <p:spPr>
          <a:xfrm>
            <a:off x="1295400" y="1430953"/>
            <a:ext cx="7162800" cy="4893647"/>
          </a:xfrm>
          <a:prstGeom prst="rect">
            <a:avLst/>
          </a:prstGeom>
          <a:noFill/>
        </p:spPr>
        <p:txBody>
          <a:bodyPr wrap="square" rtlCol="0">
            <a:spAutoFit/>
          </a:bodyPr>
          <a:lstStyle/>
          <a:p>
            <a:pPr marL="342900" indent="-342900" algn="just">
              <a:buFont typeface="Arial" pitchFamily="34" charset="0"/>
              <a:buChar char="•"/>
            </a:pPr>
            <a:r>
              <a:rPr lang="vi-VN" sz="2400" dirty="0" smtClean="0"/>
              <a:t>Do </a:t>
            </a:r>
            <a:r>
              <a:rPr lang="vi-VN" sz="2400" dirty="0"/>
              <a:t>liên quan chặt chẽ với </a:t>
            </a:r>
            <a:r>
              <a:rPr lang="vi-VN" sz="2400" dirty="0" smtClean="0"/>
              <a:t>động </a:t>
            </a:r>
            <a:r>
              <a:rPr lang="vi-VN" sz="2400" dirty="0"/>
              <a:t>mạch cảnh trong nên dễ bị chọc vào </a:t>
            </a:r>
            <a:r>
              <a:rPr lang="vi-VN" sz="2400" dirty="0" smtClean="0"/>
              <a:t>động </a:t>
            </a:r>
            <a:r>
              <a:rPr lang="vi-VN" sz="2400" dirty="0"/>
              <a:t>mạch, chảy máu, tạo khối máu tụ, khi </a:t>
            </a:r>
            <a:r>
              <a:rPr lang="vi-VN" sz="2400" dirty="0" smtClean="0"/>
              <a:t>đã </a:t>
            </a:r>
            <a:r>
              <a:rPr lang="vi-VN" sz="2400" dirty="0"/>
              <a:t>có khối máu tụ thủ thuật khó thành công. </a:t>
            </a:r>
          </a:p>
          <a:p>
            <a:pPr marL="342900" indent="-342900" algn="just">
              <a:buFont typeface="Arial" pitchFamily="34" charset="0"/>
              <a:buChar char="•"/>
            </a:pPr>
            <a:r>
              <a:rPr lang="vi-VN" sz="2400" dirty="0"/>
              <a:t>Tĩnh mạch thường bị xẹp khi trụy mạch, khó xác định khi không bắt được động </a:t>
            </a:r>
            <a:r>
              <a:rPr lang="vi-VN" sz="2400" dirty="0" smtClean="0"/>
              <a:t>mạch </a:t>
            </a:r>
            <a:r>
              <a:rPr lang="vi-VN" sz="2400" dirty="0"/>
              <a:t>cảnh. Khi bệnh nhân có mở khí quản, vị trí này khó chăm sóc catheter , dễ </a:t>
            </a:r>
            <a:r>
              <a:rPr lang="vi-VN" sz="2400" dirty="0" smtClean="0"/>
              <a:t>gây </a:t>
            </a:r>
            <a:r>
              <a:rPr lang="vi-VN" sz="2400" dirty="0"/>
              <a:t>nhiễm trùng. Vi trí này đầu catheter thường xuyên di chuyển do di chuyển </a:t>
            </a:r>
            <a:r>
              <a:rPr lang="vi-VN" sz="2400" dirty="0" smtClean="0"/>
              <a:t>của </a:t>
            </a:r>
            <a:r>
              <a:rPr lang="vi-VN" sz="2400" dirty="0"/>
              <a:t>cổ bệnh nhân, không thích hợp thời gian lưu catheter dài ngày vì dễ gây tổn </a:t>
            </a:r>
            <a:r>
              <a:rPr lang="vi-VN" sz="2400" dirty="0" smtClean="0"/>
              <a:t>thương </a:t>
            </a:r>
            <a:r>
              <a:rPr lang="vi-VN" sz="2400" dirty="0"/>
              <a:t>thành tĩnh mạch chủ do sự di chuyển này. </a:t>
            </a:r>
          </a:p>
          <a:p>
            <a:pPr algn="just"/>
            <a:endParaRPr lang="en-US" sz="2400" dirty="0"/>
          </a:p>
        </p:txBody>
      </p:sp>
    </p:spTree>
    <p:extLst>
      <p:ext uri="{BB962C8B-B14F-4D97-AF65-F5344CB8AC3E}">
        <p14:creationId xmlns:p14="http://schemas.microsoft.com/office/powerpoint/2010/main" val="2612160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523751" y="457200"/>
            <a:ext cx="6782049" cy="707886"/>
          </a:xfrm>
          <a:prstGeom prst="rect">
            <a:avLst/>
          </a:prstGeom>
          <a:noFill/>
        </p:spPr>
        <p:txBody>
          <a:bodyPr wrap="none" rtlCol="0">
            <a:spAutoFit/>
          </a:bodyPr>
          <a:lstStyle/>
          <a:p>
            <a:r>
              <a:rPr lang="en-US" sz="4000" dirty="0" smtClean="0"/>
              <a:t>2-Cathater </a:t>
            </a:r>
            <a:r>
              <a:rPr lang="en-US" sz="4000" dirty="0" err="1" smtClean="0"/>
              <a:t>tĩnh</a:t>
            </a:r>
            <a:r>
              <a:rPr lang="en-US" sz="4000" dirty="0" smtClean="0"/>
              <a:t> </a:t>
            </a:r>
            <a:r>
              <a:rPr lang="en-US" sz="4000" dirty="0" err="1" smtClean="0"/>
              <a:t>mạch</a:t>
            </a:r>
            <a:r>
              <a:rPr lang="en-US" sz="4000" dirty="0" smtClean="0"/>
              <a:t> </a:t>
            </a:r>
            <a:r>
              <a:rPr lang="en-US" sz="4000" dirty="0" err="1" smtClean="0"/>
              <a:t>dưới</a:t>
            </a:r>
            <a:r>
              <a:rPr lang="en-US" sz="4000" dirty="0" smtClean="0"/>
              <a:t> </a:t>
            </a:r>
            <a:r>
              <a:rPr lang="en-US" sz="4000" dirty="0" err="1" smtClean="0"/>
              <a:t>đòn</a:t>
            </a:r>
            <a:r>
              <a:rPr lang="en-US" sz="4000" dirty="0" smtClean="0"/>
              <a:t>:</a:t>
            </a:r>
            <a:endParaRPr lang="en-US" sz="4000" dirty="0"/>
          </a:p>
        </p:txBody>
      </p:sp>
      <p:sp>
        <p:nvSpPr>
          <p:cNvPr id="6" name="TextBox 5"/>
          <p:cNvSpPr txBox="1"/>
          <p:nvPr/>
        </p:nvSpPr>
        <p:spPr>
          <a:xfrm>
            <a:off x="3500073" y="1295400"/>
            <a:ext cx="2276585" cy="707886"/>
          </a:xfrm>
          <a:prstGeom prst="rect">
            <a:avLst/>
          </a:prstGeom>
          <a:noFill/>
        </p:spPr>
        <p:txBody>
          <a:bodyPr wrap="none" rtlCol="0">
            <a:spAutoFit/>
          </a:bodyPr>
          <a:lstStyle/>
          <a:p>
            <a:r>
              <a:rPr lang="en-US" sz="4000" dirty="0" smtClean="0"/>
              <a:t>ƯU ĐIỂM:</a:t>
            </a:r>
            <a:endParaRPr lang="en-US" sz="40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342" y="1981200"/>
            <a:ext cx="4786058" cy="4387220"/>
          </a:xfrm>
          <a:prstGeom prst="rect">
            <a:avLst/>
          </a:prstGeom>
        </p:spPr>
      </p:pic>
      <p:sp>
        <p:nvSpPr>
          <p:cNvPr id="9" name="TextBox 8"/>
          <p:cNvSpPr txBox="1"/>
          <p:nvPr/>
        </p:nvSpPr>
        <p:spPr>
          <a:xfrm>
            <a:off x="5943601" y="1844219"/>
            <a:ext cx="2819400" cy="4708981"/>
          </a:xfrm>
          <a:prstGeom prst="rect">
            <a:avLst/>
          </a:prstGeom>
          <a:noFill/>
        </p:spPr>
        <p:txBody>
          <a:bodyPr wrap="square" rtlCol="0">
            <a:spAutoFit/>
          </a:bodyPr>
          <a:lstStyle/>
          <a:p>
            <a:pPr algn="just"/>
            <a:r>
              <a:rPr lang="vi-VN" sz="2000" dirty="0"/>
              <a:t>Vị trí này chắc chắn, dễ cố định, dễ che phủ chân catheter, dễ chăm </a:t>
            </a:r>
            <a:r>
              <a:rPr lang="vi-VN" sz="2000" dirty="0" smtClean="0"/>
              <a:t>sóc</a:t>
            </a:r>
            <a:r>
              <a:rPr lang="vi-VN" sz="2000" dirty="0"/>
              <a:t>, không gây vướng </a:t>
            </a:r>
            <a:r>
              <a:rPr lang="vi-VN" sz="2000" dirty="0" smtClean="0"/>
              <a:t>cho</a:t>
            </a:r>
            <a:r>
              <a:rPr lang="en-US" sz="2000" dirty="0" smtClean="0"/>
              <a:t> </a:t>
            </a:r>
            <a:r>
              <a:rPr lang="vi-VN" sz="2000" dirty="0" smtClean="0"/>
              <a:t>bệnh </a:t>
            </a:r>
            <a:r>
              <a:rPr lang="vi-VN" sz="2000" dirty="0"/>
              <a:t>nhân, thích hợp cho lưu catheter lâu dài. Mốc </a:t>
            </a:r>
            <a:r>
              <a:rPr lang="vi-VN" sz="2000" dirty="0" smtClean="0"/>
              <a:t>giải </a:t>
            </a:r>
            <a:r>
              <a:rPr lang="vi-VN" sz="2000" dirty="0"/>
              <a:t>phẫu khá rõ ràng, tĩnh mạch lớn, chịu được tốc độ truyền cao. Xa vị trí mở </a:t>
            </a:r>
            <a:r>
              <a:rPr lang="vi-VN" sz="2000" dirty="0" smtClean="0"/>
              <a:t>khí </a:t>
            </a:r>
            <a:r>
              <a:rPr lang="vi-VN" sz="2000" dirty="0"/>
              <a:t>quản (nếu có), có thể thực hiện cả khi bệnh nhân có chấn thương vùng cổ.</a:t>
            </a:r>
            <a:endParaRPr lang="en-US" sz="2000" dirty="0"/>
          </a:p>
        </p:txBody>
      </p:sp>
    </p:spTree>
    <p:extLst>
      <p:ext uri="{BB962C8B-B14F-4D97-AF65-F5344CB8AC3E}">
        <p14:creationId xmlns:p14="http://schemas.microsoft.com/office/powerpoint/2010/main" val="1184628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1395</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Trần Thế</cp:lastModifiedBy>
  <cp:revision>41</cp:revision>
  <dcterms:created xsi:type="dcterms:W3CDTF">2014-05-01T09:53:30Z</dcterms:created>
  <dcterms:modified xsi:type="dcterms:W3CDTF">2014-05-09T15:28:56Z</dcterms:modified>
</cp:coreProperties>
</file>