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59" r:id="rId6"/>
    <p:sldId id="270" r:id="rId7"/>
    <p:sldId id="260" r:id="rId8"/>
    <p:sldId id="261" r:id="rId9"/>
    <p:sldId id="262" r:id="rId10"/>
    <p:sldId id="275" r:id="rId11"/>
    <p:sldId id="263" r:id="rId12"/>
    <p:sldId id="264" r:id="rId13"/>
    <p:sldId id="266" r:id="rId14"/>
    <p:sldId id="265" r:id="rId15"/>
    <p:sldId id="267" r:id="rId16"/>
    <p:sldId id="268" r:id="rId17"/>
    <p:sldId id="271" r:id="rId18"/>
    <p:sldId id="272" r:id="rId19"/>
    <p:sldId id="273"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4896FE-9504-4900-8970-4B75B30548F2}" type="datetimeFigureOut">
              <a:rPr lang="en-US" smtClean="0"/>
              <a:pPr/>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D950B-DD00-45C3-B6B9-A03F3ABE05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4896FE-9504-4900-8970-4B75B30548F2}" type="datetimeFigureOut">
              <a:rPr lang="en-US" smtClean="0"/>
              <a:pPr/>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D950B-DD00-45C3-B6B9-A03F3ABE05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4896FE-9504-4900-8970-4B75B30548F2}" type="datetimeFigureOut">
              <a:rPr lang="en-US" smtClean="0"/>
              <a:pPr/>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D950B-DD00-45C3-B6B9-A03F3ABE05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4896FE-9504-4900-8970-4B75B30548F2}" type="datetimeFigureOut">
              <a:rPr lang="en-US" smtClean="0"/>
              <a:pPr/>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D950B-DD00-45C3-B6B9-A03F3ABE05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4896FE-9504-4900-8970-4B75B30548F2}" type="datetimeFigureOut">
              <a:rPr lang="en-US" smtClean="0"/>
              <a:pPr/>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D950B-DD00-45C3-B6B9-A03F3ABE05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4896FE-9504-4900-8970-4B75B30548F2}" type="datetimeFigureOut">
              <a:rPr lang="en-US" smtClean="0"/>
              <a:pPr/>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D950B-DD00-45C3-B6B9-A03F3ABE05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4896FE-9504-4900-8970-4B75B30548F2}" type="datetimeFigureOut">
              <a:rPr lang="en-US" smtClean="0"/>
              <a:pPr/>
              <a:t>10/29/2016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2D950B-DD00-45C3-B6B9-A03F3ABE05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4896FE-9504-4900-8970-4B75B30548F2}" type="datetimeFigureOut">
              <a:rPr lang="en-US" smtClean="0"/>
              <a:pPr/>
              <a:t>10/29/2016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2D950B-DD00-45C3-B6B9-A03F3ABE05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4896FE-9504-4900-8970-4B75B30548F2}" type="datetimeFigureOut">
              <a:rPr lang="en-US" smtClean="0"/>
              <a:pPr/>
              <a:t>10/29/2016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2D950B-DD00-45C3-B6B9-A03F3ABE05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4896FE-9504-4900-8970-4B75B30548F2}" type="datetimeFigureOut">
              <a:rPr lang="en-US" smtClean="0"/>
              <a:pPr/>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D950B-DD00-45C3-B6B9-A03F3ABE05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4896FE-9504-4900-8970-4B75B30548F2}" type="datetimeFigureOut">
              <a:rPr lang="en-US" smtClean="0"/>
              <a:pPr/>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D950B-DD00-45C3-B6B9-A03F3ABE05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4896FE-9504-4900-8970-4B75B30548F2}" type="datetimeFigureOut">
              <a:rPr lang="en-US" smtClean="0"/>
              <a:pPr/>
              <a:t>10/29/2016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2D950B-DD00-45C3-B6B9-A03F3ABE05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ambn.vn/product/"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tailieu.vn/doc/bai-giang-hoi-chung-than-hu-ths-bs-nguyen-phuc-hoc-1860706.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6" name="Picture 5" descr="6789654.jpg"/>
          <p:cNvPicPr>
            <a:picLocks noChangeAspect="1"/>
          </p:cNvPicPr>
          <p:nvPr/>
        </p:nvPicPr>
        <p:blipFill>
          <a:blip r:embed="rId2"/>
          <a:stretch>
            <a:fillRect/>
          </a:stretch>
        </p:blipFill>
        <p:spPr>
          <a:xfrm>
            <a:off x="0" y="0"/>
            <a:ext cx="9144000" cy="6858000"/>
          </a:xfrm>
          <a:prstGeom prst="rect">
            <a:avLst/>
          </a:prstGeom>
        </p:spPr>
      </p:pic>
      <p:sp>
        <p:nvSpPr>
          <p:cNvPr id="7" name="TextBox 6"/>
          <p:cNvSpPr txBox="1"/>
          <p:nvPr/>
        </p:nvSpPr>
        <p:spPr>
          <a:xfrm>
            <a:off x="0" y="1371600"/>
            <a:ext cx="9144000" cy="769441"/>
          </a:xfrm>
          <a:prstGeom prst="rect">
            <a:avLst/>
          </a:prstGeom>
          <a:noFill/>
        </p:spPr>
        <p:txBody>
          <a:bodyPr wrap="square" rtlCol="0">
            <a:spAutoFit/>
          </a:bodyPr>
          <a:lstStyle/>
          <a:p>
            <a:pPr algn="ctr"/>
            <a:r>
              <a:rPr lang="en-US" sz="4400" b="1" dirty="0" smtClean="0">
                <a:solidFill>
                  <a:srgbClr val="FF0000"/>
                </a:solidFill>
                <a:latin typeface="Times New Roman" pitchFamily="18" charset="0"/>
                <a:cs typeface="Times New Roman" pitchFamily="18" charset="0"/>
              </a:rPr>
              <a:t>BỆNH HỘI CHỨNG THẬN HƯ</a:t>
            </a:r>
            <a:endParaRPr lang="en-US" sz="4400" b="1" dirty="0">
              <a:solidFill>
                <a:srgbClr val="FF0000"/>
              </a:solidFill>
              <a:latin typeface="Times New Roman" pitchFamily="18" charset="0"/>
              <a:cs typeface="Times New Roman" pitchFamily="18" charset="0"/>
            </a:endParaRPr>
          </a:p>
        </p:txBody>
      </p:sp>
      <p:sp>
        <p:nvSpPr>
          <p:cNvPr id="8" name="Rectangle 7"/>
          <p:cNvSpPr/>
          <p:nvPr/>
        </p:nvSpPr>
        <p:spPr>
          <a:xfrm>
            <a:off x="0" y="2635746"/>
            <a:ext cx="9144000" cy="3323987"/>
          </a:xfrm>
          <a:prstGeom prst="rect">
            <a:avLst/>
          </a:prstGeom>
        </p:spPr>
        <p:txBody>
          <a:bodyPr wrap="square">
            <a:spAutoFit/>
          </a:bodyPr>
          <a:lstStyle/>
          <a:p>
            <a:pPr algn="ctr"/>
            <a:r>
              <a:rPr lang="en-US" sz="2400" b="1" dirty="0" smtClean="0">
                <a:latin typeface="Times New Roman" pitchFamily="18" charset="0"/>
              </a:rPr>
              <a:t>    Nhóm trình bày : </a:t>
            </a:r>
            <a:endParaRPr lang="en-US" sz="2400" b="1" dirty="0" smtClean="0">
              <a:latin typeface="Times New Roman" pitchFamily="18" charset="0"/>
            </a:endParaRPr>
          </a:p>
          <a:p>
            <a:pPr algn="ctr"/>
            <a:endParaRPr lang="en-US" sz="2400" b="1" dirty="0" smtClean="0">
              <a:latin typeface="Times New Roman" pitchFamily="18" charset="0"/>
            </a:endParaRPr>
          </a:p>
          <a:p>
            <a:pPr algn="ctr"/>
            <a:r>
              <a:rPr lang="en-US" b="1" dirty="0" smtClean="0">
                <a:latin typeface="Times New Roman" pitchFamily="18" charset="0"/>
              </a:rPr>
              <a:t> ĐÀO </a:t>
            </a:r>
            <a:r>
              <a:rPr lang="en-US" b="1" dirty="0" smtClean="0">
                <a:latin typeface="Times New Roman" pitchFamily="18" charset="0"/>
              </a:rPr>
              <a:t>NGUYÊN ANH THẢO</a:t>
            </a:r>
            <a:endParaRPr lang="en-US" b="1" dirty="0">
              <a:latin typeface="Times New Roman" pitchFamily="18" charset="0"/>
            </a:endParaRPr>
          </a:p>
          <a:p>
            <a:pPr algn="ctr"/>
            <a:r>
              <a:rPr lang="en-US" b="1" dirty="0" smtClean="0">
                <a:latin typeface="Times New Roman" pitchFamily="18" charset="0"/>
              </a:rPr>
              <a:t>     DƯƠNG </a:t>
            </a:r>
            <a:r>
              <a:rPr lang="en-US" b="1" dirty="0">
                <a:latin typeface="Times New Roman" pitchFamily="18" charset="0"/>
              </a:rPr>
              <a:t>THỊ THANH NGUYỆT</a:t>
            </a:r>
          </a:p>
          <a:p>
            <a:pPr algn="ctr"/>
            <a:r>
              <a:rPr lang="en-US" b="1" dirty="0">
                <a:latin typeface="Times New Roman" pitchFamily="18" charset="0"/>
              </a:rPr>
              <a:t>  NGUYỄN THỊ DIỆU SINH</a:t>
            </a:r>
          </a:p>
          <a:p>
            <a:pPr algn="ctr"/>
            <a:r>
              <a:rPr lang="en-US" b="1" dirty="0">
                <a:latin typeface="Times New Roman" pitchFamily="18" charset="0"/>
              </a:rPr>
              <a:t>    TRẦN ĐẶNG HOÀI THƯƠNG</a:t>
            </a:r>
          </a:p>
          <a:p>
            <a:pPr algn="ctr"/>
            <a:r>
              <a:rPr lang="en-US" b="1" dirty="0">
                <a:latin typeface="Times New Roman" pitchFamily="18" charset="0"/>
              </a:rPr>
              <a:t>      TRẦN HỮU TIẾN</a:t>
            </a:r>
          </a:p>
          <a:p>
            <a:pPr algn="ctr"/>
            <a:r>
              <a:rPr lang="en-US" b="1" dirty="0">
                <a:latin typeface="Times New Roman" pitchFamily="18" charset="0"/>
              </a:rPr>
              <a:t>        </a:t>
            </a:r>
            <a:r>
              <a:rPr lang="en-US" b="1" dirty="0" smtClean="0">
                <a:latin typeface="Times New Roman" pitchFamily="18" charset="0"/>
              </a:rPr>
              <a:t> NGÔ ANH TUẤN</a:t>
            </a:r>
          </a:p>
          <a:p>
            <a:pPr algn="ctr"/>
            <a:r>
              <a:rPr lang="en-US" b="1" dirty="0" smtClean="0">
                <a:latin typeface="Times New Roman" pitchFamily="18" charset="0"/>
              </a:rPr>
              <a:t>      TRẦN VIẾT THÀNH</a:t>
            </a:r>
          </a:p>
          <a:p>
            <a:pPr algn="ctr"/>
            <a:r>
              <a:rPr lang="en-US" b="1" dirty="0" smtClean="0">
                <a:latin typeface="Times New Roman" pitchFamily="18" charset="0"/>
              </a:rPr>
              <a:t>        PHAN THANH TẠO</a:t>
            </a:r>
          </a:p>
          <a:p>
            <a:pPr algn="ctr"/>
            <a:r>
              <a:rPr lang="en-US" b="1" dirty="0" smtClean="0">
                <a:latin typeface="Times New Roman" pitchFamily="18" charset="0"/>
              </a:rPr>
              <a:t>         NGUYỄN THỊ PHƯƠNG THẢO</a:t>
            </a:r>
            <a:endParaRPr lang="en-US" b="1" dirty="0">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6789654.jpg"/>
          <p:cNvPicPr>
            <a:picLocks noGrp="1" noChangeAspect="1"/>
          </p:cNvPicPr>
          <p:nvPr>
            <p:ph idx="1"/>
          </p:nvPr>
        </p:nvPicPr>
        <p:blipFill>
          <a:blip r:embed="rId2"/>
          <a:stretch>
            <a:fillRect/>
          </a:stretch>
        </p:blipFill>
        <p:spPr>
          <a:xfrm>
            <a:off x="0" y="0"/>
            <a:ext cx="9143999" cy="6858000"/>
          </a:xfrm>
        </p:spPr>
      </p:pic>
      <p:sp>
        <p:nvSpPr>
          <p:cNvPr id="5" name="TextBox 4"/>
          <p:cNvSpPr txBox="1"/>
          <p:nvPr/>
        </p:nvSpPr>
        <p:spPr>
          <a:xfrm>
            <a:off x="1905000" y="914400"/>
            <a:ext cx="6019800" cy="507831"/>
          </a:xfrm>
          <a:prstGeom prst="rect">
            <a:avLst/>
          </a:prstGeom>
          <a:noFill/>
        </p:spPr>
        <p:txBody>
          <a:bodyPr wrap="square" rtlCol="0">
            <a:spAutoFit/>
          </a:bodyPr>
          <a:lstStyle/>
          <a:p>
            <a:r>
              <a:rPr lang="en-US" sz="2700" u="sng" dirty="0" smtClean="0">
                <a:latin typeface="Times New Roman" pitchFamily="18" charset="0"/>
                <a:cs typeface="Times New Roman" pitchFamily="18" charset="0"/>
              </a:rPr>
              <a:t>2. Triệu chứng cận lâm sàn</a:t>
            </a:r>
            <a:endParaRPr lang="en-US" sz="2700" u="sng" dirty="0">
              <a:latin typeface="Times New Roman" pitchFamily="18" charset="0"/>
              <a:cs typeface="Times New Roman" pitchFamily="18" charset="0"/>
            </a:endParaRPr>
          </a:p>
        </p:txBody>
      </p:sp>
      <p:sp>
        <p:nvSpPr>
          <p:cNvPr id="6" name="Rectangle 5"/>
          <p:cNvSpPr/>
          <p:nvPr/>
        </p:nvSpPr>
        <p:spPr>
          <a:xfrm>
            <a:off x="2133600" y="1752600"/>
            <a:ext cx="6477000" cy="3000821"/>
          </a:xfrm>
          <a:prstGeom prst="rect">
            <a:avLst/>
          </a:prstGeom>
        </p:spPr>
        <p:txBody>
          <a:bodyPr wrap="square">
            <a:spAutoFit/>
          </a:bodyPr>
          <a:lstStyle/>
          <a:p>
            <a:pPr marL="342900" indent="-342900"/>
            <a:r>
              <a:rPr lang="en-US" sz="2700" dirty="0" smtClean="0">
                <a:latin typeface="Times New Roman" pitchFamily="18" charset="0"/>
                <a:cs typeface="Times New Roman" pitchFamily="18" charset="0"/>
              </a:rPr>
              <a:t>+ Protein niệu &gt; 3,5/24 giờ</a:t>
            </a:r>
          </a:p>
          <a:p>
            <a:pPr marL="342900" indent="-342900"/>
            <a:r>
              <a:rPr lang="en-US" sz="2700" dirty="0" smtClean="0">
                <a:latin typeface="Times New Roman" pitchFamily="18" charset="0"/>
                <a:cs typeface="Times New Roman" pitchFamily="18" charset="0"/>
              </a:rPr>
              <a:t>+ Protein máu giảm dưới 60g/lít</a:t>
            </a:r>
          </a:p>
          <a:p>
            <a:pPr marL="342900" indent="-342900"/>
            <a:r>
              <a:rPr lang="en-US" sz="2700" dirty="0" smtClean="0">
                <a:latin typeface="Times New Roman" pitchFamily="18" charset="0"/>
                <a:cs typeface="Times New Roman" pitchFamily="18" charset="0"/>
              </a:rPr>
              <a:t>+ Albumin máu giảm dưới 30g/lít</a:t>
            </a:r>
          </a:p>
          <a:p>
            <a:pPr marL="342900" indent="-342900"/>
            <a:r>
              <a:rPr lang="en-US" sz="2700" dirty="0" smtClean="0">
                <a:latin typeface="Times New Roman" pitchFamily="18" charset="0"/>
                <a:cs typeface="Times New Roman" pitchFamily="18" charset="0"/>
              </a:rPr>
              <a:t>+ Tăng cholesterol máu lớn hơn hoặc bằng 6,5 mmol/lít</a:t>
            </a:r>
          </a:p>
          <a:p>
            <a:pPr marL="342900" indent="-342900"/>
            <a:r>
              <a:rPr lang="en-US" sz="2700" dirty="0" smtClean="0">
                <a:latin typeface="Times New Roman" pitchFamily="18" charset="0"/>
                <a:cs typeface="Times New Roman" pitchFamily="18" charset="0"/>
              </a:rPr>
              <a:t>+ Có hạt mỡ lưỡng chiết, trụ mỡ trong nước tiểu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blinds(horizontal)">
                                      <p:cBhvr>
                                        <p:cTn id="15" dur="500"/>
                                        <p:tgtEl>
                                          <p:spTgt spid="6">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blinds(horizontal)">
                                      <p:cBhvr>
                                        <p:cTn id="18" dur="500"/>
                                        <p:tgtEl>
                                          <p:spTgt spid="6">
                                            <p:txEl>
                                              <p:pRg st="2" end="2"/>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blinds(horizontal)">
                                      <p:cBhvr>
                                        <p:cTn id="21" dur="500"/>
                                        <p:tgtEl>
                                          <p:spTgt spid="6">
                                            <p:txEl>
                                              <p:pRg st="3" end="3"/>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blinds(horizontal)">
                                      <p:cBhvr>
                                        <p:cTn id="24"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6789654.jpg"/>
          <p:cNvPicPr>
            <a:picLocks noGrp="1" noChangeAspect="1"/>
          </p:cNvPicPr>
          <p:nvPr>
            <p:ph idx="1"/>
          </p:nvPr>
        </p:nvPicPr>
        <p:blipFill>
          <a:blip r:embed="rId2"/>
          <a:stretch>
            <a:fillRect/>
          </a:stretch>
        </p:blipFill>
        <p:spPr>
          <a:xfrm>
            <a:off x="0" y="0"/>
            <a:ext cx="9143999" cy="6858000"/>
          </a:xfrm>
        </p:spPr>
      </p:pic>
      <p:pic>
        <p:nvPicPr>
          <p:cNvPr id="5" name="Picture 4" descr="image001-horz.jpg"/>
          <p:cNvPicPr>
            <a:picLocks noChangeAspect="1"/>
          </p:cNvPicPr>
          <p:nvPr/>
        </p:nvPicPr>
        <p:blipFill>
          <a:blip r:embed="rId3"/>
          <a:stretch>
            <a:fillRect/>
          </a:stretch>
        </p:blipFill>
        <p:spPr>
          <a:xfrm>
            <a:off x="152400" y="914400"/>
            <a:ext cx="8808243" cy="411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6789654.jpg"/>
          <p:cNvPicPr>
            <a:picLocks noGrp="1" noChangeAspect="1"/>
          </p:cNvPicPr>
          <p:nvPr>
            <p:ph idx="1"/>
          </p:nvPr>
        </p:nvPicPr>
        <p:blipFill>
          <a:blip r:embed="rId2"/>
          <a:stretch>
            <a:fillRect/>
          </a:stretch>
        </p:blipFill>
        <p:spPr>
          <a:xfrm>
            <a:off x="0" y="0"/>
            <a:ext cx="9143999" cy="6858000"/>
          </a:xfrm>
        </p:spPr>
      </p:pic>
      <p:sp>
        <p:nvSpPr>
          <p:cNvPr id="5" name="TextBox 4"/>
          <p:cNvSpPr txBox="1"/>
          <p:nvPr/>
        </p:nvSpPr>
        <p:spPr>
          <a:xfrm>
            <a:off x="1905000" y="0"/>
            <a:ext cx="6096000" cy="584775"/>
          </a:xfrm>
          <a:prstGeom prst="rect">
            <a:avLst/>
          </a:prstGeom>
          <a:noFill/>
        </p:spPr>
        <p:txBody>
          <a:bodyPr wrap="square" rtlCol="0">
            <a:spAutoFit/>
          </a:bodyPr>
          <a:lstStyle/>
          <a:p>
            <a:pPr algn="ctr"/>
            <a:r>
              <a:rPr lang="en-US" sz="3200" b="1" dirty="0" smtClean="0">
                <a:solidFill>
                  <a:srgbClr val="FF0000"/>
                </a:solidFill>
                <a:latin typeface="Times New Roman" pitchFamily="18" charset="0"/>
                <a:cs typeface="Times New Roman" pitchFamily="18" charset="0"/>
              </a:rPr>
              <a:t>V. BIẾN CHỨNG</a:t>
            </a:r>
            <a:endParaRPr lang="en-US" sz="3200" b="1" dirty="0">
              <a:solidFill>
                <a:srgbClr val="FF0000"/>
              </a:solidFill>
              <a:latin typeface="Times New Roman" pitchFamily="18" charset="0"/>
              <a:cs typeface="Times New Roman" pitchFamily="18" charset="0"/>
            </a:endParaRPr>
          </a:p>
        </p:txBody>
      </p:sp>
      <p:sp>
        <p:nvSpPr>
          <p:cNvPr id="6" name="TextBox 5"/>
          <p:cNvSpPr txBox="1"/>
          <p:nvPr/>
        </p:nvSpPr>
        <p:spPr>
          <a:xfrm>
            <a:off x="228600" y="457200"/>
            <a:ext cx="8915400" cy="6555641"/>
          </a:xfrm>
          <a:prstGeom prst="rect">
            <a:avLst/>
          </a:prstGeom>
          <a:noFill/>
        </p:spPr>
        <p:txBody>
          <a:bodyPr wrap="square" rtlCol="0">
            <a:spAutoFit/>
          </a:bodyPr>
          <a:lstStyle/>
          <a:p>
            <a:pPr>
              <a:buFontTx/>
              <a:buChar char="-"/>
            </a:pPr>
            <a:r>
              <a:rPr lang="en-US" sz="3000" dirty="0" smtClean="0">
                <a:latin typeface="Times New Roman" pitchFamily="18" charset="0"/>
                <a:cs typeface="Times New Roman" pitchFamily="18" charset="0"/>
              </a:rPr>
              <a:t> </a:t>
            </a:r>
            <a:r>
              <a:rPr lang="en-US" sz="3000" i="1" dirty="0" smtClean="0">
                <a:latin typeface="Times New Roman" pitchFamily="18" charset="0"/>
                <a:cs typeface="Times New Roman" pitchFamily="18" charset="0"/>
              </a:rPr>
              <a:t>Nhiễm khuẩn</a:t>
            </a:r>
            <a:r>
              <a:rPr lang="en-US" sz="3000" dirty="0" smtClean="0">
                <a:latin typeface="Times New Roman" pitchFamily="18" charset="0"/>
                <a:cs typeface="Times New Roman" pitchFamily="18" charset="0"/>
              </a:rPr>
              <a:t>: các nhiễm khuẩn cấp hoặc mạn tính, đặc biệt hay gặp là: </a:t>
            </a:r>
          </a:p>
          <a:p>
            <a:r>
              <a:rPr lang="en-US" sz="3000" dirty="0" smtClean="0">
                <a:latin typeface="Times New Roman" pitchFamily="18" charset="0"/>
                <a:cs typeface="Times New Roman" pitchFamily="18" charset="0"/>
              </a:rPr>
              <a:t>+ Viêm mô tế bào</a:t>
            </a:r>
          </a:p>
          <a:p>
            <a:r>
              <a:rPr lang="en-US" sz="3000" dirty="0" smtClean="0">
                <a:latin typeface="Times New Roman" pitchFamily="18" charset="0"/>
                <a:cs typeface="Times New Roman" pitchFamily="18" charset="0"/>
              </a:rPr>
              <a:t>+ Viêm phúc mạc</a:t>
            </a:r>
          </a:p>
          <a:p>
            <a:r>
              <a:rPr lang="en-US" sz="3000" dirty="0">
                <a:latin typeface="Times New Roman" pitchFamily="18" charset="0"/>
                <a:cs typeface="Times New Roman" pitchFamily="18" charset="0"/>
              </a:rPr>
              <a:t>-</a:t>
            </a:r>
            <a:r>
              <a:rPr lang="en-US" sz="3000" dirty="0" smtClean="0">
                <a:latin typeface="Times New Roman" pitchFamily="18" charset="0"/>
                <a:cs typeface="Times New Roman" pitchFamily="18" charset="0"/>
              </a:rPr>
              <a:t> Tắc tĩnh mạch thận cấp tính hoặc mạn tính</a:t>
            </a:r>
          </a:p>
          <a:p>
            <a:r>
              <a:rPr lang="en-US" sz="3000" dirty="0" smtClean="0">
                <a:latin typeface="Times New Roman" pitchFamily="18" charset="0"/>
                <a:cs typeface="Times New Roman" pitchFamily="18" charset="0"/>
              </a:rPr>
              <a:t>+ Tắc tĩnh mạch và động mạch ngoại vi: tắc tĩnh động mạch chậu, tĩnh mạch lách</a:t>
            </a:r>
          </a:p>
          <a:p>
            <a:r>
              <a:rPr lang="en-US" sz="3000" dirty="0" smtClean="0">
                <a:latin typeface="Times New Roman" pitchFamily="18" charset="0"/>
                <a:cs typeface="Times New Roman" pitchFamily="18" charset="0"/>
              </a:rPr>
              <a:t>+ Tắc mạch phổi: Hiếm gặp</a:t>
            </a:r>
          </a:p>
          <a:p>
            <a:r>
              <a:rPr lang="en-US" sz="3000" i="1" dirty="0">
                <a:latin typeface="Times New Roman" pitchFamily="18" charset="0"/>
                <a:cs typeface="Times New Roman" pitchFamily="18" charset="0"/>
              </a:rPr>
              <a:t>-</a:t>
            </a:r>
            <a:r>
              <a:rPr lang="en-US" sz="3000" i="1" dirty="0" smtClean="0">
                <a:latin typeface="Times New Roman" pitchFamily="18" charset="0"/>
                <a:cs typeface="Times New Roman" pitchFamily="18" charset="0"/>
              </a:rPr>
              <a:t> Biến chứng do dùng thuốc ( Corticoid kéo dài, thuốc ức chế miễn dịch khác, dùng thuốc lợi tiểu) </a:t>
            </a:r>
          </a:p>
          <a:p>
            <a:r>
              <a:rPr lang="en-US" sz="3000" i="1" dirty="0" smtClean="0">
                <a:latin typeface="Times New Roman" pitchFamily="18" charset="0"/>
                <a:cs typeface="Times New Roman" pitchFamily="18" charset="0"/>
              </a:rPr>
              <a:t>- Suy thận mạn tính</a:t>
            </a:r>
          </a:p>
          <a:p>
            <a:pPr>
              <a:buFontTx/>
              <a:buChar char="-"/>
            </a:pPr>
            <a:r>
              <a:rPr lang="en-US" sz="3000" i="1" dirty="0" smtClean="0">
                <a:latin typeface="Times New Roman" pitchFamily="18" charset="0"/>
                <a:cs typeface="Times New Roman" pitchFamily="18" charset="0"/>
              </a:rPr>
              <a:t> Rối loạn điện giải</a:t>
            </a:r>
          </a:p>
          <a:p>
            <a:pPr>
              <a:buFontTx/>
              <a:buChar char="-"/>
            </a:pPr>
            <a:r>
              <a:rPr lang="en-US" sz="3000" i="1" dirty="0" smtClean="0">
                <a:latin typeface="Times New Roman" pitchFamily="18" charset="0"/>
                <a:cs typeface="Times New Roman" pitchFamily="18" charset="0"/>
              </a:rPr>
              <a:t> Suy thận cấp</a:t>
            </a:r>
          </a:p>
          <a:p>
            <a:pPr>
              <a:buFontTx/>
              <a:buChar char="-"/>
            </a:pPr>
            <a:r>
              <a:rPr lang="en-US" sz="3000" i="1" dirty="0">
                <a:latin typeface="Times New Roman" pitchFamily="18" charset="0"/>
                <a:cs typeface="Times New Roman" pitchFamily="18" charset="0"/>
              </a:rPr>
              <a:t> </a:t>
            </a:r>
            <a:r>
              <a:rPr lang="en-US" sz="3000" i="1" dirty="0" smtClean="0">
                <a:latin typeface="Times New Roman" pitchFamily="18" charset="0"/>
                <a:cs typeface="Times New Roman" pitchFamily="18" charset="0"/>
              </a:rPr>
              <a:t>Thiếu dinh dưỡng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blinds(horizontal)">
                                      <p:cBhvr>
                                        <p:cTn id="15" dur="500"/>
                                        <p:tgtEl>
                                          <p:spTgt spid="6">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blinds(horizontal)">
                                      <p:cBhvr>
                                        <p:cTn id="18" dur="500"/>
                                        <p:tgtEl>
                                          <p:spTgt spid="6">
                                            <p:txEl>
                                              <p:pRg st="2" end="2"/>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blinds(horizontal)">
                                      <p:cBhvr>
                                        <p:cTn id="21" dur="500"/>
                                        <p:tgtEl>
                                          <p:spTgt spid="6">
                                            <p:txEl>
                                              <p:pRg st="3" end="3"/>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blinds(horizontal)">
                                      <p:cBhvr>
                                        <p:cTn id="24" dur="500"/>
                                        <p:tgtEl>
                                          <p:spTgt spid="6">
                                            <p:txEl>
                                              <p:pRg st="4" end="4"/>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blinds(horizontal)">
                                      <p:cBhvr>
                                        <p:cTn id="27" dur="500"/>
                                        <p:tgtEl>
                                          <p:spTgt spid="6">
                                            <p:txEl>
                                              <p:pRg st="5" end="5"/>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6">
                                            <p:txEl>
                                              <p:pRg st="6" end="6"/>
                                            </p:txEl>
                                          </p:spTgt>
                                        </p:tgtEl>
                                        <p:attrNameLst>
                                          <p:attrName>style.visibility</p:attrName>
                                        </p:attrNameLst>
                                      </p:cBhvr>
                                      <p:to>
                                        <p:strVal val="visible"/>
                                      </p:to>
                                    </p:set>
                                    <p:animEffect transition="in" filter="blinds(horizontal)">
                                      <p:cBhvr>
                                        <p:cTn id="30" dur="500"/>
                                        <p:tgtEl>
                                          <p:spTgt spid="6">
                                            <p:txEl>
                                              <p:pRg st="6" end="6"/>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animEffect transition="in" filter="blinds(horizontal)">
                                      <p:cBhvr>
                                        <p:cTn id="33" dur="500"/>
                                        <p:tgtEl>
                                          <p:spTgt spid="6">
                                            <p:txEl>
                                              <p:pRg st="7" end="7"/>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6">
                                            <p:txEl>
                                              <p:pRg st="8" end="8"/>
                                            </p:txEl>
                                          </p:spTgt>
                                        </p:tgtEl>
                                        <p:attrNameLst>
                                          <p:attrName>style.visibility</p:attrName>
                                        </p:attrNameLst>
                                      </p:cBhvr>
                                      <p:to>
                                        <p:strVal val="visible"/>
                                      </p:to>
                                    </p:set>
                                    <p:animEffect transition="in" filter="blinds(horizontal)">
                                      <p:cBhvr>
                                        <p:cTn id="36" dur="500"/>
                                        <p:tgtEl>
                                          <p:spTgt spid="6">
                                            <p:txEl>
                                              <p:pRg st="8" end="8"/>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animEffect transition="in" filter="blinds(horizontal)">
                                      <p:cBhvr>
                                        <p:cTn id="39" dur="500"/>
                                        <p:tgtEl>
                                          <p:spTgt spid="6">
                                            <p:txEl>
                                              <p:pRg st="9" end="9"/>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6">
                                            <p:txEl>
                                              <p:pRg st="10" end="10"/>
                                            </p:txEl>
                                          </p:spTgt>
                                        </p:tgtEl>
                                        <p:attrNameLst>
                                          <p:attrName>style.visibility</p:attrName>
                                        </p:attrNameLst>
                                      </p:cBhvr>
                                      <p:to>
                                        <p:strVal val="visible"/>
                                      </p:to>
                                    </p:set>
                                    <p:animEffect transition="in" filter="blinds(horizontal)">
                                      <p:cBhvr>
                                        <p:cTn id="42"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6789654.jpg"/>
          <p:cNvPicPr>
            <a:picLocks noGrp="1" noChangeAspect="1"/>
          </p:cNvPicPr>
          <p:nvPr>
            <p:ph idx="1"/>
          </p:nvPr>
        </p:nvPicPr>
        <p:blipFill>
          <a:blip r:embed="rId2"/>
          <a:stretch>
            <a:fillRect/>
          </a:stretch>
        </p:blipFill>
        <p:spPr>
          <a:xfrm>
            <a:off x="0" y="0"/>
            <a:ext cx="9143999" cy="6858000"/>
          </a:xfrm>
        </p:spPr>
      </p:pic>
      <p:pic>
        <p:nvPicPr>
          <p:cNvPr id="6" name="Picture 5" descr="2.jpg"/>
          <p:cNvPicPr>
            <a:picLocks noChangeAspect="1"/>
          </p:cNvPicPr>
          <p:nvPr/>
        </p:nvPicPr>
        <p:blipFill>
          <a:blip r:embed="rId3"/>
          <a:stretch>
            <a:fillRect/>
          </a:stretch>
        </p:blipFill>
        <p:spPr>
          <a:xfrm>
            <a:off x="2557462" y="661987"/>
            <a:ext cx="4029075" cy="55340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6789654.jpg"/>
          <p:cNvPicPr>
            <a:picLocks noGrp="1" noChangeAspect="1"/>
          </p:cNvPicPr>
          <p:nvPr>
            <p:ph idx="1"/>
          </p:nvPr>
        </p:nvPicPr>
        <p:blipFill>
          <a:blip r:embed="rId2"/>
          <a:stretch>
            <a:fillRect/>
          </a:stretch>
        </p:blipFill>
        <p:spPr>
          <a:xfrm>
            <a:off x="0" y="0"/>
            <a:ext cx="9143999" cy="6858000"/>
          </a:xfrm>
        </p:spPr>
      </p:pic>
      <p:sp>
        <p:nvSpPr>
          <p:cNvPr id="5" name="TextBox 4"/>
          <p:cNvSpPr txBox="1"/>
          <p:nvPr/>
        </p:nvSpPr>
        <p:spPr>
          <a:xfrm>
            <a:off x="609600" y="304800"/>
            <a:ext cx="6934200" cy="584775"/>
          </a:xfrm>
          <a:prstGeom prst="rect">
            <a:avLst/>
          </a:prstGeom>
          <a:noFill/>
        </p:spPr>
        <p:txBody>
          <a:bodyPr wrap="square" rtlCol="0">
            <a:spAutoFit/>
          </a:bodyPr>
          <a:lstStyle/>
          <a:p>
            <a:pPr algn="ctr"/>
            <a:r>
              <a:rPr lang="en-US" sz="3200" b="1" dirty="0" smtClean="0">
                <a:solidFill>
                  <a:srgbClr val="FF0000"/>
                </a:solidFill>
                <a:latin typeface="Times New Roman" pitchFamily="18" charset="0"/>
                <a:cs typeface="Times New Roman" pitchFamily="18" charset="0"/>
              </a:rPr>
              <a:t>VI. ĐIỀU TRỊ</a:t>
            </a:r>
            <a:endParaRPr lang="en-US" sz="3200" b="1" dirty="0">
              <a:solidFill>
                <a:srgbClr val="FF0000"/>
              </a:solidFill>
              <a:latin typeface="Times New Roman" pitchFamily="18" charset="0"/>
              <a:cs typeface="Times New Roman" pitchFamily="18" charset="0"/>
            </a:endParaRPr>
          </a:p>
        </p:txBody>
      </p:sp>
      <p:sp>
        <p:nvSpPr>
          <p:cNvPr id="7" name="TextBox 6"/>
          <p:cNvSpPr txBox="1"/>
          <p:nvPr/>
        </p:nvSpPr>
        <p:spPr>
          <a:xfrm>
            <a:off x="838200" y="920889"/>
            <a:ext cx="9296400" cy="5632311"/>
          </a:xfrm>
          <a:prstGeom prst="rect">
            <a:avLst/>
          </a:prstGeom>
          <a:noFill/>
        </p:spPr>
        <p:txBody>
          <a:bodyPr wrap="square" rtlCol="0">
            <a:spAutoFit/>
          </a:bodyPr>
          <a:lstStyle/>
          <a:p>
            <a:pPr marL="342900" indent="-342900">
              <a:buAutoNum type="arabicPeriod"/>
            </a:pPr>
            <a:r>
              <a:rPr lang="en-US" sz="3000" b="1" dirty="0" smtClean="0">
                <a:latin typeface="Times New Roman" pitchFamily="18" charset="0"/>
                <a:cs typeface="Times New Roman" pitchFamily="18" charset="0"/>
              </a:rPr>
              <a:t>Điều trị hội chứng thận hư nguyên phát</a:t>
            </a:r>
          </a:p>
          <a:p>
            <a:pPr marL="342900" indent="-342900">
              <a:buAutoNum type="alphaLcPeriod"/>
            </a:pPr>
            <a:r>
              <a:rPr lang="en-US" sz="3000" u="sng" dirty="0" smtClean="0">
                <a:latin typeface="Times New Roman" pitchFamily="18" charset="0"/>
                <a:cs typeface="Times New Roman" pitchFamily="18" charset="0"/>
              </a:rPr>
              <a:t>Điều trị triệu chứng: giảm phù</a:t>
            </a:r>
          </a:p>
          <a:p>
            <a:pPr marL="342900" indent="-342900">
              <a:buFontTx/>
              <a:buChar char="-"/>
            </a:pPr>
            <a:r>
              <a:rPr lang="en-US" sz="3000" dirty="0" smtClean="0">
                <a:latin typeface="Times New Roman" pitchFamily="18" charset="0"/>
                <a:cs typeface="Times New Roman" pitchFamily="18" charset="0"/>
              </a:rPr>
              <a:t>Chế độ ăn: </a:t>
            </a:r>
          </a:p>
          <a:p>
            <a:pPr marL="342900" indent="-342900"/>
            <a:r>
              <a:rPr lang="en-US" sz="3000" dirty="0" smtClean="0">
                <a:latin typeface="Times New Roman" pitchFamily="18" charset="0"/>
                <a:cs typeface="Times New Roman" pitchFamily="18" charset="0"/>
              </a:rPr>
              <a:t>+ Đảm bảo khẩu phần đủ protein ở bệnh nhân (0,8-1g/1kg/ngày)</a:t>
            </a:r>
          </a:p>
          <a:p>
            <a:pPr marL="342900" indent="-342900"/>
            <a:r>
              <a:rPr lang="en-US" sz="3000" dirty="0" smtClean="0">
                <a:latin typeface="Times New Roman" pitchFamily="18" charset="0"/>
                <a:cs typeface="Times New Roman" pitchFamily="18" charset="0"/>
              </a:rPr>
              <a:t>+ Lượng protein mất qua nước tiểu</a:t>
            </a:r>
          </a:p>
          <a:p>
            <a:pPr marL="342900" indent="-342900"/>
            <a:r>
              <a:rPr lang="en-US" sz="3000" dirty="0" smtClean="0">
                <a:latin typeface="Times New Roman" pitchFamily="18" charset="0"/>
                <a:cs typeface="Times New Roman" pitchFamily="18" charset="0"/>
              </a:rPr>
              <a:t>+ Hạn chế muối và nước khi có phù nhiều</a:t>
            </a:r>
          </a:p>
          <a:p>
            <a:pPr marL="342900" indent="-342900"/>
            <a:r>
              <a:rPr lang="en-US" sz="3000" dirty="0" smtClean="0">
                <a:latin typeface="Times New Roman" pitchFamily="18" charset="0"/>
                <a:cs typeface="Times New Roman" pitchFamily="18" charset="0"/>
              </a:rPr>
              <a:t>- Bổ xung các dung dịch làm tăng áp lực keo: nếu bệnh nhân có phù nhiều (áp dụng khi albumin máu dưới 25g/l), tốt nhất là dùng Albumin 20% hoặc 25% lọ 50 ml, 100ml. Nếu albumin &lt; 29g/l có thể dùng albumin 20%  loại 100 ml</a:t>
            </a:r>
            <a:endParaRPr lang="en-US" sz="3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linds(horizontal)">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linds(horizontal)">
                                      <p:cBhvr>
                                        <p:cTn id="17" dur="500"/>
                                        <p:tgtEl>
                                          <p:spTgt spid="7">
                                            <p:txEl>
                                              <p:pRg st="1" end="1"/>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blinds(horizontal)">
                                      <p:cBhvr>
                                        <p:cTn id="20" dur="500"/>
                                        <p:tgtEl>
                                          <p:spTgt spid="7">
                                            <p:txEl>
                                              <p:pRg st="2" end="2"/>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blinds(horizontal)">
                                      <p:cBhvr>
                                        <p:cTn id="23" dur="500"/>
                                        <p:tgtEl>
                                          <p:spTgt spid="7">
                                            <p:txEl>
                                              <p:pRg st="3" end="3"/>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7">
                                            <p:txEl>
                                              <p:pRg st="4" end="4"/>
                                            </p:txEl>
                                          </p:spTgt>
                                        </p:tgtEl>
                                        <p:attrNameLst>
                                          <p:attrName>style.visibility</p:attrName>
                                        </p:attrNameLst>
                                      </p:cBhvr>
                                      <p:to>
                                        <p:strVal val="visible"/>
                                      </p:to>
                                    </p:set>
                                    <p:animEffect transition="in" filter="blinds(horizontal)">
                                      <p:cBhvr>
                                        <p:cTn id="26" dur="500"/>
                                        <p:tgtEl>
                                          <p:spTgt spid="7">
                                            <p:txEl>
                                              <p:pRg st="4" end="4"/>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animEffect transition="in" filter="blinds(horizontal)">
                                      <p:cBhvr>
                                        <p:cTn id="29" dur="500"/>
                                        <p:tgtEl>
                                          <p:spTgt spid="7">
                                            <p:txEl>
                                              <p:pRg st="5" end="5"/>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blinds(horizontal)">
                                      <p:cBhvr>
                                        <p:cTn id="3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6789654.jpg"/>
          <p:cNvPicPr>
            <a:picLocks noGrp="1" noChangeAspect="1"/>
          </p:cNvPicPr>
          <p:nvPr>
            <p:ph idx="1"/>
          </p:nvPr>
        </p:nvPicPr>
        <p:blipFill>
          <a:blip r:embed="rId2"/>
          <a:stretch>
            <a:fillRect/>
          </a:stretch>
        </p:blipFill>
        <p:spPr>
          <a:xfrm>
            <a:off x="0" y="0"/>
            <a:ext cx="9143999" cy="6858000"/>
          </a:xfrm>
        </p:spPr>
      </p:pic>
      <p:sp>
        <p:nvSpPr>
          <p:cNvPr id="5" name="TextBox 4"/>
          <p:cNvSpPr txBox="1"/>
          <p:nvPr/>
        </p:nvSpPr>
        <p:spPr>
          <a:xfrm>
            <a:off x="838200" y="1730276"/>
            <a:ext cx="5562600" cy="2308324"/>
          </a:xfrm>
          <a:prstGeom prst="rect">
            <a:avLst/>
          </a:prstGeom>
          <a:noFill/>
        </p:spPr>
        <p:txBody>
          <a:bodyPr wrap="square" rtlCol="0">
            <a:spAutoFit/>
          </a:bodyPr>
          <a:lstStyle/>
          <a:p>
            <a:pPr algn="ctr"/>
            <a:r>
              <a:rPr lang="en-US" sz="3600" dirty="0" smtClean="0">
                <a:latin typeface="Times New Roman" pitchFamily="18" charset="0"/>
                <a:cs typeface="Times New Roman" pitchFamily="18" charset="0"/>
              </a:rPr>
              <a:t>- Lợi tiểu: Dùng lợi tiểu khi đã có bù protein và bệnh nhân không cơn nguy cơ giảm thể tích tuần hoàn</a:t>
            </a:r>
            <a:endParaRPr lang="en-US" sz="3600" dirty="0">
              <a:latin typeface="Times New Roman" pitchFamily="18" charset="0"/>
              <a:cs typeface="Times New Roman" pitchFamily="18" charset="0"/>
            </a:endParaRPr>
          </a:p>
        </p:txBody>
      </p:sp>
      <p:pic>
        <p:nvPicPr>
          <p:cNvPr id="6" name="Picture 5" descr="3.jpg"/>
          <p:cNvPicPr>
            <a:picLocks noChangeAspect="1"/>
          </p:cNvPicPr>
          <p:nvPr/>
        </p:nvPicPr>
        <p:blipFill>
          <a:blip r:embed="rId3"/>
          <a:stretch>
            <a:fillRect/>
          </a:stretch>
        </p:blipFill>
        <p:spPr>
          <a:xfrm>
            <a:off x="6248400" y="1409315"/>
            <a:ext cx="2667000" cy="422948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6789654.jpg"/>
          <p:cNvPicPr>
            <a:picLocks noGrp="1" noChangeAspect="1"/>
          </p:cNvPicPr>
          <p:nvPr>
            <p:ph idx="1"/>
          </p:nvPr>
        </p:nvPicPr>
        <p:blipFill>
          <a:blip r:embed="rId2"/>
          <a:stretch>
            <a:fillRect/>
          </a:stretch>
        </p:blipFill>
        <p:spPr>
          <a:xfrm>
            <a:off x="0" y="0"/>
            <a:ext cx="9143999" cy="6858000"/>
          </a:xfrm>
        </p:spPr>
      </p:pic>
      <p:sp>
        <p:nvSpPr>
          <p:cNvPr id="5" name="TextBox 4"/>
          <p:cNvSpPr txBox="1"/>
          <p:nvPr/>
        </p:nvSpPr>
        <p:spPr>
          <a:xfrm>
            <a:off x="4343400" y="0"/>
            <a:ext cx="4648200" cy="6894195"/>
          </a:xfrm>
          <a:prstGeom prst="rect">
            <a:avLst/>
          </a:prstGeom>
          <a:noFill/>
        </p:spPr>
        <p:txBody>
          <a:bodyPr wrap="square" rtlCol="0">
            <a:spAutoFit/>
          </a:bodyPr>
          <a:lstStyle/>
          <a:p>
            <a:r>
              <a:rPr lang="en-US" sz="3400" u="sng" dirty="0" smtClean="0">
                <a:latin typeface="Times New Roman" pitchFamily="18" charset="0"/>
                <a:cs typeface="Times New Roman" pitchFamily="18" charset="0"/>
              </a:rPr>
              <a:t>b. Điều trị đặc hiệu:</a:t>
            </a:r>
          </a:p>
          <a:p>
            <a:pPr>
              <a:buFontTx/>
              <a:buChar char="-"/>
            </a:pPr>
            <a:r>
              <a:rPr lang="en-US" sz="3400" dirty="0" smtClean="0">
                <a:latin typeface="Times New Roman" pitchFamily="18" charset="0"/>
                <a:cs typeface="Times New Roman" pitchFamily="18" charset="0"/>
              </a:rPr>
              <a:t> Corticoid với các liều tấn công </a:t>
            </a:r>
          </a:p>
          <a:p>
            <a:r>
              <a:rPr lang="en-US" sz="3400" dirty="0" smtClean="0">
                <a:latin typeface="Times New Roman" pitchFamily="18" charset="0"/>
                <a:cs typeface="Times New Roman" pitchFamily="18" charset="0"/>
              </a:rPr>
              <a:t>+ Liều củng cố</a:t>
            </a:r>
          </a:p>
          <a:p>
            <a:r>
              <a:rPr lang="en-US" sz="3400" dirty="0" smtClean="0">
                <a:latin typeface="Times New Roman" pitchFamily="18" charset="0"/>
                <a:cs typeface="Times New Roman" pitchFamily="18" charset="0"/>
              </a:rPr>
              <a:t>+ Liều duy trì </a:t>
            </a:r>
          </a:p>
          <a:p>
            <a:r>
              <a:rPr lang="en-US" sz="3400" dirty="0" smtClean="0">
                <a:latin typeface="Times New Roman" pitchFamily="18" charset="0"/>
                <a:cs typeface="Times New Roman" pitchFamily="18" charset="0"/>
              </a:rPr>
              <a:t>+ Cần theo dõi các biến chứng như: Nhiễm khuẩn, tăng huyết áp, đái thao đường, xuất huyết tiêu hóa, rối loạn tâm thần, hội chứng giả cushing...</a:t>
            </a:r>
          </a:p>
          <a:p>
            <a:endParaRPr lang="en-US" sz="3400" dirty="0">
              <a:latin typeface="Times New Roman" pitchFamily="18" charset="0"/>
              <a:cs typeface="Times New Roman" pitchFamily="18" charset="0"/>
            </a:endParaRPr>
          </a:p>
        </p:txBody>
      </p:sp>
      <p:pic>
        <p:nvPicPr>
          <p:cNvPr id="6" name="Picture 5" descr="555.jpg"/>
          <p:cNvPicPr>
            <a:picLocks noChangeAspect="1"/>
          </p:cNvPicPr>
          <p:nvPr/>
        </p:nvPicPr>
        <p:blipFill>
          <a:blip r:embed="rId3"/>
          <a:stretch>
            <a:fillRect/>
          </a:stretch>
        </p:blipFill>
        <p:spPr>
          <a:xfrm>
            <a:off x="152400" y="1752600"/>
            <a:ext cx="3990975" cy="30765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6789654.jpg"/>
          <p:cNvPicPr>
            <a:picLocks noGrp="1" noChangeAspect="1"/>
          </p:cNvPicPr>
          <p:nvPr>
            <p:ph idx="1"/>
          </p:nvPr>
        </p:nvPicPr>
        <p:blipFill>
          <a:blip r:embed="rId2"/>
          <a:stretch>
            <a:fillRect/>
          </a:stretch>
        </p:blipFill>
        <p:spPr>
          <a:xfrm>
            <a:off x="0" y="0"/>
            <a:ext cx="9143999" cy="6858000"/>
          </a:xfrm>
        </p:spPr>
      </p:pic>
      <p:sp>
        <p:nvSpPr>
          <p:cNvPr id="5" name="TextBox 4"/>
          <p:cNvSpPr txBox="1"/>
          <p:nvPr/>
        </p:nvSpPr>
        <p:spPr>
          <a:xfrm>
            <a:off x="304800" y="152400"/>
            <a:ext cx="8610600" cy="6555641"/>
          </a:xfrm>
          <a:prstGeom prst="rect">
            <a:avLst/>
          </a:prstGeom>
          <a:noFill/>
        </p:spPr>
        <p:txBody>
          <a:bodyPr wrap="square" rtlCol="0">
            <a:spAutoFit/>
          </a:bodyPr>
          <a:lstStyle/>
          <a:p>
            <a:r>
              <a:rPr lang="en-US" sz="3500" u="sng" dirty="0" smtClean="0">
                <a:latin typeface="Times New Roman" pitchFamily="18" charset="0"/>
                <a:cs typeface="Times New Roman" pitchFamily="18" charset="0"/>
              </a:rPr>
              <a:t>c. Điều trị biến chứng</a:t>
            </a:r>
          </a:p>
          <a:p>
            <a:pPr>
              <a:buFontTx/>
              <a:buChar char="-"/>
            </a:pPr>
            <a:r>
              <a:rPr lang="en-US" sz="3500" dirty="0" smtClean="0">
                <a:latin typeface="Times New Roman" pitchFamily="18" charset="0"/>
                <a:cs typeface="Times New Roman" pitchFamily="18" charset="0"/>
              </a:rPr>
              <a:t>Điều trị nhiễm trùng: Dựa vào kháng sinh đồ để cho kháng sinh phù hợp. Nếu cần thiết cần giảm liều hoặc ngừng croticoid và ức chế miễn dịch nếu nhiễm trùng nặng, khó kiểm soát</a:t>
            </a:r>
          </a:p>
          <a:p>
            <a:pPr>
              <a:buFontTx/>
              <a:buChar char="-"/>
            </a:pPr>
            <a:r>
              <a:rPr lang="en-US" sz="3500" dirty="0">
                <a:latin typeface="Times New Roman" pitchFamily="18" charset="0"/>
                <a:cs typeface="Times New Roman" pitchFamily="18" charset="0"/>
              </a:rPr>
              <a:t> </a:t>
            </a:r>
            <a:r>
              <a:rPr lang="en-US" sz="3500" dirty="0" smtClean="0">
                <a:latin typeface="Times New Roman" pitchFamily="18" charset="0"/>
                <a:cs typeface="Times New Roman" pitchFamily="18" charset="0"/>
              </a:rPr>
              <a:t>Điều trị dự phòng một số tác dụng phụ như loét dạ dày tá tràng, loãng xương</a:t>
            </a:r>
          </a:p>
          <a:p>
            <a:pPr>
              <a:buFontTx/>
              <a:buChar char="-"/>
            </a:pPr>
            <a:r>
              <a:rPr lang="en-US" sz="3500" dirty="0">
                <a:latin typeface="Times New Roman" pitchFamily="18" charset="0"/>
                <a:cs typeface="Times New Roman" pitchFamily="18" charset="0"/>
              </a:rPr>
              <a:t> </a:t>
            </a:r>
            <a:r>
              <a:rPr lang="en-US" sz="3500" dirty="0" smtClean="0">
                <a:latin typeface="Times New Roman" pitchFamily="18" charset="0"/>
                <a:cs typeface="Times New Roman" pitchFamily="18" charset="0"/>
              </a:rPr>
              <a:t>Điều trị tăng huyết áp, rối loạn mỡ máu, dự phòng tắc mạch đặc biệt khi albumin máu giảm nặng</a:t>
            </a:r>
          </a:p>
          <a:p>
            <a:pPr>
              <a:buFontTx/>
              <a:buChar char="-"/>
            </a:pPr>
            <a:r>
              <a:rPr lang="en-US" sz="3500" dirty="0">
                <a:latin typeface="Times New Roman" pitchFamily="18" charset="0"/>
                <a:cs typeface="Times New Roman" pitchFamily="18" charset="0"/>
              </a:rPr>
              <a:t> </a:t>
            </a:r>
            <a:r>
              <a:rPr lang="en-US" sz="3500" dirty="0" smtClean="0">
                <a:latin typeface="Times New Roman" pitchFamily="18" charset="0"/>
                <a:cs typeface="Times New Roman" pitchFamily="18" charset="0"/>
              </a:rPr>
              <a:t>Điều trị suy thận cấp: cân bằng nước, điện giải, đảm bảo bù đủ albumin</a:t>
            </a:r>
            <a:endParaRPr lang="en-US" sz="35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linds(horizontal)">
                                      <p:cBhvr>
                                        <p:cTn id="10" dur="500"/>
                                        <p:tgtEl>
                                          <p:spTgt spid="5">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linds(horizontal)">
                                      <p:cBhvr>
                                        <p:cTn id="13" dur="500"/>
                                        <p:tgtEl>
                                          <p:spTgt spid="5">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linds(horizontal)">
                                      <p:cBhvr>
                                        <p:cTn id="16" dur="500"/>
                                        <p:tgtEl>
                                          <p:spTgt spid="5">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linds(horizontal)">
                                      <p:cBhvr>
                                        <p:cTn id="1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6789654.jpg"/>
          <p:cNvPicPr>
            <a:picLocks noGrp="1" noChangeAspect="1"/>
          </p:cNvPicPr>
          <p:nvPr>
            <p:ph idx="1"/>
          </p:nvPr>
        </p:nvPicPr>
        <p:blipFill>
          <a:blip r:embed="rId2"/>
          <a:stretch>
            <a:fillRect/>
          </a:stretch>
        </p:blipFill>
        <p:spPr>
          <a:xfrm>
            <a:off x="1" y="0"/>
            <a:ext cx="9143999" cy="6858000"/>
          </a:xfrm>
        </p:spPr>
      </p:pic>
      <p:sp>
        <p:nvSpPr>
          <p:cNvPr id="5" name="TextBox 4"/>
          <p:cNvSpPr txBox="1"/>
          <p:nvPr/>
        </p:nvSpPr>
        <p:spPr>
          <a:xfrm>
            <a:off x="1295400" y="1009471"/>
            <a:ext cx="7924800" cy="1200329"/>
          </a:xfrm>
          <a:prstGeom prst="rect">
            <a:avLst/>
          </a:prstGeom>
          <a:noFill/>
        </p:spPr>
        <p:txBody>
          <a:bodyPr wrap="square" rtlCol="0">
            <a:spAutoFit/>
          </a:bodyPr>
          <a:lstStyle/>
          <a:p>
            <a:r>
              <a:rPr lang="en-US" sz="3600" dirty="0" smtClean="0">
                <a:latin typeface="Times New Roman" pitchFamily="18" charset="0"/>
                <a:cs typeface="Times New Roman" pitchFamily="18" charset="0"/>
              </a:rPr>
              <a:t>2. Điều trị hội chứng thận hư thứ phát: Theo nguyên nhân gây bệnh</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6789654.jpg"/>
          <p:cNvPicPr>
            <a:picLocks noGrp="1" noChangeAspect="1"/>
          </p:cNvPicPr>
          <p:nvPr>
            <p:ph idx="1"/>
          </p:nvPr>
        </p:nvPicPr>
        <p:blipFill>
          <a:blip r:embed="rId2"/>
          <a:stretch>
            <a:fillRect/>
          </a:stretch>
        </p:blipFill>
        <p:spPr>
          <a:xfrm>
            <a:off x="0" y="0"/>
            <a:ext cx="9143999" cy="6858000"/>
          </a:xfrm>
        </p:spPr>
      </p:pic>
      <p:sp>
        <p:nvSpPr>
          <p:cNvPr id="5" name="TextBox 4"/>
          <p:cNvSpPr txBox="1"/>
          <p:nvPr/>
        </p:nvSpPr>
        <p:spPr>
          <a:xfrm>
            <a:off x="1676400" y="1066800"/>
            <a:ext cx="7010400" cy="3908762"/>
          </a:xfrm>
          <a:prstGeom prst="rect">
            <a:avLst/>
          </a:prstGeom>
          <a:noFill/>
        </p:spPr>
        <p:txBody>
          <a:bodyPr wrap="square" rtlCol="0">
            <a:spAutoFit/>
          </a:bodyPr>
          <a:lstStyle/>
          <a:p>
            <a:pPr algn="ctr"/>
            <a:r>
              <a:rPr lang="en-US" sz="3200" b="1" dirty="0" smtClean="0">
                <a:solidFill>
                  <a:srgbClr val="FF0000"/>
                </a:solidFill>
                <a:latin typeface="Times New Roman" pitchFamily="18" charset="0"/>
                <a:cs typeface="Times New Roman" pitchFamily="18" charset="0"/>
              </a:rPr>
              <a:t>VII. PHÒNG BỆNH</a:t>
            </a:r>
          </a:p>
          <a:p>
            <a:pPr>
              <a:buFontTx/>
              <a:buChar char="-"/>
            </a:pPr>
            <a:r>
              <a:rPr lang="en-US" sz="3600" dirty="0" smtClean="0">
                <a:latin typeface="Times New Roman" pitchFamily="18" charset="0"/>
                <a:cs typeface="Times New Roman" pitchFamily="18" charset="0"/>
              </a:rPr>
              <a:t>Bệnh có tính chất mạn tính, có thể tái phát</a:t>
            </a:r>
          </a:p>
          <a:p>
            <a:pPr>
              <a:buFontTx/>
              <a:buChar char="-"/>
            </a:pPr>
            <a:r>
              <a:rPr lang="en-US" sz="3600" dirty="0" smtClean="0">
                <a:latin typeface="Times New Roman" pitchFamily="18" charset="0"/>
                <a:cs typeface="Times New Roman" pitchFamily="18" charset="0"/>
              </a:rPr>
              <a:t>Cần theo dõi và điều trị lâu dài</a:t>
            </a:r>
          </a:p>
          <a:p>
            <a:pPr>
              <a:buFontTx/>
              <a:buChar char="-"/>
            </a:pPr>
            <a:r>
              <a:rPr lang="en-US" sz="3600" dirty="0" smtClean="0">
                <a:latin typeface="Times New Roman" pitchFamily="18" charset="0"/>
                <a:cs typeface="Times New Roman" pitchFamily="18" charset="0"/>
              </a:rPr>
              <a:t>Không sử dụng các loại thuốc và các chất không rõ nguồn gốc, gây độc cho thận</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linds(horizontal)">
                                      <p:cBhvr>
                                        <p:cTn id="10" dur="500"/>
                                        <p:tgtEl>
                                          <p:spTgt spid="5">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linds(horizontal)">
                                      <p:cBhvr>
                                        <p:cTn id="13" dur="500"/>
                                        <p:tgtEl>
                                          <p:spTgt spid="5">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linds(horizontal)">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6789654.jpg"/>
          <p:cNvPicPr>
            <a:picLocks noGrp="1" noChangeAspect="1"/>
          </p:cNvPicPr>
          <p:nvPr>
            <p:ph idx="1"/>
          </p:nvPr>
        </p:nvPicPr>
        <p:blipFill>
          <a:blip r:embed="rId2"/>
          <a:stretch>
            <a:fillRect/>
          </a:stretch>
        </p:blipFill>
        <p:spPr>
          <a:xfrm>
            <a:off x="0" y="0"/>
            <a:ext cx="9143999" cy="6858000"/>
          </a:xfrm>
        </p:spPr>
      </p:pic>
      <p:sp>
        <p:nvSpPr>
          <p:cNvPr id="5" name="TextBox 4"/>
          <p:cNvSpPr txBox="1"/>
          <p:nvPr/>
        </p:nvSpPr>
        <p:spPr>
          <a:xfrm>
            <a:off x="0" y="685800"/>
            <a:ext cx="9144000" cy="584775"/>
          </a:xfrm>
          <a:prstGeom prst="rect">
            <a:avLst/>
          </a:prstGeom>
          <a:noFill/>
        </p:spPr>
        <p:txBody>
          <a:bodyPr wrap="square" rtlCol="0">
            <a:spAutoFit/>
          </a:bodyPr>
          <a:lstStyle/>
          <a:p>
            <a:pPr algn="ctr"/>
            <a:r>
              <a:rPr lang="en-US" sz="3200" b="1" dirty="0" smtClean="0">
                <a:solidFill>
                  <a:srgbClr val="FF0000"/>
                </a:solidFill>
                <a:latin typeface="Times New Roman" pitchFamily="18" charset="0"/>
                <a:cs typeface="Times New Roman" pitchFamily="18" charset="0"/>
              </a:rPr>
              <a:t>I. ĐỊNH NGHĨA </a:t>
            </a:r>
          </a:p>
        </p:txBody>
      </p:sp>
      <p:sp>
        <p:nvSpPr>
          <p:cNvPr id="6" name="TextBox 5"/>
          <p:cNvSpPr txBox="1"/>
          <p:nvPr/>
        </p:nvSpPr>
        <p:spPr>
          <a:xfrm>
            <a:off x="0" y="1371600"/>
            <a:ext cx="8915400" cy="4832092"/>
          </a:xfrm>
          <a:prstGeom prst="rect">
            <a:avLst/>
          </a:prstGeom>
          <a:noFill/>
        </p:spPr>
        <p:txBody>
          <a:bodyPr wrap="square" rtlCol="0">
            <a:spAutoFit/>
          </a:bodyPr>
          <a:lstStyle/>
          <a:p>
            <a:pPr algn="ctr"/>
            <a:r>
              <a:rPr lang="en-US" sz="4400" dirty="0" smtClean="0">
                <a:latin typeface="Times New Roman" pitchFamily="18" charset="0"/>
                <a:cs typeface="Times New Roman" pitchFamily="18" charset="0"/>
              </a:rPr>
              <a:t>Hội chứng thận hư là một hội chứng lâm sàng và sinh hóa, xuất hiện khi có tổn thương ở cầu thận do nhiều tình trạng bệnh lý khác nhau gây nên, </a:t>
            </a:r>
          </a:p>
          <a:p>
            <a:pPr algn="ctr"/>
            <a:r>
              <a:rPr lang="en-US" sz="4400" dirty="0" smtClean="0">
                <a:latin typeface="Times New Roman" pitchFamily="18" charset="0"/>
                <a:cs typeface="Times New Roman" pitchFamily="18" charset="0"/>
              </a:rPr>
              <a:t>đặc trưng bởi phù, protein niệu cao, protein máu giảm, rối loạn lipid máu và có thể đái ra mỡ</a:t>
            </a:r>
            <a:endParaRPr lang="en-US" sz="4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blinds(horizontal)">
                                      <p:cBhvr>
                                        <p:cTn id="15"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6789654.jpg"/>
          <p:cNvPicPr>
            <a:picLocks noGrp="1" noChangeAspect="1"/>
          </p:cNvPicPr>
          <p:nvPr>
            <p:ph idx="1"/>
          </p:nvPr>
        </p:nvPicPr>
        <p:blipFill>
          <a:blip r:embed="rId2"/>
          <a:stretch>
            <a:fillRect/>
          </a:stretch>
        </p:blipFill>
        <p:spPr>
          <a:xfrm>
            <a:off x="1" y="0"/>
            <a:ext cx="9143999" cy="6858000"/>
          </a:xfrm>
        </p:spPr>
      </p:pic>
      <p:sp>
        <p:nvSpPr>
          <p:cNvPr id="5" name="TextBox 4"/>
          <p:cNvSpPr txBox="1"/>
          <p:nvPr/>
        </p:nvSpPr>
        <p:spPr>
          <a:xfrm>
            <a:off x="609600" y="533400"/>
            <a:ext cx="7924800" cy="6001643"/>
          </a:xfrm>
          <a:prstGeom prst="rect">
            <a:avLst/>
          </a:prstGeom>
          <a:noFill/>
        </p:spPr>
        <p:txBody>
          <a:bodyPr wrap="square" rtlCol="0">
            <a:spAutoFit/>
          </a:bodyPr>
          <a:lstStyle/>
          <a:p>
            <a:pPr algn="ctr"/>
            <a:r>
              <a:rPr lang="en-US" sz="3200" b="1" dirty="0" smtClean="0">
                <a:latin typeface="Times New Roman" pitchFamily="18" charset="0"/>
                <a:cs typeface="Times New Roman" pitchFamily="18" charset="0"/>
              </a:rPr>
              <a:t>Tài liệu tham khảo chính</a:t>
            </a:r>
          </a:p>
          <a:p>
            <a:pPr>
              <a:buFontTx/>
              <a:buChar char="-"/>
            </a:pPr>
            <a:r>
              <a:rPr lang="en-US" sz="3200" dirty="0" smtClean="0">
                <a:latin typeface="Times New Roman" pitchFamily="18" charset="0"/>
                <a:cs typeface="Times New Roman" pitchFamily="18" charset="0"/>
              </a:rPr>
              <a:t>Bệnh học (ĐT dược sĩ đại học – dowload giao trinh nganh y </a:t>
            </a:r>
            <a:r>
              <a:rPr lang="en-US" sz="3200" dirty="0" smtClean="0">
                <a:latin typeface="Times New Roman" pitchFamily="18" charset="0"/>
                <a:cs typeface="Times New Roman" pitchFamily="18" charset="0"/>
                <a:hlinkClick r:id="rId3"/>
              </a:rPr>
              <a:t>http://ambn.vn/product/</a:t>
            </a:r>
            <a:r>
              <a:rPr lang="en-US" sz="3200" dirty="0" smtClean="0">
                <a:latin typeface="Times New Roman" pitchFamily="18" charset="0"/>
                <a:cs typeface="Times New Roman" pitchFamily="18" charset="0"/>
              </a:rPr>
              <a:t>) TS Lê Thị Luyến, Lê Đình Vấn, Bộ Y Tế, Bệnh Học, Nhà xuất bản Y học, 2010</a:t>
            </a:r>
          </a:p>
          <a:p>
            <a:pPr>
              <a:buFontTx/>
              <a:buChar char="-"/>
            </a:pP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hlinkClick r:id="rId4"/>
              </a:rPr>
              <a:t>http://</a:t>
            </a:r>
            <a:r>
              <a:rPr lang="en-US" sz="3200" dirty="0" smtClean="0">
                <a:latin typeface="Times New Roman" pitchFamily="18" charset="0"/>
                <a:cs typeface="Times New Roman" pitchFamily="18" charset="0"/>
                <a:hlinkClick r:id="rId4"/>
              </a:rPr>
              <a:t>tailieu.vn/doc/bai-giang-hoi-chung-than-hu-ths-bs-nguyen-phuc-hoc-1860706.html</a:t>
            </a:r>
            <a:endParaRPr lang="en-US" sz="3200" dirty="0" smtClean="0">
              <a:latin typeface="Times New Roman" pitchFamily="18" charset="0"/>
              <a:cs typeface="Times New Roman" pitchFamily="18" charset="0"/>
            </a:endParaRPr>
          </a:p>
          <a:p>
            <a:pPr>
              <a:buFontTx/>
              <a:buChar char="-"/>
            </a:pP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Nguyễn Ngọc Sáng, Hà Phan Hải An: Hội chứng thận hư tiên phát ở người lớn và trẻ em. Nhà xuất bản Y học, 2007, tr 9-62</a:t>
            </a:r>
          </a:p>
          <a:p>
            <a:pPr>
              <a:buFontTx/>
              <a:buChar char="-"/>
            </a:pP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Các giáo trình về Bệnh học, Dược lý, Dược lầm sàng...</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6789654.jpg"/>
          <p:cNvPicPr>
            <a:picLocks noGrp="1" noChangeAspect="1"/>
          </p:cNvPicPr>
          <p:nvPr>
            <p:ph idx="1"/>
          </p:nvPr>
        </p:nvPicPr>
        <p:blipFill>
          <a:blip r:embed="rId2"/>
          <a:stretch>
            <a:fillRect/>
          </a:stretch>
        </p:blipFill>
        <p:spPr>
          <a:xfrm>
            <a:off x="0" y="0"/>
            <a:ext cx="9143999" cy="6858000"/>
          </a:xfrm>
        </p:spPr>
      </p:pic>
      <p:sp>
        <p:nvSpPr>
          <p:cNvPr id="6" name="TextBox 5"/>
          <p:cNvSpPr txBox="1"/>
          <p:nvPr/>
        </p:nvSpPr>
        <p:spPr>
          <a:xfrm>
            <a:off x="0" y="152400"/>
            <a:ext cx="9144000" cy="584775"/>
          </a:xfrm>
          <a:prstGeom prst="rect">
            <a:avLst/>
          </a:prstGeom>
          <a:noFill/>
        </p:spPr>
        <p:txBody>
          <a:bodyPr wrap="square" rtlCol="0">
            <a:spAutoFit/>
          </a:bodyPr>
          <a:lstStyle/>
          <a:p>
            <a:pPr algn="ctr"/>
            <a:r>
              <a:rPr lang="en-US" sz="3200" b="1" dirty="0" smtClean="0">
                <a:solidFill>
                  <a:srgbClr val="FF0000"/>
                </a:solidFill>
                <a:latin typeface="Times New Roman" pitchFamily="18" charset="0"/>
                <a:cs typeface="Times New Roman" pitchFamily="18" charset="0"/>
              </a:rPr>
              <a:t>II. NGUYÊN NHÂN</a:t>
            </a:r>
            <a:endParaRPr lang="en-US" sz="3200" b="1" dirty="0">
              <a:solidFill>
                <a:srgbClr val="FF0000"/>
              </a:solidFill>
              <a:latin typeface="Times New Roman" pitchFamily="18" charset="0"/>
              <a:cs typeface="Times New Roman" pitchFamily="18" charset="0"/>
            </a:endParaRPr>
          </a:p>
        </p:txBody>
      </p:sp>
      <p:sp>
        <p:nvSpPr>
          <p:cNvPr id="7" name="TextBox 6"/>
          <p:cNvSpPr txBox="1"/>
          <p:nvPr/>
        </p:nvSpPr>
        <p:spPr>
          <a:xfrm>
            <a:off x="1752600" y="762000"/>
            <a:ext cx="7467600" cy="6186309"/>
          </a:xfrm>
          <a:prstGeom prst="rect">
            <a:avLst/>
          </a:prstGeom>
          <a:noFill/>
        </p:spPr>
        <p:txBody>
          <a:bodyPr wrap="square" rtlCol="0">
            <a:spAutoFit/>
          </a:bodyPr>
          <a:lstStyle/>
          <a:p>
            <a:pPr marL="342900" indent="-342900">
              <a:buAutoNum type="arabicPeriod"/>
            </a:pPr>
            <a:r>
              <a:rPr lang="en-US" sz="3600" u="sng" dirty="0" smtClean="0">
                <a:latin typeface="Times New Roman" pitchFamily="18" charset="0"/>
                <a:cs typeface="Times New Roman" pitchFamily="18" charset="0"/>
              </a:rPr>
              <a:t>Nguyên nhân nguyên phát: </a:t>
            </a:r>
          </a:p>
          <a:p>
            <a:pPr marL="342900" indent="-342900">
              <a:buFontTx/>
              <a:buChar char="-"/>
            </a:pPr>
            <a:r>
              <a:rPr lang="en-US" sz="3600" dirty="0" smtClean="0">
                <a:latin typeface="Times New Roman" pitchFamily="18" charset="0"/>
                <a:cs typeface="Times New Roman" pitchFamily="18" charset="0"/>
              </a:rPr>
              <a:t>Bệnh cầu thận thay đổi tối thiểu</a:t>
            </a:r>
          </a:p>
          <a:p>
            <a:pPr marL="342900" indent="-342900">
              <a:buFontTx/>
              <a:buChar char="-"/>
            </a:pPr>
            <a:r>
              <a:rPr lang="en-US" sz="3600" dirty="0" smtClean="0">
                <a:latin typeface="Times New Roman" pitchFamily="18" charset="0"/>
                <a:cs typeface="Times New Roman" pitchFamily="18" charset="0"/>
              </a:rPr>
              <a:t>Viêm cầu thận màng, là nguyên nhân gây hội chứng thận hư thường gặp ở người trưởng thành tại các nước đang phát triển</a:t>
            </a:r>
          </a:p>
          <a:p>
            <a:pPr marL="342900" indent="-342900">
              <a:buFontTx/>
              <a:buChar char="-"/>
            </a:pPr>
            <a:r>
              <a:rPr lang="en-US" sz="3600" dirty="0" smtClean="0">
                <a:latin typeface="Times New Roman" pitchFamily="18" charset="0"/>
                <a:cs typeface="Times New Roman" pitchFamily="18" charset="0"/>
              </a:rPr>
              <a:t>Xơ hóa cầu thận ổ cục bộ</a:t>
            </a:r>
          </a:p>
          <a:p>
            <a:pPr marL="342900" indent="-342900">
              <a:buFontTx/>
              <a:buChar char="-"/>
            </a:pPr>
            <a:r>
              <a:rPr lang="en-US" sz="3600" dirty="0" smtClean="0">
                <a:latin typeface="Times New Roman" pitchFamily="18" charset="0"/>
                <a:cs typeface="Times New Roman" pitchFamily="18" charset="0"/>
              </a:rPr>
              <a:t>Viêm cầu thận màng tăng sinh</a:t>
            </a:r>
          </a:p>
          <a:p>
            <a:pPr marL="342900" indent="-342900">
              <a:buFontTx/>
              <a:buChar char="-"/>
            </a:pPr>
            <a:r>
              <a:rPr lang="en-US" sz="3600" dirty="0" smtClean="0">
                <a:latin typeface="Times New Roman" pitchFamily="18" charset="0"/>
                <a:cs typeface="Times New Roman" pitchFamily="18" charset="0"/>
              </a:rPr>
              <a:t>Viêm cầu thận tăng sinh gian mạch</a:t>
            </a:r>
          </a:p>
          <a:p>
            <a:pPr marL="342900" indent="-342900">
              <a:buFontTx/>
              <a:buChar char="-"/>
            </a:pPr>
            <a:r>
              <a:rPr lang="en-US" sz="3600" dirty="0" smtClean="0">
                <a:latin typeface="Times New Roman" pitchFamily="18" charset="0"/>
                <a:cs typeface="Times New Roman" pitchFamily="18" charset="0"/>
              </a:rPr>
              <a:t>Viêm cầu thận tăng sinh ngoại mạch</a:t>
            </a:r>
          </a:p>
          <a:p>
            <a:pPr marL="342900" indent="-342900"/>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linds(horizontal)">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linds(horizontal)">
                                      <p:cBhvr>
                                        <p:cTn id="17" dur="500"/>
                                        <p:tgtEl>
                                          <p:spTgt spid="7">
                                            <p:txEl>
                                              <p:pRg st="1" end="1"/>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blinds(horizontal)">
                                      <p:cBhvr>
                                        <p:cTn id="20" dur="500"/>
                                        <p:tgtEl>
                                          <p:spTgt spid="7">
                                            <p:txEl>
                                              <p:pRg st="2" end="2"/>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blinds(horizontal)">
                                      <p:cBhvr>
                                        <p:cTn id="23" dur="500"/>
                                        <p:tgtEl>
                                          <p:spTgt spid="7">
                                            <p:txEl>
                                              <p:pRg st="3" end="3"/>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7">
                                            <p:txEl>
                                              <p:pRg st="4" end="4"/>
                                            </p:txEl>
                                          </p:spTgt>
                                        </p:tgtEl>
                                        <p:attrNameLst>
                                          <p:attrName>style.visibility</p:attrName>
                                        </p:attrNameLst>
                                      </p:cBhvr>
                                      <p:to>
                                        <p:strVal val="visible"/>
                                      </p:to>
                                    </p:set>
                                    <p:animEffect transition="in" filter="blinds(horizontal)">
                                      <p:cBhvr>
                                        <p:cTn id="26" dur="500"/>
                                        <p:tgtEl>
                                          <p:spTgt spid="7">
                                            <p:txEl>
                                              <p:pRg st="4" end="4"/>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animEffect transition="in" filter="blinds(horizontal)">
                                      <p:cBhvr>
                                        <p:cTn id="29" dur="500"/>
                                        <p:tgtEl>
                                          <p:spTgt spid="7">
                                            <p:txEl>
                                              <p:pRg st="5" end="5"/>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blinds(horizontal)">
                                      <p:cBhvr>
                                        <p:cTn id="3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6789654.jpg"/>
          <p:cNvPicPr>
            <a:picLocks noGrp="1" noChangeAspect="1"/>
          </p:cNvPicPr>
          <p:nvPr>
            <p:ph idx="1"/>
          </p:nvPr>
        </p:nvPicPr>
        <p:blipFill>
          <a:blip r:embed="rId2"/>
          <a:stretch>
            <a:fillRect/>
          </a:stretch>
        </p:blipFill>
        <p:spPr>
          <a:xfrm>
            <a:off x="1" y="0"/>
            <a:ext cx="9143999" cy="6858000"/>
          </a:xfrm>
        </p:spPr>
      </p:pic>
      <p:sp>
        <p:nvSpPr>
          <p:cNvPr id="5" name="Rectangle 4"/>
          <p:cNvSpPr/>
          <p:nvPr/>
        </p:nvSpPr>
        <p:spPr>
          <a:xfrm>
            <a:off x="2362200" y="838200"/>
            <a:ext cx="5943600" cy="3970318"/>
          </a:xfrm>
          <a:prstGeom prst="rect">
            <a:avLst/>
          </a:prstGeom>
        </p:spPr>
        <p:txBody>
          <a:bodyPr wrap="square">
            <a:spAutoFit/>
          </a:bodyPr>
          <a:lstStyle/>
          <a:p>
            <a:pPr marL="342900" indent="-342900"/>
            <a:r>
              <a:rPr lang="en-US" sz="3600" u="sng" dirty="0" smtClean="0">
                <a:latin typeface="Times New Roman" pitchFamily="18" charset="0"/>
                <a:cs typeface="Times New Roman" pitchFamily="18" charset="0"/>
              </a:rPr>
              <a:t>2. Nguyên nhân thứ phát:</a:t>
            </a:r>
          </a:p>
          <a:p>
            <a:pPr marL="342900" indent="-342900">
              <a:buFontTx/>
              <a:buChar char="-"/>
            </a:pPr>
            <a:r>
              <a:rPr lang="en-US" sz="3600" dirty="0" smtClean="0">
                <a:latin typeface="Times New Roman" pitchFamily="18" charset="0"/>
                <a:cs typeface="Times New Roman" pitchFamily="18" charset="0"/>
              </a:rPr>
              <a:t>Bệnh lý di truyền</a:t>
            </a:r>
          </a:p>
          <a:p>
            <a:pPr marL="342900" indent="-342900">
              <a:buFontTx/>
              <a:buChar char="-"/>
            </a:pPr>
            <a:r>
              <a:rPr lang="en-US" sz="3600" dirty="0" smtClean="0">
                <a:latin typeface="Times New Roman" pitchFamily="18" charset="0"/>
                <a:cs typeface="Times New Roman" pitchFamily="18" charset="0"/>
              </a:rPr>
              <a:t>Bệnh lý chuyển hóa</a:t>
            </a:r>
          </a:p>
          <a:p>
            <a:pPr marL="342900" indent="-342900">
              <a:buFontTx/>
              <a:buChar char="-"/>
            </a:pPr>
            <a:r>
              <a:rPr lang="en-US" sz="3600" dirty="0" smtClean="0">
                <a:latin typeface="Times New Roman" pitchFamily="18" charset="0"/>
                <a:cs typeface="Times New Roman" pitchFamily="18" charset="0"/>
              </a:rPr>
              <a:t>Bệnh tự miễn</a:t>
            </a:r>
          </a:p>
          <a:p>
            <a:pPr marL="342900" indent="-342900">
              <a:buFontTx/>
              <a:buChar char="-"/>
            </a:pPr>
            <a:r>
              <a:rPr lang="en-US" sz="3600" dirty="0" smtClean="0">
                <a:latin typeface="Times New Roman" pitchFamily="18" charset="0"/>
                <a:cs typeface="Times New Roman" pitchFamily="18" charset="0"/>
              </a:rPr>
              <a:t>Bệnh ác tính</a:t>
            </a:r>
          </a:p>
          <a:p>
            <a:pPr marL="342900" indent="-342900">
              <a:buFontTx/>
              <a:buChar char="-"/>
            </a:pPr>
            <a:r>
              <a:rPr lang="en-US" sz="3600" dirty="0" smtClean="0">
                <a:latin typeface="Times New Roman" pitchFamily="18" charset="0"/>
                <a:cs typeface="Times New Roman" pitchFamily="18" charset="0"/>
              </a:rPr>
              <a:t>Bệnh nhiễm ký sinh trùng, thuốc, độc chất </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linds(horizontal)">
                                      <p:cBhvr>
                                        <p:cTn id="15" dur="500"/>
                                        <p:tgtEl>
                                          <p:spTgt spid="5">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linds(horizontal)">
                                      <p:cBhvr>
                                        <p:cTn id="18" dur="500"/>
                                        <p:tgtEl>
                                          <p:spTgt spid="5">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blinds(horizontal)">
                                      <p:cBhvr>
                                        <p:cTn id="21" dur="500"/>
                                        <p:tgtEl>
                                          <p:spTgt spid="5">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blinds(horizontal)">
                                      <p:cBhvr>
                                        <p:cTn id="2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6789654.jpg"/>
          <p:cNvPicPr>
            <a:picLocks noGrp="1" noChangeAspect="1"/>
          </p:cNvPicPr>
          <p:nvPr>
            <p:ph idx="1"/>
          </p:nvPr>
        </p:nvPicPr>
        <p:blipFill>
          <a:blip r:embed="rId2"/>
          <a:stretch>
            <a:fillRect/>
          </a:stretch>
        </p:blipFill>
        <p:spPr>
          <a:xfrm>
            <a:off x="0" y="0"/>
            <a:ext cx="9143999" cy="6858000"/>
          </a:xfrm>
        </p:spPr>
      </p:pic>
      <p:sp>
        <p:nvSpPr>
          <p:cNvPr id="5" name="TextBox 4"/>
          <p:cNvSpPr txBox="1"/>
          <p:nvPr/>
        </p:nvSpPr>
        <p:spPr>
          <a:xfrm>
            <a:off x="0" y="76200"/>
            <a:ext cx="9144000" cy="1077218"/>
          </a:xfrm>
          <a:prstGeom prst="rect">
            <a:avLst/>
          </a:prstGeom>
          <a:noFill/>
        </p:spPr>
        <p:txBody>
          <a:bodyPr wrap="square" rtlCol="0">
            <a:spAutoFit/>
          </a:bodyPr>
          <a:lstStyle/>
          <a:p>
            <a:pPr algn="ctr"/>
            <a:r>
              <a:rPr lang="en-US" sz="3200" b="1" dirty="0" smtClean="0">
                <a:solidFill>
                  <a:srgbClr val="FF0000"/>
                </a:solidFill>
                <a:latin typeface="Times New Roman" pitchFamily="18" charset="0"/>
                <a:cs typeface="Times New Roman" pitchFamily="18" charset="0"/>
              </a:rPr>
              <a:t>III. CƠ CHẾ BỆNH</a:t>
            </a:r>
          </a:p>
          <a:p>
            <a:endParaRPr lang="en-US" sz="3200" b="1" dirty="0">
              <a:latin typeface="Times New Roman" pitchFamily="18" charset="0"/>
              <a:cs typeface="Times New Roman" pitchFamily="18" charset="0"/>
            </a:endParaRPr>
          </a:p>
        </p:txBody>
      </p:sp>
      <p:sp>
        <p:nvSpPr>
          <p:cNvPr id="6" name="TextBox 5"/>
          <p:cNvSpPr txBox="1"/>
          <p:nvPr/>
        </p:nvSpPr>
        <p:spPr>
          <a:xfrm>
            <a:off x="2133600" y="890826"/>
            <a:ext cx="5943600" cy="861774"/>
          </a:xfrm>
          <a:prstGeom prst="rect">
            <a:avLst/>
          </a:prstGeom>
          <a:noFill/>
        </p:spPr>
        <p:txBody>
          <a:bodyPr wrap="square" rtlCol="0">
            <a:spAutoFit/>
          </a:bodyPr>
          <a:lstStyle/>
          <a:p>
            <a:r>
              <a:rPr lang="en-US" sz="2500" dirty="0" smtClean="0"/>
              <a:t>Cơ chế bệnh sinh của HCTH do tổn thương ở màng cầu thận là chủ yếu nó dẫn đến:</a:t>
            </a:r>
            <a:endParaRPr lang="en-US" sz="2500" dirty="0"/>
          </a:p>
        </p:txBody>
      </p:sp>
      <p:pic>
        <p:nvPicPr>
          <p:cNvPr id="7" name="Picture 6" descr="Untitled.jpg"/>
          <p:cNvPicPr>
            <a:picLocks noChangeAspect="1"/>
          </p:cNvPicPr>
          <p:nvPr/>
        </p:nvPicPr>
        <p:blipFill>
          <a:blip r:embed="rId3" cstate="print"/>
          <a:stretch>
            <a:fillRect/>
          </a:stretch>
        </p:blipFill>
        <p:spPr>
          <a:xfrm>
            <a:off x="2049695" y="2057400"/>
            <a:ext cx="6408505" cy="449100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6789654.jpg"/>
          <p:cNvPicPr>
            <a:picLocks noGrp="1" noChangeAspect="1"/>
          </p:cNvPicPr>
          <p:nvPr>
            <p:ph idx="1"/>
          </p:nvPr>
        </p:nvPicPr>
        <p:blipFill>
          <a:blip r:embed="rId2"/>
          <a:stretch>
            <a:fillRect/>
          </a:stretch>
        </p:blipFill>
        <p:spPr>
          <a:xfrm>
            <a:off x="0" y="0"/>
            <a:ext cx="9143999" cy="6858000"/>
          </a:xfrm>
        </p:spPr>
      </p:pic>
      <p:sp>
        <p:nvSpPr>
          <p:cNvPr id="5" name="Rectangle 4"/>
          <p:cNvSpPr/>
          <p:nvPr/>
        </p:nvSpPr>
        <p:spPr>
          <a:xfrm>
            <a:off x="1295400" y="304800"/>
            <a:ext cx="7620000" cy="5847755"/>
          </a:xfrm>
          <a:prstGeom prst="rect">
            <a:avLst/>
          </a:prstGeom>
        </p:spPr>
        <p:txBody>
          <a:bodyPr wrap="square">
            <a:spAutoFit/>
          </a:bodyPr>
          <a:lstStyle/>
          <a:p>
            <a:endParaRPr lang="en-US" sz="3400" dirty="0" smtClean="0">
              <a:latin typeface="Times New Roman" pitchFamily="18" charset="0"/>
              <a:cs typeface="Times New Roman" pitchFamily="18" charset="0"/>
            </a:endParaRPr>
          </a:p>
          <a:p>
            <a:pPr>
              <a:buFontTx/>
              <a:buChar char="-"/>
            </a:pPr>
            <a:r>
              <a:rPr lang="en-US" sz="3400" dirty="0" smtClean="0">
                <a:latin typeface="Times New Roman" pitchFamily="18" charset="0"/>
                <a:cs typeface="Times New Roman" pitchFamily="18" charset="0"/>
              </a:rPr>
              <a:t> Protein niệu nhiều là đặc trưng cơ bản của HCTH với 80% là albumin</a:t>
            </a:r>
          </a:p>
          <a:p>
            <a:pPr>
              <a:buFontTx/>
              <a:buChar char="-"/>
            </a:pPr>
            <a:r>
              <a:rPr lang="en-US" sz="3400" dirty="0" smtClean="0">
                <a:latin typeface="Times New Roman" pitchFamily="18" charset="0"/>
                <a:cs typeface="Times New Roman" pitchFamily="18" charset="0"/>
              </a:rPr>
              <a:t> Giảm albumin máu trong HCTH xảy ra do mất protein niệu qua nước tiểu nhiều, tổng hợp protein của gan không bù đắp kịp </a:t>
            </a:r>
          </a:p>
          <a:p>
            <a:pPr>
              <a:buFontTx/>
              <a:buChar char="-"/>
            </a:pPr>
            <a:r>
              <a:rPr lang="en-US" sz="3400" dirty="0" smtClean="0">
                <a:latin typeface="Times New Roman" pitchFamily="18" charset="0"/>
                <a:cs typeface="Times New Roman" pitchFamily="18" charset="0"/>
              </a:rPr>
              <a:t> Giảm áp lực keo máu và rối loạn điều chỉnh tổng hợp protein đã kích thích gan tăng tổng hợp lipoprotein dẫn tới tăng lipid máu và xuất hiện các thể máu trong nước tiểu (trụ mỡ, thể lưỡng chiếu quang)</a:t>
            </a:r>
            <a:endParaRPr lang="en-US" sz="3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blinds(horizontal)">
                                      <p:cBhvr>
                                        <p:cTn id="1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6789654.jpg"/>
          <p:cNvPicPr>
            <a:picLocks noGrp="1" noChangeAspect="1"/>
          </p:cNvPicPr>
          <p:nvPr>
            <p:ph idx="1"/>
          </p:nvPr>
        </p:nvPicPr>
        <p:blipFill>
          <a:blip r:embed="rId2"/>
          <a:stretch>
            <a:fillRect/>
          </a:stretch>
        </p:blipFill>
        <p:spPr>
          <a:xfrm>
            <a:off x="0" y="0"/>
            <a:ext cx="9143999" cy="6858000"/>
          </a:xfrm>
        </p:spPr>
      </p:pic>
      <p:sp>
        <p:nvSpPr>
          <p:cNvPr id="5" name="Rectangle 4"/>
          <p:cNvSpPr/>
          <p:nvPr/>
        </p:nvSpPr>
        <p:spPr>
          <a:xfrm>
            <a:off x="2209800" y="76200"/>
            <a:ext cx="6019800" cy="1246495"/>
          </a:xfrm>
          <a:prstGeom prst="rect">
            <a:avLst/>
          </a:prstGeom>
        </p:spPr>
        <p:txBody>
          <a:bodyPr wrap="square">
            <a:spAutoFit/>
          </a:bodyPr>
          <a:lstStyle/>
          <a:p>
            <a:r>
              <a:rPr lang="en-US" sz="2500" dirty="0" smtClean="0">
                <a:latin typeface="Times New Roman" pitchFamily="18" charset="0"/>
                <a:cs typeface="Times New Roman" pitchFamily="18" charset="0"/>
              </a:rPr>
              <a:t>Một số bệnh nhân bị mắc IgG nặng có thể dẫn tới hậu quả giảm khả năng miễn dịch và dễ bị nhiễm khuẩn.</a:t>
            </a:r>
            <a:endParaRPr lang="en-US" sz="2500" dirty="0">
              <a:latin typeface="Times New Roman" pitchFamily="18" charset="0"/>
              <a:cs typeface="Times New Roman" pitchFamily="18" charset="0"/>
            </a:endParaRPr>
          </a:p>
        </p:txBody>
      </p:sp>
      <p:pic>
        <p:nvPicPr>
          <p:cNvPr id="6" name="Picture 5" descr="hcth1.jpg"/>
          <p:cNvPicPr>
            <a:picLocks noChangeAspect="1"/>
          </p:cNvPicPr>
          <p:nvPr/>
        </p:nvPicPr>
        <p:blipFill>
          <a:blip r:embed="rId3"/>
          <a:stretch>
            <a:fillRect/>
          </a:stretch>
        </p:blipFill>
        <p:spPr>
          <a:xfrm>
            <a:off x="2667000" y="1371600"/>
            <a:ext cx="5181600" cy="539223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6789654.jpg"/>
          <p:cNvPicPr>
            <a:picLocks noGrp="1" noChangeAspect="1"/>
          </p:cNvPicPr>
          <p:nvPr>
            <p:ph idx="1"/>
          </p:nvPr>
        </p:nvPicPr>
        <p:blipFill>
          <a:blip r:embed="rId2"/>
          <a:stretch>
            <a:fillRect/>
          </a:stretch>
        </p:blipFill>
        <p:spPr>
          <a:xfrm>
            <a:off x="0" y="0"/>
            <a:ext cx="9143999" cy="6858000"/>
          </a:xfrm>
        </p:spPr>
      </p:pic>
      <p:sp>
        <p:nvSpPr>
          <p:cNvPr id="5" name="TextBox 4"/>
          <p:cNvSpPr txBox="1"/>
          <p:nvPr/>
        </p:nvSpPr>
        <p:spPr>
          <a:xfrm>
            <a:off x="1524000" y="0"/>
            <a:ext cx="5486400" cy="584775"/>
          </a:xfrm>
          <a:prstGeom prst="rect">
            <a:avLst/>
          </a:prstGeom>
          <a:noFill/>
        </p:spPr>
        <p:txBody>
          <a:bodyPr wrap="square" rtlCol="0">
            <a:spAutoFit/>
          </a:bodyPr>
          <a:lstStyle/>
          <a:p>
            <a:pPr algn="ctr"/>
            <a:r>
              <a:rPr lang="en-US" sz="3200" b="1" dirty="0" smtClean="0">
                <a:solidFill>
                  <a:srgbClr val="FF0000"/>
                </a:solidFill>
                <a:latin typeface="Times New Roman" pitchFamily="18" charset="0"/>
                <a:cs typeface="Times New Roman" pitchFamily="18" charset="0"/>
              </a:rPr>
              <a:t>IV. TRIỆU CHỨNG</a:t>
            </a:r>
            <a:endParaRPr lang="en-US" sz="3200" b="1" dirty="0">
              <a:solidFill>
                <a:srgbClr val="FF0000"/>
              </a:solidFill>
              <a:latin typeface="Times New Roman" pitchFamily="18" charset="0"/>
              <a:cs typeface="Times New Roman" pitchFamily="18" charset="0"/>
            </a:endParaRPr>
          </a:p>
        </p:txBody>
      </p:sp>
      <p:sp>
        <p:nvSpPr>
          <p:cNvPr id="6" name="TextBox 5"/>
          <p:cNvSpPr txBox="1"/>
          <p:nvPr/>
        </p:nvSpPr>
        <p:spPr>
          <a:xfrm>
            <a:off x="609600" y="533400"/>
            <a:ext cx="7543800" cy="6740307"/>
          </a:xfrm>
          <a:prstGeom prst="rect">
            <a:avLst/>
          </a:prstGeom>
          <a:noFill/>
        </p:spPr>
        <p:txBody>
          <a:bodyPr wrap="square" rtlCol="0">
            <a:spAutoFit/>
          </a:bodyPr>
          <a:lstStyle/>
          <a:p>
            <a:pPr marL="342900" indent="-342900">
              <a:buAutoNum type="arabicPeriod"/>
            </a:pPr>
            <a:r>
              <a:rPr lang="en-US" sz="2700" u="sng" dirty="0" smtClean="0">
                <a:latin typeface="Times New Roman" pitchFamily="18" charset="0"/>
                <a:cs typeface="Times New Roman" pitchFamily="18" charset="0"/>
              </a:rPr>
              <a:t>Triệu chứng lâm sàng</a:t>
            </a:r>
          </a:p>
          <a:p>
            <a:pPr marL="342900" indent="-342900">
              <a:buFontTx/>
              <a:buChar char="-"/>
            </a:pPr>
            <a:r>
              <a:rPr lang="en-US" sz="2700" b="1" dirty="0" smtClean="0">
                <a:latin typeface="Times New Roman" pitchFamily="18" charset="0"/>
                <a:cs typeface="Times New Roman" pitchFamily="18" charset="0"/>
              </a:rPr>
              <a:t>Hội chứng thận hư thể đơn thuần: </a:t>
            </a:r>
            <a:r>
              <a:rPr lang="en-US" sz="2700" dirty="0" smtClean="0">
                <a:latin typeface="Times New Roman" pitchFamily="18" charset="0"/>
                <a:cs typeface="Times New Roman" pitchFamily="18" charset="0"/>
              </a:rPr>
              <a:t>có đầy đủ các tiêu chuẩn chẩn đoán hội chứng thận hư, </a:t>
            </a:r>
            <a:r>
              <a:rPr lang="en-US" sz="2700" dirty="0">
                <a:latin typeface="Times New Roman" pitchFamily="18" charset="0"/>
                <a:cs typeface="Times New Roman" pitchFamily="18" charset="0"/>
              </a:rPr>
              <a:t>k</a:t>
            </a:r>
            <a:r>
              <a:rPr lang="en-US" sz="2700" dirty="0" smtClean="0">
                <a:latin typeface="Times New Roman" pitchFamily="18" charset="0"/>
                <a:cs typeface="Times New Roman" pitchFamily="18" charset="0"/>
              </a:rPr>
              <a:t>hông có tăng huyết áp, đái máu hoặc suy thận kèm theo.</a:t>
            </a:r>
          </a:p>
          <a:p>
            <a:pPr marL="342900" indent="-342900"/>
            <a:r>
              <a:rPr lang="en-US" sz="2700" dirty="0" smtClean="0">
                <a:latin typeface="Times New Roman" pitchFamily="18" charset="0"/>
                <a:cs typeface="Times New Roman" pitchFamily="18" charset="0"/>
              </a:rPr>
              <a:t>Các tiêu chuẩn gồm: </a:t>
            </a:r>
          </a:p>
          <a:p>
            <a:pPr marL="342900" indent="-342900"/>
            <a:r>
              <a:rPr lang="en-US" sz="2700" dirty="0" smtClean="0">
                <a:latin typeface="Times New Roman" pitchFamily="18" charset="0"/>
                <a:cs typeface="Times New Roman" pitchFamily="18" charset="0"/>
              </a:rPr>
              <a:t>+ Phù</a:t>
            </a:r>
          </a:p>
          <a:p>
            <a:pPr marL="342900" indent="-342900"/>
            <a:r>
              <a:rPr lang="en-US" sz="2700" dirty="0" smtClean="0">
                <a:latin typeface="Times New Roman" pitchFamily="18" charset="0"/>
                <a:cs typeface="Times New Roman" pitchFamily="18" charset="0"/>
              </a:rPr>
              <a:t>+ Protein niệu &gt; 3,5/24 giờ</a:t>
            </a:r>
          </a:p>
          <a:p>
            <a:pPr marL="342900" indent="-342900"/>
            <a:r>
              <a:rPr lang="en-US" sz="2700" dirty="0" smtClean="0">
                <a:latin typeface="Times New Roman" pitchFamily="18" charset="0"/>
                <a:cs typeface="Times New Roman" pitchFamily="18" charset="0"/>
              </a:rPr>
              <a:t>+ Protein máu giảm dưới 60g/lít</a:t>
            </a:r>
          </a:p>
          <a:p>
            <a:pPr marL="342900" indent="-342900"/>
            <a:r>
              <a:rPr lang="en-US" sz="2700" dirty="0" smtClean="0">
                <a:latin typeface="Times New Roman" pitchFamily="18" charset="0"/>
                <a:cs typeface="Times New Roman" pitchFamily="18" charset="0"/>
              </a:rPr>
              <a:t>+ Albumin máu giảm dưới 30g/lít</a:t>
            </a:r>
          </a:p>
          <a:p>
            <a:pPr marL="342900" indent="-342900"/>
            <a:r>
              <a:rPr lang="en-US" sz="2700" dirty="0" smtClean="0">
                <a:latin typeface="Times New Roman" pitchFamily="18" charset="0"/>
                <a:cs typeface="Times New Roman" pitchFamily="18" charset="0"/>
              </a:rPr>
              <a:t>+ Tăng cholesterol máu lớn hơn hoặc bằng 6,5 mmol/lít</a:t>
            </a:r>
          </a:p>
          <a:p>
            <a:pPr marL="342900" indent="-342900"/>
            <a:r>
              <a:rPr lang="en-US" sz="2700" dirty="0" smtClean="0">
                <a:latin typeface="Times New Roman" pitchFamily="18" charset="0"/>
                <a:cs typeface="Times New Roman" pitchFamily="18" charset="0"/>
              </a:rPr>
              <a:t>+ Có hạt mỡ lưỡng chiết, trụ mỡ trong nước tiểu</a:t>
            </a:r>
          </a:p>
          <a:p>
            <a:pPr marL="342900" indent="-342900"/>
            <a:r>
              <a:rPr lang="en-US" sz="2700" dirty="0" smtClean="0">
                <a:latin typeface="Times New Roman" pitchFamily="18" charset="0"/>
                <a:cs typeface="Times New Roman" pitchFamily="18" charset="0"/>
              </a:rPr>
              <a:t>Trong đó tiêu chuẩn phù và protein máu là bắt buộc các tiêu chuẩn khác có thể không đầy đủ</a:t>
            </a:r>
          </a:p>
          <a:p>
            <a:pPr marL="342900" indent="-342900"/>
            <a:endParaRPr lang="en-US" sz="2700" dirty="0" smtClean="0">
              <a:latin typeface="Times New Roman" pitchFamily="18" charset="0"/>
              <a:cs typeface="Times New Roman" pitchFamily="18" charset="0"/>
            </a:endParaRPr>
          </a:p>
          <a:p>
            <a:pPr marL="342900" indent="-342900"/>
            <a:endParaRPr lang="en-US" sz="27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linds(horizontal)">
                                      <p:cBhvr>
                                        <p:cTn id="17" dur="500"/>
                                        <p:tgtEl>
                                          <p:spTgt spid="6">
                                            <p:txEl>
                                              <p:pRg st="1" end="1"/>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blinds(horizontal)">
                                      <p:cBhvr>
                                        <p:cTn id="20" dur="500"/>
                                        <p:tgtEl>
                                          <p:spTgt spid="6">
                                            <p:txEl>
                                              <p:pRg st="2" end="2"/>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blinds(horizontal)">
                                      <p:cBhvr>
                                        <p:cTn id="23" dur="500"/>
                                        <p:tgtEl>
                                          <p:spTgt spid="6">
                                            <p:txEl>
                                              <p:pRg st="3" end="3"/>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animEffect transition="in" filter="blinds(horizontal)">
                                      <p:cBhvr>
                                        <p:cTn id="26" dur="500"/>
                                        <p:tgtEl>
                                          <p:spTgt spid="6">
                                            <p:txEl>
                                              <p:pRg st="4" end="4"/>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Effect transition="in" filter="blinds(horizontal)">
                                      <p:cBhvr>
                                        <p:cTn id="29" dur="500"/>
                                        <p:tgtEl>
                                          <p:spTgt spid="6">
                                            <p:txEl>
                                              <p:pRg st="5" end="5"/>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blinds(horizontal)">
                                      <p:cBhvr>
                                        <p:cTn id="32" dur="500"/>
                                        <p:tgtEl>
                                          <p:spTgt spid="6">
                                            <p:txEl>
                                              <p:pRg st="6" end="6"/>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Effect transition="in" filter="blinds(horizontal)">
                                      <p:cBhvr>
                                        <p:cTn id="35" dur="500"/>
                                        <p:tgtEl>
                                          <p:spTgt spid="6">
                                            <p:txEl>
                                              <p:pRg st="7" end="7"/>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6">
                                            <p:txEl>
                                              <p:pRg st="8" end="8"/>
                                            </p:txEl>
                                          </p:spTgt>
                                        </p:tgtEl>
                                        <p:attrNameLst>
                                          <p:attrName>style.visibility</p:attrName>
                                        </p:attrNameLst>
                                      </p:cBhvr>
                                      <p:to>
                                        <p:strVal val="visible"/>
                                      </p:to>
                                    </p:set>
                                    <p:animEffect transition="in" filter="blinds(horizontal)">
                                      <p:cBhvr>
                                        <p:cTn id="38" dur="500"/>
                                        <p:tgtEl>
                                          <p:spTgt spid="6">
                                            <p:txEl>
                                              <p:pRg st="8" end="8"/>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6">
                                            <p:txEl>
                                              <p:pRg st="9" end="9"/>
                                            </p:txEl>
                                          </p:spTgt>
                                        </p:tgtEl>
                                        <p:attrNameLst>
                                          <p:attrName>style.visibility</p:attrName>
                                        </p:attrNameLst>
                                      </p:cBhvr>
                                      <p:to>
                                        <p:strVal val="visible"/>
                                      </p:to>
                                    </p:set>
                                    <p:animEffect transition="in" filter="blinds(horizontal)">
                                      <p:cBhvr>
                                        <p:cTn id="41"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6789654.jpg"/>
          <p:cNvPicPr>
            <a:picLocks noGrp="1" noChangeAspect="1"/>
          </p:cNvPicPr>
          <p:nvPr>
            <p:ph idx="1"/>
          </p:nvPr>
        </p:nvPicPr>
        <p:blipFill>
          <a:blip r:embed="rId2"/>
          <a:stretch>
            <a:fillRect/>
          </a:stretch>
        </p:blipFill>
        <p:spPr>
          <a:xfrm>
            <a:off x="0" y="0"/>
            <a:ext cx="9143999" cy="6858000"/>
          </a:xfrm>
        </p:spPr>
      </p:pic>
      <p:sp>
        <p:nvSpPr>
          <p:cNvPr id="6" name="Rectangle 5"/>
          <p:cNvSpPr/>
          <p:nvPr/>
        </p:nvSpPr>
        <p:spPr>
          <a:xfrm>
            <a:off x="1905000" y="685800"/>
            <a:ext cx="5867400" cy="3416320"/>
          </a:xfrm>
          <a:prstGeom prst="rect">
            <a:avLst/>
          </a:prstGeom>
        </p:spPr>
        <p:txBody>
          <a:bodyPr wrap="square">
            <a:spAutoFit/>
          </a:bodyPr>
          <a:lstStyle/>
          <a:p>
            <a:r>
              <a:rPr lang="en-US" sz="3600"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Hội chứng thận hư không đơn thuần: </a:t>
            </a:r>
            <a:r>
              <a:rPr lang="en-US" sz="3600" dirty="0" smtClean="0">
                <a:latin typeface="Times New Roman" pitchFamily="18" charset="0"/>
                <a:cs typeface="Times New Roman" pitchFamily="18" charset="0"/>
              </a:rPr>
              <a:t>ngoài các tiêu chuẩn chẩn đoán hội chứng thận hư, còn phối hợp với tăng huyết áp, đái máu đại thể hoặc vi thể, hoặc suy thận kèm theo</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1105</Words>
  <Application>Microsoft Office PowerPoint</Application>
  <PresentationFormat>On-screen Show (4:3)</PresentationFormat>
  <Paragraphs>95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Binh An</dc:creator>
  <cp:lastModifiedBy>Binh An</cp:lastModifiedBy>
  <cp:revision>42</cp:revision>
  <dcterms:created xsi:type="dcterms:W3CDTF">2016-10-29T08:56:40Z</dcterms:created>
  <dcterms:modified xsi:type="dcterms:W3CDTF">2016-10-29T11:29:17Z</dcterms:modified>
</cp:coreProperties>
</file>