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9" r:id="rId2"/>
    <p:sldId id="261" r:id="rId3"/>
    <p:sldId id="262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6" r:id="rId23"/>
    <p:sldId id="287" r:id="rId24"/>
    <p:sldId id="288" r:id="rId25"/>
    <p:sldId id="289" r:id="rId26"/>
    <p:sldId id="290" r:id="rId27"/>
    <p:sldId id="291" r:id="rId28"/>
    <p:sldId id="284" r:id="rId29"/>
    <p:sldId id="29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5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DADE9D2-BE83-4B14-A687-B154A427239F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6CFAE23-2BDA-434B-AA88-A296E69C8FB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E9D2-BE83-4B14-A687-B154A427239F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FAE23-2BDA-434B-AA88-A296E69C8F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E9D2-BE83-4B14-A687-B154A427239F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FAE23-2BDA-434B-AA88-A296E69C8F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E9D2-BE83-4B14-A687-B154A427239F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FAE23-2BDA-434B-AA88-A296E69C8F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DADE9D2-BE83-4B14-A687-B154A427239F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6CFAE23-2BDA-434B-AA88-A296E69C8F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E9D2-BE83-4B14-A687-B154A427239F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FAE23-2BDA-434B-AA88-A296E69C8F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E9D2-BE83-4B14-A687-B154A427239F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FAE23-2BDA-434B-AA88-A296E69C8FB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E9D2-BE83-4B14-A687-B154A427239F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FAE23-2BDA-434B-AA88-A296E69C8F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E9D2-BE83-4B14-A687-B154A427239F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FAE23-2BDA-434B-AA88-A296E69C8F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E9D2-BE83-4B14-A687-B154A427239F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FAE23-2BDA-434B-AA88-A296E69C8F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E9D2-BE83-4B14-A687-B154A427239F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FAE23-2BDA-434B-AA88-A296E69C8F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DADE9D2-BE83-4B14-A687-B154A427239F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6CFAE23-2BDA-434B-AA88-A296E69C8FB2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"/>
            <a:ext cx="7086600" cy="8763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ĐẠI HỌC DUY TÂN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KHOA DƯỢC</a:t>
            </a:r>
            <a:endParaRPr lang="en-US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9537" y="1981200"/>
            <a:ext cx="7715679" cy="47408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PTH 350 A</a:t>
            </a:r>
          </a:p>
          <a:p>
            <a:pPr marL="0" indent="0">
              <a:buNone/>
            </a:pPr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GVHD: </a:t>
            </a:r>
            <a:r>
              <a:rPr lang="en-US" sz="3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500" b="1" i="1" u="sng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 8: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MSSV: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2326521205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Trinh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MSSV: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2326521187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MSSV: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2326521203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MSSV: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2326521151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MSSV: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2226521716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MSSV:2326521211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MSSV:2326521191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054274" cy="9144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276600" y="1066800"/>
            <a:ext cx="3274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84951" y="1314653"/>
            <a:ext cx="3664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BỆNH LAO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8686800" cy="609600"/>
          </a:xfrm>
        </p:spPr>
        <p:txBody>
          <a:bodyPr>
            <a:normAutofit fontScale="90000"/>
          </a:bodyPr>
          <a:lstStyle/>
          <a:p>
            <a:pPr lvl="0"/>
            <a:r>
              <a:rPr lang="en-US" sz="2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4. PHÂN LOẠI VÀ MỘT SỐ THỂ BỆNH LAO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458200" cy="571500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4.1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phẫu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-Lao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-Lao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da,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,...)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chẩn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nhuộm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+ Lao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AFB(+) 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+ Lao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AFB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(-).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khuẩn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HIV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thuốc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42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066800"/>
            <a:ext cx="7467600" cy="601675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    4.2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4.2.1: Lao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Lao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rốn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4.2.2: Lao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rầm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rộ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01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71.jpe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366381"/>
            <a:ext cx="3581400" cy="3429000"/>
          </a:xfrm>
          <a:prstGeom prst="rect">
            <a:avLst/>
          </a:prstGeom>
        </p:spPr>
      </p:pic>
      <p:pic>
        <p:nvPicPr>
          <p:cNvPr id="5" name="image72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3000" y="1371600"/>
            <a:ext cx="33528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7467600" cy="5791200"/>
          </a:xfrm>
        </p:spPr>
        <p:txBody>
          <a:bodyPr/>
          <a:lstStyle/>
          <a:p>
            <a:pPr marL="914400" lvl="2" indent="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4.2.3: Lao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não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Kernig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(+).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trú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endParaRPr lang="en-US" dirty="0"/>
          </a:p>
        </p:txBody>
      </p:sp>
      <p:pic>
        <p:nvPicPr>
          <p:cNvPr id="4" name="image7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0677" y="3429000"/>
            <a:ext cx="4267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6092952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4.2.4 Lao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HIV</a:t>
            </a:r>
          </a:p>
          <a:p>
            <a:pPr lv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HIV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nhiễm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do vi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tiềm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74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6625" y="3124200"/>
            <a:ext cx="30521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7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pPr lvl="0"/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5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4873752"/>
          </a:xfrm>
        </p:spPr>
        <p:txBody>
          <a:bodyPr>
            <a:normAutofit/>
          </a:bodyPr>
          <a:lstStyle/>
          <a:p>
            <a:pPr lvl="1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5.1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gầy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Ho,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đờm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ho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(ran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ran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,....).</a:t>
            </a:r>
          </a:p>
          <a:p>
            <a:r>
              <a:rPr lang="en-US" sz="2000" dirty="0"/>
              <a:t> </a:t>
            </a:r>
          </a:p>
          <a:p>
            <a:endParaRPr lang="en-US" sz="2000" dirty="0"/>
          </a:p>
        </p:txBody>
      </p:sp>
      <p:pic>
        <p:nvPicPr>
          <p:cNvPr id="4" name="image75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3896" y="3810000"/>
            <a:ext cx="5562599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0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382000" cy="670560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    5.2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457200" lvl="1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Nhuộm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đờm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AFB: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đờm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chẩn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đờm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đờm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đờm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Xpert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MTB/RIF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Cho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3-4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(MGIT - BACTEC)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khuyến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0895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5626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5.3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phổi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Xquang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Xquang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hang,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hang,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ở 1/2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HIV,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Xquang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hang, hay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Xquang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nhậy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90%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AFB(+).</a:t>
            </a: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Xquang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chẩn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Xquang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3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4873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b="1" dirty="0" err="1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b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4" name="image76.jpe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981200"/>
            <a:ext cx="5391150" cy="284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4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533400"/>
            <a:ext cx="8382000" cy="5592763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     5.4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Chẩn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đờm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chẩn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chẩn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đờm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AFB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+ Lao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AFB (+):</a:t>
            </a:r>
          </a:p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đờm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AFB (+)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+ Lao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AFB (-):</a:t>
            </a:r>
          </a:p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đờm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AFB( -),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chẩn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AFB (-)</a:t>
            </a:r>
          </a:p>
          <a:p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814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153400" cy="5334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BỆNH LAO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NỘI DUNG:</a:t>
            </a:r>
          </a:p>
          <a:p>
            <a:pPr lvl="0"/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lao</a:t>
            </a:r>
            <a:endParaRPr lang="en-US" sz="39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39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39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lao</a:t>
            </a:r>
            <a:endParaRPr lang="en-US" sz="39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9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39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lao</a:t>
            </a:r>
            <a:endParaRPr lang="en-US" sz="3900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70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6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            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8915400" cy="541020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            6.1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BK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BK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1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BK.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BK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1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RMP),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BK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(&lt;6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1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(hay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đờm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0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762000"/>
            <a:ext cx="8458200" cy="5638800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DOTS (directly observed treatment, short-course).</a:t>
            </a:r>
          </a:p>
          <a:p>
            <a:pPr lvl="0"/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BN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phường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BN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“DOTS”: “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” (DOTS: Directly Observed Treatment Short Course):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(SHRZ),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IA: 2RHZE/4RHE</a:t>
            </a:r>
          </a:p>
          <a:p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/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IB: 2RHZE/4RH</a:t>
            </a:r>
          </a:p>
          <a:p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/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II: 2SRHZE/1RHZE/5RHE</a:t>
            </a:r>
          </a:p>
          <a:p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1A, 1B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chẩn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76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49" y="415447"/>
            <a:ext cx="8686800" cy="685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7.Thuốc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36131"/>
            <a:ext cx="2971800" cy="2497975"/>
          </a:xfrm>
        </p:spPr>
      </p:pic>
      <p:sp>
        <p:nvSpPr>
          <p:cNvPr id="8" name="TextBox 7"/>
          <p:cNvSpPr txBox="1"/>
          <p:nvPr/>
        </p:nvSpPr>
        <p:spPr>
          <a:xfrm>
            <a:off x="483296" y="3962400"/>
            <a:ext cx="2666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Rifamicin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Isoniazid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tỉ</a:t>
            </a:r>
            <a:r>
              <a:rPr lang="en-US" dirty="0" smtClean="0"/>
              <a:t> </a:t>
            </a:r>
            <a:r>
              <a:rPr lang="en-US" dirty="0" err="1" smtClean="0"/>
              <a:t>lệ</a:t>
            </a:r>
            <a:r>
              <a:rPr lang="en-US" dirty="0" smtClean="0"/>
              <a:t> </a:t>
            </a:r>
            <a:r>
              <a:rPr lang="en-US" dirty="0" err="1" smtClean="0"/>
              <a:t>hàm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lần</a:t>
            </a:r>
            <a:r>
              <a:rPr lang="en-US" dirty="0" smtClean="0"/>
              <a:t> </a:t>
            </a:r>
            <a:r>
              <a:rPr lang="en-US" dirty="0" err="1" smtClean="0"/>
              <a:t>lượt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150mg/100mg</a:t>
            </a:r>
          </a:p>
          <a:p>
            <a:pPr algn="ctr"/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khoảng</a:t>
            </a:r>
            <a:r>
              <a:rPr lang="en-US" dirty="0" smtClean="0"/>
              <a:t> 2.500-3.000 VND/ </a:t>
            </a:r>
            <a:r>
              <a:rPr lang="en-US" dirty="0" err="1" smtClean="0"/>
              <a:t>viên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1265" y="1066800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THUỐC LAO HÀNG 1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425693"/>
            <a:ext cx="2667000" cy="2497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524000"/>
            <a:ext cx="2328949" cy="2438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31295" y="4114800"/>
            <a:ext cx="28695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Steptomycin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Việt</a:t>
            </a:r>
            <a:r>
              <a:rPr lang="en-US" dirty="0" smtClean="0"/>
              <a:t> Nam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bột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trắng</a:t>
            </a:r>
            <a:r>
              <a:rPr lang="en-US" dirty="0" smtClean="0"/>
              <a:t> </a:t>
            </a:r>
            <a:r>
              <a:rPr lang="en-US" dirty="0" err="1" smtClean="0"/>
              <a:t>hàm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1g.Sử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cất</a:t>
            </a:r>
            <a:endParaRPr lang="en-US" dirty="0" smtClean="0"/>
          </a:p>
          <a:p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Ty </a:t>
            </a:r>
            <a:r>
              <a:rPr lang="en-US" dirty="0" err="1" smtClean="0"/>
              <a:t>Cổ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Dược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Ương</a:t>
            </a:r>
            <a:r>
              <a:rPr lang="en-US" dirty="0" smtClean="0"/>
              <a:t> I </a:t>
            </a:r>
            <a:r>
              <a:rPr lang="en-US" dirty="0" err="1" smtClean="0"/>
              <a:t>Pharbaco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 smtClean="0"/>
              <a:t>Giá</a:t>
            </a:r>
            <a:r>
              <a:rPr lang="en-US" dirty="0" smtClean="0"/>
              <a:t>: 5.000 VND/</a:t>
            </a:r>
            <a:r>
              <a:rPr lang="en-US" dirty="0" err="1" smtClean="0"/>
              <a:t>lọ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83652" y="4114800"/>
            <a:ext cx="2668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Steptomycin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endParaRPr lang="en-US" dirty="0" smtClean="0"/>
          </a:p>
          <a:p>
            <a:r>
              <a:rPr lang="en-US" dirty="0" smtClean="0"/>
              <a:t> Giá</a:t>
            </a:r>
            <a:r>
              <a:rPr lang="en-US" dirty="0"/>
              <a:t>:</a:t>
            </a:r>
            <a:r>
              <a:rPr lang="en-US" dirty="0" smtClean="0"/>
              <a:t>17.000-20.000 VND/</a:t>
            </a:r>
            <a:r>
              <a:rPr lang="en-US" dirty="0" err="1" smtClean="0"/>
              <a:t>lọ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97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2862350" cy="2718045"/>
          </a:xfrm>
        </p:spPr>
      </p:pic>
      <p:sp>
        <p:nvSpPr>
          <p:cNvPr id="5" name="TextBox 4"/>
          <p:cNvSpPr txBox="1"/>
          <p:nvPr/>
        </p:nvSpPr>
        <p:spPr>
          <a:xfrm>
            <a:off x="457200" y="4666368"/>
            <a:ext cx="3618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Ethambutol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hàm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400mg</a:t>
            </a:r>
          </a:p>
          <a:p>
            <a:r>
              <a:rPr lang="en-US" dirty="0" err="1" smtClean="0"/>
              <a:t>Giá</a:t>
            </a:r>
            <a:r>
              <a:rPr lang="en-US" dirty="0" smtClean="0"/>
              <a:t>: 1.500-2.000 VND/</a:t>
            </a:r>
            <a:r>
              <a:rPr lang="en-US" dirty="0" err="1" smtClean="0"/>
              <a:t>viên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00200"/>
            <a:ext cx="3657600" cy="27570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05307" y="4666368"/>
            <a:ext cx="23146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Pyrazinamide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hàm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500mg.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gốc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endParaRPr lang="en-US" dirty="0" smtClean="0"/>
          </a:p>
          <a:p>
            <a:r>
              <a:rPr lang="en-US" dirty="0" err="1" smtClean="0"/>
              <a:t>Giá</a:t>
            </a:r>
            <a:r>
              <a:rPr lang="en-US" dirty="0" smtClean="0"/>
              <a:t>: 2.500-3.000 VND/</a:t>
            </a:r>
            <a:r>
              <a:rPr lang="en-US" dirty="0" err="1" smtClean="0"/>
              <a:t>viên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09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6" y="1248427"/>
            <a:ext cx="2540924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492" y="1258343"/>
            <a:ext cx="2031076" cy="251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37338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Isoniazid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hàm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50mg </a:t>
            </a:r>
            <a:r>
              <a:rPr lang="en-US" dirty="0" err="1" smtClean="0"/>
              <a:t>và</a:t>
            </a:r>
            <a:r>
              <a:rPr lang="en-US" dirty="0" smtClean="0"/>
              <a:t> 150mg</a:t>
            </a:r>
          </a:p>
          <a:p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lần</a:t>
            </a:r>
            <a:r>
              <a:rPr lang="en-US" dirty="0" smtClean="0"/>
              <a:t> </a:t>
            </a:r>
            <a:r>
              <a:rPr lang="en-US" dirty="0" err="1" smtClean="0"/>
              <a:t>lượt</a:t>
            </a:r>
            <a:r>
              <a:rPr lang="en-US" dirty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50-100 </a:t>
            </a:r>
            <a:r>
              <a:rPr lang="en-US" dirty="0" err="1" smtClean="0"/>
              <a:t>đồng</a:t>
            </a:r>
            <a:r>
              <a:rPr lang="en-US" dirty="0" smtClean="0"/>
              <a:t>/ </a:t>
            </a:r>
            <a:r>
              <a:rPr lang="en-US" dirty="0" err="1" smtClean="0"/>
              <a:t>viên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200-300 </a:t>
            </a:r>
            <a:r>
              <a:rPr lang="en-US" dirty="0" err="1" smtClean="0"/>
              <a:t>đồng</a:t>
            </a:r>
            <a:r>
              <a:rPr lang="en-US" dirty="0" smtClean="0"/>
              <a:t>/ </a:t>
            </a:r>
            <a:r>
              <a:rPr lang="en-US" dirty="0" err="1" smtClean="0"/>
              <a:t>viên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227" y="911875"/>
            <a:ext cx="3124200" cy="28746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2600" y="3886200"/>
            <a:ext cx="3284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Rifampicin </a:t>
            </a:r>
            <a:r>
              <a:rPr lang="en-US" dirty="0" err="1" smtClean="0"/>
              <a:t>hàm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150mg.</a:t>
            </a:r>
          </a:p>
          <a:p>
            <a:r>
              <a:rPr lang="en-US" dirty="0" err="1" smtClean="0"/>
              <a:t>Giá</a:t>
            </a:r>
            <a:r>
              <a:rPr lang="en-US" dirty="0" smtClean="0"/>
              <a:t>: 1.500-2000 VND/ </a:t>
            </a:r>
            <a:r>
              <a:rPr lang="en-US" dirty="0" err="1" smtClean="0"/>
              <a:t>viên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7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77334"/>
            <a:ext cx="7417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        </a:t>
            </a:r>
            <a:r>
              <a:rPr lang="en-US" b="1" dirty="0" smtClean="0">
                <a:solidFill>
                  <a:srgbClr val="00B050"/>
                </a:solidFill>
              </a:rPr>
              <a:t>THUỐC KHÁNG LAO HÀNG 2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Thuốc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điều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trị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Lao </a:t>
            </a:r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kháng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 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2875"/>
            <a:ext cx="3124200" cy="28219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292874"/>
            <a:ext cx="4724400" cy="2821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3434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Kanamycin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tiêm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Steptomycim</a:t>
            </a:r>
            <a:endParaRPr lang="en-US" dirty="0" smtClean="0"/>
          </a:p>
          <a:p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đóng</a:t>
            </a:r>
            <a:r>
              <a:rPr lang="en-US" dirty="0" smtClean="0"/>
              <a:t> </a:t>
            </a:r>
            <a:r>
              <a:rPr lang="en-US" dirty="0" err="1" smtClean="0"/>
              <a:t>gói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bột</a:t>
            </a:r>
            <a:r>
              <a:rPr lang="en-US" dirty="0" smtClean="0"/>
              <a:t> </a:t>
            </a:r>
            <a:r>
              <a:rPr lang="en-US" dirty="0" err="1" smtClean="0"/>
              <a:t>trắng</a:t>
            </a:r>
            <a:r>
              <a:rPr lang="en-US" dirty="0" smtClean="0"/>
              <a:t> 1g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lọ</a:t>
            </a:r>
            <a:r>
              <a:rPr lang="en-US" dirty="0" smtClean="0"/>
              <a:t> </a:t>
            </a:r>
            <a:r>
              <a:rPr lang="en-US" dirty="0" err="1" smtClean="0"/>
              <a:t>thủy</a:t>
            </a:r>
            <a:r>
              <a:rPr lang="en-US" dirty="0" smtClean="0"/>
              <a:t> </a:t>
            </a:r>
            <a:r>
              <a:rPr lang="en-US" dirty="0" err="1" smtClean="0"/>
              <a:t>tinh</a:t>
            </a:r>
            <a:endParaRPr lang="en-US" dirty="0" smtClean="0"/>
          </a:p>
          <a:p>
            <a:r>
              <a:rPr lang="en-US" dirty="0" err="1" smtClean="0"/>
              <a:t>Hộp</a:t>
            </a:r>
            <a:r>
              <a:rPr lang="en-US" dirty="0" smtClean="0"/>
              <a:t> 50 </a:t>
            </a:r>
            <a:r>
              <a:rPr lang="en-US" dirty="0" err="1" smtClean="0"/>
              <a:t>lọ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10 </a:t>
            </a:r>
            <a:r>
              <a:rPr lang="en-US" dirty="0" err="1" smtClean="0"/>
              <a:t>lọ</a:t>
            </a:r>
            <a:r>
              <a:rPr lang="en-US" dirty="0" smtClean="0"/>
              <a:t>.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gốc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Hàn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endParaRPr lang="en-US" dirty="0" smtClean="0"/>
          </a:p>
          <a:p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8.000-10.000 VND/</a:t>
            </a:r>
            <a:r>
              <a:rPr lang="en-US" dirty="0" err="1" smtClean="0"/>
              <a:t>lọ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55" y="1447800"/>
            <a:ext cx="3505200" cy="251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955" y="42672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uống</a:t>
            </a:r>
            <a:r>
              <a:rPr lang="en-US" dirty="0" smtClean="0"/>
              <a:t> </a:t>
            </a:r>
            <a:r>
              <a:rPr lang="en-US" dirty="0" err="1" smtClean="0"/>
              <a:t>Cycloserine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gốc</a:t>
            </a:r>
            <a:r>
              <a:rPr lang="en-US" dirty="0" smtClean="0"/>
              <a:t> </a:t>
            </a:r>
            <a:r>
              <a:rPr lang="en-US" dirty="0" err="1" smtClean="0"/>
              <a:t>Ấn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</a:t>
            </a:r>
            <a:r>
              <a:rPr lang="en-US" dirty="0" err="1" smtClean="0"/>
              <a:t>nén</a:t>
            </a:r>
            <a:r>
              <a:rPr lang="en-US" dirty="0" smtClean="0"/>
              <a:t> </a:t>
            </a:r>
            <a:r>
              <a:rPr lang="en-US" dirty="0" err="1" smtClean="0"/>
              <a:t>vỉ</a:t>
            </a:r>
            <a:r>
              <a:rPr lang="en-US" dirty="0" smtClean="0"/>
              <a:t> 10 </a:t>
            </a:r>
            <a:r>
              <a:rPr lang="en-US" dirty="0" err="1" smtClean="0"/>
              <a:t>viên</a:t>
            </a:r>
            <a:endParaRPr lang="en-US" dirty="0" smtClean="0"/>
          </a:p>
          <a:p>
            <a:r>
              <a:rPr lang="en-US" dirty="0" err="1" smtClean="0"/>
              <a:t>Hàm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250mg. </a:t>
            </a:r>
          </a:p>
          <a:p>
            <a:r>
              <a:rPr lang="en-US" dirty="0" err="1" smtClean="0"/>
              <a:t>Giá</a:t>
            </a:r>
            <a:r>
              <a:rPr lang="en-US" dirty="0" smtClean="0"/>
              <a:t>: 25.000 VND/</a:t>
            </a:r>
            <a:r>
              <a:rPr lang="en-US" dirty="0" err="1" smtClean="0"/>
              <a:t>viên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19200"/>
            <a:ext cx="2950924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601" y="42672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Viên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P.A.S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gốc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endParaRPr lang="en-US" dirty="0" smtClean="0"/>
          </a:p>
          <a:p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nâu</a:t>
            </a:r>
            <a:r>
              <a:rPr lang="en-US" dirty="0" smtClean="0"/>
              <a:t> </a:t>
            </a:r>
            <a:r>
              <a:rPr lang="en-US" dirty="0" err="1" smtClean="0"/>
              <a:t>đỏ</a:t>
            </a:r>
            <a:r>
              <a:rPr lang="en-US" dirty="0" smtClean="0"/>
              <a:t>. </a:t>
            </a:r>
            <a:r>
              <a:rPr lang="en-US" dirty="0" err="1" smtClean="0"/>
              <a:t>Hàm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1. </a:t>
            </a:r>
            <a:r>
              <a:rPr lang="en-US" dirty="0" err="1" smtClean="0"/>
              <a:t>Đóng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</a:t>
            </a:r>
            <a:r>
              <a:rPr lang="en-US" dirty="0" err="1" smtClean="0"/>
              <a:t>nén</a:t>
            </a:r>
            <a:endParaRPr lang="en-US" dirty="0" smtClean="0"/>
          </a:p>
          <a:p>
            <a:r>
              <a:rPr lang="en-US" dirty="0" err="1" smtClean="0"/>
              <a:t>Giá</a:t>
            </a:r>
            <a:r>
              <a:rPr lang="en-US" dirty="0" smtClean="0"/>
              <a:t>: 2.500-3.000 VND/</a:t>
            </a:r>
            <a:r>
              <a:rPr lang="en-US" dirty="0" err="1" smtClean="0"/>
              <a:t>viên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8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838200"/>
            <a:ext cx="3038310" cy="27776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48" y="838200"/>
            <a:ext cx="3154652" cy="28256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38200"/>
            <a:ext cx="1978429" cy="27776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48" y="3962400"/>
            <a:ext cx="84401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Levofloxacin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Quinolon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 smtClean="0"/>
              <a:t>Viên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hãng</a:t>
            </a:r>
            <a:r>
              <a:rPr lang="en-US" dirty="0" smtClean="0"/>
              <a:t> </a:t>
            </a:r>
            <a:r>
              <a:rPr lang="en-US" dirty="0" err="1" smtClean="0"/>
              <a:t>Sanofi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Tavanic</a:t>
            </a:r>
            <a:r>
              <a:rPr lang="en-US" dirty="0" smtClean="0"/>
              <a:t> 500mg) </a:t>
            </a:r>
            <a:r>
              <a:rPr lang="en-US" dirty="0" err="1" smtClean="0"/>
              <a:t>Pháp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hồng</a:t>
            </a:r>
            <a:endParaRPr lang="en-US" dirty="0" smtClean="0"/>
          </a:p>
          <a:p>
            <a:r>
              <a:rPr lang="en-US" dirty="0" smtClean="0"/>
              <a:t>Giá:40.000 – 45.000 VND/ </a:t>
            </a:r>
            <a:r>
              <a:rPr lang="en-US" dirty="0" err="1" smtClean="0"/>
              <a:t>viên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gốc</a:t>
            </a:r>
            <a:r>
              <a:rPr lang="en-US" dirty="0" smtClean="0"/>
              <a:t> </a:t>
            </a:r>
            <a:r>
              <a:rPr lang="en-US" dirty="0" err="1" smtClean="0"/>
              <a:t>Ấn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hàm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500mg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hồng</a:t>
            </a:r>
            <a:r>
              <a:rPr lang="en-US" dirty="0" smtClean="0"/>
              <a:t> da cam</a:t>
            </a:r>
          </a:p>
          <a:p>
            <a:r>
              <a:rPr lang="en-US" dirty="0" err="1" smtClean="0"/>
              <a:t>Viên</a:t>
            </a:r>
            <a:r>
              <a:rPr lang="en-US" dirty="0" smtClean="0"/>
              <a:t> </a:t>
            </a:r>
            <a:r>
              <a:rPr lang="en-US" dirty="0" err="1" smtClean="0"/>
              <a:t>nén</a:t>
            </a:r>
            <a:r>
              <a:rPr lang="en-US" dirty="0" smtClean="0"/>
              <a:t> </a:t>
            </a:r>
            <a:r>
              <a:rPr lang="en-US" dirty="0" err="1" smtClean="0"/>
              <a:t>vỉ</a:t>
            </a:r>
            <a:r>
              <a:rPr lang="en-US" dirty="0" smtClean="0"/>
              <a:t> 10 </a:t>
            </a:r>
            <a:r>
              <a:rPr lang="en-US" dirty="0" err="1" smtClean="0"/>
              <a:t>viên</a:t>
            </a:r>
            <a:r>
              <a:rPr lang="en-US" dirty="0" smtClean="0"/>
              <a:t> </a:t>
            </a:r>
          </a:p>
          <a:p>
            <a:r>
              <a:rPr lang="en-US" dirty="0" smtClean="0"/>
              <a:t>Giá:7.000 – 10.000 VND/ </a:t>
            </a:r>
            <a:r>
              <a:rPr lang="en-US" dirty="0" err="1" smtClean="0"/>
              <a:t>viên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gốc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Hàn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Giá</a:t>
            </a:r>
            <a:r>
              <a:rPr lang="en-US" dirty="0" smtClean="0"/>
              <a:t>: 20.000 VND/ </a:t>
            </a:r>
            <a:r>
              <a:rPr lang="en-US" dirty="0" err="1" smtClean="0"/>
              <a:t>viên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06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8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lao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lao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lây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lao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vắc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BCG 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Bacille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Calmette-Guérin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): do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tiềm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INH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9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77200" cy="4111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1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ĐỊNH NGHĨA VÀ TÌNH HÌNH MẮC LAO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449275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1.1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Lao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do vi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(Mycobacterium tuberculosis)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80 – 85%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7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7467600" cy="472135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   1.2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Lao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Mycobacterium tuberculosis,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niệu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1/3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(map 2014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(90%)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tiềm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10%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50%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Lao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HIV/AIDS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HIV/AIDS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trỗi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0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95400"/>
            <a:ext cx="7772400" cy="4951476"/>
          </a:xfrm>
        </p:spPr>
        <p:txBody>
          <a:bodyPr>
            <a:noAutofit/>
          </a:bodyPr>
          <a:lstStyle/>
          <a:p>
            <a:pPr lv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Mycobacterium tuberculosis (MTB),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E. coli,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). MTB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Gram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hay Gram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peptidoglycan.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56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0" y="3581400"/>
            <a:ext cx="3733800" cy="25907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         2.NGUYÊN NHÂN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7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667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1710" y="3878893"/>
            <a:ext cx="8686800" cy="2498725"/>
          </a:xfrm>
        </p:spPr>
        <p:txBody>
          <a:bodyPr>
            <a:normAutofit/>
          </a:bodyPr>
          <a:lstStyle/>
          <a:p>
            <a:pPr lv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nhuộm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Gram,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nhuộm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Gram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M. tuberculosis in vitro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en-US" dirty="0"/>
          </a:p>
        </p:txBody>
      </p:sp>
      <p:pic>
        <p:nvPicPr>
          <p:cNvPr id="4" name="image5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1143000"/>
            <a:ext cx="5234315" cy="273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639762"/>
          </a:xfrm>
        </p:spPr>
        <p:txBody>
          <a:bodyPr>
            <a:normAutofit fontScale="90000"/>
          </a:bodyPr>
          <a:lstStyle/>
          <a:p>
            <a:pPr lvl="0"/>
            <a:r>
              <a:rPr lang="en-US" sz="31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555955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10%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51%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lympho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lympho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Lao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lympho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lympho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lympho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mycobacteria,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tin.</a:t>
            </a:r>
          </a:p>
          <a:p>
            <a:pPr lvl="0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lympho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cytokine,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interferon gamma,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tôt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Lympho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26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1417"/>
            <a:ext cx="8382000" cy="5714999"/>
          </a:xfrm>
        </p:spPr>
        <p:txBody>
          <a:bodyPr>
            <a:normAutofit/>
          </a:bodyPr>
          <a:lstStyle/>
          <a:p>
            <a:pPr lv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tiềm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pho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6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9765" y="4495800"/>
            <a:ext cx="2796436" cy="1806550"/>
          </a:xfrm>
          <a:prstGeom prst="rect">
            <a:avLst/>
          </a:prstGeom>
        </p:spPr>
      </p:pic>
      <p:pic>
        <p:nvPicPr>
          <p:cNvPr id="5" name="image68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4378368"/>
            <a:ext cx="285178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0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001000" cy="5330952"/>
          </a:xfrm>
        </p:spPr>
        <p:txBody>
          <a:bodyPr>
            <a:normAutofit/>
          </a:bodyPr>
          <a:lstStyle/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sẹo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khoang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khoang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sẹo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69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4267200"/>
            <a:ext cx="3278505" cy="2057400"/>
          </a:xfrm>
          <a:prstGeom prst="rect">
            <a:avLst/>
          </a:prstGeom>
        </p:spPr>
      </p:pic>
      <p:pic>
        <p:nvPicPr>
          <p:cNvPr id="5" name="image70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3000" y="4267200"/>
            <a:ext cx="327850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7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361</TotalTime>
  <Words>3001</Words>
  <Application>Microsoft Office PowerPoint</Application>
  <PresentationFormat>On-screen Show (4:3)</PresentationFormat>
  <Paragraphs>183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Origin</vt:lpstr>
      <vt:lpstr>   TRƯỜNG ĐẠI HỌC DUY TÂN   KHOA DƯỢC</vt:lpstr>
      <vt:lpstr>BỆNH LAO</vt:lpstr>
      <vt:lpstr>          1. ĐỊNH NGHĨA VÀ TÌNH HÌNH MẮC LAO</vt:lpstr>
      <vt:lpstr>PowerPoint Presentation</vt:lpstr>
      <vt:lpstr>         2.NGUYÊN NHÂN</vt:lpstr>
      <vt:lpstr>PowerPoint Presentation</vt:lpstr>
      <vt:lpstr>:           3. Cơ chế bệnh sinh</vt:lpstr>
      <vt:lpstr>PowerPoint Presentation</vt:lpstr>
      <vt:lpstr>PowerPoint Presentation</vt:lpstr>
      <vt:lpstr>    4. PHÂN LOẠI VÀ MỘT SỐ THỂ BỆNH LAO </vt:lpstr>
      <vt:lpstr>PowerPoint Presentation</vt:lpstr>
      <vt:lpstr>PowerPoint Presentation</vt:lpstr>
      <vt:lpstr>PowerPoint Presentation</vt:lpstr>
      <vt:lpstr>PowerPoint Presentation</vt:lpstr>
      <vt:lpstr>           5. Triệu chứng lao phổi ở người lớn</vt:lpstr>
      <vt:lpstr>PowerPoint Presentation</vt:lpstr>
      <vt:lpstr>PowerPoint Presentation</vt:lpstr>
      <vt:lpstr>          5 Triệu chứng lao phổi ở người lớn</vt:lpstr>
      <vt:lpstr>PowerPoint Presentation</vt:lpstr>
      <vt:lpstr>           6. điều trị:             </vt:lpstr>
      <vt:lpstr>PowerPoint Presentation</vt:lpstr>
      <vt:lpstr>             7.Thuốc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8. Phòng bệnh lao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tv30</cp:lastModifiedBy>
  <cp:revision>126</cp:revision>
  <dcterms:created xsi:type="dcterms:W3CDTF">2019-10-24T00:50:07Z</dcterms:created>
  <dcterms:modified xsi:type="dcterms:W3CDTF">2019-10-27T04:20:15Z</dcterms:modified>
</cp:coreProperties>
</file>