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23" r:id="rId2"/>
    <p:sldId id="324" r:id="rId3"/>
    <p:sldId id="325" r:id="rId4"/>
    <p:sldId id="327" r:id="rId5"/>
    <p:sldId id="328" r:id="rId6"/>
    <p:sldId id="315" r:id="rId7"/>
    <p:sldId id="341" r:id="rId8"/>
    <p:sldId id="332" r:id="rId9"/>
    <p:sldId id="304" r:id="rId10"/>
    <p:sldId id="292" r:id="rId11"/>
    <p:sldId id="287" r:id="rId12"/>
    <p:sldId id="316" r:id="rId13"/>
    <p:sldId id="333" r:id="rId14"/>
    <p:sldId id="306" r:id="rId15"/>
    <p:sldId id="308" r:id="rId16"/>
    <p:sldId id="309" r:id="rId17"/>
    <p:sldId id="334" r:id="rId18"/>
    <p:sldId id="335" r:id="rId19"/>
    <p:sldId id="337" r:id="rId20"/>
    <p:sldId id="338" r:id="rId21"/>
    <p:sldId id="336" r:id="rId22"/>
    <p:sldId id="342" r:id="rId23"/>
    <p:sldId id="314" r:id="rId24"/>
    <p:sldId id="343" r:id="rId25"/>
    <p:sldId id="319" r:id="rId26"/>
    <p:sldId id="320" r:id="rId27"/>
    <p:sldId id="321" r:id="rId28"/>
    <p:sldId id="339" r:id="rId29"/>
    <p:sldId id="340" r:id="rId30"/>
    <p:sldId id="344" r:id="rId31"/>
    <p:sldId id="32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3D69B"/>
    <a:srgbClr val="0099FF"/>
    <a:srgbClr val="33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3" autoAdjust="0"/>
    <p:restoredTop sz="91023" autoAdjust="0"/>
  </p:normalViewPr>
  <p:slideViewPr>
    <p:cSldViewPr>
      <p:cViewPr varScale="1">
        <p:scale>
          <a:sx n="78" d="100"/>
          <a:sy n="78" d="100"/>
        </p:scale>
        <p:origin x="131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95AC0B-5CC4-44BA-BD95-E2A8E56E506E}" type="datetimeFigureOut">
              <a:rPr lang="en-US" smtClean="0"/>
              <a:t>4/10/2019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2F1630-D03D-4939-AAE6-7879A21F4B1C}" type="slidenum">
              <a:rPr lang="en-US" smtClean="0"/>
              <a:t>‹#›</a:t>
            </a:fld>
            <a:endParaRPr lang="en-US"/>
          </a:p>
        </p:txBody>
      </p:sp>
    </p:spTree>
    <p:extLst>
      <p:ext uri="{BB962C8B-B14F-4D97-AF65-F5344CB8AC3E}">
        <p14:creationId xmlns:p14="http://schemas.microsoft.com/office/powerpoint/2010/main" val="1564368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2F1630-D03D-4939-AAE6-7879A21F4B1C}" type="slidenum">
              <a:rPr lang="en-US" smtClean="0"/>
              <a:t>2</a:t>
            </a:fld>
            <a:endParaRPr lang="en-US"/>
          </a:p>
        </p:txBody>
      </p:sp>
    </p:spTree>
    <p:extLst>
      <p:ext uri="{BB962C8B-B14F-4D97-AF65-F5344CB8AC3E}">
        <p14:creationId xmlns:p14="http://schemas.microsoft.com/office/powerpoint/2010/main" val="91815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2F1630-D03D-4939-AAE6-7879A21F4B1C}" type="slidenum">
              <a:rPr lang="en-US" smtClean="0"/>
              <a:t>17</a:t>
            </a:fld>
            <a:endParaRPr lang="en-US"/>
          </a:p>
        </p:txBody>
      </p:sp>
    </p:spTree>
    <p:extLst>
      <p:ext uri="{BB962C8B-B14F-4D97-AF65-F5344CB8AC3E}">
        <p14:creationId xmlns:p14="http://schemas.microsoft.com/office/powerpoint/2010/main" val="288930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2F1630-D03D-4939-AAE6-7879A21F4B1C}" type="slidenum">
              <a:rPr lang="en-US" smtClean="0"/>
              <a:t>31</a:t>
            </a:fld>
            <a:endParaRPr lang="en-US"/>
          </a:p>
        </p:txBody>
      </p:sp>
    </p:spTree>
    <p:extLst>
      <p:ext uri="{BB962C8B-B14F-4D97-AF65-F5344CB8AC3E}">
        <p14:creationId xmlns:p14="http://schemas.microsoft.com/office/powerpoint/2010/main" val="891132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91A1-1748-4527-BAA4-6B329A1EC1D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309262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91A1-1748-4527-BAA4-6B329A1EC1D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3532121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91A1-1748-4527-BAA4-6B329A1EC1D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345407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91A1-1748-4527-BAA4-6B329A1EC1D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133623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91A1-1748-4527-BAA4-6B329A1EC1D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2791090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91A1-1748-4527-BAA4-6B329A1EC1D9}"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2987393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91A1-1748-4527-BAA4-6B329A1EC1D9}" type="datetimeFigureOut">
              <a:rPr lang="en-US" smtClean="0"/>
              <a:t>4/10/2019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512858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91A1-1748-4527-BAA4-6B329A1EC1D9}" type="datetimeFigureOut">
              <a:rPr lang="en-US" smtClean="0"/>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75986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91A1-1748-4527-BAA4-6B329A1EC1D9}" type="datetimeFigureOut">
              <a:rPr lang="en-US" smtClean="0"/>
              <a:t>4/10/2019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1836829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91A1-1748-4527-BAA4-6B329A1EC1D9}"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3625348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91A1-1748-4527-BAA4-6B329A1EC1D9}"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3612035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91A1-1748-4527-BAA4-6B329A1EC1D9}" type="datetimeFigureOut">
              <a:rPr lang="en-US" smtClean="0"/>
              <a:t>4/10/2019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23097-7E91-4F7B-8E9C-F4BD69A7D05A}" type="slidenum">
              <a:rPr lang="en-US" smtClean="0"/>
              <a:t>‹#›</a:t>
            </a:fld>
            <a:endParaRPr lang="en-US"/>
          </a:p>
        </p:txBody>
      </p:sp>
    </p:spTree>
    <p:extLst>
      <p:ext uri="{BB962C8B-B14F-4D97-AF65-F5344CB8AC3E}">
        <p14:creationId xmlns:p14="http://schemas.microsoft.com/office/powerpoint/2010/main" val="338493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2.xml"/><Relationship Id="rId4" Type="http://schemas.openxmlformats.org/officeDocument/2006/relationships/image" Target="../media/image20.tmp"/></Relationships>
</file>

<file path=ppt/slides/_rels/slide13.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mp"/><Relationship Id="rId3" Type="http://schemas.openxmlformats.org/officeDocument/2006/relationships/image" Target="../media/image2.tmp"/><Relationship Id="rId7" Type="http://schemas.openxmlformats.org/officeDocument/2006/relationships/image" Target="../media/image6.tm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tmp"/><Relationship Id="rId5" Type="http://schemas.openxmlformats.org/officeDocument/2006/relationships/image" Target="../media/image4.tmp"/><Relationship Id="rId4" Type="http://schemas.openxmlformats.org/officeDocument/2006/relationships/image" Target="../media/image3.tmp"/><Relationship Id="rId9" Type="http://schemas.openxmlformats.org/officeDocument/2006/relationships/image" Target="../media/image8.tmp"/></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2.xml"/><Relationship Id="rId5" Type="http://schemas.openxmlformats.org/officeDocument/2006/relationships/image" Target="../media/image33.tmp"/><Relationship Id="rId4" Type="http://schemas.openxmlformats.org/officeDocument/2006/relationships/image" Target="../media/image32.tmp"/></Relationships>
</file>

<file path=ppt/slides/_rels/slide22.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2.xml"/><Relationship Id="rId4" Type="http://schemas.openxmlformats.org/officeDocument/2006/relationships/image" Target="../media/image40.tmp"/></Relationships>
</file>

<file path=ppt/slides/_rels/slide26.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52" y="0"/>
            <a:ext cx="9937104" cy="6858000"/>
          </a:xfrm>
          <a:prstGeom prst="rect">
            <a:avLst/>
          </a:prstGeom>
        </p:spPr>
      </p:pic>
      <p:sp>
        <p:nvSpPr>
          <p:cNvPr id="5" name="TextBox 4"/>
          <p:cNvSpPr txBox="1"/>
          <p:nvPr/>
        </p:nvSpPr>
        <p:spPr>
          <a:xfrm>
            <a:off x="2123728" y="2276872"/>
            <a:ext cx="5472608" cy="954107"/>
          </a:xfrm>
          <a:prstGeom prst="rect">
            <a:avLst/>
          </a:prstGeom>
          <a:noFill/>
        </p:spPr>
        <p:txBody>
          <a:bodyPr wrap="square" rtlCol="0">
            <a:spAutoFit/>
          </a:bodyPr>
          <a:lstStyle/>
          <a:p>
            <a:r>
              <a:rPr lang="en-US" sz="2800" b="1" smtClean="0">
                <a:latin typeface="Times New Roman" pitchFamily="18" charset="0"/>
                <a:cs typeface="Times New Roman" pitchFamily="18" charset="0"/>
              </a:rPr>
              <a:t>TRƯỜNG ĐẠI HỌC DUY TÂN</a:t>
            </a:r>
          </a:p>
          <a:p>
            <a:r>
              <a:rPr lang="en-US" sz="2800" b="1">
                <a:latin typeface="Times New Roman" pitchFamily="18" charset="0"/>
                <a:cs typeface="Times New Roman" pitchFamily="18" charset="0"/>
              </a:rPr>
              <a:t> </a:t>
            </a:r>
            <a:r>
              <a:rPr lang="en-US" sz="2800" b="1" smtClean="0">
                <a:latin typeface="Times New Roman" pitchFamily="18" charset="0"/>
                <a:cs typeface="Times New Roman" pitchFamily="18" charset="0"/>
              </a:rPr>
              <a:t>                Khoa Dược</a:t>
            </a:r>
            <a:endParaRPr lang="en-US" sz="2800" b="1">
              <a:latin typeface="Times New Roman" pitchFamily="18" charset="0"/>
              <a:cs typeface="Times New Roman" pitchFamily="18" charset="0"/>
            </a:endParaRPr>
          </a:p>
        </p:txBody>
      </p:sp>
      <p:sp>
        <p:nvSpPr>
          <p:cNvPr id="8" name="TextBox 7"/>
          <p:cNvSpPr txBox="1"/>
          <p:nvPr/>
        </p:nvSpPr>
        <p:spPr>
          <a:xfrm>
            <a:off x="2613262" y="4581128"/>
            <a:ext cx="4623033" cy="1200329"/>
          </a:xfrm>
          <a:prstGeom prst="rect">
            <a:avLst/>
          </a:prstGeom>
          <a:noFill/>
        </p:spPr>
        <p:txBody>
          <a:bodyPr wrap="square" rtlCol="0">
            <a:spAutoFit/>
          </a:bodyPr>
          <a:lstStyle/>
          <a:p>
            <a:r>
              <a:rPr lang="en-US" sz="2400" smtClean="0">
                <a:latin typeface="Times New Roman" pitchFamily="18" charset="0"/>
                <a:cs typeface="Times New Roman" pitchFamily="18" charset="0"/>
              </a:rPr>
              <a:t>MÔN  :     Bệnh lý học</a:t>
            </a:r>
          </a:p>
          <a:p>
            <a:r>
              <a:rPr lang="en-US" sz="2400" smtClean="0">
                <a:latin typeface="Times New Roman" pitchFamily="18" charset="0"/>
                <a:cs typeface="Times New Roman" pitchFamily="18" charset="0"/>
              </a:rPr>
              <a:t>LỚP    :     PTH 350 D</a:t>
            </a:r>
          </a:p>
          <a:p>
            <a:r>
              <a:rPr lang="en-US" sz="2400" smtClean="0">
                <a:latin typeface="Times New Roman" pitchFamily="18" charset="0"/>
                <a:cs typeface="Times New Roman" pitchFamily="18" charset="0"/>
              </a:rPr>
              <a:t>GVHD:     Nguyễn Phúc Học</a:t>
            </a:r>
          </a:p>
        </p:txBody>
      </p:sp>
      <p:sp>
        <p:nvSpPr>
          <p:cNvPr id="6" name="TextBox 5"/>
          <p:cNvSpPr txBox="1"/>
          <p:nvPr/>
        </p:nvSpPr>
        <p:spPr>
          <a:xfrm>
            <a:off x="1331640" y="3367444"/>
            <a:ext cx="6480720" cy="1077218"/>
          </a:xfrm>
          <a:prstGeom prst="rect">
            <a:avLst/>
          </a:prstGeom>
          <a:noFill/>
        </p:spPr>
        <p:txBody>
          <a:bodyPr wrap="square" rtlCol="0">
            <a:spAutoFit/>
          </a:bodyPr>
          <a:lstStyle/>
          <a:p>
            <a:pPr algn="ctr"/>
            <a:r>
              <a:rPr lang="en-US" sz="3200" b="1" dirty="0" smtClean="0">
                <a:solidFill>
                  <a:srgbClr val="FF0000"/>
                </a:solidFill>
                <a:latin typeface="Times New Roman" pitchFamily="18" charset="0"/>
                <a:cs typeface="Times New Roman" pitchFamily="18" charset="0"/>
              </a:rPr>
              <a:t>CHỦ ĐỀ : </a:t>
            </a:r>
            <a:r>
              <a:rPr lang="en-US" sz="3200" b="1" smtClean="0">
                <a:solidFill>
                  <a:srgbClr val="FF0000"/>
                </a:solidFill>
                <a:latin typeface="Times New Roman" pitchFamily="18" charset="0"/>
                <a:cs typeface="Times New Roman" pitchFamily="18" charset="0"/>
              </a:rPr>
              <a:t>BỆNH LUPUS </a:t>
            </a:r>
            <a:r>
              <a:rPr lang="en-US" sz="3200" b="1" dirty="0">
                <a:solidFill>
                  <a:srgbClr val="FF0000"/>
                </a:solidFill>
                <a:latin typeface="Times New Roman" panose="02020603050405020304" pitchFamily="18" charset="0"/>
                <a:cs typeface="Times New Roman" panose="02020603050405020304" pitchFamily="18" charset="0"/>
              </a:rPr>
              <a:t>BAN ĐỎ HỆ THỐNG - SLE </a:t>
            </a:r>
          </a:p>
        </p:txBody>
      </p:sp>
    </p:spTree>
    <p:extLst>
      <p:ext uri="{BB962C8B-B14F-4D97-AF65-F5344CB8AC3E}">
        <p14:creationId xmlns:p14="http://schemas.microsoft.com/office/powerpoint/2010/main" val="291667563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97917" y="2181653"/>
            <a:ext cx="2075510" cy="145810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Alternate Process 15"/>
          <p:cNvSpPr/>
          <p:nvPr/>
        </p:nvSpPr>
        <p:spPr>
          <a:xfrm>
            <a:off x="6378649" y="2154369"/>
            <a:ext cx="2088232" cy="1458106"/>
          </a:xfrm>
          <a:prstGeom prst="flowChartAlternateProcess">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virút</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3635896" y="2159149"/>
            <a:ext cx="2090572" cy="1453326"/>
          </a:xfrm>
          <a:prstGeom prst="flowChartAlternateProcess">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Alternate Process 4"/>
          <p:cNvSpPr/>
          <p:nvPr/>
        </p:nvSpPr>
        <p:spPr>
          <a:xfrm>
            <a:off x="1631801" y="177894"/>
            <a:ext cx="5990430" cy="980728"/>
          </a:xfrm>
          <a:prstGeom prst="flowChartAlternateProcess">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78644" y="314315"/>
            <a:ext cx="6696744" cy="707886"/>
          </a:xfrm>
          <a:prstGeom prst="rect">
            <a:avLst/>
          </a:prstGeom>
          <a:noFill/>
        </p:spPr>
        <p:txBody>
          <a:bodyPr wrap="square" rtlCol="0">
            <a:spAutoFit/>
          </a:bodyPr>
          <a:lstStyle/>
          <a:p>
            <a:pPr algn="ctr"/>
            <a:r>
              <a:rPr lang="vi-VN" sz="4000" b="1" dirty="0" smtClean="0">
                <a:latin typeface="Times New Roman" pitchFamily="18" charset="0"/>
                <a:cs typeface="Times New Roman" pitchFamily="18" charset="0"/>
              </a:rPr>
              <a:t>2. Cơ chế bệnh sinh</a:t>
            </a:r>
            <a:endParaRPr lang="en-US" sz="4000" b="1" dirty="0">
              <a:latin typeface="Times New Roman" pitchFamily="18" charset="0"/>
              <a:cs typeface="Times New Roman" pitchFamily="18" charset="0"/>
            </a:endParaRPr>
          </a:p>
        </p:txBody>
      </p:sp>
      <p:cxnSp>
        <p:nvCxnSpPr>
          <p:cNvPr id="6" name="Straight Arrow Connector 5"/>
          <p:cNvCxnSpPr>
            <a:endCxn id="3" idx="0"/>
          </p:cNvCxnSpPr>
          <p:nvPr/>
        </p:nvCxnSpPr>
        <p:spPr>
          <a:xfrm flipH="1">
            <a:off x="1835672" y="1173259"/>
            <a:ext cx="1562980" cy="10083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66939" y="2268222"/>
            <a:ext cx="1931494" cy="1200329"/>
          </a:xfrm>
          <a:prstGeom prst="rect">
            <a:avLst/>
          </a:prstGeom>
          <a:noFill/>
        </p:spPr>
        <p:txBody>
          <a:bodyPr wrap="square" rtlCol="0">
            <a:spAutoFit/>
          </a:bodyPr>
          <a:lstStyle/>
          <a:p>
            <a:pPr algn="ctr"/>
            <a:r>
              <a:rPr lang="vi-VN" sz="2400" dirty="0">
                <a:latin typeface="Times New Roman" pitchFamily="18" charset="0"/>
                <a:cs typeface="Times New Roman" pitchFamily="18" charset="0"/>
              </a:rPr>
              <a:t> Rối lọan hệ thống miễn dịch </a:t>
            </a:r>
            <a:endParaRPr lang="vi-VN" sz="2400" dirty="0" smtClean="0">
              <a:latin typeface="Times New Roman" pitchFamily="18" charset="0"/>
              <a:cs typeface="Times New Roman" pitchFamily="18" charset="0"/>
            </a:endParaRPr>
          </a:p>
        </p:txBody>
      </p:sp>
      <p:cxnSp>
        <p:nvCxnSpPr>
          <p:cNvPr id="11" name="Straight Arrow Connector 10"/>
          <p:cNvCxnSpPr/>
          <p:nvPr/>
        </p:nvCxnSpPr>
        <p:spPr>
          <a:xfrm flipH="1">
            <a:off x="4672731" y="1158622"/>
            <a:ext cx="16902" cy="983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62250" y="2588319"/>
            <a:ext cx="2016225" cy="461665"/>
          </a:xfrm>
          <a:prstGeom prst="rect">
            <a:avLst/>
          </a:prstGeom>
          <a:noFill/>
        </p:spPr>
        <p:txBody>
          <a:bodyPr wrap="square" rtlCol="0">
            <a:spAutoFit/>
          </a:bodyPr>
          <a:lstStyle/>
          <a:p>
            <a:pPr algn="ctr"/>
            <a:r>
              <a:rPr lang="vi-VN" sz="2400" dirty="0">
                <a:latin typeface="+mj-lt"/>
              </a:rPr>
              <a:t>Yếu tố nội tiết </a:t>
            </a:r>
            <a:endParaRPr lang="en-US" sz="2400" dirty="0">
              <a:latin typeface="+mj-lt"/>
            </a:endParaRPr>
          </a:p>
        </p:txBody>
      </p:sp>
      <p:cxnSp>
        <p:nvCxnSpPr>
          <p:cNvPr id="14" name="Straight Arrow Connector 13"/>
          <p:cNvCxnSpPr>
            <a:endCxn id="16" idx="0"/>
          </p:cNvCxnSpPr>
          <p:nvPr/>
        </p:nvCxnSpPr>
        <p:spPr>
          <a:xfrm>
            <a:off x="6084168" y="1157425"/>
            <a:ext cx="1338597" cy="9969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Down Arrow 9"/>
          <p:cNvSpPr/>
          <p:nvPr/>
        </p:nvSpPr>
        <p:spPr>
          <a:xfrm>
            <a:off x="1714286" y="3644717"/>
            <a:ext cx="23680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stretch>
            <a:fillRect/>
          </a:stretch>
        </p:blipFill>
        <p:spPr>
          <a:xfrm>
            <a:off x="4562133" y="3619921"/>
            <a:ext cx="298730" cy="390178"/>
          </a:xfrm>
          <a:prstGeom prst="rect">
            <a:avLst/>
          </a:prstGeom>
        </p:spPr>
      </p:pic>
      <p:pic>
        <p:nvPicPr>
          <p:cNvPr id="18" name="Picture 17"/>
          <p:cNvPicPr>
            <a:picLocks noChangeAspect="1"/>
          </p:cNvPicPr>
          <p:nvPr/>
        </p:nvPicPr>
        <p:blipFill>
          <a:blip r:embed="rId2"/>
          <a:stretch>
            <a:fillRect/>
          </a:stretch>
        </p:blipFill>
        <p:spPr>
          <a:xfrm>
            <a:off x="7273400" y="3630323"/>
            <a:ext cx="298730" cy="390178"/>
          </a:xfrm>
          <a:prstGeom prst="rect">
            <a:avLst/>
          </a:prstGeom>
        </p:spPr>
      </p:pic>
      <p:pic>
        <p:nvPicPr>
          <p:cNvPr id="19" name="Picture 18"/>
          <p:cNvPicPr>
            <a:picLocks noChangeAspect="1"/>
          </p:cNvPicPr>
          <p:nvPr/>
        </p:nvPicPr>
        <p:blipFill>
          <a:blip r:embed="rId3"/>
          <a:stretch>
            <a:fillRect/>
          </a:stretch>
        </p:blipFill>
        <p:spPr>
          <a:xfrm>
            <a:off x="618727" y="3994598"/>
            <a:ext cx="2427917" cy="2825822"/>
          </a:xfrm>
          <a:prstGeom prst="rect">
            <a:avLst/>
          </a:prstGeom>
        </p:spPr>
      </p:pic>
      <p:pic>
        <p:nvPicPr>
          <p:cNvPr id="20" name="Picture 19"/>
          <p:cNvPicPr>
            <a:picLocks noChangeAspect="1"/>
          </p:cNvPicPr>
          <p:nvPr/>
        </p:nvPicPr>
        <p:blipFill>
          <a:blip r:embed="rId3"/>
          <a:stretch>
            <a:fillRect/>
          </a:stretch>
        </p:blipFill>
        <p:spPr>
          <a:xfrm>
            <a:off x="3595055" y="3979961"/>
            <a:ext cx="2198903" cy="2303241"/>
          </a:xfrm>
          <a:prstGeom prst="rect">
            <a:avLst/>
          </a:prstGeom>
        </p:spPr>
      </p:pic>
      <p:sp>
        <p:nvSpPr>
          <p:cNvPr id="22" name="Rectangle 21"/>
          <p:cNvSpPr/>
          <p:nvPr/>
        </p:nvSpPr>
        <p:spPr>
          <a:xfrm>
            <a:off x="727794" y="4030915"/>
            <a:ext cx="2348659" cy="2800767"/>
          </a:xfrm>
          <a:prstGeom prst="rect">
            <a:avLst/>
          </a:prstGeom>
        </p:spPr>
        <p:txBody>
          <a:bodyPr wrap="square">
            <a:spAutoFit/>
          </a:bodyPr>
          <a:lstStyle/>
          <a:p>
            <a:pPr algn="ctr"/>
            <a:r>
              <a:rPr lang="vi-VN" sz="2200" dirty="0">
                <a:latin typeface="+mj-lt"/>
              </a:rPr>
              <a:t>lymphô T không kiểm soát được lympho B =&gt; sinh ra các tự kháng thể lắng đọng ở các mô liên kết có collagen =&gt; hiện tượng bệnh lý</a:t>
            </a:r>
            <a:endParaRPr lang="en-US" sz="2200" dirty="0">
              <a:latin typeface="+mj-lt"/>
            </a:endParaRPr>
          </a:p>
        </p:txBody>
      </p:sp>
      <p:sp>
        <p:nvSpPr>
          <p:cNvPr id="23" name="Rectangle 22"/>
          <p:cNvSpPr/>
          <p:nvPr/>
        </p:nvSpPr>
        <p:spPr>
          <a:xfrm>
            <a:off x="3647978" y="4135455"/>
            <a:ext cx="2044771" cy="1785104"/>
          </a:xfrm>
          <a:prstGeom prst="rect">
            <a:avLst/>
          </a:prstGeom>
        </p:spPr>
        <p:txBody>
          <a:bodyPr wrap="square">
            <a:spAutoFit/>
          </a:bodyPr>
          <a:lstStyle/>
          <a:p>
            <a:pPr algn="ctr"/>
            <a:r>
              <a:rPr lang="vi-VN" sz="2200" dirty="0">
                <a:latin typeface="+mj-lt"/>
              </a:rPr>
              <a:t>chủ yếu ở nữ chiếm tỉ lệ 9/1 so với nam, </a:t>
            </a:r>
            <a:r>
              <a:rPr lang="vi-VN" sz="2200" dirty="0" smtClean="0">
                <a:latin typeface="+mj-lt"/>
              </a:rPr>
              <a:t> (do uống thuốc ngừa thai)</a:t>
            </a:r>
            <a:endParaRPr lang="en-US" sz="2200" dirty="0">
              <a:latin typeface="+mj-lt"/>
            </a:endParaRPr>
          </a:p>
        </p:txBody>
      </p:sp>
      <p:pic>
        <p:nvPicPr>
          <p:cNvPr id="30" name="Picture 29"/>
          <p:cNvPicPr>
            <a:picLocks noChangeAspect="1"/>
          </p:cNvPicPr>
          <p:nvPr/>
        </p:nvPicPr>
        <p:blipFill>
          <a:blip r:embed="rId3"/>
          <a:stretch>
            <a:fillRect/>
          </a:stretch>
        </p:blipFill>
        <p:spPr>
          <a:xfrm>
            <a:off x="6291021" y="4020501"/>
            <a:ext cx="2427917" cy="2825822"/>
          </a:xfrm>
          <a:prstGeom prst="rect">
            <a:avLst/>
          </a:prstGeom>
        </p:spPr>
      </p:pic>
      <p:sp>
        <p:nvSpPr>
          <p:cNvPr id="9" name="Rectangle 8"/>
          <p:cNvSpPr/>
          <p:nvPr/>
        </p:nvSpPr>
        <p:spPr>
          <a:xfrm>
            <a:off x="6342369" y="4045556"/>
            <a:ext cx="2373931" cy="2800767"/>
          </a:xfrm>
          <a:prstGeom prst="rect">
            <a:avLst/>
          </a:prstGeom>
        </p:spPr>
        <p:txBody>
          <a:bodyPr wrap="square">
            <a:spAutoFit/>
          </a:bodyPr>
          <a:lstStyle/>
          <a:p>
            <a:pPr algn="ctr"/>
            <a:r>
              <a:rPr lang="vi-VN" sz="2200" dirty="0">
                <a:latin typeface="+mj-lt"/>
              </a:rPr>
              <a:t>quan sát trên kính hiển vi điện tử người ta thấy các hạt màu đậm giống hạt virus ở thận,da, tuy nhiên chưa có bằng chứng chắc chắn</a:t>
            </a:r>
            <a:endParaRPr lang="en-US" sz="2200" dirty="0">
              <a:latin typeface="+mj-lt"/>
            </a:endParaRPr>
          </a:p>
        </p:txBody>
      </p:sp>
    </p:spTree>
    <p:extLst>
      <p:ext uri="{BB962C8B-B14F-4D97-AF65-F5344CB8AC3E}">
        <p14:creationId xmlns:p14="http://schemas.microsoft.com/office/powerpoint/2010/main" val="12151871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8820472" cy="769441"/>
          </a:xfrm>
          <a:prstGeom prst="rect">
            <a:avLst/>
          </a:prstGeom>
          <a:noFill/>
        </p:spPr>
        <p:txBody>
          <a:bodyPr wrap="square" rtlCol="0">
            <a:spAutoFit/>
          </a:bodyPr>
          <a:lstStyle/>
          <a:p>
            <a:r>
              <a:rPr lang="vi-VN" sz="4400" b="1" smtClean="0">
                <a:latin typeface="Times New Roman" pitchFamily="18" charset="0"/>
                <a:cs typeface="Times New Roman" pitchFamily="18" charset="0"/>
              </a:rPr>
              <a:t>I</a:t>
            </a:r>
            <a:r>
              <a:rPr lang="en-US" sz="4400" b="1">
                <a:latin typeface="Times New Roman" pitchFamily="18" charset="0"/>
                <a:cs typeface="Times New Roman" pitchFamily="18" charset="0"/>
              </a:rPr>
              <a:t>V</a:t>
            </a:r>
            <a:r>
              <a:rPr lang="vi-VN" sz="4400" b="1" smtClean="0">
                <a:latin typeface="Times New Roman" pitchFamily="18" charset="0"/>
                <a:cs typeface="Times New Roman" pitchFamily="18" charset="0"/>
              </a:rPr>
              <a:t>. </a:t>
            </a:r>
            <a:r>
              <a:rPr lang="en-US" sz="4400" b="1" smtClean="0">
                <a:latin typeface="Times New Roman" pitchFamily="18" charset="0"/>
                <a:cs typeface="Times New Roman" pitchFamily="18" charset="0"/>
              </a:rPr>
              <a:t>TRIỆU CHỨNG LÂM SÀNG</a:t>
            </a:r>
            <a:endParaRPr lang="en-US" sz="4400" b="1" dirty="0"/>
          </a:p>
        </p:txBody>
      </p:sp>
      <p:sp>
        <p:nvSpPr>
          <p:cNvPr id="3" name="Rounded Rectangle 2"/>
          <p:cNvSpPr/>
          <p:nvPr/>
        </p:nvSpPr>
        <p:spPr>
          <a:xfrm>
            <a:off x="630411" y="1222565"/>
            <a:ext cx="7704856" cy="1069668"/>
          </a:xfrm>
          <a:prstGeom prst="roundRect">
            <a:avLst/>
          </a:prstGeom>
          <a:solidFill>
            <a:schemeClr val="tx2">
              <a:lumMod val="40000"/>
              <a:lumOff val="60000"/>
            </a:schemeClr>
          </a:solidFill>
          <a:ln>
            <a:solidFill>
              <a:srgbClr val="0070C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Rectangle 6"/>
          <p:cNvSpPr/>
          <p:nvPr/>
        </p:nvSpPr>
        <p:spPr>
          <a:xfrm>
            <a:off x="791072" y="1341900"/>
            <a:ext cx="7704856" cy="830997"/>
          </a:xfrm>
          <a:prstGeom prst="rect">
            <a:avLst/>
          </a:prstGeom>
        </p:spPr>
        <p:txBody>
          <a:bodyPr wrap="square">
            <a:spAutoFit/>
          </a:bodyPr>
          <a:lstStyle/>
          <a:p>
            <a:r>
              <a:rPr lang="vi-VN" sz="2400" dirty="0">
                <a:latin typeface="+mj-lt"/>
              </a:rPr>
              <a:t>Lupus ban đỏ hệ thống là một bệnh tổn thương đa hệ thống, tổn </a:t>
            </a:r>
            <a:r>
              <a:rPr lang="vi-VN" sz="2400" dirty="0" smtClean="0">
                <a:latin typeface="+mj-lt"/>
              </a:rPr>
              <a:t>thương thường </a:t>
            </a:r>
            <a:r>
              <a:rPr lang="vi-VN" sz="2400" dirty="0">
                <a:latin typeface="+mj-lt"/>
              </a:rPr>
              <a:t>gặp là </a:t>
            </a:r>
            <a:r>
              <a:rPr lang="vi-VN" sz="2400">
                <a:latin typeface="+mj-lt"/>
              </a:rPr>
              <a:t>da</a:t>
            </a:r>
            <a:r>
              <a:rPr lang="vi-VN" sz="2400" smtClean="0">
                <a:latin typeface="+mj-lt"/>
              </a:rPr>
              <a:t>,</a:t>
            </a:r>
            <a:r>
              <a:rPr lang="en-US" sz="2400" smtClean="0">
                <a:latin typeface="+mj-lt"/>
              </a:rPr>
              <a:t> </a:t>
            </a:r>
            <a:r>
              <a:rPr lang="vi-VN" sz="2400" smtClean="0">
                <a:latin typeface="+mj-lt"/>
              </a:rPr>
              <a:t>toàn </a:t>
            </a:r>
            <a:r>
              <a:rPr lang="vi-VN" sz="2400" dirty="0">
                <a:latin typeface="+mj-lt"/>
              </a:rPr>
              <a:t>thân, các cơ quan nội tạng</a:t>
            </a:r>
            <a:r>
              <a:rPr lang="vi-VN" dirty="0"/>
              <a:t>.</a:t>
            </a:r>
            <a:endParaRPr lang="en-US" dirty="0"/>
          </a:p>
        </p:txBody>
      </p:sp>
      <p:sp>
        <p:nvSpPr>
          <p:cNvPr id="8" name="Rounded Rectangle 7"/>
          <p:cNvSpPr/>
          <p:nvPr/>
        </p:nvSpPr>
        <p:spPr>
          <a:xfrm>
            <a:off x="791072" y="2852936"/>
            <a:ext cx="2916832" cy="1152128"/>
          </a:xfrm>
          <a:prstGeom prst="roundRect">
            <a:avLst/>
          </a:prstGeom>
          <a:solidFill>
            <a:schemeClr val="accent1">
              <a:lumMod val="60000"/>
              <a:lumOff val="40000"/>
            </a:schemeClr>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dirty="0" smtClean="0">
                <a:latin typeface="+mj-lt"/>
              </a:rPr>
              <a:t>Tổn </a:t>
            </a:r>
            <a:r>
              <a:rPr lang="vi-VN" sz="2200" dirty="0">
                <a:latin typeface="+mj-lt"/>
              </a:rPr>
              <a:t>thương da: ban da là triệu chứng </a:t>
            </a:r>
            <a:r>
              <a:rPr lang="vi-VN" sz="2200">
                <a:latin typeface="+mj-lt"/>
              </a:rPr>
              <a:t>thường </a:t>
            </a:r>
            <a:r>
              <a:rPr lang="vi-VN" sz="2200" smtClean="0">
                <a:latin typeface="+mj-lt"/>
              </a:rPr>
              <a:t>gặp</a:t>
            </a:r>
            <a:r>
              <a:rPr lang="en-US" sz="2200" smtClean="0">
                <a:latin typeface="+mj-lt"/>
              </a:rPr>
              <a:t> </a:t>
            </a:r>
            <a:r>
              <a:rPr lang="vi-VN" sz="2200" dirty="0" smtClean="0">
                <a:latin typeface="+mj-lt"/>
              </a:rPr>
              <a:t>( </a:t>
            </a:r>
            <a:r>
              <a:rPr lang="vi-VN" sz="2200" dirty="0">
                <a:latin typeface="+mj-lt"/>
              </a:rPr>
              <a:t>70-80%).</a:t>
            </a:r>
          </a:p>
        </p:txBody>
      </p:sp>
      <p:cxnSp>
        <p:nvCxnSpPr>
          <p:cNvPr id="13" name="Straight Arrow Connector 12"/>
          <p:cNvCxnSpPr>
            <a:stCxn id="3" idx="2"/>
          </p:cNvCxnSpPr>
          <p:nvPr/>
        </p:nvCxnSpPr>
        <p:spPr>
          <a:xfrm flipH="1">
            <a:off x="2699792" y="2292233"/>
            <a:ext cx="1783047" cy="53098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a:stCxn id="3" idx="2"/>
            <a:endCxn id="12" idx="0"/>
          </p:cNvCxnSpPr>
          <p:nvPr/>
        </p:nvCxnSpPr>
        <p:spPr>
          <a:xfrm>
            <a:off x="4482839" y="2292233"/>
            <a:ext cx="2066262" cy="56070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7" name="Picture 16"/>
          <p:cNvPicPr>
            <a:picLocks noChangeAspect="1"/>
          </p:cNvPicPr>
          <p:nvPr/>
        </p:nvPicPr>
        <p:blipFill>
          <a:blip r:embed="rId2"/>
          <a:stretch>
            <a:fillRect/>
          </a:stretch>
        </p:blipFill>
        <p:spPr>
          <a:xfrm>
            <a:off x="611560" y="4103270"/>
            <a:ext cx="3384376" cy="2604679"/>
          </a:xfrm>
          <a:prstGeom prst="rect">
            <a:avLst/>
          </a:prstGeom>
        </p:spPr>
      </p:pic>
      <p:pic>
        <p:nvPicPr>
          <p:cNvPr id="18" name="Picture 17"/>
          <p:cNvPicPr>
            <a:picLocks noChangeAspect="1"/>
          </p:cNvPicPr>
          <p:nvPr/>
        </p:nvPicPr>
        <p:blipFill>
          <a:blip r:embed="rId3"/>
          <a:stretch>
            <a:fillRect/>
          </a:stretch>
        </p:blipFill>
        <p:spPr>
          <a:xfrm>
            <a:off x="4872683" y="4103270"/>
            <a:ext cx="3299717" cy="2604680"/>
          </a:xfrm>
          <a:prstGeom prst="rect">
            <a:avLst/>
          </a:prstGeom>
        </p:spPr>
      </p:pic>
      <p:sp>
        <p:nvSpPr>
          <p:cNvPr id="12" name="Rounded Rectangle 11"/>
          <p:cNvSpPr/>
          <p:nvPr/>
        </p:nvSpPr>
        <p:spPr>
          <a:xfrm>
            <a:off x="5090685" y="2852936"/>
            <a:ext cx="2916832" cy="1152128"/>
          </a:xfrm>
          <a:prstGeom prst="roundRect">
            <a:avLst/>
          </a:prstGeom>
          <a:solidFill>
            <a:schemeClr val="accent1">
              <a:lumMod val="60000"/>
              <a:lumOff val="40000"/>
            </a:schemeClr>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a:latin typeface="+mj-lt"/>
              </a:rPr>
              <a:t>Tổn </a:t>
            </a:r>
            <a:r>
              <a:rPr lang="vi-VN" sz="2200" smtClean="0">
                <a:latin typeface="+mj-lt"/>
              </a:rPr>
              <a:t>thương</a:t>
            </a:r>
            <a:r>
              <a:rPr lang="en-US" sz="2200" smtClean="0">
                <a:latin typeface="+mj-lt"/>
              </a:rPr>
              <a:t> </a:t>
            </a:r>
            <a:r>
              <a:rPr lang="vi-VN" sz="2200" smtClean="0">
                <a:latin typeface="+mj-lt"/>
              </a:rPr>
              <a:t>toàn </a:t>
            </a:r>
            <a:r>
              <a:rPr lang="vi-VN" sz="2200" dirty="0">
                <a:latin typeface="+mj-lt"/>
              </a:rPr>
              <a:t>thân và nội tạng.</a:t>
            </a:r>
            <a:endParaRPr lang="en-US" sz="2200" dirty="0">
              <a:latin typeface="+mj-lt"/>
            </a:endParaRPr>
          </a:p>
        </p:txBody>
      </p:sp>
    </p:spTree>
    <p:extLst>
      <p:ext uri="{BB962C8B-B14F-4D97-AF65-F5344CB8AC3E}">
        <p14:creationId xmlns:p14="http://schemas.microsoft.com/office/powerpoint/2010/main" val="144624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052736"/>
            <a:ext cx="4647339" cy="4585871"/>
          </a:xfrm>
          <a:prstGeom prst="rect">
            <a:avLst/>
          </a:prstGeom>
          <a:noFill/>
        </p:spPr>
        <p:txBody>
          <a:bodyPr wrap="square" rtlCol="0">
            <a:spAutoFit/>
          </a:bodyPr>
          <a:lstStyle/>
          <a:p>
            <a:r>
              <a:rPr lang="en-US" sz="2400" dirty="0" smtClean="0">
                <a:latin typeface="+mj-lt"/>
              </a:rPr>
              <a:t>  </a:t>
            </a:r>
            <a:r>
              <a:rPr lang="vi-VN" sz="2800" b="1" dirty="0" smtClean="0">
                <a:latin typeface="+mj-lt"/>
              </a:rPr>
              <a:t>Tổn thương da:</a:t>
            </a:r>
          </a:p>
          <a:p>
            <a:pPr marL="342900" indent="-342900">
              <a:buFont typeface="Arial" panose="020B0604020202020204" pitchFamily="34" charset="0"/>
              <a:buChar char="•"/>
            </a:pPr>
            <a:r>
              <a:rPr lang="vi-VN" sz="2400" dirty="0" smtClean="0">
                <a:latin typeface="+mj-lt"/>
              </a:rPr>
              <a:t>Tổn thương thường xuất hiện ở vùng mũi má tạo thành “ hình cánh bướm”, có khi lan tỏa nhiều nơi: đầu mặt, ngực vai, thân mình, chân tay.</a:t>
            </a:r>
          </a:p>
          <a:p>
            <a:pPr marL="342900" indent="-342900">
              <a:buFont typeface="Arial" panose="020B0604020202020204" pitchFamily="34" charset="0"/>
              <a:buChar char="•"/>
            </a:pPr>
            <a:r>
              <a:rPr lang="vi-VN" sz="2400" dirty="0" smtClean="0">
                <a:latin typeface="+mj-lt"/>
              </a:rPr>
              <a:t>Đám </a:t>
            </a:r>
            <a:r>
              <a:rPr lang="vi-VN" sz="2400" dirty="0">
                <a:latin typeface="+mj-lt"/>
              </a:rPr>
              <a:t>tổn thương dạng đĩa có thể gặp ở mặt, tay </a:t>
            </a:r>
            <a:r>
              <a:rPr lang="vi-VN" sz="2400" dirty="0" smtClean="0">
                <a:latin typeface="+mj-lt"/>
              </a:rPr>
              <a:t>,đầu,..</a:t>
            </a:r>
            <a:endParaRPr lang="vi-VN" sz="2400" dirty="0">
              <a:latin typeface="+mj-lt"/>
            </a:endParaRPr>
          </a:p>
          <a:p>
            <a:pPr marL="342900" indent="-342900">
              <a:buFont typeface="Arial" panose="020B0604020202020204" pitchFamily="34" charset="0"/>
              <a:buChar char="•"/>
            </a:pPr>
            <a:r>
              <a:rPr lang="vi-VN" sz="2400" dirty="0" smtClean="0">
                <a:latin typeface="+mj-lt"/>
              </a:rPr>
              <a:t>Giãn </a:t>
            </a:r>
            <a:r>
              <a:rPr lang="vi-VN" sz="2400" dirty="0">
                <a:latin typeface="+mj-lt"/>
              </a:rPr>
              <a:t>mạch : </a:t>
            </a:r>
            <a:r>
              <a:rPr lang="vi-VN" sz="2400" dirty="0" smtClean="0">
                <a:latin typeface="+mj-lt"/>
              </a:rPr>
              <a:t>là </a:t>
            </a:r>
            <a:r>
              <a:rPr lang="vi-VN" sz="2400" dirty="0">
                <a:latin typeface="+mj-lt"/>
              </a:rPr>
              <a:t>một đặc điểm nổi bật của bệnh mô liêt kết </a:t>
            </a:r>
            <a:endParaRPr lang="vi-VN" sz="2400" dirty="0" smtClean="0">
              <a:latin typeface="+mj-lt"/>
            </a:endParaRPr>
          </a:p>
          <a:p>
            <a:pPr marL="342900" indent="-342900">
              <a:buFont typeface="Arial" panose="020B0604020202020204" pitchFamily="34" charset="0"/>
              <a:buChar char="•"/>
            </a:pPr>
            <a:r>
              <a:rPr lang="vi-VN" sz="2400" dirty="0" smtClean="0">
                <a:latin typeface="+mj-lt"/>
              </a:rPr>
              <a:t>Môi </a:t>
            </a:r>
            <a:r>
              <a:rPr lang="vi-VN" sz="2400" dirty="0">
                <a:latin typeface="+mj-lt"/>
              </a:rPr>
              <a:t>viêm đỏ, róc vẩy, niêm mạc miệng, lợi có chợt loét</a:t>
            </a:r>
            <a:endParaRPr lang="en-US" sz="2400" dirty="0">
              <a:latin typeface="+mj-lt"/>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426" y="2029108"/>
            <a:ext cx="4223458" cy="2591534"/>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426" y="4572000"/>
            <a:ext cx="4189575" cy="2286000"/>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4426" y="0"/>
            <a:ext cx="4189574" cy="2029108"/>
          </a:xfrm>
          <a:prstGeom prst="rect">
            <a:avLst/>
          </a:prstGeom>
        </p:spPr>
      </p:pic>
    </p:spTree>
    <p:extLst>
      <p:ext uri="{BB962C8B-B14F-4D97-AF65-F5344CB8AC3E}">
        <p14:creationId xmlns:p14="http://schemas.microsoft.com/office/powerpoint/2010/main" val="4062119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548680"/>
            <a:ext cx="7848872" cy="5632311"/>
          </a:xfrm>
          <a:prstGeom prst="rect">
            <a:avLst/>
          </a:prstGeom>
          <a:noFill/>
        </p:spPr>
        <p:txBody>
          <a:bodyPr wrap="square" rtlCol="0">
            <a:spAutoFit/>
          </a:bodyPr>
          <a:lstStyle/>
          <a:p>
            <a:r>
              <a:rPr lang="vi-VN" sz="2400" b="1" dirty="0" smtClean="0">
                <a:latin typeface="+mj-lt"/>
              </a:rPr>
              <a:t>Tổn thương toàn thân và nội tạng</a:t>
            </a:r>
            <a:endParaRPr lang="en-US" sz="2400" b="1" dirty="0" smtClean="0">
              <a:latin typeface="+mj-lt"/>
            </a:endParaRPr>
          </a:p>
          <a:p>
            <a:endParaRPr lang="vi-VN" sz="2400" b="1" dirty="0" smtClean="0">
              <a:latin typeface="+mj-lt"/>
            </a:endParaRP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M</a:t>
            </a:r>
            <a:r>
              <a:rPr lang="en-US" sz="2400" dirty="0" err="1" smtClean="0">
                <a:latin typeface="Times New Roman" panose="02020603050405020304" pitchFamily="18" charset="0"/>
                <a:cs typeface="Times New Roman" panose="02020603050405020304" pitchFamily="18" charset="0"/>
              </a:rPr>
              <a:t>ệt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ở 98%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a:t>
            </a:r>
            <a:r>
              <a:rPr lang="en-US" sz="2400" dirty="0">
                <a:latin typeface="Times New Roman" panose="02020603050405020304" pitchFamily="18" charset="0"/>
                <a:cs typeface="Times New Roman" panose="02020603050405020304" pitchFamily="18" charset="0"/>
              </a:rPr>
              <a:t> SLE</a:t>
            </a:r>
            <a:r>
              <a:rPr lang="en-US" sz="2400" dirty="0" smtClean="0">
                <a:latin typeface="Times New Roman" panose="02020603050405020304" pitchFamily="18" charset="0"/>
                <a:cs typeface="Times New Roman" panose="02020603050405020304" pitchFamily="18" charset="0"/>
              </a:rPr>
              <a:t>.</a:t>
            </a:r>
            <a:endParaRPr lang="vi-VN"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Sút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sút</a:t>
            </a:r>
            <a:r>
              <a:rPr lang="en-US" sz="2400" dirty="0">
                <a:latin typeface="Times New Roman" panose="02020603050405020304" pitchFamily="18" charset="0"/>
                <a:cs typeface="Times New Roman" panose="02020603050405020304" pitchFamily="18" charset="0"/>
              </a:rPr>
              <a:t> 5-10 </a:t>
            </a:r>
            <a:r>
              <a:rPr lang="en-US" sz="2400" dirty="0" smtClean="0">
                <a:latin typeface="Times New Roman" panose="02020603050405020304" pitchFamily="18" charset="0"/>
                <a:cs typeface="Times New Roman" panose="02020603050405020304" pitchFamily="18" charset="0"/>
              </a:rPr>
              <a:t>kg</a:t>
            </a:r>
            <a:endParaRPr lang="vi-VN"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Sốt</a:t>
            </a:r>
            <a:r>
              <a:rPr lang="en-US" sz="2400" dirty="0">
                <a:latin typeface="Times New Roman" panose="02020603050405020304" pitchFamily="18" charset="0"/>
                <a:cs typeface="Times New Roman" panose="02020603050405020304" pitchFamily="18" charset="0"/>
              </a:rPr>
              <a:t> ( 96-100</a:t>
            </a:r>
            <a:r>
              <a:rPr lang="en-US" sz="2400" dirty="0" smtClean="0">
                <a:latin typeface="Times New Roman" panose="02020603050405020304" pitchFamily="18" charset="0"/>
                <a:cs typeface="Times New Roman" panose="02020603050405020304" pitchFamily="18" charset="0"/>
              </a:rPr>
              <a:t>%)</a:t>
            </a:r>
            <a:endParaRPr lang="vi-VN"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chịu</a:t>
            </a:r>
            <a:r>
              <a:rPr lang="en-US" sz="2400" dirty="0">
                <a:latin typeface="Times New Roman" panose="02020603050405020304" pitchFamily="18" charset="0"/>
                <a:cs typeface="Times New Roman" panose="02020603050405020304" pitchFamily="18" charset="0"/>
              </a:rPr>
              <a:t>. </a:t>
            </a:r>
            <a:endParaRPr lang="vi-VN"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smtClean="0">
                <a:latin typeface="Times New Roman" panose="02020603050405020304" pitchFamily="18" charset="0"/>
                <a:cs typeface="Times New Roman" panose="02020603050405020304" pitchFamily="18" charset="0"/>
              </a:rPr>
              <a:t>Rụng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tóc</a:t>
            </a:r>
            <a:endParaRPr lang="vi-VN"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Viêm khớp và đau khớp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15-90</a:t>
            </a:r>
            <a:r>
              <a:rPr lang="vi-VN" sz="24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thận</a:t>
            </a:r>
            <a:r>
              <a:rPr lang="en-US" sz="2400" dirty="0">
                <a:latin typeface="Times New Roman" panose="02020603050405020304" pitchFamily="18" charset="0"/>
                <a:cs typeface="Times New Roman" panose="02020603050405020304" pitchFamily="18" charset="0"/>
              </a:rPr>
              <a:t> (31-55</a:t>
            </a:r>
            <a:r>
              <a:rPr lang="en-US" sz="2400" dirty="0" smtClean="0">
                <a:latin typeface="Times New Roman" panose="02020603050405020304" pitchFamily="18" charset="0"/>
                <a:cs typeface="Times New Roman" panose="02020603050405020304" pitchFamily="18" charset="0"/>
              </a:rPr>
              <a:t>%)</a:t>
            </a:r>
            <a:endParaRPr lang="vi-VN"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Tim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tim</a:t>
            </a:r>
            <a:r>
              <a:rPr lang="en-US" sz="2400" dirty="0">
                <a:latin typeface="Times New Roman" panose="02020603050405020304" pitchFamily="18" charset="0"/>
                <a:cs typeface="Times New Roman" panose="02020603050405020304" pitchFamily="18" charset="0"/>
              </a:rPr>
              <a:t> ( 20-30%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a:t>
            </a:r>
            <a:endParaRPr lang="vi-VN"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Phổi</a:t>
            </a:r>
            <a:r>
              <a:rPr lang="en-US" sz="2400" dirty="0">
                <a:latin typeface="Times New Roman" panose="02020603050405020304" pitchFamily="18" charset="0"/>
                <a:cs typeface="Times New Roman" panose="02020603050405020304" pitchFamily="18" charset="0"/>
              </a:rPr>
              <a:t> : 20- 40</a:t>
            </a:r>
            <a:r>
              <a:rPr lang="en-US" sz="2400" dirty="0" smtClean="0">
                <a:latin typeface="Times New Roman" panose="02020603050405020304" pitchFamily="18" charset="0"/>
                <a:cs typeface="Times New Roman" panose="02020603050405020304" pitchFamily="18" charset="0"/>
              </a:rPr>
              <a:t>%</a:t>
            </a:r>
            <a:endParaRPr lang="vi-VN"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Thần kinh : bệnh lý thần kinh ngoại biên (14%), cơn động kinh (15</a:t>
            </a:r>
            <a:r>
              <a:rPr lang="vi-VN" sz="24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Gan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lách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gan</a:t>
            </a:r>
            <a:r>
              <a:rPr lang="en-US" sz="2400" dirty="0">
                <a:latin typeface="Times New Roman" panose="02020603050405020304" pitchFamily="18" charset="0"/>
                <a:cs typeface="Times New Roman" panose="02020603050405020304" pitchFamily="18" charset="0"/>
              </a:rPr>
              <a:t> to 30 - 35</a:t>
            </a:r>
            <a:r>
              <a:rPr lang="en-US" sz="2400" dirty="0" smtClean="0">
                <a:latin typeface="Times New Roman" panose="02020603050405020304" pitchFamily="18" charset="0"/>
                <a:cs typeface="Times New Roman" panose="02020603050405020304" pitchFamily="18" charset="0"/>
              </a:rPr>
              <a:t>%</a:t>
            </a:r>
            <a:endParaRPr lang="vi-VN"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Dấu hiệu mắt viêm kết mạc thường cả 2 bên (15%)</a:t>
            </a:r>
            <a:endParaRPr lang="en-US" sz="2400" dirty="0">
              <a:latin typeface="Times New Roman" panose="02020603050405020304" pitchFamily="18" charset="0"/>
              <a:cs typeface="Times New Roman" panose="02020603050405020304" pitchFamily="18"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332656"/>
            <a:ext cx="4211960" cy="3240360"/>
          </a:xfrm>
          <a:prstGeom prst="rect">
            <a:avLst/>
          </a:prstGeom>
        </p:spPr>
      </p:pic>
    </p:spTree>
    <p:extLst>
      <p:ext uri="{BB962C8B-B14F-4D97-AF65-F5344CB8AC3E}">
        <p14:creationId xmlns:p14="http://schemas.microsoft.com/office/powerpoint/2010/main" val="4234284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190" y="332656"/>
            <a:ext cx="8208912" cy="648072"/>
          </a:xfrm>
        </p:spPr>
        <p:txBody>
          <a:bodyPr>
            <a:noAutofit/>
          </a:bodyPr>
          <a:lstStyle/>
          <a:p>
            <a:pPr algn="l"/>
            <a:r>
              <a:rPr lang="vi-VN" b="1" smtClean="0"/>
              <a:t>V</a:t>
            </a:r>
            <a:r>
              <a:rPr lang="en-US" b="1" smtClean="0">
                <a:latin typeface="Times New Roman" pitchFamily="18" charset="0"/>
                <a:cs typeface="Times New Roman" pitchFamily="18" charset="0"/>
              </a:rPr>
              <a:t>.DẤU HIỆU XÉT NGHIỆM</a:t>
            </a:r>
            <a:endParaRPr lang="en-US" b="1" dirty="0">
              <a:latin typeface="Times New Roman" pitchFamily="18" charset="0"/>
              <a:cs typeface="Times New Roman" pitchFamily="18" charset="0"/>
            </a:endParaRPr>
          </a:p>
        </p:txBody>
      </p:sp>
      <p:sp>
        <p:nvSpPr>
          <p:cNvPr id="3" name="TextBox 2"/>
          <p:cNvSpPr txBox="1"/>
          <p:nvPr/>
        </p:nvSpPr>
        <p:spPr>
          <a:xfrm>
            <a:off x="251520" y="1196752"/>
            <a:ext cx="4612656" cy="523220"/>
          </a:xfrm>
          <a:prstGeom prst="rect">
            <a:avLst/>
          </a:prstGeom>
          <a:noFill/>
        </p:spPr>
        <p:txBody>
          <a:bodyPr wrap="square" rtlCol="0">
            <a:spAutoFit/>
          </a:bodyPr>
          <a:lstStyle/>
          <a:p>
            <a:r>
              <a:rPr lang="vi-VN" sz="2800" b="1" smtClean="0">
                <a:latin typeface="Times New Roman" panose="02020603050405020304" pitchFamily="18" charset="0"/>
                <a:cs typeface="Times New Roman" panose="02020603050405020304" pitchFamily="18" charset="0"/>
              </a:rPr>
              <a:t>1</a:t>
            </a:r>
            <a:r>
              <a:rPr lang="vi-VN" sz="2800" b="1" dirty="0">
                <a:latin typeface="Times New Roman" panose="02020603050405020304" pitchFamily="18" charset="0"/>
                <a:cs typeface="Times New Roman" panose="02020603050405020304" pitchFamily="18" charset="0"/>
              </a:rPr>
              <a:t>. Bất thường về huyết học.</a:t>
            </a:r>
            <a:endParaRPr lang="en-US" sz="2800" b="1" dirty="0">
              <a:latin typeface="Times New Roman" panose="02020603050405020304" pitchFamily="18" charset="0"/>
              <a:cs typeface="Times New Roman" panose="02020603050405020304" pitchFamily="18" charset="0"/>
            </a:endParaRPr>
          </a:p>
        </p:txBody>
      </p:sp>
      <p:sp>
        <p:nvSpPr>
          <p:cNvPr id="4" name="Content Placeholder 2"/>
          <p:cNvSpPr>
            <a:spLocks noGrp="1"/>
          </p:cNvSpPr>
          <p:nvPr>
            <p:ph idx="1"/>
          </p:nvPr>
        </p:nvSpPr>
        <p:spPr>
          <a:xfrm>
            <a:off x="251520" y="1844824"/>
            <a:ext cx="8496944" cy="4525963"/>
          </a:xfrm>
        </p:spPr>
        <p:txBody>
          <a:bodyPr>
            <a:normAutofit/>
          </a:bodyPr>
          <a:lstStyle/>
          <a:p>
            <a:r>
              <a:rPr lang="vi-VN" sz="2400" dirty="0">
                <a:latin typeface="+mj-lt"/>
              </a:rPr>
              <a:t>Bất thường về huyết học ( 1 hay nhiều chỉ số) gặp ở hầu như tất cả bệnh </a:t>
            </a:r>
            <a:r>
              <a:rPr lang="vi-VN" sz="2400" dirty="0" smtClean="0">
                <a:latin typeface="+mj-lt"/>
              </a:rPr>
              <a:t>nhân SLE</a:t>
            </a:r>
            <a:r>
              <a:rPr lang="vi-VN" sz="2400" dirty="0">
                <a:latin typeface="+mj-lt"/>
              </a:rPr>
              <a:t>.</a:t>
            </a:r>
          </a:p>
          <a:p>
            <a:r>
              <a:rPr lang="vi-VN" sz="2400" dirty="0" smtClean="0">
                <a:latin typeface="+mj-lt"/>
              </a:rPr>
              <a:t>Thiếu </a:t>
            </a:r>
            <a:r>
              <a:rPr lang="vi-VN" sz="2400" dirty="0">
                <a:latin typeface="+mj-lt"/>
              </a:rPr>
              <a:t>máu tan huyết với phản ứng Coombs dương tính và tăng hồng cầu lưới.</a:t>
            </a:r>
          </a:p>
          <a:p>
            <a:r>
              <a:rPr lang="vi-VN" sz="2400" dirty="0" smtClean="0">
                <a:latin typeface="+mj-lt"/>
              </a:rPr>
              <a:t>Giảm </a:t>
            </a:r>
            <a:r>
              <a:rPr lang="vi-VN" sz="2400" dirty="0">
                <a:latin typeface="+mj-lt"/>
              </a:rPr>
              <a:t>bạch cầu ít hơn 4000/mm3.</a:t>
            </a:r>
          </a:p>
          <a:p>
            <a:r>
              <a:rPr lang="vi-VN" sz="2400" dirty="0" smtClean="0">
                <a:latin typeface="+mj-lt"/>
              </a:rPr>
              <a:t>Giảm </a:t>
            </a:r>
            <a:r>
              <a:rPr lang="vi-VN" sz="2400" dirty="0">
                <a:latin typeface="+mj-lt"/>
              </a:rPr>
              <a:t>lympho bào ít hơn 1500 /mm3 .</a:t>
            </a:r>
          </a:p>
          <a:p>
            <a:r>
              <a:rPr lang="vi-VN" sz="2400" dirty="0" smtClean="0">
                <a:latin typeface="+mj-lt"/>
              </a:rPr>
              <a:t>Giảm </a:t>
            </a:r>
            <a:r>
              <a:rPr lang="vi-VN" sz="2400" dirty="0">
                <a:latin typeface="+mj-lt"/>
              </a:rPr>
              <a:t>tiểu cầu ít hơn 100.000 / mm3.</a:t>
            </a:r>
          </a:p>
          <a:p>
            <a:r>
              <a:rPr lang="vi-VN" sz="2400" dirty="0" smtClean="0">
                <a:latin typeface="+mj-lt"/>
              </a:rPr>
              <a:t>Phản </a:t>
            </a:r>
            <a:r>
              <a:rPr lang="vi-VN" sz="2400" dirty="0">
                <a:latin typeface="+mj-lt"/>
              </a:rPr>
              <a:t>ứng VDRL dương tính giả.</a:t>
            </a:r>
          </a:p>
          <a:p>
            <a:r>
              <a:rPr lang="vi-VN" sz="2400" smtClean="0">
                <a:latin typeface="+mj-lt"/>
              </a:rPr>
              <a:t>Máu </a:t>
            </a:r>
            <a:r>
              <a:rPr lang="vi-VN" sz="2400" dirty="0">
                <a:latin typeface="+mj-lt"/>
              </a:rPr>
              <a:t>lắng tăng cao.</a:t>
            </a:r>
            <a:endParaRPr lang="en-US" sz="2400" dirty="0">
              <a:latin typeface="+mj-lt"/>
            </a:endParaRPr>
          </a:p>
        </p:txBody>
      </p:sp>
      <p:pic>
        <p:nvPicPr>
          <p:cNvPr id="5" name="Picture 4"/>
          <p:cNvPicPr>
            <a:picLocks noChangeAspect="1"/>
          </p:cNvPicPr>
          <p:nvPr/>
        </p:nvPicPr>
        <p:blipFill>
          <a:blip r:embed="rId2"/>
          <a:stretch>
            <a:fillRect/>
          </a:stretch>
        </p:blipFill>
        <p:spPr>
          <a:xfrm>
            <a:off x="5254326" y="3573016"/>
            <a:ext cx="3889673" cy="3284984"/>
          </a:xfrm>
          <a:prstGeom prst="rect">
            <a:avLst/>
          </a:prstGeom>
        </p:spPr>
      </p:pic>
    </p:spTree>
    <p:extLst>
      <p:ext uri="{BB962C8B-B14F-4D97-AF65-F5344CB8AC3E}">
        <p14:creationId xmlns:p14="http://schemas.microsoft.com/office/powerpoint/2010/main" val="3458904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0648"/>
            <a:ext cx="9144000" cy="4713387"/>
          </a:xfrm>
        </p:spPr>
        <p:txBody>
          <a:bodyPr>
            <a:normAutofit lnSpcReduction="10000"/>
          </a:bodyPr>
          <a:lstStyle/>
          <a:p>
            <a:pPr marL="0" indent="0">
              <a:buNone/>
            </a:pPr>
            <a:r>
              <a:rPr lang="vi-VN" sz="3000" b="1" smtClean="0">
                <a:latin typeface="Times New Roman" panose="02020603050405020304" pitchFamily="18" charset="0"/>
                <a:cs typeface="Times New Roman" panose="02020603050405020304" pitchFamily="18" charset="0"/>
              </a:rPr>
              <a:t>2</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Rối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loạn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miễn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dịch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a:t>
            </a:r>
          </a:p>
          <a:p>
            <a:endParaRPr lang="en-US" sz="2400" dirty="0">
              <a:latin typeface="+mj-lt"/>
            </a:endParaRPr>
          </a:p>
          <a:p>
            <a:r>
              <a:rPr lang="vi-VN" sz="2400" dirty="0" smtClean="0">
                <a:latin typeface="+mj-lt"/>
              </a:rPr>
              <a:t>Tế </a:t>
            </a:r>
            <a:r>
              <a:rPr lang="vi-VN" sz="2400" dirty="0">
                <a:latin typeface="+mj-lt"/>
              </a:rPr>
              <a:t>bào LE (còn gọi là tế bào </a:t>
            </a:r>
            <a:r>
              <a:rPr lang="vi-VN" sz="2400">
                <a:latin typeface="+mj-lt"/>
              </a:rPr>
              <a:t>Hargraves</a:t>
            </a:r>
            <a:r>
              <a:rPr lang="vi-VN" sz="2400" smtClean="0">
                <a:latin typeface="+mj-lt"/>
              </a:rPr>
              <a:t>)</a:t>
            </a:r>
            <a:r>
              <a:rPr lang="en-US" sz="2400" smtClean="0">
                <a:latin typeface="+mj-lt"/>
              </a:rPr>
              <a:t> </a:t>
            </a:r>
            <a:r>
              <a:rPr lang="vi-VN" sz="2400" smtClean="0">
                <a:latin typeface="+mj-lt"/>
              </a:rPr>
              <a:t>dương </a:t>
            </a:r>
            <a:r>
              <a:rPr lang="vi-VN" sz="2400" dirty="0">
                <a:latin typeface="+mj-lt"/>
              </a:rPr>
              <a:t>tính ở 85% số bệnh nhân có </a:t>
            </a:r>
            <a:r>
              <a:rPr lang="vi-VN" sz="2400" dirty="0" smtClean="0">
                <a:latin typeface="+mj-lt"/>
              </a:rPr>
              <a:t>tổn thương </a:t>
            </a:r>
            <a:r>
              <a:rPr lang="vi-VN" sz="2400" dirty="0">
                <a:latin typeface="+mj-lt"/>
              </a:rPr>
              <a:t>đa hệ thống.</a:t>
            </a:r>
          </a:p>
          <a:p>
            <a:r>
              <a:rPr lang="vi-VN" sz="2400" dirty="0" smtClean="0">
                <a:latin typeface="+mj-lt"/>
              </a:rPr>
              <a:t>Tự </a:t>
            </a:r>
            <a:r>
              <a:rPr lang="vi-VN" sz="2400" dirty="0">
                <a:latin typeface="+mj-lt"/>
              </a:rPr>
              <a:t>kháng thể SS-A (Ro).</a:t>
            </a:r>
          </a:p>
          <a:p>
            <a:r>
              <a:rPr lang="vi-VN" sz="2400" dirty="0" smtClean="0">
                <a:latin typeface="+mj-lt"/>
              </a:rPr>
              <a:t> </a:t>
            </a:r>
            <a:r>
              <a:rPr lang="vi-VN" sz="2400" dirty="0">
                <a:latin typeface="+mj-lt"/>
              </a:rPr>
              <a:t>Kháng thể SS-B (La) tồn tại 50% số ca.</a:t>
            </a:r>
          </a:p>
          <a:p>
            <a:r>
              <a:rPr lang="vi-VN" sz="2400" dirty="0" smtClean="0">
                <a:latin typeface="+mj-lt"/>
              </a:rPr>
              <a:t> </a:t>
            </a:r>
            <a:r>
              <a:rPr lang="vi-VN" sz="2400" dirty="0">
                <a:latin typeface="+mj-lt"/>
              </a:rPr>
              <a:t>Kháng thể kháng nhân ANA dương tính (&gt; 95%).</a:t>
            </a:r>
          </a:p>
          <a:p>
            <a:r>
              <a:rPr lang="vi-VN" sz="2400" dirty="0" smtClean="0">
                <a:latin typeface="+mj-lt"/>
              </a:rPr>
              <a:t>Kháng </a:t>
            </a:r>
            <a:r>
              <a:rPr lang="vi-VN" sz="2400" dirty="0">
                <a:latin typeface="+mj-lt"/>
              </a:rPr>
              <a:t>thể kháng nhân Ds DNA </a:t>
            </a:r>
            <a:endParaRPr lang="en-US" sz="2400" dirty="0" smtClean="0">
              <a:latin typeface="+mj-lt"/>
            </a:endParaRPr>
          </a:p>
          <a:p>
            <a:pPr marL="0" indent="0">
              <a:buNone/>
            </a:pPr>
            <a:r>
              <a:rPr lang="en-US" sz="2400" dirty="0">
                <a:latin typeface="+mj-lt"/>
              </a:rPr>
              <a:t> </a:t>
            </a:r>
            <a:r>
              <a:rPr lang="en-US" sz="2400" dirty="0" smtClean="0">
                <a:latin typeface="+mj-lt"/>
              </a:rPr>
              <a:t>    </a:t>
            </a:r>
            <a:r>
              <a:rPr lang="vi-VN" sz="2400" dirty="0" smtClean="0">
                <a:latin typeface="+mj-lt"/>
              </a:rPr>
              <a:t>dương </a:t>
            </a:r>
            <a:r>
              <a:rPr lang="vi-VN" sz="2400" dirty="0">
                <a:latin typeface="+mj-lt"/>
              </a:rPr>
              <a:t>tính ( 60-80%).</a:t>
            </a:r>
          </a:p>
          <a:p>
            <a:r>
              <a:rPr lang="vi-VN" sz="2400" dirty="0" smtClean="0">
                <a:latin typeface="+mj-lt"/>
              </a:rPr>
              <a:t>Giảm </a:t>
            </a:r>
            <a:r>
              <a:rPr lang="vi-VN" sz="2400" dirty="0">
                <a:latin typeface="+mj-lt"/>
              </a:rPr>
              <a:t>bổ thể C3.</a:t>
            </a:r>
          </a:p>
          <a:p>
            <a:r>
              <a:rPr lang="vi-VN" sz="2400" dirty="0" smtClean="0">
                <a:latin typeface="+mj-lt"/>
              </a:rPr>
              <a:t> </a:t>
            </a:r>
            <a:r>
              <a:rPr lang="vi-VN" sz="2400" dirty="0">
                <a:latin typeface="+mj-lt"/>
              </a:rPr>
              <a:t>AntiSm. Anti (n) DNA.</a:t>
            </a:r>
            <a:endParaRPr lang="en-US" sz="2400" dirty="0">
              <a:latin typeface="+mj-lt"/>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7" y="3528025"/>
            <a:ext cx="5148064" cy="3329975"/>
          </a:xfrm>
          <a:prstGeom prst="rect">
            <a:avLst/>
          </a:prstGeom>
        </p:spPr>
      </p:pic>
    </p:spTree>
    <p:extLst>
      <p:ext uri="{BB962C8B-B14F-4D97-AF65-F5344CB8AC3E}">
        <p14:creationId xmlns:p14="http://schemas.microsoft.com/office/powerpoint/2010/main" val="831468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026314"/>
            <a:ext cx="8229600" cy="4525963"/>
          </a:xfrm>
        </p:spPr>
        <p:txBody>
          <a:bodyPr>
            <a:normAutofit/>
          </a:bodyPr>
          <a:lstStyle/>
          <a:p>
            <a:pPr marL="0" indent="0">
              <a:buNone/>
            </a:pPr>
            <a:r>
              <a:rPr lang="en-US" sz="2800" b="1" smtClean="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bệnh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da:</a:t>
            </a:r>
          </a:p>
          <a:p>
            <a:endParaRPr lang="en-US" sz="2400" dirty="0" smtClean="0">
              <a:latin typeface="+mj-lt"/>
            </a:endParaRPr>
          </a:p>
          <a:p>
            <a:r>
              <a:rPr lang="vi-VN" sz="2400" dirty="0" smtClean="0">
                <a:latin typeface="+mj-lt"/>
              </a:rPr>
              <a:t>Teo </a:t>
            </a:r>
            <a:r>
              <a:rPr lang="vi-VN" sz="2400" dirty="0">
                <a:latin typeface="+mj-lt"/>
              </a:rPr>
              <a:t>biểu bì</a:t>
            </a:r>
            <a:r>
              <a:rPr lang="vi-VN" sz="2400">
                <a:latin typeface="+mj-lt"/>
              </a:rPr>
              <a:t>, </a:t>
            </a:r>
            <a:r>
              <a:rPr lang="vi-VN" sz="2400" smtClean="0">
                <a:latin typeface="+mj-lt"/>
              </a:rPr>
              <a:t>tho</a:t>
            </a:r>
            <a:r>
              <a:rPr lang="en-US" sz="2400" smtClean="0">
                <a:latin typeface="+mj-lt"/>
              </a:rPr>
              <a:t>ái</a:t>
            </a:r>
            <a:r>
              <a:rPr lang="vi-VN" sz="2400" smtClean="0">
                <a:latin typeface="+mj-lt"/>
              </a:rPr>
              <a:t> </a:t>
            </a:r>
            <a:r>
              <a:rPr lang="vi-VN" sz="2400" dirty="0">
                <a:latin typeface="+mj-lt"/>
              </a:rPr>
              <a:t>hóa hóa lỏng đường tiếp giáp biểu bì chân bì, phù nề chân bì, thâm nhiễm viêm lymphocytes và thoái hóa dạng fibrin mô liên kết và thành mạch máu. </a:t>
            </a:r>
            <a:endParaRPr lang="vi-VN" sz="2400" dirty="0" smtClean="0">
              <a:latin typeface="+mj-lt"/>
            </a:endParaRPr>
          </a:p>
          <a:p>
            <a:r>
              <a:rPr lang="vi-VN" sz="2400" dirty="0" smtClean="0">
                <a:latin typeface="+mj-lt"/>
              </a:rPr>
              <a:t>Dải </a:t>
            </a:r>
            <a:r>
              <a:rPr lang="vi-VN" sz="2400" dirty="0">
                <a:latin typeface="+mj-lt"/>
              </a:rPr>
              <a:t>lupus: thử nghiệm miễn dịch </a:t>
            </a:r>
            <a:r>
              <a:rPr lang="vi-VN" sz="2400" dirty="0" smtClean="0">
                <a:latin typeface="+mj-lt"/>
              </a:rPr>
              <a:t>huỳnh </a:t>
            </a:r>
            <a:r>
              <a:rPr lang="vi-VN" sz="2400" dirty="0">
                <a:latin typeface="+mj-lt"/>
              </a:rPr>
              <a:t>quang trực tiếp chứng minh có lắng đọng hình hạt và hình cầu IgG, IgM, C1q thành dạng dải ở dọc đường tiếp giáp chân bì - biểu bì, ở vùng da tổn thương dương tính 90%, vùng da bình thường về lâm sàng có phơi nắng dương tính 70-80%, vùng da bình thường về lâm sàng không phơi nắng dương tính 50%.</a:t>
            </a:r>
            <a:endParaRPr lang="en-US" sz="2400" dirty="0">
              <a:latin typeface="+mj-lt"/>
            </a:endParaRPr>
          </a:p>
        </p:txBody>
      </p:sp>
    </p:spTree>
    <p:extLst>
      <p:ext uri="{BB962C8B-B14F-4D97-AF65-F5344CB8AC3E}">
        <p14:creationId xmlns:p14="http://schemas.microsoft.com/office/powerpoint/2010/main" val="40142566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9070" y="1124744"/>
            <a:ext cx="8640960" cy="6192688"/>
          </a:xfrm>
        </p:spPr>
        <p:txBody>
          <a:bodyPr>
            <a:normAutofit/>
          </a:bodyPr>
          <a:lstStyle/>
          <a:p>
            <a:pPr marL="0" indent="0">
              <a:buNone/>
            </a:pPr>
            <a:r>
              <a:rPr lang="vi-VN" sz="2400" dirty="0">
                <a:latin typeface="+mj-lt"/>
              </a:rPr>
              <a:t>Một số bác sĩ chẩn đoán dựa trên tiêu chuẩn phân loại của Trường Thấp khớp học Hoa Kỳ (ACR). Tuy nhiên các tiêu chuẩn này chủ yếu dùng cho nghiên cứu khoa học bao gồm cả thử nghiệm ngẫu nhiên có kiểm soát đòi hỏi mức độ chắc chắn cao hơn, nên một số bệnh nhân có thể không đạt đủ tiêu chuẩn.</a:t>
            </a:r>
          </a:p>
          <a:p>
            <a:pPr marL="0" indent="0">
              <a:buNone/>
            </a:pPr>
            <a:r>
              <a:rPr lang="vi-VN" sz="2400" dirty="0">
                <a:latin typeface="+mj-lt"/>
              </a:rPr>
              <a:t>Trường Thấp khớp học Hoa Kỳ đã thiết lập 11 tiêu chuẩn </a:t>
            </a:r>
            <a:r>
              <a:rPr lang="vi-VN" sz="2400" dirty="0" smtClean="0">
                <a:latin typeface="+mj-lt"/>
              </a:rPr>
              <a:t>để </a:t>
            </a:r>
            <a:r>
              <a:rPr lang="vi-VN" sz="2400" dirty="0">
                <a:latin typeface="+mj-lt"/>
              </a:rPr>
              <a:t>làm công cụ phân loại để áp dụng được định nghĩa bệnh lupus ban đỏ hệ thống trong thử nghiệm lâm </a:t>
            </a:r>
            <a:r>
              <a:rPr lang="vi-VN" sz="2400" dirty="0" smtClean="0">
                <a:latin typeface="+mj-lt"/>
              </a:rPr>
              <a:t>sàng.Để </a:t>
            </a:r>
            <a:r>
              <a:rPr lang="vi-VN" sz="2400" dirty="0">
                <a:latin typeface="+mj-lt"/>
              </a:rPr>
              <a:t>đạt mục đích chọn bệnh nhân cho thử nghiệm lâm sàng, bệnh nhân được xác định là bị bệnh này nếu có đồng thời hoặc liên tiếp 4 trên 11 triệu chứng sau đây trong hai đợt bệnh khác nhau</a:t>
            </a:r>
            <a:r>
              <a:rPr lang="vi-VN" sz="2400" dirty="0" smtClean="0">
                <a:latin typeface="+mj-lt"/>
              </a:rPr>
              <a:t>:</a:t>
            </a:r>
            <a:endParaRPr lang="vi-VN" sz="2400" dirty="0">
              <a:latin typeface="+mj-lt"/>
            </a:endParaRPr>
          </a:p>
        </p:txBody>
      </p:sp>
      <p:sp>
        <p:nvSpPr>
          <p:cNvPr id="5" name="TextBox 4"/>
          <p:cNvSpPr txBox="1"/>
          <p:nvPr/>
        </p:nvSpPr>
        <p:spPr>
          <a:xfrm>
            <a:off x="395536" y="116632"/>
            <a:ext cx="6768752" cy="769441"/>
          </a:xfrm>
          <a:prstGeom prst="rect">
            <a:avLst/>
          </a:prstGeom>
          <a:noFill/>
        </p:spPr>
        <p:txBody>
          <a:bodyPr wrap="square" rtlCol="0">
            <a:spAutoFit/>
          </a:bodyPr>
          <a:lstStyle/>
          <a:p>
            <a:r>
              <a:rPr lang="en-US" sz="4400" b="1" smtClean="0">
                <a:latin typeface="Times New Roman" panose="02020603050405020304" pitchFamily="18" charset="0"/>
                <a:cs typeface="Times New Roman" panose="02020603050405020304" pitchFamily="18" charset="0"/>
              </a:rPr>
              <a:t>VI. CHUẨN ĐOÁN</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945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4762872" cy="5289451"/>
          </a:xfrm>
        </p:spPr>
        <p:txBody>
          <a:bodyPr>
            <a:normAutofit/>
          </a:bodyPr>
          <a:lstStyle/>
          <a:p>
            <a:pPr marL="457200" indent="-457200">
              <a:buAutoNum type="arabicPeriod"/>
            </a:pPr>
            <a:r>
              <a:rPr lang="vi-VN" sz="2400" dirty="0" smtClean="0">
                <a:latin typeface="+mj-lt"/>
              </a:rPr>
              <a:t>Nổi </a:t>
            </a:r>
            <a:r>
              <a:rPr lang="vi-VN" sz="2400" dirty="0">
                <a:latin typeface="+mj-lt"/>
              </a:rPr>
              <a:t>hồng ban có dạng hình cánh bướm ở hai bên má, phía dưới 2 mắt, sang thương có thể phẳng hoặc gồ lên mặt da</a:t>
            </a:r>
            <a:r>
              <a:rPr lang="vi-VN" sz="2400" dirty="0" smtClean="0">
                <a:latin typeface="+mj-lt"/>
              </a:rPr>
              <a:t>.</a:t>
            </a:r>
            <a:endParaRPr lang="en-US" sz="2400" dirty="0" smtClean="0">
              <a:latin typeface="+mj-lt"/>
            </a:endParaRPr>
          </a:p>
          <a:p>
            <a:pPr marL="0" indent="0">
              <a:buNone/>
            </a:pPr>
            <a:endParaRPr lang="en-US" sz="2400" dirty="0">
              <a:latin typeface="+mj-lt"/>
            </a:endParaRPr>
          </a:p>
          <a:p>
            <a:pPr marL="0" indent="0">
              <a:buNone/>
            </a:pPr>
            <a:endParaRPr lang="en-US" sz="2400" dirty="0" smtClean="0">
              <a:latin typeface="+mj-lt"/>
            </a:endParaRPr>
          </a:p>
          <a:p>
            <a:pPr marL="0" indent="0">
              <a:buNone/>
            </a:pPr>
            <a:endParaRPr lang="en-US" sz="2400" dirty="0">
              <a:latin typeface="+mj-lt"/>
            </a:endParaRPr>
          </a:p>
          <a:p>
            <a:pPr marL="0" indent="0">
              <a:buNone/>
            </a:pPr>
            <a:endParaRPr lang="vi-VN" sz="2400" dirty="0">
              <a:latin typeface="+mj-lt"/>
            </a:endParaRPr>
          </a:p>
          <a:p>
            <a:pPr marL="0" indent="0">
              <a:buNone/>
            </a:pPr>
            <a:r>
              <a:rPr lang="vi-VN" sz="2400" dirty="0">
                <a:latin typeface="+mj-lt"/>
              </a:rPr>
              <a:t>2. Ban hình đĩa: những mảng màu đỏ, nổi gồ lên kèm theo nổi vảy ở phần da phủ phía trên</a:t>
            </a:r>
            <a:r>
              <a:rPr lang="vi-VN" sz="2400" dirty="0" smtClean="0">
                <a:latin typeface="+mj-lt"/>
              </a:rPr>
              <a:t>.</a:t>
            </a:r>
            <a:endParaRPr lang="vi-VN" sz="2400" dirty="0">
              <a:latin typeface="+mj-lt"/>
            </a:endParaRPr>
          </a:p>
        </p:txBody>
      </p:sp>
      <p:pic>
        <p:nvPicPr>
          <p:cNvPr id="4" name="Picture 3"/>
          <p:cNvPicPr>
            <a:picLocks noChangeAspect="1"/>
          </p:cNvPicPr>
          <p:nvPr/>
        </p:nvPicPr>
        <p:blipFill>
          <a:blip r:embed="rId2"/>
          <a:stretch>
            <a:fillRect/>
          </a:stretch>
        </p:blipFill>
        <p:spPr>
          <a:xfrm>
            <a:off x="5123508" y="327809"/>
            <a:ext cx="3987130" cy="2633700"/>
          </a:xfrm>
          <a:prstGeom prst="rect">
            <a:avLst/>
          </a:prstGeom>
        </p:spPr>
      </p:pic>
      <p:pic>
        <p:nvPicPr>
          <p:cNvPr id="5" name="Picture 4"/>
          <p:cNvPicPr>
            <a:picLocks noChangeAspect="1"/>
          </p:cNvPicPr>
          <p:nvPr/>
        </p:nvPicPr>
        <p:blipFill>
          <a:blip r:embed="rId3"/>
          <a:stretch>
            <a:fillRect/>
          </a:stretch>
        </p:blipFill>
        <p:spPr>
          <a:xfrm>
            <a:off x="5123508" y="3444997"/>
            <a:ext cx="3987130" cy="3150873"/>
          </a:xfrm>
          <a:prstGeom prst="rect">
            <a:avLst/>
          </a:prstGeom>
        </p:spPr>
      </p:pic>
    </p:spTree>
    <p:extLst>
      <p:ext uri="{BB962C8B-B14F-4D97-AF65-F5344CB8AC3E}">
        <p14:creationId xmlns:p14="http://schemas.microsoft.com/office/powerpoint/2010/main" val="2844917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6376" y="1052736"/>
            <a:ext cx="3570884" cy="1477328"/>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3</a:t>
            </a:r>
            <a:r>
              <a:rPr lang="vi-VN" sz="2400" dirty="0" smtClean="0">
                <a:latin typeface="+mj-lt"/>
              </a:rPr>
              <a:t>. </a:t>
            </a:r>
            <a:r>
              <a:rPr lang="vi-VN" sz="2400" dirty="0">
                <a:latin typeface="+mj-lt"/>
              </a:rPr>
              <a:t>Loét ở miệng: những vết loét không đau ở vùng mũi hoặc miệng.</a:t>
            </a:r>
          </a:p>
          <a:p>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40968"/>
            <a:ext cx="4283968" cy="2851088"/>
          </a:xfrm>
          <a:prstGeom prst="rect">
            <a:avLst/>
          </a:prstGeom>
        </p:spPr>
      </p:pic>
      <p:pic>
        <p:nvPicPr>
          <p:cNvPr id="1026" name="Picture 2" descr="Image result for cháº©n ÄoÃ¡n bá» lupus ban Ä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277" y="3140968"/>
            <a:ext cx="428625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180761" y="1052736"/>
            <a:ext cx="3629282" cy="1569660"/>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4</a:t>
            </a:r>
            <a:r>
              <a:rPr lang="vi-VN" sz="2400" dirty="0" smtClean="0">
                <a:latin typeface="+mj-lt"/>
              </a:rPr>
              <a:t>. </a:t>
            </a:r>
            <a:r>
              <a:rPr lang="vi-VN" sz="2400" dirty="0">
                <a:latin typeface="+mj-lt"/>
              </a:rPr>
              <a:t>Viêm khớp, viêm khớp do lupus thường không gây biến dạng khớp, có thể sưng khớp và ấn đau.</a:t>
            </a:r>
          </a:p>
        </p:txBody>
      </p:sp>
    </p:spTree>
    <p:extLst>
      <p:ext uri="{BB962C8B-B14F-4D97-AF65-F5344CB8AC3E}">
        <p14:creationId xmlns:p14="http://schemas.microsoft.com/office/powerpoint/2010/main" val="3990610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580" y="30515"/>
            <a:ext cx="8075240" cy="778098"/>
          </a:xfrm>
        </p:spPr>
        <p:txBody>
          <a:bodyPr/>
          <a:lstStyle/>
          <a:p>
            <a:r>
              <a:rPr lang="en-US" u="sng" dirty="0" err="1" smtClean="0">
                <a:latin typeface="Times New Roman" panose="02020603050405020304" pitchFamily="18" charset="0"/>
                <a:cs typeface="Times New Roman" panose="02020603050405020304" pitchFamily="18" charset="0"/>
              </a:rPr>
              <a:t>Thành</a:t>
            </a:r>
            <a:r>
              <a:rPr lang="en-US" u="sng" dirty="0" smtClean="0">
                <a:latin typeface="Times New Roman" panose="02020603050405020304" pitchFamily="18" charset="0"/>
                <a:cs typeface="Times New Roman" panose="02020603050405020304" pitchFamily="18" charset="0"/>
              </a:rPr>
              <a:t> </a:t>
            </a:r>
            <a:r>
              <a:rPr lang="en-US" u="sng" dirty="0" err="1" smtClean="0">
                <a:latin typeface="Times New Roman" panose="02020603050405020304" pitchFamily="18" charset="0"/>
                <a:cs typeface="Times New Roman" panose="02020603050405020304" pitchFamily="18" charset="0"/>
              </a:rPr>
              <a:t>viên</a:t>
            </a:r>
            <a:r>
              <a:rPr lang="en-US" u="sng" dirty="0" smtClean="0">
                <a:latin typeface="Times New Roman" panose="02020603050405020304" pitchFamily="18" charset="0"/>
                <a:cs typeface="Times New Roman" panose="02020603050405020304" pitchFamily="18" charset="0"/>
              </a:rPr>
              <a:t> </a:t>
            </a:r>
            <a:r>
              <a:rPr lang="en-US" u="sng" dirty="0" err="1" smtClean="0">
                <a:latin typeface="Times New Roman" panose="02020603050405020304" pitchFamily="18" charset="0"/>
                <a:cs typeface="Times New Roman" panose="02020603050405020304" pitchFamily="18" charset="0"/>
              </a:rPr>
              <a:t>trong</a:t>
            </a:r>
            <a:r>
              <a:rPr lang="en-US" u="sng" dirty="0" smtClean="0">
                <a:latin typeface="Times New Roman" panose="02020603050405020304" pitchFamily="18" charset="0"/>
                <a:cs typeface="Times New Roman" panose="02020603050405020304" pitchFamily="18" charset="0"/>
              </a:rPr>
              <a:t> </a:t>
            </a:r>
            <a:r>
              <a:rPr lang="en-US" u="sng" dirty="0" err="1" smtClean="0">
                <a:latin typeface="Times New Roman" panose="02020603050405020304" pitchFamily="18" charset="0"/>
                <a:cs typeface="Times New Roman" panose="02020603050405020304" pitchFamily="18" charset="0"/>
              </a:rPr>
              <a:t>nhóm</a:t>
            </a:r>
            <a:r>
              <a:rPr lang="en-US" u="sng" dirty="0" smtClean="0">
                <a:latin typeface="Times New Roman" panose="02020603050405020304" pitchFamily="18" charset="0"/>
                <a:cs typeface="Times New Roman" panose="02020603050405020304" pitchFamily="18" charset="0"/>
              </a:rPr>
              <a:t> :</a:t>
            </a:r>
            <a:endParaRPr lang="en-US" u="sng"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3634876"/>
            <a:ext cx="2448272"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Nguyễn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Thảo</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976772" y="3646634"/>
            <a:ext cx="2381394"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Nguyễn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Thủy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Tiên</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526590" y="3660096"/>
            <a:ext cx="2291539"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Nguyễn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Hồng</a:t>
            </a:r>
            <a:r>
              <a:rPr lang="en-US" dirty="0" smtClean="0">
                <a:latin typeface="Times New Roman" panose="02020603050405020304" pitchFamily="18" charset="0"/>
                <a:cs typeface="Times New Roman" panose="02020603050405020304" pitchFamily="18" charset="0"/>
              </a:rPr>
              <a:t> Tin</a:t>
            </a:r>
            <a:endParaRPr lang="en-US"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2739286" y="3634876"/>
            <a:ext cx="1778553"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Cao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Trang</a:t>
            </a:r>
            <a:endParaRPr lang="en-US"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277670" y="6549416"/>
            <a:ext cx="2556284"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Phạm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Ni</a:t>
            </a:r>
            <a:endParaRPr lang="en-US"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283754" y="6547176"/>
            <a:ext cx="197858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Đặng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Hằng</a:t>
            </a:r>
            <a:endParaRPr lang="en-US"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60797" y="6529649"/>
            <a:ext cx="1872208"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Nguyễn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a:t>
            </a:r>
            <a:endParaRPr lang="en-US" dirty="0">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l="7142" r="7141"/>
          <a:stretch/>
        </p:blipFill>
        <p:spPr>
          <a:xfrm>
            <a:off x="251520" y="1124697"/>
            <a:ext cx="2016224" cy="2489009"/>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995" y="1124697"/>
            <a:ext cx="2018674" cy="2473747"/>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606" y="1124697"/>
            <a:ext cx="1983882" cy="2513385"/>
          </a:xfrm>
          <a:prstGeom prst="rect">
            <a:avLst/>
          </a:prstGeom>
        </p:spPr>
      </p:pic>
      <p:pic>
        <p:nvPicPr>
          <p:cNvPr id="13" name="Picture 1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5245" y="1124697"/>
            <a:ext cx="1945785" cy="2518517"/>
          </a:xfrm>
          <a:prstGeom prst="rect">
            <a:avLst/>
          </a:prstGeom>
        </p:spPr>
      </p:pic>
      <p:pic>
        <p:nvPicPr>
          <p:cNvPr id="21" name="Picture 20"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7210" y="4164342"/>
            <a:ext cx="1816918" cy="2365307"/>
          </a:xfrm>
          <a:prstGeom prst="rect">
            <a:avLst/>
          </a:prstGeom>
        </p:spPr>
      </p:pic>
      <p:pic>
        <p:nvPicPr>
          <p:cNvPr id="22" name="Picture 2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20" y="4149080"/>
            <a:ext cx="1925486" cy="2380569"/>
          </a:xfrm>
          <a:prstGeom prst="rect">
            <a:avLst/>
          </a:prstGeom>
        </p:spPr>
      </p:pic>
      <p:pic>
        <p:nvPicPr>
          <p:cNvPr id="23" name="Picture 22"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3754" y="4167844"/>
            <a:ext cx="1883715" cy="2412120"/>
          </a:xfrm>
          <a:prstGeom prst="rect">
            <a:avLst/>
          </a:prstGeom>
        </p:spPr>
      </p:pic>
    </p:spTree>
    <p:extLst>
      <p:ext uri="{BB962C8B-B14F-4D97-AF65-F5344CB8AC3E}">
        <p14:creationId xmlns:p14="http://schemas.microsoft.com/office/powerpoint/2010/main" val="430899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heel(1)">
                                      <p:cBhvr>
                                        <p:cTn id="47" dur="2000"/>
                                        <p:tgtEl>
                                          <p:spTgt spid="22"/>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heel(1)">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circle(in)">
                                      <p:cBhvr>
                                        <p:cTn id="55" dur="2000"/>
                                        <p:tgtEl>
                                          <p:spTgt spid="21"/>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circle(in)">
                                      <p:cBhvr>
                                        <p:cTn id="58" dur="20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500" fill="hold"/>
                                        <p:tgtEl>
                                          <p:spTgt spid="23"/>
                                        </p:tgtEl>
                                        <p:attrNameLst>
                                          <p:attrName>ppt_w</p:attrName>
                                        </p:attrNameLst>
                                      </p:cBhvr>
                                      <p:tavLst>
                                        <p:tav tm="0">
                                          <p:val>
                                            <p:fltVal val="0"/>
                                          </p:val>
                                        </p:tav>
                                        <p:tav tm="100000">
                                          <p:val>
                                            <p:strVal val="#ppt_w"/>
                                          </p:val>
                                        </p:tav>
                                      </p:tavLst>
                                    </p:anim>
                                    <p:anim calcmode="lin" valueType="num">
                                      <p:cBhvr>
                                        <p:cTn id="64" dur="500" fill="hold"/>
                                        <p:tgtEl>
                                          <p:spTgt spid="23"/>
                                        </p:tgtEl>
                                        <p:attrNameLst>
                                          <p:attrName>ppt_h</p:attrName>
                                        </p:attrNameLst>
                                      </p:cBhvr>
                                      <p:tavLst>
                                        <p:tav tm="0">
                                          <p:val>
                                            <p:fltVal val="0"/>
                                          </p:val>
                                        </p:tav>
                                        <p:tav tm="100000">
                                          <p:val>
                                            <p:strVal val="#ppt_h"/>
                                          </p:val>
                                        </p:tav>
                                      </p:tavLst>
                                    </p:anim>
                                    <p:animEffect transition="in" filter="fade">
                                      <p:cBhvr>
                                        <p:cTn id="65" dur="500"/>
                                        <p:tgtEl>
                                          <p:spTgt spid="2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Effect transition="in" filter="fade">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1520" y="643061"/>
            <a:ext cx="3754760" cy="55942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latin typeface="Times New Roman" panose="02020603050405020304" pitchFamily="18" charset="0"/>
                <a:cs typeface="Times New Roman" panose="02020603050405020304" pitchFamily="18" charset="0"/>
              </a:rPr>
              <a:t>5</a:t>
            </a:r>
            <a:r>
              <a:rPr lang="vi-VN" sz="2400" dirty="0" smtClean="0">
                <a:latin typeface="Times New Roman" panose="02020603050405020304" pitchFamily="18" charset="0"/>
                <a:cs typeface="Times New Roman" panose="02020603050405020304" pitchFamily="18" charset="0"/>
              </a:rPr>
              <a:t>. Nhạy cảm với ánh sáng, nổi ban do phản ứng với ánh sáng mặt trời.</a:t>
            </a: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vi-VN"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6</a:t>
            </a:r>
            <a:r>
              <a:rPr lang="vi-VN" sz="2400" dirty="0" smtClean="0">
                <a:latin typeface="Times New Roman" panose="02020603050405020304" pitchFamily="18" charset="0"/>
                <a:cs typeface="Times New Roman" panose="02020603050405020304" pitchFamily="18" charset="0"/>
              </a:rPr>
              <a:t>. Viêm thanh mạc là tình trạng viêm của các túi hoặc màng bao bọc phổi, tim và lát khoang ổ bụng.</a:t>
            </a:r>
          </a:p>
          <a:p>
            <a:endParaRPr lang="en-US" dirty="0"/>
          </a:p>
        </p:txBody>
      </p:sp>
      <p:pic>
        <p:nvPicPr>
          <p:cNvPr id="2050" name="Picture 2" descr="Image result for viÃªm cá»§a cÃ¡c tÃºi hoáº·c mÃ ng bao bá»c phá»i, tim vÃ  lÃ¡t khoang á» bá»¥ng do lupus ban Ä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645024"/>
            <a:ext cx="4141948" cy="304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4211959" y="332656"/>
            <a:ext cx="4357973" cy="2714322"/>
          </a:xfrm>
          <a:prstGeom prst="rect">
            <a:avLst/>
          </a:prstGeom>
        </p:spPr>
      </p:pic>
    </p:spTree>
    <p:extLst>
      <p:ext uri="{BB962C8B-B14F-4D97-AF65-F5344CB8AC3E}">
        <p14:creationId xmlns:p14="http://schemas.microsoft.com/office/powerpoint/2010/main" val="3930489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2610" y="476672"/>
            <a:ext cx="4081358" cy="5262979"/>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7. Bệnh thận, tiểu đạm hoặc soi nước tiểu dưới kính hiển vi cho thấy những bằng chứng về tình trạng tổn thương cầu </a:t>
            </a:r>
            <a:r>
              <a:rPr lang="vi-VN" sz="2400">
                <a:latin typeface="Times New Roman" panose="02020603050405020304" pitchFamily="18" charset="0"/>
                <a:cs typeface="Times New Roman" panose="02020603050405020304" pitchFamily="18" charset="0"/>
              </a:rPr>
              <a:t>thận</a:t>
            </a:r>
            <a:r>
              <a:rPr lang="vi-VN"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8. Rối loạn về thần kinh, biểu hiện bằng triệu chứng co giật hoặc tình trạng rối loạn tâm </a:t>
            </a:r>
            <a:r>
              <a:rPr lang="vi-VN" sz="2400">
                <a:latin typeface="Times New Roman" panose="02020603050405020304" pitchFamily="18" charset="0"/>
                <a:cs typeface="Times New Roman" panose="02020603050405020304" pitchFamily="18" charset="0"/>
              </a:rPr>
              <a:t>thần</a:t>
            </a:r>
            <a:r>
              <a:rPr lang="vi-VN"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9. Rối loạn về máu, giảm số lượng các thành phần trong </a:t>
            </a:r>
            <a:r>
              <a:rPr lang="vi-VN" sz="2400">
                <a:latin typeface="Times New Roman" panose="02020603050405020304" pitchFamily="18" charset="0"/>
                <a:cs typeface="Times New Roman" panose="02020603050405020304" pitchFamily="18" charset="0"/>
              </a:rPr>
              <a:t>máu</a:t>
            </a:r>
            <a:r>
              <a:rPr lang="vi-VN" sz="240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28848"/>
            <a:ext cx="4267796" cy="252028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5" y="2348880"/>
            <a:ext cx="3257163" cy="2068670"/>
          </a:xfrm>
          <a:prstGeom prst="rect">
            <a:avLst/>
          </a:prstGeom>
        </p:spPr>
      </p:pic>
      <p:pic>
        <p:nvPicPr>
          <p:cNvPr id="5" name="Picture 4" descr="Screen Clipping"/>
          <p:cNvPicPr>
            <a:picLocks noChangeAspect="1"/>
          </p:cNvPicPr>
          <p:nvPr/>
        </p:nvPicPr>
        <p:blipFill>
          <a:blip r:embed="rId4"/>
          <a:stretch>
            <a:fillRect/>
          </a:stretch>
        </p:blipFill>
        <p:spPr>
          <a:xfrm>
            <a:off x="4567237" y="3424237"/>
            <a:ext cx="9526" cy="9526"/>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7" y="4470762"/>
            <a:ext cx="3257162" cy="2224930"/>
          </a:xfrm>
          <a:prstGeom prst="rect">
            <a:avLst/>
          </a:prstGeom>
        </p:spPr>
      </p:pic>
    </p:spTree>
    <p:extLst>
      <p:ext uri="{BB962C8B-B14F-4D97-AF65-F5344CB8AC3E}">
        <p14:creationId xmlns:p14="http://schemas.microsoft.com/office/powerpoint/2010/main" val="3642475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32"/>
            <a:ext cx="9144000" cy="6741368"/>
          </a:xfrm>
        </p:spPr>
        <p:txBody>
          <a:bodyPr>
            <a:normAutofit/>
          </a:bodyPr>
          <a:lstStyle/>
          <a:p>
            <a:pPr marL="0" indent="0">
              <a:buNone/>
            </a:pPr>
            <a:r>
              <a:rPr lang="vi-VN" sz="2400">
                <a:latin typeface="Times New Roman" panose="02020603050405020304" pitchFamily="18" charset="0"/>
                <a:cs typeface="Times New Roman" panose="02020603050405020304" pitchFamily="18" charset="0"/>
              </a:rPr>
              <a:t>10</a:t>
            </a:r>
            <a:r>
              <a:rPr lang="vi-VN" sz="2400" smtClean="0">
                <a:latin typeface="Times New Roman" panose="02020603050405020304" pitchFamily="18" charset="0"/>
                <a:cs typeface="Times New Roman" panose="02020603050405020304" pitchFamily="18" charset="0"/>
              </a:rPr>
              <a:t>.</a:t>
            </a:r>
            <a:r>
              <a:rPr lang="vi-VN" sz="2400">
                <a:latin typeface="Times New Roman" pitchFamily="18" charset="0"/>
                <a:cs typeface="Times New Roman" pitchFamily="18" charset="0"/>
              </a:rPr>
              <a:t> Rối loạn </a:t>
            </a:r>
            <a:r>
              <a:rPr lang="vi-VN" sz="2400" smtClean="0">
                <a:latin typeface="Times New Roman" pitchFamily="18" charset="0"/>
                <a:cs typeface="Times New Roman" pitchFamily="18" charset="0"/>
              </a:rPr>
              <a:t>mi</a:t>
            </a:r>
            <a:r>
              <a:rPr lang="en-US" sz="2400" smtClean="0">
                <a:latin typeface="Times New Roman" pitchFamily="18" charset="0"/>
                <a:cs typeface="Times New Roman" pitchFamily="18" charset="0"/>
              </a:rPr>
              <a:t>ễn</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dịch </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0" indent="0">
              <a:buNone/>
            </a:pP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 Tế bào LE dương tính. </a:t>
            </a:r>
            <a:endParaRPr lang="en-US" sz="2400" smtClean="0">
              <a:latin typeface="Times New Roman" pitchFamily="18" charset="0"/>
              <a:cs typeface="Times New Roman" pitchFamily="18" charset="0"/>
            </a:endParaRPr>
          </a:p>
          <a:p>
            <a:pPr marL="0" indent="0">
              <a:buNone/>
            </a:pP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Anti DNA (+). </a:t>
            </a:r>
            <a:endParaRPr lang="en-US" sz="2400" smtClean="0">
              <a:latin typeface="Times New Roman" pitchFamily="18" charset="0"/>
              <a:cs typeface="Times New Roman" pitchFamily="18" charset="0"/>
            </a:endParaRPr>
          </a:p>
          <a:p>
            <a:pPr marL="0" indent="0">
              <a:buNone/>
            </a:pP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Anti Sm (+). </a:t>
            </a:r>
            <a:endParaRPr lang="en-US" sz="2400" smtClean="0">
              <a:latin typeface="Times New Roman" pitchFamily="18" charset="0"/>
              <a:cs typeface="Times New Roman" pitchFamily="18" charset="0"/>
            </a:endParaRPr>
          </a:p>
          <a:p>
            <a:pPr marL="0" indent="0">
              <a:buNone/>
            </a:pP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VDRL dương tính giả</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0" indent="0">
              <a:buNone/>
            </a:pPr>
            <a:r>
              <a:rPr lang="vi-VN" sz="2400" smtClean="0">
                <a:latin typeface="Times New Roman" panose="02020603050405020304" pitchFamily="18" charset="0"/>
                <a:cs typeface="Times New Roman" panose="02020603050405020304" pitchFamily="18" charset="0"/>
              </a:rPr>
              <a:t>11</a:t>
            </a:r>
            <a:r>
              <a:rPr lang="vi-VN" sz="2400">
                <a:latin typeface="Times New Roman" panose="02020603050405020304" pitchFamily="18" charset="0"/>
                <a:cs typeface="Times New Roman" panose="02020603050405020304" pitchFamily="18" charset="0"/>
              </a:rPr>
              <a:t>. Kháng thể kháng nhân (ANA – antinuclear </a:t>
            </a:r>
            <a:r>
              <a:rPr lang="vi-VN" sz="2400" smtClean="0">
                <a:latin typeface="Times New Roman" panose="02020603050405020304" pitchFamily="18" charset="0"/>
                <a:cs typeface="Times New Roman" panose="02020603050405020304" pitchFamily="18" charset="0"/>
              </a:rPr>
              <a:t>antibody)</a:t>
            </a: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là </a:t>
            </a:r>
            <a:r>
              <a:rPr lang="vi-VN" sz="2400">
                <a:latin typeface="Times New Roman" panose="02020603050405020304" pitchFamily="18" charset="0"/>
                <a:cs typeface="Times New Roman" panose="02020603050405020304" pitchFamily="18" charset="0"/>
              </a:rPr>
              <a:t>yếu </a:t>
            </a:r>
            <a:r>
              <a:rPr lang="vi-VN" sz="2400" smtClean="0">
                <a:latin typeface="Times New Roman" panose="02020603050405020304" pitchFamily="18" charset="0"/>
                <a:cs typeface="Times New Roman" panose="02020603050405020304" pitchFamily="18" charset="0"/>
              </a:rPr>
              <a:t>tố</a:t>
            </a: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thường </a:t>
            </a:r>
            <a:r>
              <a:rPr lang="vi-VN" sz="2400">
                <a:latin typeface="Times New Roman" panose="02020603050405020304" pitchFamily="18" charset="0"/>
                <a:cs typeface="Times New Roman" panose="02020603050405020304" pitchFamily="18" charset="0"/>
              </a:rPr>
              <a:t>gặp trong máu ở các bệnh tự miễn</a:t>
            </a:r>
            <a:r>
              <a:rPr lang="vi-VN"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pPr marL="0" indent="0">
              <a:buNone/>
            </a:pPr>
            <a:endParaRPr lang="en-US" sz="2400" smtClean="0">
              <a:latin typeface="Times New Roman" panose="02020603050405020304" pitchFamily="18" charset="0"/>
              <a:cs typeface="Times New Roman" panose="02020603050405020304" pitchFamily="18" charset="0"/>
            </a:endParaRPr>
          </a:p>
          <a:p>
            <a:pPr marL="0" indent="0">
              <a:buNone/>
            </a:pPr>
            <a:endParaRPr lang="en-US" sz="2400">
              <a:latin typeface="Times New Roman" panose="02020603050405020304" pitchFamily="18" charset="0"/>
              <a:cs typeface="Times New Roman" panose="02020603050405020304" pitchFamily="18" charset="0"/>
            </a:endParaRPr>
          </a:p>
          <a:p>
            <a:pPr marL="0" indent="0">
              <a:buNone/>
            </a:pPr>
            <a:endParaRPr lang="en-US" sz="2400" smtClean="0">
              <a:latin typeface="Times New Roman" panose="02020603050405020304" pitchFamily="18" charset="0"/>
              <a:cs typeface="Times New Roman" panose="02020603050405020304" pitchFamily="18" charset="0"/>
            </a:endParaRPr>
          </a:p>
          <a:p>
            <a:pPr marL="0" indent="0">
              <a:buNone/>
            </a:pPr>
            <a:endParaRPr lang="en-US" sz="2400">
              <a:latin typeface="Times New Roman" panose="02020603050405020304" pitchFamily="18" charset="0"/>
              <a:cs typeface="Times New Roman" panose="02020603050405020304" pitchFamily="18" charset="0"/>
            </a:endParaRPr>
          </a:p>
          <a:p>
            <a:pPr marL="0" indent="0">
              <a:buNone/>
            </a:pPr>
            <a:endParaRPr lang="vi-VN" sz="2400">
              <a:latin typeface="Times New Roman" panose="02020603050405020304" pitchFamily="18" charset="0"/>
              <a:cs typeface="Times New Roman" panose="02020603050405020304" pitchFamily="18" charset="0"/>
            </a:endParaRPr>
          </a:p>
          <a:p>
            <a:pPr marL="0" indent="0">
              <a:buNone/>
            </a:pPr>
            <a:r>
              <a:rPr lang="vi-VN" sz="2400">
                <a:latin typeface="Times New Roman" panose="02020603050405020304" pitchFamily="18" charset="0"/>
                <a:cs typeface="Times New Roman" panose="02020603050405020304" pitchFamily="18" charset="0"/>
              </a:rPr>
              <a:t>Một số bệnh nhân, đặc biệt là những người có hội chứng kháng phospholipid, có thể bị lupus ban đỏ mà không có đủ 4 tiêu chuẩn, và bệnh cũng có những đặc điểm khác ngoài những tiêu chuẩn kể trên</a:t>
            </a:r>
          </a:p>
          <a:p>
            <a:endParaRPr lang="en-US"/>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3140968"/>
            <a:ext cx="2952328" cy="2020703"/>
          </a:xfrm>
          <a:prstGeom prst="rect">
            <a:avLst/>
          </a:prstGeom>
        </p:spPr>
      </p:pic>
    </p:spTree>
    <p:extLst>
      <p:ext uri="{BB962C8B-B14F-4D97-AF65-F5344CB8AC3E}">
        <p14:creationId xmlns:p14="http://schemas.microsoft.com/office/powerpoint/2010/main" val="2222205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260648"/>
            <a:ext cx="8640960" cy="6001643"/>
          </a:xfrm>
          <a:prstGeom prst="rect">
            <a:avLst/>
          </a:prstGeom>
          <a:noFill/>
        </p:spPr>
        <p:txBody>
          <a:bodyPr wrap="square" rtlCol="0">
            <a:spAutoFit/>
          </a:bodyPr>
          <a:lstStyle/>
          <a:p>
            <a:r>
              <a:rPr lang="vi-VN" sz="2400" b="1" dirty="0">
                <a:latin typeface="+mj-lt"/>
              </a:rPr>
              <a:t> </a:t>
            </a:r>
            <a:r>
              <a:rPr lang="vi-VN" sz="2400" b="1" dirty="0" smtClean="0">
                <a:latin typeface="+mj-lt"/>
              </a:rPr>
              <a:t>Để </a:t>
            </a:r>
            <a:r>
              <a:rPr lang="vi-VN" sz="2400" b="1" dirty="0">
                <a:latin typeface="+mj-lt"/>
              </a:rPr>
              <a:t>chẩn đoán SLE còn có thể dựa vào các triệu chứng lâm sàng và xét nghiệm sau (theo kinh ngiệm lâm sàng và theo </a:t>
            </a:r>
            <a:r>
              <a:rPr lang="vi-VN" sz="2400" b="1">
                <a:latin typeface="+mj-lt"/>
              </a:rPr>
              <a:t>các </a:t>
            </a:r>
            <a:r>
              <a:rPr lang="vi-VN" sz="2400" b="1" smtClean="0">
                <a:latin typeface="+mj-lt"/>
              </a:rPr>
              <a:t>sách</a:t>
            </a:r>
            <a:r>
              <a:rPr lang="en-US" sz="2400" b="1" smtClean="0">
                <a:latin typeface="+mj-lt"/>
              </a:rPr>
              <a:t>, </a:t>
            </a:r>
            <a:r>
              <a:rPr lang="vi-VN" sz="2400" b="1" smtClean="0">
                <a:latin typeface="+mj-lt"/>
              </a:rPr>
              <a:t>tài </a:t>
            </a:r>
            <a:r>
              <a:rPr lang="vi-VN" sz="2400" b="1" dirty="0">
                <a:latin typeface="+mj-lt"/>
              </a:rPr>
              <a:t>liệu</a:t>
            </a:r>
            <a:r>
              <a:rPr lang="vi-VN" sz="2400" b="1" dirty="0" smtClean="0">
                <a:latin typeface="+mj-lt"/>
              </a:rPr>
              <a:t>):</a:t>
            </a:r>
            <a:r>
              <a:rPr lang="en-US" sz="2400" b="1" dirty="0" smtClean="0">
                <a:latin typeface="+mj-lt"/>
              </a:rPr>
              <a:t> </a:t>
            </a:r>
          </a:p>
          <a:p>
            <a:endParaRPr lang="vi-VN" sz="2400" dirty="0" smtClean="0">
              <a:latin typeface="+mj-lt"/>
            </a:endParaRPr>
          </a:p>
          <a:p>
            <a:pPr marL="285750" indent="-285750">
              <a:buFont typeface="Arial" charset="0"/>
              <a:buChar char="•"/>
            </a:pPr>
            <a:r>
              <a:rPr lang="vi-VN" sz="2400" dirty="0" smtClean="0">
                <a:latin typeface="+mj-lt"/>
              </a:rPr>
              <a:t>Ban </a:t>
            </a:r>
            <a:r>
              <a:rPr lang="vi-VN" sz="2400" dirty="0">
                <a:latin typeface="+mj-lt"/>
              </a:rPr>
              <a:t>đỏ vùng mũi má hình cánh bướm. </a:t>
            </a:r>
            <a:endParaRPr lang="vi-VN" sz="2400" dirty="0" smtClean="0">
              <a:latin typeface="+mj-lt"/>
            </a:endParaRPr>
          </a:p>
          <a:p>
            <a:pPr marL="285750" indent="-285750">
              <a:buFont typeface="Arial" charset="0"/>
              <a:buChar char="•"/>
            </a:pPr>
            <a:r>
              <a:rPr lang="vi-VN" sz="2400" dirty="0" smtClean="0">
                <a:latin typeface="+mj-lt"/>
              </a:rPr>
              <a:t> </a:t>
            </a:r>
            <a:r>
              <a:rPr lang="vi-VN" sz="2400" dirty="0">
                <a:latin typeface="+mj-lt"/>
              </a:rPr>
              <a:t>Sốt. </a:t>
            </a:r>
            <a:endParaRPr lang="vi-VN" sz="2400" dirty="0" smtClean="0">
              <a:latin typeface="+mj-lt"/>
            </a:endParaRPr>
          </a:p>
          <a:p>
            <a:pPr marL="285750" indent="-285750">
              <a:buFont typeface="Arial" charset="0"/>
              <a:buChar char="•"/>
            </a:pPr>
            <a:r>
              <a:rPr lang="vi-VN" sz="2400" dirty="0" smtClean="0">
                <a:latin typeface="+mj-lt"/>
              </a:rPr>
              <a:t> </a:t>
            </a:r>
            <a:r>
              <a:rPr lang="vi-VN" sz="2400" dirty="0">
                <a:latin typeface="+mj-lt"/>
              </a:rPr>
              <a:t>Mệt mỏi</a:t>
            </a:r>
            <a:r>
              <a:rPr lang="vi-VN" sz="2400" dirty="0" smtClean="0">
                <a:latin typeface="+mj-lt"/>
              </a:rPr>
              <a:t>.</a:t>
            </a:r>
          </a:p>
          <a:p>
            <a:pPr marL="285750" indent="-285750">
              <a:buFont typeface="Arial" charset="0"/>
              <a:buChar char="•"/>
            </a:pPr>
            <a:r>
              <a:rPr lang="vi-VN" sz="2400" dirty="0" smtClean="0">
                <a:latin typeface="+mj-lt"/>
              </a:rPr>
              <a:t> Sút </a:t>
            </a:r>
            <a:r>
              <a:rPr lang="vi-VN" sz="2400" dirty="0">
                <a:latin typeface="+mj-lt"/>
              </a:rPr>
              <a:t>cân. </a:t>
            </a:r>
          </a:p>
          <a:p>
            <a:pPr marL="285750" indent="-285750">
              <a:buFont typeface="Arial" charset="0"/>
              <a:buChar char="•"/>
            </a:pPr>
            <a:r>
              <a:rPr lang="vi-VN" sz="2400" dirty="0" smtClean="0">
                <a:latin typeface="+mj-lt"/>
              </a:rPr>
              <a:t>Rụng </a:t>
            </a:r>
            <a:r>
              <a:rPr lang="vi-VN" sz="2400" dirty="0">
                <a:latin typeface="+mj-lt"/>
              </a:rPr>
              <a:t>tóc. </a:t>
            </a:r>
          </a:p>
          <a:p>
            <a:pPr marL="285750" indent="-285750">
              <a:buFont typeface="Arial" charset="0"/>
              <a:buChar char="•"/>
            </a:pPr>
            <a:r>
              <a:rPr lang="vi-VN" sz="2400" dirty="0" smtClean="0">
                <a:latin typeface="+mj-lt"/>
              </a:rPr>
              <a:t>Viêm </a:t>
            </a:r>
            <a:r>
              <a:rPr lang="vi-VN" sz="2400" dirty="0">
                <a:latin typeface="+mj-lt"/>
              </a:rPr>
              <a:t>khớp. </a:t>
            </a:r>
            <a:endParaRPr lang="vi-VN" sz="2400" dirty="0" smtClean="0">
              <a:latin typeface="+mj-lt"/>
            </a:endParaRPr>
          </a:p>
          <a:p>
            <a:pPr marL="285750" indent="-285750">
              <a:buFont typeface="Arial" charset="0"/>
              <a:buChar char="•"/>
            </a:pPr>
            <a:r>
              <a:rPr lang="vi-VN" sz="2400" dirty="0" smtClean="0">
                <a:latin typeface="+mj-lt"/>
              </a:rPr>
              <a:t> </a:t>
            </a:r>
            <a:r>
              <a:rPr lang="vi-VN" sz="2400" dirty="0">
                <a:latin typeface="+mj-lt"/>
              </a:rPr>
              <a:t>Tổn thương thận. </a:t>
            </a:r>
            <a:endParaRPr lang="vi-VN" sz="2400" dirty="0" smtClean="0">
              <a:latin typeface="+mj-lt"/>
            </a:endParaRPr>
          </a:p>
          <a:p>
            <a:pPr marL="285750" indent="-285750">
              <a:buFont typeface="Arial" charset="0"/>
              <a:buChar char="•"/>
            </a:pPr>
            <a:r>
              <a:rPr lang="vi-VN" sz="2400" dirty="0" smtClean="0">
                <a:latin typeface="+mj-lt"/>
              </a:rPr>
              <a:t> </a:t>
            </a:r>
            <a:r>
              <a:rPr lang="vi-VN" sz="2400" dirty="0">
                <a:latin typeface="+mj-lt"/>
              </a:rPr>
              <a:t>Máu lắng tăng cao. </a:t>
            </a:r>
          </a:p>
          <a:p>
            <a:pPr marL="285750" indent="-285750">
              <a:buFont typeface="Arial" charset="0"/>
              <a:buChar char="•"/>
            </a:pPr>
            <a:r>
              <a:rPr lang="vi-VN" sz="2400" dirty="0" smtClean="0">
                <a:latin typeface="+mj-lt"/>
              </a:rPr>
              <a:t>Bạch </a:t>
            </a:r>
            <a:r>
              <a:rPr lang="vi-VN" sz="2400" dirty="0">
                <a:latin typeface="+mj-lt"/>
              </a:rPr>
              <a:t>cầu giảm &lt; 4000 / mm3. </a:t>
            </a:r>
            <a:endParaRPr lang="vi-VN" sz="2400" dirty="0" smtClean="0">
              <a:latin typeface="+mj-lt"/>
            </a:endParaRPr>
          </a:p>
          <a:p>
            <a:pPr marL="285750" indent="-285750">
              <a:buFont typeface="Arial" charset="0"/>
              <a:buChar char="•"/>
            </a:pPr>
            <a:r>
              <a:rPr lang="vi-VN" sz="2400" dirty="0" smtClean="0">
                <a:latin typeface="+mj-lt"/>
              </a:rPr>
              <a:t>Tế </a:t>
            </a:r>
            <a:r>
              <a:rPr lang="vi-VN" sz="2400" dirty="0">
                <a:latin typeface="+mj-lt"/>
              </a:rPr>
              <a:t>bào LE </a:t>
            </a:r>
            <a:r>
              <a:rPr lang="vi-VN" sz="2400" dirty="0" smtClean="0">
                <a:latin typeface="+mj-lt"/>
              </a:rPr>
              <a:t>(+).</a:t>
            </a:r>
          </a:p>
          <a:p>
            <a:pPr marL="285750" indent="-285750">
              <a:buFont typeface="Arial" charset="0"/>
              <a:buChar char="•"/>
            </a:pPr>
            <a:r>
              <a:rPr lang="vi-VN" sz="2400" dirty="0" smtClean="0">
                <a:latin typeface="+mj-lt"/>
              </a:rPr>
              <a:t> </a:t>
            </a:r>
            <a:r>
              <a:rPr lang="vi-VN" sz="2400" dirty="0">
                <a:latin typeface="+mj-lt"/>
              </a:rPr>
              <a:t>Kháng thể kháng nhân </a:t>
            </a:r>
            <a:r>
              <a:rPr lang="vi-VN" sz="2400" dirty="0" smtClean="0">
                <a:latin typeface="+mj-lt"/>
              </a:rPr>
              <a:t>(+).</a:t>
            </a:r>
          </a:p>
          <a:p>
            <a:pPr marL="285750" indent="-285750">
              <a:buFont typeface="Arial" charset="0"/>
              <a:buChar char="•"/>
            </a:pPr>
            <a:r>
              <a:rPr lang="vi-VN" sz="2400" dirty="0" smtClean="0">
                <a:latin typeface="+mj-lt"/>
              </a:rPr>
              <a:t> </a:t>
            </a:r>
            <a:r>
              <a:rPr lang="vi-VN" sz="2400" dirty="0">
                <a:latin typeface="+mj-lt"/>
              </a:rPr>
              <a:t>Giới : nữ.</a:t>
            </a:r>
            <a:endParaRPr lang="en-US" sz="2400" dirty="0">
              <a:latin typeface="+mj-lt"/>
            </a:endParaRPr>
          </a:p>
        </p:txBody>
      </p:sp>
      <p:pic>
        <p:nvPicPr>
          <p:cNvPr id="3074" name="Picture 2" descr="Image result for cháº©n ÄoÃ¡n bá» lupus ban Ä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4536" y="2348880"/>
            <a:ext cx="4644008" cy="346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187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9036496" cy="6741368"/>
          </a:xfrm>
        </p:spPr>
        <p:txBody>
          <a:bodyPr>
            <a:normAutofit/>
          </a:bodyPr>
          <a:lstStyle/>
          <a:p>
            <a:pPr marL="0" indent="0">
              <a:buNone/>
            </a:pPr>
            <a:r>
              <a:rPr lang="en-US" sz="2800" b="1">
                <a:latin typeface="Times New Roman" pitchFamily="18" charset="0"/>
                <a:cs typeface="Times New Roman" pitchFamily="18" charset="0"/>
              </a:rPr>
              <a:t>C</a:t>
            </a:r>
            <a:r>
              <a:rPr lang="vi-VN" sz="2800" b="1" smtClean="0">
                <a:latin typeface="Times New Roman" pitchFamily="18" charset="0"/>
                <a:cs typeface="Times New Roman" pitchFamily="18" charset="0"/>
              </a:rPr>
              <a:t>hẩn </a:t>
            </a:r>
            <a:r>
              <a:rPr lang="vi-VN" sz="2800" b="1">
                <a:latin typeface="Times New Roman" pitchFamily="18" charset="0"/>
                <a:cs typeface="Times New Roman" pitchFamily="18" charset="0"/>
              </a:rPr>
              <a:t>đoán phân biệt </a:t>
            </a:r>
            <a:r>
              <a:rPr lang="vi-VN" sz="2400">
                <a:latin typeface="Times New Roman" pitchFamily="18" charset="0"/>
                <a:cs typeface="Times New Roman" pitchFamily="18" charset="0"/>
              </a:rPr>
              <a:t>: cần chẩn đoán phân biệt SLE với một số bệnh sau: </a:t>
            </a:r>
            <a:endParaRPr lang="en-US" sz="2400" smtClean="0">
              <a:latin typeface="Times New Roman" pitchFamily="18" charset="0"/>
              <a:cs typeface="Times New Roman" pitchFamily="18" charset="0"/>
            </a:endParaRPr>
          </a:p>
          <a:p>
            <a:pPr marL="0" indent="0">
              <a:buNone/>
            </a:pPr>
            <a:r>
              <a:rPr lang="vi-VN" sz="2400" smtClean="0">
                <a:latin typeface="Times New Roman" pitchFamily="18" charset="0"/>
                <a:cs typeface="Times New Roman" pitchFamily="18" charset="0"/>
              </a:rPr>
              <a:t> </a:t>
            </a: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Viêm </a:t>
            </a:r>
            <a:r>
              <a:rPr lang="vi-VN" sz="2400">
                <a:latin typeface="Times New Roman" pitchFamily="18" charset="0"/>
                <a:cs typeface="Times New Roman" pitchFamily="18" charset="0"/>
              </a:rPr>
              <a:t>da tiếp xúc, viêm da mẫn cảm ánh sáng cũng thường bị ở vùng hở ( mặt, 2 cẳng bàn tay ). </a:t>
            </a:r>
            <a:endParaRPr lang="en-US" sz="2400" smtClean="0">
              <a:latin typeface="Times New Roman" pitchFamily="18" charset="0"/>
              <a:cs typeface="Times New Roman" pitchFamily="18" charset="0"/>
            </a:endParaRPr>
          </a:p>
          <a:p>
            <a:pPr marL="0" indent="0">
              <a:buNone/>
            </a:pPr>
            <a:r>
              <a:rPr lang="vi-VN" sz="2400" smtClean="0">
                <a:latin typeface="Times New Roman" pitchFamily="18" charset="0"/>
                <a:cs typeface="Times New Roman" pitchFamily="18" charset="0"/>
              </a:rPr>
              <a:t> </a:t>
            </a: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Viêm </a:t>
            </a:r>
            <a:r>
              <a:rPr lang="vi-VN" sz="2400">
                <a:latin typeface="Times New Roman" pitchFamily="18" charset="0"/>
                <a:cs typeface="Times New Roman" pitchFamily="18" charset="0"/>
              </a:rPr>
              <a:t>da cơ (dermatomyositis) : ban đỏ phù nề quanh ổ mắt, màu đỏ tím ( heliotrope), có sẩn gottron cẳng tay, mu ngón tay, yếu cơ, thay đổi men cơ điện cơ,sinh thiết </a:t>
            </a:r>
            <a:r>
              <a:rPr lang="vi-VN" sz="2400" smtClean="0">
                <a:latin typeface="Times New Roman" pitchFamily="18" charset="0"/>
                <a:cs typeface="Times New Roman" pitchFamily="18" charset="0"/>
              </a:rPr>
              <a:t>cơ</a:t>
            </a:r>
            <a:r>
              <a:rPr lang="vi-VN" sz="2400">
                <a:latin typeface="Times New Roman" pitchFamily="18" charset="0"/>
                <a:cs typeface="Times New Roman" pitchFamily="18" charset="0"/>
              </a:rPr>
              <a:t>. </a:t>
            </a:r>
            <a:endParaRPr lang="en-US" sz="2400" smtClean="0">
              <a:latin typeface="Times New Roman" pitchFamily="18" charset="0"/>
              <a:cs typeface="Times New Roman" pitchFamily="18" charset="0"/>
            </a:endParaRPr>
          </a:p>
          <a:p>
            <a:pPr marL="0" indent="0">
              <a:buNone/>
            </a:pPr>
            <a:endParaRPr lang="en-US" sz="2400">
              <a:latin typeface="Times New Roman" pitchFamily="18" charset="0"/>
              <a:cs typeface="Times New Roman" pitchFamily="18" charset="0"/>
            </a:endParaRPr>
          </a:p>
          <a:p>
            <a:pPr marL="0" indent="0">
              <a:buNone/>
            </a:pPr>
            <a:endParaRPr lang="en-US" sz="2400" smtClean="0">
              <a:latin typeface="Times New Roman" pitchFamily="18" charset="0"/>
              <a:cs typeface="Times New Roman" pitchFamily="18" charset="0"/>
            </a:endParaRPr>
          </a:p>
          <a:p>
            <a:pPr marL="0" indent="0">
              <a:buNone/>
            </a:pPr>
            <a:endParaRPr lang="en-US" sz="2400">
              <a:latin typeface="Times New Roman" pitchFamily="18" charset="0"/>
              <a:cs typeface="Times New Roman" pitchFamily="18" charset="0"/>
            </a:endParaRPr>
          </a:p>
          <a:p>
            <a:pPr marL="0" indent="0">
              <a:buNone/>
            </a:pPr>
            <a:endParaRPr lang="en-US" sz="2400">
              <a:latin typeface="Times New Roman" pitchFamily="18" charset="0"/>
              <a:cs typeface="Times New Roman" pitchFamily="18" charset="0"/>
            </a:endParaRPr>
          </a:p>
          <a:p>
            <a:pPr marL="0" indent="0">
              <a:buNone/>
            </a:pPr>
            <a:r>
              <a:rPr lang="vi-VN" sz="2400" smtClean="0"/>
              <a:t> </a:t>
            </a:r>
            <a:endParaRPr lang="en-US" sz="2400" smtClean="0"/>
          </a:p>
          <a:p>
            <a:pPr marL="0" indent="0">
              <a:buNone/>
            </a:pPr>
            <a:endParaRPr lang="en-US" sz="2400" b="1">
              <a:latin typeface="Times New Roman" pitchFamily="18" charset="0"/>
              <a:cs typeface="Times New Roman" pitchFamily="18" charset="0"/>
            </a:endParaRPr>
          </a:p>
          <a:p>
            <a:pPr marL="0" indent="0">
              <a:buNone/>
            </a:pPr>
            <a:r>
              <a:rPr lang="vi-VN" sz="2800" b="1" smtClean="0">
                <a:latin typeface="Times New Roman" pitchFamily="18" charset="0"/>
                <a:cs typeface="Times New Roman" pitchFamily="18" charset="0"/>
              </a:rPr>
              <a:t>Tiên </a:t>
            </a:r>
            <a:r>
              <a:rPr lang="vi-VN" sz="2800" b="1">
                <a:latin typeface="Times New Roman" pitchFamily="18" charset="0"/>
                <a:cs typeface="Times New Roman" pitchFamily="18" charset="0"/>
              </a:rPr>
              <a:t>lượng </a:t>
            </a:r>
            <a:r>
              <a:rPr lang="vi-VN" sz="2400"/>
              <a:t>: </a:t>
            </a:r>
            <a:r>
              <a:rPr lang="vi-VN" sz="2400">
                <a:latin typeface="Times New Roman" pitchFamily="18" charset="0"/>
                <a:cs typeface="Times New Roman" pitchFamily="18" charset="0"/>
              </a:rPr>
              <a:t>là bệnh nặng, bệnh hệ thống, tỉ lệ sống sót được sau 5 năm chiếm 93% số bệnh nhân</a:t>
            </a:r>
            <a:r>
              <a:rPr lang="vi-VN" sz="2400"/>
              <a:t>.</a:t>
            </a:r>
            <a:endParaRPr lang="en-US" sz="2400">
              <a:latin typeface="Times New Roman" pitchFamily="18" charset="0"/>
              <a:cs typeface="Times New Roman" pitchFamily="18" charset="0"/>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068960"/>
            <a:ext cx="4106972" cy="2407042"/>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198" y="3068960"/>
            <a:ext cx="3873850" cy="2407042"/>
          </a:xfrm>
          <a:prstGeom prst="rect">
            <a:avLst/>
          </a:prstGeom>
        </p:spPr>
      </p:pic>
    </p:spTree>
    <p:extLst>
      <p:ext uri="{BB962C8B-B14F-4D97-AF65-F5344CB8AC3E}">
        <p14:creationId xmlns:p14="http://schemas.microsoft.com/office/powerpoint/2010/main" val="2510612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570" y="969077"/>
            <a:ext cx="8309894" cy="4524315"/>
          </a:xfrm>
          <a:prstGeom prst="rect">
            <a:avLst/>
          </a:prstGeom>
          <a:noFill/>
        </p:spPr>
        <p:txBody>
          <a:bodyPr wrap="square" rtlCol="0">
            <a:spAutoFit/>
          </a:bodyPr>
          <a:lstStyle/>
          <a:p>
            <a:pPr marL="342900" indent="-342900">
              <a:buFont typeface="Arial" panose="020B0604020202020204" pitchFamily="34" charset="0"/>
              <a:buChar char="•"/>
            </a:pPr>
            <a:r>
              <a:rPr lang="vi-VN" sz="2400" dirty="0" smtClean="0">
                <a:latin typeface="+mj-lt"/>
              </a:rPr>
              <a:t>Nghỉ </a:t>
            </a:r>
            <a:r>
              <a:rPr lang="vi-VN" sz="2400" dirty="0">
                <a:latin typeface="+mj-lt"/>
              </a:rPr>
              <a:t>ngơi</a:t>
            </a:r>
            <a:r>
              <a:rPr lang="vi-VN" sz="2400" dirty="0" smtClean="0">
                <a:latin typeface="+mj-lt"/>
              </a:rPr>
              <a:t>.</a:t>
            </a:r>
          </a:p>
          <a:p>
            <a:pPr marL="342900" indent="-342900">
              <a:buFont typeface="Arial" panose="020B0604020202020204" pitchFamily="34" charset="0"/>
              <a:buChar char="•"/>
            </a:pPr>
            <a:r>
              <a:rPr lang="vi-VN" sz="2400" dirty="0" smtClean="0">
                <a:latin typeface="+mj-lt"/>
              </a:rPr>
              <a:t>Tránh </a:t>
            </a:r>
            <a:r>
              <a:rPr lang="vi-VN" sz="2400" dirty="0">
                <a:latin typeface="+mj-lt"/>
              </a:rPr>
              <a:t>phơi nắng : </a:t>
            </a:r>
            <a:r>
              <a:rPr lang="vi-VN" sz="2400" dirty="0" smtClean="0">
                <a:latin typeface="+mj-lt"/>
              </a:rPr>
              <a:t>từ </a:t>
            </a:r>
            <a:r>
              <a:rPr lang="vi-VN" sz="2400" dirty="0">
                <a:latin typeface="+mj-lt"/>
              </a:rPr>
              <a:t>10 giờ sáng đến 3 </a:t>
            </a:r>
            <a:r>
              <a:rPr lang="vi-VN" sz="2400" dirty="0" smtClean="0">
                <a:latin typeface="+mj-lt"/>
              </a:rPr>
              <a:t>giờ, </a:t>
            </a:r>
            <a:r>
              <a:rPr lang="vi-VN" sz="2400" dirty="0">
                <a:latin typeface="+mj-lt"/>
              </a:rPr>
              <a:t>dùng kem chống nắng. </a:t>
            </a:r>
            <a:endParaRPr lang="vi-VN" sz="2400" dirty="0" smtClean="0">
              <a:latin typeface="+mj-lt"/>
            </a:endParaRPr>
          </a:p>
          <a:p>
            <a:pPr marL="342900" indent="-342900">
              <a:buFont typeface="Arial" panose="020B0604020202020204" pitchFamily="34" charset="0"/>
              <a:buChar char="•"/>
            </a:pPr>
            <a:r>
              <a:rPr lang="vi-VN" sz="2400" dirty="0" smtClean="0">
                <a:latin typeface="+mj-lt"/>
              </a:rPr>
              <a:t>Corticoids </a:t>
            </a:r>
            <a:r>
              <a:rPr lang="vi-VN" sz="2400" dirty="0">
                <a:latin typeface="+mj-lt"/>
              </a:rPr>
              <a:t>60 mg/ ngày, giảm liều từ </a:t>
            </a:r>
            <a:r>
              <a:rPr lang="vi-VN" sz="2400" dirty="0" smtClean="0">
                <a:latin typeface="+mj-lt"/>
              </a:rPr>
              <a:t>từ. </a:t>
            </a:r>
          </a:p>
          <a:p>
            <a:pPr marL="342900" indent="-342900">
              <a:buFont typeface="Arial" panose="020B0604020202020204" pitchFamily="34" charset="0"/>
              <a:buChar char="•"/>
            </a:pPr>
            <a:r>
              <a:rPr lang="en-US" sz="2400" dirty="0">
                <a:latin typeface="+mj-lt"/>
              </a:rPr>
              <a:t>T</a:t>
            </a:r>
            <a:r>
              <a:rPr lang="vi-VN" sz="2400" dirty="0" smtClean="0">
                <a:latin typeface="+mj-lt"/>
              </a:rPr>
              <a:t>huốc </a:t>
            </a:r>
            <a:r>
              <a:rPr lang="vi-VN" sz="2400" dirty="0">
                <a:latin typeface="+mj-lt"/>
              </a:rPr>
              <a:t>ức chế miến dịch cho dùng đồng thời với corticoid </a:t>
            </a:r>
            <a:r>
              <a:rPr lang="vi-VN" sz="2400" dirty="0" smtClean="0">
                <a:latin typeface="+mj-lt"/>
              </a:rPr>
              <a:t>:</a:t>
            </a:r>
          </a:p>
          <a:p>
            <a:r>
              <a:rPr lang="vi-VN" sz="2400" dirty="0" smtClean="0">
                <a:latin typeface="+mj-lt"/>
              </a:rPr>
              <a:t> </a:t>
            </a:r>
            <a:r>
              <a:rPr lang="en-US" sz="2400" dirty="0" smtClean="0">
                <a:latin typeface="+mj-lt"/>
              </a:rPr>
              <a:t>    </a:t>
            </a:r>
            <a:r>
              <a:rPr lang="vi-VN" sz="2400" dirty="0" smtClean="0">
                <a:latin typeface="+mj-lt"/>
              </a:rPr>
              <a:t>+Azathioprine </a:t>
            </a:r>
            <a:r>
              <a:rPr lang="vi-VN" sz="2400" dirty="0">
                <a:latin typeface="+mj-lt"/>
              </a:rPr>
              <a:t>hoặc </a:t>
            </a:r>
            <a:r>
              <a:rPr lang="vi-VN" sz="2400" dirty="0" smtClean="0">
                <a:latin typeface="+mj-lt"/>
              </a:rPr>
              <a:t>cyclophosphamide, cyclosporin.</a:t>
            </a:r>
          </a:p>
          <a:p>
            <a:r>
              <a:rPr lang="vi-VN" sz="2400" dirty="0" smtClean="0">
                <a:latin typeface="+mj-lt"/>
              </a:rPr>
              <a:t> </a:t>
            </a:r>
          </a:p>
          <a:p>
            <a:endParaRPr lang="vi-VN" sz="2400" dirty="0">
              <a:latin typeface="+mj-lt"/>
            </a:endParaRPr>
          </a:p>
          <a:p>
            <a:endParaRPr lang="vi-VN" sz="2400" dirty="0" smtClean="0">
              <a:latin typeface="+mj-lt"/>
            </a:endParaRPr>
          </a:p>
          <a:p>
            <a:endParaRPr lang="vi-VN" sz="2400" dirty="0">
              <a:latin typeface="+mj-lt"/>
            </a:endParaRPr>
          </a:p>
          <a:p>
            <a:endParaRPr lang="vi-VN" sz="2400" dirty="0" smtClean="0">
              <a:latin typeface="+mj-lt"/>
            </a:endParaRPr>
          </a:p>
          <a:p>
            <a:r>
              <a:rPr lang="vi-VN" sz="2400" dirty="0" smtClean="0">
                <a:latin typeface="+mj-lt"/>
              </a:rPr>
              <a:t>-</a:t>
            </a:r>
            <a:endParaRPr lang="en-US" sz="2400" dirty="0">
              <a:latin typeface="+mj-lt"/>
            </a:endParaRPr>
          </a:p>
        </p:txBody>
      </p:sp>
      <p:pic>
        <p:nvPicPr>
          <p:cNvPr id="6" name="Picture 5" descr="Screen Clipping"/>
          <p:cNvPicPr>
            <a:picLocks noChangeAspect="1"/>
          </p:cNvPicPr>
          <p:nvPr/>
        </p:nvPicPr>
        <p:blipFill rotWithShape="1">
          <a:blip r:embed="rId2">
            <a:extLst>
              <a:ext uri="{28A0092B-C50C-407E-A947-70E740481C1C}">
                <a14:useLocalDpi xmlns:a14="http://schemas.microsoft.com/office/drawing/2010/main" val="0"/>
              </a:ext>
            </a:extLst>
          </a:blip>
          <a:srcRect t="-561" r="271" b="2834"/>
          <a:stretch/>
        </p:blipFill>
        <p:spPr>
          <a:xfrm>
            <a:off x="683568" y="4030107"/>
            <a:ext cx="2448272" cy="2736304"/>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838" y="4133308"/>
            <a:ext cx="3369204" cy="2529901"/>
          </a:xfrm>
          <a:prstGeom prst="rect">
            <a:avLst/>
          </a:prstGeom>
        </p:spPr>
      </p:pic>
      <p:sp>
        <p:nvSpPr>
          <p:cNvPr id="9" name="TextBox 8"/>
          <p:cNvSpPr txBox="1"/>
          <p:nvPr/>
        </p:nvSpPr>
        <p:spPr>
          <a:xfrm>
            <a:off x="438570" y="196257"/>
            <a:ext cx="4637485" cy="769441"/>
          </a:xfrm>
          <a:prstGeom prst="rect">
            <a:avLst/>
          </a:prstGeom>
          <a:noFill/>
        </p:spPr>
        <p:txBody>
          <a:bodyPr wrap="square" rtlCol="0">
            <a:spAutoFit/>
          </a:bodyPr>
          <a:lstStyle/>
          <a:p>
            <a:r>
              <a:rPr lang="vi-VN" sz="4400" b="1" smtClean="0">
                <a:latin typeface="+mj-lt"/>
              </a:rPr>
              <a:t>V</a:t>
            </a:r>
            <a:r>
              <a:rPr lang="en-US" sz="4400" b="1" smtClean="0">
                <a:latin typeface="Times New Roman" pitchFamily="18" charset="0"/>
                <a:cs typeface="Times New Roman" pitchFamily="18" charset="0"/>
              </a:rPr>
              <a:t>II</a:t>
            </a:r>
            <a:r>
              <a:rPr lang="vi-VN" sz="4400" b="1" smtClean="0">
                <a:latin typeface="+mj-lt"/>
              </a:rPr>
              <a:t>. </a:t>
            </a:r>
            <a:r>
              <a:rPr lang="en-US" sz="4400" b="1" smtClean="0">
                <a:latin typeface="Times New Roman" pitchFamily="18" charset="0"/>
                <a:cs typeface="Times New Roman" pitchFamily="18" charset="0"/>
              </a:rPr>
              <a:t>ĐIỀU TRỊ</a:t>
            </a:r>
            <a:endParaRPr lang="en-US" sz="4400" b="1" dirty="0">
              <a:latin typeface="Times New Roman" pitchFamily="18" charset="0"/>
              <a:cs typeface="Times New Roman" pitchFamily="18" charset="0"/>
            </a:endParaRPr>
          </a:p>
        </p:txBody>
      </p:sp>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523" y="3829447"/>
            <a:ext cx="2343477" cy="2991268"/>
          </a:xfrm>
          <a:prstGeom prst="rect">
            <a:avLst/>
          </a:prstGeom>
        </p:spPr>
      </p:pic>
    </p:spTree>
    <p:extLst>
      <p:ext uri="{BB962C8B-B14F-4D97-AF65-F5344CB8AC3E}">
        <p14:creationId xmlns:p14="http://schemas.microsoft.com/office/powerpoint/2010/main" val="5632649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548680"/>
            <a:ext cx="8874532" cy="3046988"/>
          </a:xfrm>
          <a:prstGeom prst="rect">
            <a:avLst/>
          </a:prstGeom>
          <a:noFill/>
        </p:spPr>
        <p:txBody>
          <a:bodyPr wrap="square" rtlCol="0">
            <a:spAutoFit/>
          </a:bodyPr>
          <a:lstStyle/>
          <a:p>
            <a:r>
              <a:rPr lang="vi-VN" sz="2400" dirty="0" smtClean="0">
                <a:latin typeface="+mj-lt"/>
              </a:rPr>
              <a:t>Thuốc </a:t>
            </a:r>
            <a:r>
              <a:rPr lang="vi-VN" sz="2400" dirty="0">
                <a:latin typeface="+mj-lt"/>
              </a:rPr>
              <a:t>chống </a:t>
            </a:r>
            <a:r>
              <a:rPr lang="vi-VN" sz="2400">
                <a:latin typeface="+mj-lt"/>
              </a:rPr>
              <a:t>sốt </a:t>
            </a:r>
            <a:r>
              <a:rPr lang="vi-VN" sz="2400" smtClean="0">
                <a:latin typeface="+mj-lt"/>
              </a:rPr>
              <a:t>rét</a:t>
            </a:r>
            <a:r>
              <a:rPr lang="en-US" sz="2400" smtClean="0">
                <a:latin typeface="+mj-lt"/>
              </a:rPr>
              <a:t>: </a:t>
            </a:r>
          </a:p>
          <a:p>
            <a:r>
              <a:rPr lang="en-US" sz="2400" smtClean="0">
                <a:latin typeface="+mj-lt"/>
              </a:rPr>
              <a:t>-  </a:t>
            </a:r>
            <a:r>
              <a:rPr lang="vi-VN" sz="2400" smtClean="0">
                <a:latin typeface="+mj-lt"/>
              </a:rPr>
              <a:t>Hydroxychloroquine</a:t>
            </a:r>
            <a:r>
              <a:rPr lang="vi-VN" sz="2400" dirty="0">
                <a:latin typeface="+mj-lt"/>
              </a:rPr>
              <a:t>, hữu ích cho ban da SLE mạn tính và bán cấp 300 mg</a:t>
            </a:r>
            <a:r>
              <a:rPr lang="vi-VN" sz="2400">
                <a:latin typeface="+mj-lt"/>
              </a:rPr>
              <a:t>/ </a:t>
            </a:r>
            <a:r>
              <a:rPr lang="vi-VN" sz="2400" smtClean="0">
                <a:latin typeface="+mj-lt"/>
              </a:rPr>
              <a:t>ngày</a:t>
            </a:r>
            <a:r>
              <a:rPr lang="en-US" sz="2400" smtClean="0">
                <a:latin typeface="+mj-lt"/>
              </a:rPr>
              <a:t>.</a:t>
            </a:r>
            <a:r>
              <a:rPr lang="vi-VN" sz="2400" smtClean="0">
                <a:latin typeface="Times New Roman" pitchFamily="18" charset="0"/>
                <a:cs typeface="Times New Roman" pitchFamily="18" charset="0"/>
              </a:rPr>
              <a:t>Trước</a:t>
            </a: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và </a:t>
            </a:r>
            <a:r>
              <a:rPr lang="vi-VN" sz="2400">
                <a:latin typeface="Times New Roman" pitchFamily="18" charset="0"/>
                <a:cs typeface="Times New Roman" pitchFamily="18" charset="0"/>
              </a:rPr>
              <a:t>sau khi dùng thuốc chống sốt rét tổng hợp thử chức năng gan, khám mắt và theo dõi về mắt, khám võng mạc, theo dõi 6 tháng về mắt</a:t>
            </a:r>
            <a:r>
              <a:rPr lang="vi-VN" sz="2400"/>
              <a:t>. </a:t>
            </a:r>
            <a:endParaRPr lang="en-US" sz="2400" smtClean="0">
              <a:latin typeface="+mj-lt"/>
            </a:endParaRPr>
          </a:p>
          <a:p>
            <a:r>
              <a:rPr lang="vi-VN" sz="2400" smtClean="0">
                <a:latin typeface="+mj-lt"/>
              </a:rPr>
              <a:t> </a:t>
            </a:r>
            <a:r>
              <a:rPr lang="en-US" sz="2400" smtClean="0">
                <a:latin typeface="+mj-lt"/>
              </a:rPr>
              <a:t>-</a:t>
            </a:r>
            <a:r>
              <a:rPr lang="vi-VN" sz="2400" smtClean="0">
                <a:latin typeface="+mj-lt"/>
              </a:rPr>
              <a:t>Chloroquine </a:t>
            </a:r>
            <a:r>
              <a:rPr lang="vi-VN" sz="2400" dirty="0">
                <a:latin typeface="+mj-lt"/>
              </a:rPr>
              <a:t>có hiệu quả khá tốt với các tổn thương ở da và </a:t>
            </a:r>
            <a:r>
              <a:rPr lang="vi-VN" sz="2400" dirty="0" smtClean="0">
                <a:latin typeface="+mj-lt"/>
              </a:rPr>
              <a:t>khớp.</a:t>
            </a:r>
            <a:endParaRPr lang="vi-VN" sz="2400" dirty="0">
              <a:latin typeface="+mj-lt"/>
            </a:endParaRPr>
          </a:p>
          <a:p>
            <a:endParaRPr lang="vi-VN" sz="2400" dirty="0" smtClean="0">
              <a:latin typeface="+mj-lt"/>
            </a:endParaRPr>
          </a:p>
          <a:p>
            <a:endParaRPr lang="vi-VN" sz="2400" dirty="0">
              <a:latin typeface="+mj-lt"/>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3017"/>
            <a:ext cx="3995936" cy="3284984"/>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468" y="3416727"/>
            <a:ext cx="5184576" cy="3441273"/>
          </a:xfrm>
          <a:prstGeom prst="rect">
            <a:avLst/>
          </a:prstGeom>
        </p:spPr>
      </p:pic>
    </p:spTree>
    <p:extLst>
      <p:ext uri="{BB962C8B-B14F-4D97-AF65-F5344CB8AC3E}">
        <p14:creationId xmlns:p14="http://schemas.microsoft.com/office/powerpoint/2010/main" val="3852331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836712"/>
            <a:ext cx="7848872" cy="1107996"/>
          </a:xfrm>
          <a:prstGeom prst="rect">
            <a:avLst/>
          </a:prstGeom>
          <a:noFill/>
        </p:spPr>
        <p:txBody>
          <a:bodyPr wrap="square" rtlCol="0">
            <a:spAutoFit/>
          </a:bodyPr>
          <a:lstStyle/>
          <a:p>
            <a:r>
              <a:rPr lang="vi-VN" sz="2400" dirty="0">
                <a:latin typeface="+mj-lt"/>
              </a:rPr>
              <a:t>-Bôi mỡ corticoid vào vùng da tổn thương 2 lần/ ngày</a:t>
            </a:r>
            <a:r>
              <a:rPr lang="vi-VN" sz="2400" dirty="0" smtClean="0">
                <a:latin typeface="+mj-lt"/>
              </a:rPr>
              <a:t>.</a:t>
            </a:r>
            <a:endParaRPr lang="en-US" sz="2400" dirty="0">
              <a:latin typeface="+mj-lt"/>
            </a:endParaRPr>
          </a:p>
          <a:p>
            <a:endParaRPr lang="vi-VN" sz="2400" dirty="0">
              <a:latin typeface="+mj-lt"/>
            </a:endParaRPr>
          </a:p>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2" y="2060849"/>
            <a:ext cx="4353533" cy="2694032"/>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015" y="2060848"/>
            <a:ext cx="4696043" cy="2715052"/>
          </a:xfrm>
          <a:prstGeom prst="rect">
            <a:avLst/>
          </a:prstGeom>
        </p:spPr>
      </p:pic>
      <p:sp>
        <p:nvSpPr>
          <p:cNvPr id="2" name="Rectangle 1"/>
          <p:cNvSpPr/>
          <p:nvPr/>
        </p:nvSpPr>
        <p:spPr>
          <a:xfrm>
            <a:off x="503548" y="5229200"/>
            <a:ext cx="8208912"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Bệnh </a:t>
            </a:r>
            <a:r>
              <a:rPr lang="vi-VN" sz="2400" dirty="0">
                <a:latin typeface="Times New Roman" panose="02020603050405020304" pitchFamily="18" charset="0"/>
                <a:cs typeface="Times New Roman" panose="02020603050405020304" pitchFamily="18" charset="0"/>
              </a:rPr>
              <a:t>nhân SLE không nên có </a:t>
            </a:r>
            <a:r>
              <a:rPr lang="en-US" sz="2400" dirty="0" err="1" smtClean="0">
                <a:latin typeface="Times New Roman" panose="02020603050405020304" pitchFamily="18" charset="0"/>
                <a:cs typeface="Times New Roman" panose="02020603050405020304" pitchFamily="18" charset="0"/>
              </a:rPr>
              <a:t>thai</a:t>
            </a:r>
            <a:r>
              <a:rPr lang="vi-VN" sz="2400" dirty="0" smtClean="0">
                <a:latin typeface="Times New Roman" panose="02020603050405020304" pitchFamily="18" charset="0"/>
                <a:cs typeface="Times New Roman" panose="02020603050405020304" pitchFamily="18" charset="0"/>
              </a:rPr>
              <a:t>,sinh </a:t>
            </a:r>
            <a:r>
              <a:rPr lang="vi-VN" sz="2400" dirty="0">
                <a:latin typeface="Times New Roman" panose="02020603050405020304" pitchFamily="18" charset="0"/>
                <a:cs typeface="Times New Roman" panose="02020603050405020304" pitchFamily="18" charset="0"/>
              </a:rPr>
              <a:t>đẻ vì làm bệnh nặng lên </a:t>
            </a:r>
          </a:p>
          <a:p>
            <a:r>
              <a:rPr lang="vi-VN" sz="2400" dirty="0">
                <a:latin typeface="Times New Roman" panose="02020603050405020304" pitchFamily="18" charset="0"/>
                <a:cs typeface="Times New Roman" panose="02020603050405020304" pitchFamily="18" charset="0"/>
              </a:rPr>
              <a:t>-Cần lưu ý một số thuốc làm bệnh nặng lên hoặc kích phát bệnh.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8016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68952" cy="2520280"/>
          </a:xfrm>
        </p:spPr>
        <p:txBody>
          <a:bodyPr>
            <a:normAutofit fontScale="85000" lnSpcReduction="20000"/>
          </a:bodyPr>
          <a:lstStyle/>
          <a:p>
            <a:pPr marL="0" indent="0" fontAlgn="base">
              <a:buNone/>
            </a:pPr>
            <a:r>
              <a:rPr lang="en-US" sz="2800" b="1" dirty="0" smtClean="0">
                <a:latin typeface="Times New Roman" pitchFamily="18" charset="0"/>
                <a:cs typeface="Times New Roman" pitchFamily="18" charset="0"/>
              </a:rPr>
              <a:t>C</a:t>
            </a:r>
            <a:r>
              <a:rPr lang="vi-VN" sz="2800" b="1" dirty="0" smtClean="0">
                <a:latin typeface="Times New Roman" pitchFamily="18" charset="0"/>
                <a:cs typeface="Times New Roman" pitchFamily="18" charset="0"/>
              </a:rPr>
              <a:t>ách </a:t>
            </a:r>
            <a:r>
              <a:rPr lang="vi-VN" sz="2800" b="1" dirty="0">
                <a:latin typeface="Times New Roman" pitchFamily="18" charset="0"/>
                <a:cs typeface="Times New Roman" pitchFamily="18" charset="0"/>
              </a:rPr>
              <a:t>phòng chống bệnh lupus ban đỏ hệ </a:t>
            </a:r>
            <a:r>
              <a:rPr lang="vi-VN" sz="2800" b="1" dirty="0" smtClean="0">
                <a:latin typeface="Times New Roman" pitchFamily="18" charset="0"/>
                <a:cs typeface="Times New Roman" pitchFamily="18" charset="0"/>
              </a:rPr>
              <a:t>thống</a:t>
            </a:r>
            <a:r>
              <a:rPr lang="en-US" sz="2800" b="1" dirty="0" smtClean="0">
                <a:latin typeface="Times New Roman" pitchFamily="18" charset="0"/>
                <a:cs typeface="Times New Roman" pitchFamily="18" charset="0"/>
              </a:rPr>
              <a:t>:</a:t>
            </a:r>
          </a:p>
          <a:p>
            <a:pPr marL="0" indent="0" fontAlgn="base">
              <a:buNone/>
            </a:pPr>
            <a:endParaRPr lang="vi-VN" sz="2800" b="1" dirty="0">
              <a:latin typeface="Times New Roman" pitchFamily="18" charset="0"/>
              <a:cs typeface="Times New Roman" pitchFamily="18" charset="0"/>
            </a:endParaRPr>
          </a:p>
          <a:p>
            <a:pPr fontAlgn="base"/>
            <a:r>
              <a:rPr lang="vi-VN" sz="2800" dirty="0" smtClean="0">
                <a:latin typeface="Times New Roman" pitchFamily="18" charset="0"/>
                <a:cs typeface="Times New Roman" pitchFamily="18" charset="0"/>
              </a:rPr>
              <a:t>Hạn </a:t>
            </a:r>
            <a:r>
              <a:rPr lang="vi-VN" sz="2800" dirty="0">
                <a:latin typeface="Times New Roman" pitchFamily="18" charset="0"/>
                <a:cs typeface="Times New Roman" pitchFamily="18" charset="0"/>
              </a:rPr>
              <a:t>chế tiếp xúc với ánh nắng mặt trời, đặc biệt là vào giờ cao điểm.</a:t>
            </a:r>
          </a:p>
          <a:p>
            <a:pPr fontAlgn="base"/>
            <a:r>
              <a:rPr lang="vi-VN" sz="2800" dirty="0" smtClean="0">
                <a:latin typeface="Times New Roman" pitchFamily="18" charset="0"/>
                <a:cs typeface="Times New Roman" pitchFamily="18" charset="0"/>
              </a:rPr>
              <a:t>Bôi </a:t>
            </a:r>
            <a:r>
              <a:rPr lang="vi-VN" sz="2800" dirty="0">
                <a:latin typeface="Times New Roman" pitchFamily="18" charset="0"/>
                <a:cs typeface="Times New Roman" pitchFamily="18" charset="0"/>
              </a:rPr>
              <a:t>kem chống nắng, đội mũ và mặc áo dài tay khi ra ngoài.</a:t>
            </a:r>
          </a:p>
          <a:p>
            <a:pPr fontAlgn="base"/>
            <a:r>
              <a:rPr lang="vi-VN" sz="2800" dirty="0" smtClean="0">
                <a:latin typeface="Times New Roman" pitchFamily="18" charset="0"/>
                <a:cs typeface="Times New Roman" pitchFamily="18" charset="0"/>
              </a:rPr>
              <a:t>Ăn </a:t>
            </a:r>
            <a:r>
              <a:rPr lang="vi-VN" sz="2800" dirty="0">
                <a:latin typeface="Times New Roman" pitchFamily="18" charset="0"/>
                <a:cs typeface="Times New Roman" pitchFamily="18" charset="0"/>
              </a:rPr>
              <a:t>nhiều thực phẩm giàu kẽm, sắt, vitamin…</a:t>
            </a:r>
          </a:p>
          <a:p>
            <a:pPr fontAlgn="base"/>
            <a:r>
              <a:rPr lang="vi-VN" sz="2800" dirty="0" smtClean="0">
                <a:latin typeface="Times New Roman" pitchFamily="18" charset="0"/>
                <a:cs typeface="Times New Roman" pitchFamily="18" charset="0"/>
              </a:rPr>
              <a:t>Hoạt </a:t>
            </a:r>
            <a:r>
              <a:rPr lang="vi-VN" sz="2800" dirty="0">
                <a:latin typeface="Times New Roman" pitchFamily="18" charset="0"/>
                <a:cs typeface="Times New Roman" pitchFamily="18" charset="0"/>
              </a:rPr>
              <a:t>động và làm việc vừa sức, hạn chế lo lắng, mất ngủ</a:t>
            </a:r>
          </a:p>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3105112"/>
            <a:ext cx="7056784" cy="3752888"/>
          </a:xfrm>
          <a:prstGeom prst="rect">
            <a:avLst/>
          </a:prstGeom>
        </p:spPr>
      </p:pic>
    </p:spTree>
    <p:extLst>
      <p:ext uri="{BB962C8B-B14F-4D97-AF65-F5344CB8AC3E}">
        <p14:creationId xmlns:p14="http://schemas.microsoft.com/office/powerpoint/2010/main" val="3118249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416"/>
            <a:ext cx="7020272" cy="1224136"/>
          </a:xfrm>
        </p:spPr>
        <p:txBody>
          <a:bodyPr>
            <a:normAutofit/>
          </a:bodyPr>
          <a:lstStyle/>
          <a:p>
            <a:pPr algn="l"/>
            <a:r>
              <a:rPr lang="vi-VN" sz="4000" b="1" dirty="0"/>
              <a:t>Biến chứng trong thai </a:t>
            </a:r>
            <a:r>
              <a:rPr lang="vi-VN" sz="4000" b="1" dirty="0" smtClean="0"/>
              <a:t>sản</a:t>
            </a:r>
            <a:r>
              <a:rPr lang="en-US" sz="4000" b="1" dirty="0" smtClean="0"/>
              <a:t>:</a:t>
            </a:r>
            <a:endParaRPr lang="en-US" sz="4000" b="1" dirty="0"/>
          </a:p>
        </p:txBody>
      </p:sp>
      <p:sp>
        <p:nvSpPr>
          <p:cNvPr id="3" name="Content Placeholder 2"/>
          <p:cNvSpPr>
            <a:spLocks noGrp="1"/>
          </p:cNvSpPr>
          <p:nvPr>
            <p:ph idx="1"/>
          </p:nvPr>
        </p:nvSpPr>
        <p:spPr>
          <a:xfrm>
            <a:off x="0" y="260648"/>
            <a:ext cx="9144000" cy="5472607"/>
          </a:xfrm>
        </p:spPr>
        <p:txBody>
          <a:bodyPr>
            <a:noAutofit/>
          </a:bodyPr>
          <a:lstStyle/>
          <a:p>
            <a:pPr marL="0" indent="0">
              <a:buNone/>
            </a:pPr>
            <a:endParaRPr lang="vi-VN" sz="2000" b="1" dirty="0">
              <a:latin typeface="+mj-lt"/>
            </a:endParaRPr>
          </a:p>
          <a:p>
            <a:r>
              <a:rPr lang="vi-VN" sz="2400" dirty="0" smtClean="0">
                <a:latin typeface="+mj-lt"/>
              </a:rPr>
              <a:t>Lupus </a:t>
            </a:r>
            <a:r>
              <a:rPr lang="vi-VN" sz="2400" dirty="0">
                <a:latin typeface="+mj-lt"/>
              </a:rPr>
              <a:t>bẩm sinh rất hiếm, nhưng nếu xác định được những trường hợp mang thai có nguy cơ cao thì có thể có biện pháp điều trị trước và sau khi sinh. Ngoài ra, các cơn phát bệnh có thể xảy ra trong khi mang thai, nếu điều trị đúng có thể duy trì sức khỏe tốt cho bà mẹ lâu dài hơn. Những phụ nữ mang thai có kháng thể anti-Ro (SSA) hoặc anti-La (SSB) thường nên làm siêu âm tim trong khoảng tuần thứ 16 đến 30 để theo dõi tim và hệ thống mạch máu xung quanh</a:t>
            </a:r>
            <a:r>
              <a:rPr lang="vi-VN" sz="2400" dirty="0" smtClean="0">
                <a:latin typeface="+mj-lt"/>
              </a:rPr>
              <a:t>.</a:t>
            </a:r>
            <a:endParaRPr lang="vi-VN" sz="2400" dirty="0">
              <a:latin typeface="+mj-lt"/>
            </a:endParaRPr>
          </a:p>
          <a:p>
            <a:r>
              <a:rPr lang="vi-VN" sz="2400" dirty="0">
                <a:latin typeface="+mj-lt"/>
              </a:rPr>
              <a:t> Viêm cầu thận </a:t>
            </a:r>
            <a:r>
              <a:rPr lang="vi-VN" sz="2400" dirty="0" smtClean="0">
                <a:latin typeface="+mj-lt"/>
              </a:rPr>
              <a:t>lupus</a:t>
            </a:r>
            <a:r>
              <a:rPr lang="en-US" sz="2400" dirty="0" smtClean="0">
                <a:latin typeface="+mj-lt"/>
              </a:rPr>
              <a:t> </a:t>
            </a:r>
            <a:r>
              <a:rPr lang="en-US" sz="2400" dirty="0" err="1" smtClean="0">
                <a:latin typeface="+mj-lt"/>
              </a:rPr>
              <a:t>là</a:t>
            </a:r>
            <a:r>
              <a:rPr lang="vi-VN" sz="2400" dirty="0" smtClean="0">
                <a:latin typeface="+mj-lt"/>
              </a:rPr>
              <a:t> </a:t>
            </a:r>
            <a:r>
              <a:rPr lang="vi-VN" sz="2400" dirty="0">
                <a:latin typeface="+mj-lt"/>
              </a:rPr>
              <a:t>biến chứng phổ biến nhất. Tỉ lệ trẻ sống khi sinh là khoảng 72.7%; nguyên nhân phổ biến nhất gây sẩy thai là hư thai và thai chết lưu</a:t>
            </a:r>
            <a:r>
              <a:rPr lang="vi-VN" sz="2400" dirty="0" smtClean="0">
                <a:latin typeface="+mj-lt"/>
              </a:rPr>
              <a:t>.</a:t>
            </a:r>
            <a:endParaRPr lang="en-US" sz="2400" dirty="0">
              <a:latin typeface="+mj-lt"/>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4200018"/>
            <a:ext cx="4680520" cy="2634835"/>
          </a:xfrm>
          <a:prstGeom prst="rect">
            <a:avLst/>
          </a:prstGeom>
        </p:spPr>
      </p:pic>
    </p:spTree>
    <p:extLst>
      <p:ext uri="{BB962C8B-B14F-4D97-AF65-F5344CB8AC3E}">
        <p14:creationId xmlns:p14="http://schemas.microsoft.com/office/powerpoint/2010/main" val="889771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400582"/>
            <a:ext cx="8424936" cy="4832092"/>
          </a:xfrm>
          <a:prstGeom prst="rect">
            <a:avLst/>
          </a:prstGeom>
          <a:noFill/>
        </p:spPr>
        <p:txBody>
          <a:bodyPr wrap="square" rtlCol="0">
            <a:spAutoFit/>
          </a:bodyPr>
          <a:lstStyle/>
          <a:p>
            <a:pPr marL="400050" indent="-400050">
              <a:buAutoNum type="romanUcPeriod"/>
            </a:pPr>
            <a:r>
              <a:rPr lang="en-US" sz="4400" dirty="0" err="1" smtClean="0">
                <a:latin typeface="Times New Roman" pitchFamily="18" charset="0"/>
                <a:cs typeface="Times New Roman" pitchFamily="18" charset="0"/>
              </a:rPr>
              <a:t>Định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nghĩa</a:t>
            </a:r>
            <a:r>
              <a:rPr lang="en-US" sz="4400" dirty="0" smtClean="0">
                <a:latin typeface="Times New Roman" pitchFamily="18" charset="0"/>
                <a:cs typeface="Times New Roman" pitchFamily="18" charset="0"/>
              </a:rPr>
              <a:t> </a:t>
            </a:r>
            <a:r>
              <a:rPr lang="vi-VN" sz="4400" dirty="0" smtClean="0">
                <a:latin typeface="Times New Roman" pitchFamily="18" charset="0"/>
                <a:cs typeface="Times New Roman" pitchFamily="18" charset="0"/>
              </a:rPr>
              <a:t>về bệnh Lupus ban</a:t>
            </a:r>
            <a:r>
              <a:rPr lang="en-US" sz="4400" dirty="0" smtClean="0">
                <a:latin typeface="Times New Roman" pitchFamily="18" charset="0"/>
                <a:cs typeface="Times New Roman" pitchFamily="18" charset="0"/>
              </a:rPr>
              <a:t>                       </a:t>
            </a:r>
            <a:r>
              <a:rPr lang="vi-VN" sz="4400" dirty="0" smtClean="0">
                <a:latin typeface="Times New Roman" pitchFamily="18" charset="0"/>
                <a:cs typeface="Times New Roman" pitchFamily="18" charset="0"/>
              </a:rPr>
              <a:t> </a:t>
            </a:r>
            <a:r>
              <a:rPr lang="en-US" sz="4400" dirty="0" smtClean="0">
                <a:latin typeface="Times New Roman" pitchFamily="18" charset="0"/>
                <a:cs typeface="Times New Roman" pitchFamily="18" charset="0"/>
              </a:rPr>
              <a:t>    </a:t>
            </a:r>
            <a:r>
              <a:rPr lang="vi-VN" sz="4400" dirty="0" smtClean="0">
                <a:latin typeface="Times New Roman" pitchFamily="18" charset="0"/>
                <a:cs typeface="Times New Roman" pitchFamily="18" charset="0"/>
              </a:rPr>
              <a:t>đỏ hệ thống</a:t>
            </a:r>
            <a:endParaRPr lang="en-US" sz="4400" dirty="0" smtClean="0">
              <a:latin typeface="Times New Roman" pitchFamily="18" charset="0"/>
              <a:cs typeface="Times New Roman" pitchFamily="18" charset="0"/>
            </a:endParaRPr>
          </a:p>
          <a:p>
            <a:pPr marL="400050" indent="-400050">
              <a:buAutoNum type="romanUcPeriod"/>
            </a:pPr>
            <a:r>
              <a:rPr lang="en-US" sz="4400" dirty="0" smtClean="0">
                <a:latin typeface="Times New Roman" pitchFamily="18" charset="0"/>
                <a:cs typeface="Times New Roman" pitchFamily="18" charset="0"/>
              </a:rPr>
              <a:t>C</a:t>
            </a:r>
            <a:r>
              <a:rPr lang="vi-VN" sz="4400" dirty="0" smtClean="0">
                <a:latin typeface="Times New Roman" pitchFamily="18" charset="0"/>
                <a:cs typeface="Times New Roman" pitchFamily="18" charset="0"/>
              </a:rPr>
              <a:t>ăn nguyên và bệnh sinh</a:t>
            </a:r>
            <a:endParaRPr lang="en-US" sz="4400" dirty="0" smtClean="0">
              <a:latin typeface="Times New Roman" pitchFamily="18" charset="0"/>
              <a:cs typeface="Times New Roman" pitchFamily="18" charset="0"/>
            </a:endParaRPr>
          </a:p>
          <a:p>
            <a:pPr marL="400050" indent="-400050">
              <a:buAutoNum type="romanUcPeriod"/>
            </a:pPr>
            <a:r>
              <a:rPr lang="vi-VN" sz="4400" dirty="0" smtClean="0">
                <a:latin typeface="Times New Roman" pitchFamily="18" charset="0"/>
                <a:cs typeface="Times New Roman" pitchFamily="18" charset="0"/>
              </a:rPr>
              <a:t>Triệu chứng lâm sàng</a:t>
            </a:r>
            <a:endParaRPr lang="en-US" sz="4400" dirty="0" smtClean="0">
              <a:latin typeface="Times New Roman" pitchFamily="18" charset="0"/>
              <a:cs typeface="Times New Roman" pitchFamily="18" charset="0"/>
            </a:endParaRPr>
          </a:p>
          <a:p>
            <a:pPr marL="400050" indent="-400050">
              <a:buAutoNum type="romanUcPeriod"/>
            </a:pPr>
            <a:r>
              <a:rPr lang="vi-VN" sz="4400" dirty="0" smtClean="0">
                <a:latin typeface="Times New Roman" pitchFamily="18" charset="0"/>
                <a:cs typeface="Times New Roman" pitchFamily="18" charset="0"/>
              </a:rPr>
              <a:t>Dấu hiệu xét nghiệm</a:t>
            </a:r>
            <a:endParaRPr lang="en-US" sz="4400" dirty="0" smtClean="0">
              <a:latin typeface="Times New Roman" pitchFamily="18" charset="0"/>
              <a:cs typeface="Times New Roman" pitchFamily="18" charset="0"/>
            </a:endParaRPr>
          </a:p>
          <a:p>
            <a:pPr marL="400050" indent="-400050">
              <a:buAutoNum type="romanUcPeriod"/>
            </a:pPr>
            <a:r>
              <a:rPr lang="vi-VN" sz="4400" dirty="0" smtClean="0">
                <a:latin typeface="Times New Roman" pitchFamily="18" charset="0"/>
                <a:cs typeface="Times New Roman" pitchFamily="18" charset="0"/>
              </a:rPr>
              <a:t>Chẩn đoán</a:t>
            </a:r>
            <a:endParaRPr lang="en-US" sz="4400" dirty="0" smtClean="0">
              <a:latin typeface="Times New Roman" pitchFamily="18" charset="0"/>
              <a:cs typeface="Times New Roman" pitchFamily="18" charset="0"/>
            </a:endParaRPr>
          </a:p>
          <a:p>
            <a:pPr marL="400050" indent="-400050">
              <a:buAutoNum type="romanUcPeriod"/>
            </a:pPr>
            <a:r>
              <a:rPr lang="vi-VN" sz="4400" dirty="0" smtClean="0">
                <a:latin typeface="Times New Roman" pitchFamily="18" charset="0"/>
                <a:cs typeface="Times New Roman" pitchFamily="18" charset="0"/>
              </a:rPr>
              <a:t>Điều trị</a:t>
            </a:r>
            <a:endParaRPr lang="en-US" sz="4400" dirty="0">
              <a:latin typeface="Times New Roman" pitchFamily="18" charset="0"/>
              <a:cs typeface="Times New Roman" pitchFamily="18" charset="0"/>
            </a:endParaRPr>
          </a:p>
        </p:txBody>
      </p:sp>
      <p:sp>
        <p:nvSpPr>
          <p:cNvPr id="5" name="TextBox 4"/>
          <p:cNvSpPr txBox="1"/>
          <p:nvPr/>
        </p:nvSpPr>
        <p:spPr>
          <a:xfrm>
            <a:off x="2843808" y="332656"/>
            <a:ext cx="4104456" cy="923330"/>
          </a:xfrm>
          <a:prstGeom prst="rect">
            <a:avLst/>
          </a:prstGeom>
          <a:noFill/>
        </p:spPr>
        <p:txBody>
          <a:bodyPr wrap="square" rtlCol="0">
            <a:spAutoFit/>
          </a:bodyPr>
          <a:lstStyle/>
          <a:p>
            <a:r>
              <a:rPr lang="en-US" sz="5400" b="1" dirty="0" smtClean="0">
                <a:solidFill>
                  <a:srgbClr val="FF0000"/>
                </a:solidFill>
                <a:latin typeface="Times New Roman" pitchFamily="18" charset="0"/>
                <a:cs typeface="Times New Roman" pitchFamily="18" charset="0"/>
              </a:rPr>
              <a:t>NỘI DUNG</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815322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ệnh LUPUS, nguyên nhân và nhận biết bệnh LUPUS ban đỏ hệ th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70736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wdDnDiag">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BEBA8EAE-BF5A-486C-A8C5-ECC9F3942E4B}">
                <a14:imgProps xmlns:a14="http://schemas.microsoft.com/office/drawing/2010/main">
                  <a14:imgLayer r:embed="rId4">
                    <a14:imgEffect>
                      <a14:saturation sat="209000"/>
                    </a14:imgEffect>
                  </a14:imgLayer>
                </a14:imgProps>
              </a:ext>
              <a:ext uri="{28A0092B-C50C-407E-A947-70E740481C1C}">
                <a14:useLocalDpi xmlns:a14="http://schemas.microsoft.com/office/drawing/2010/main" val="0"/>
              </a:ext>
            </a:extLst>
          </a:blip>
          <a:stretch>
            <a:fillRect/>
          </a:stretch>
        </p:blipFill>
        <p:spPr>
          <a:xfrm>
            <a:off x="785387" y="488036"/>
            <a:ext cx="7520735" cy="5616549"/>
          </a:xfrm>
          <a:prstGeom prst="rect">
            <a:avLst/>
          </a:prstGeom>
          <a:pattFill prst="divot">
            <a:fgClr>
              <a:srgbClr val="FF0000"/>
            </a:fgClr>
            <a:bgClr>
              <a:schemeClr val="bg1"/>
            </a:bgClr>
          </a:pattFill>
        </p:spPr>
      </p:pic>
    </p:spTree>
    <p:extLst>
      <p:ext uri="{BB962C8B-B14F-4D97-AF65-F5344CB8AC3E}">
        <p14:creationId xmlns:p14="http://schemas.microsoft.com/office/powerpoint/2010/main" val="1921397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20" y="188640"/>
            <a:ext cx="9252520" cy="1723549"/>
          </a:xfrm>
          <a:prstGeom prst="rect">
            <a:avLst/>
          </a:prstGeom>
          <a:noFill/>
        </p:spPr>
        <p:txBody>
          <a:bodyPr wrap="square" rtlCol="0">
            <a:spAutoFit/>
          </a:bodyPr>
          <a:lstStyle/>
          <a:p>
            <a:pPr algn="ctr"/>
            <a:r>
              <a:rPr lang="vi-VN" sz="4400" b="1" dirty="0" smtClean="0">
                <a:latin typeface="Times New Roman" pitchFamily="18" charset="0"/>
                <a:cs typeface="Times New Roman" pitchFamily="18" charset="0"/>
              </a:rPr>
              <a:t>I</a:t>
            </a:r>
            <a:r>
              <a:rPr lang="en-US" sz="4400" b="1" dirty="0" smtClean="0">
                <a:latin typeface="Times New Roman" pitchFamily="18" charset="0"/>
                <a:cs typeface="Times New Roman" pitchFamily="18" charset="0"/>
              </a:rPr>
              <a:t>. ĐỊNH NGHĨA VỀ L</a:t>
            </a:r>
            <a:r>
              <a:rPr lang="vi-VN" sz="4400" b="1" dirty="0" smtClean="0">
                <a:latin typeface="Times New Roman" pitchFamily="18" charset="0"/>
                <a:cs typeface="Times New Roman" pitchFamily="18" charset="0"/>
              </a:rPr>
              <a:t>UPUS BAN ĐỎ HỆ THỐNG</a:t>
            </a:r>
            <a:r>
              <a:rPr lang="en-US" sz="4400" b="1" dirty="0" smtClean="0">
                <a:latin typeface="Times New Roman" pitchFamily="18" charset="0"/>
                <a:cs typeface="Times New Roman" pitchFamily="18" charset="0"/>
              </a:rPr>
              <a:t>.</a:t>
            </a:r>
          </a:p>
          <a:p>
            <a:pPr algn="ctr"/>
            <a:endParaRPr lang="en-US" dirty="0"/>
          </a:p>
        </p:txBody>
      </p:sp>
      <p:sp>
        <p:nvSpPr>
          <p:cNvPr id="5" name="TextBox 4"/>
          <p:cNvSpPr txBox="1"/>
          <p:nvPr/>
        </p:nvSpPr>
        <p:spPr>
          <a:xfrm>
            <a:off x="225083" y="1772816"/>
            <a:ext cx="4292657" cy="3785652"/>
          </a:xfrm>
          <a:prstGeom prst="rect">
            <a:avLst/>
          </a:prstGeom>
          <a:noFill/>
        </p:spPr>
        <p:txBody>
          <a:bodyPr wrap="square" rtlCol="0">
            <a:spAutoFit/>
          </a:bodyPr>
          <a:lstStyle/>
          <a:p>
            <a:pPr marL="514350" indent="-514350">
              <a:buAutoNum type="arabicPeriod"/>
            </a:pPr>
            <a:r>
              <a:rPr lang="vi-VN" sz="2400" b="1" u="sng" dirty="0" smtClean="0">
                <a:latin typeface="+mj-lt"/>
              </a:rPr>
              <a:t>Định nghĩa</a:t>
            </a:r>
            <a:r>
              <a:rPr lang="vi-VN" sz="2400" b="1" dirty="0" smtClean="0">
                <a:latin typeface="+mj-lt"/>
              </a:rPr>
              <a:t>:</a:t>
            </a:r>
            <a:endParaRPr lang="en-US" sz="2400" b="1" dirty="0" smtClean="0">
              <a:latin typeface="+mj-lt"/>
            </a:endParaRPr>
          </a:p>
          <a:p>
            <a:endParaRPr lang="vi-VN" sz="2400" b="1" dirty="0" smtClean="0">
              <a:latin typeface="+mj-lt"/>
            </a:endParaRPr>
          </a:p>
          <a:p>
            <a:r>
              <a:rPr lang="vi-VN" sz="2400" smtClean="0">
                <a:latin typeface="+mj-lt"/>
              </a:rPr>
              <a:t>Lup</a:t>
            </a:r>
            <a:r>
              <a:rPr lang="en-US" sz="2400" smtClean="0">
                <a:latin typeface="+mj-lt"/>
              </a:rPr>
              <a:t>u</a:t>
            </a:r>
            <a:r>
              <a:rPr lang="en-US" sz="2400">
                <a:latin typeface="+mj-lt"/>
              </a:rPr>
              <a:t>s</a:t>
            </a:r>
            <a:r>
              <a:rPr lang="vi-VN" sz="2400" smtClean="0">
                <a:latin typeface="+mj-lt"/>
              </a:rPr>
              <a:t> </a:t>
            </a:r>
            <a:r>
              <a:rPr lang="vi-VN" sz="2400" dirty="0">
                <a:latin typeface="+mj-lt"/>
              </a:rPr>
              <a:t>ban đỏ hệ thống (Systemic lupus erythematosus - SLE) là một bệnh đa hệ thống nặng, nghiêm trọng, bệnh của mô liên kết và mạch máu, biểu hiện lâm sàng thường gặp là sốt (90%), ban da (85%),viêm khớp và tổn thương thận, tim, phổi.</a:t>
            </a:r>
            <a:endParaRPr lang="en-US" sz="2400" dirty="0">
              <a:latin typeface="+mj-lt"/>
            </a:endParaRPr>
          </a:p>
        </p:txBody>
      </p:sp>
      <p:pic>
        <p:nvPicPr>
          <p:cNvPr id="2" name="Picture 1"/>
          <p:cNvPicPr>
            <a:picLocks noChangeAspect="1"/>
          </p:cNvPicPr>
          <p:nvPr/>
        </p:nvPicPr>
        <p:blipFill>
          <a:blip r:embed="rId2"/>
          <a:stretch>
            <a:fillRect/>
          </a:stretch>
        </p:blipFill>
        <p:spPr>
          <a:xfrm>
            <a:off x="4860032" y="2060848"/>
            <a:ext cx="4283968" cy="4797152"/>
          </a:xfrm>
          <a:prstGeom prst="rect">
            <a:avLst/>
          </a:prstGeom>
        </p:spPr>
      </p:pic>
    </p:spTree>
    <p:extLst>
      <p:ext uri="{BB962C8B-B14F-4D97-AF65-F5344CB8AC3E}">
        <p14:creationId xmlns:p14="http://schemas.microsoft.com/office/powerpoint/2010/main" val="11695436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2276872"/>
            <a:ext cx="2812528" cy="410445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latin typeface="+mj-lt"/>
              </a:rPr>
              <a:t>Lupus ban đỏ toàn thân </a:t>
            </a:r>
            <a:r>
              <a:rPr lang="vi-VN" sz="2400" dirty="0">
                <a:solidFill>
                  <a:schemeClr val="tx1"/>
                </a:solidFill>
                <a:latin typeface="+mj-lt"/>
              </a:rPr>
              <a:t>là dạng phổ biến nhất, được gọi là SLE. Bệnh có thể liên quan đến nhiều bộ phận của cơ thể như tim, phổi, thận và não. Triệu chứng của SLE có thể nhẹ hoặc nặng</a:t>
            </a:r>
            <a:r>
              <a:rPr lang="vi-VN" dirty="0">
                <a:solidFill>
                  <a:schemeClr val="tx1"/>
                </a:solidFill>
              </a:rPr>
              <a:t>.</a:t>
            </a:r>
          </a:p>
        </p:txBody>
      </p:sp>
      <p:sp>
        <p:nvSpPr>
          <p:cNvPr id="7" name="Down Arrow 6"/>
          <p:cNvSpPr/>
          <p:nvPr/>
        </p:nvSpPr>
        <p:spPr>
          <a:xfrm>
            <a:off x="1043608" y="1621573"/>
            <a:ext cx="79208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1</a:t>
            </a:r>
            <a:endParaRPr lang="en-US" dirty="0">
              <a:solidFill>
                <a:schemeClr val="tx1"/>
              </a:solidFill>
            </a:endParaRPr>
          </a:p>
        </p:txBody>
      </p:sp>
      <p:sp>
        <p:nvSpPr>
          <p:cNvPr id="16" name="Oval 15"/>
          <p:cNvSpPr/>
          <p:nvPr/>
        </p:nvSpPr>
        <p:spPr>
          <a:xfrm>
            <a:off x="3287242" y="295084"/>
            <a:ext cx="2573732"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355011" y="590109"/>
            <a:ext cx="2236510" cy="584775"/>
          </a:xfrm>
          <a:prstGeom prst="rect">
            <a:avLst/>
          </a:prstGeom>
        </p:spPr>
        <p:txBody>
          <a:bodyPr wrap="none">
            <a:spAutoFit/>
          </a:bodyPr>
          <a:lstStyle/>
          <a:p>
            <a:r>
              <a:rPr lang="en-US" sz="3200" dirty="0" smtClean="0">
                <a:latin typeface="Times New Roman" panose="02020603050405020304" pitchFamily="18" charset="0"/>
                <a:cs typeface="Times New Roman" panose="02020603050405020304" pitchFamily="18" charset="0"/>
              </a:rPr>
              <a:t> 2.Phân </a:t>
            </a:r>
            <a:r>
              <a:rPr lang="en-US" sz="3200" dirty="0" err="1" smtClean="0">
                <a:latin typeface="Times New Roman" panose="02020603050405020304" pitchFamily="18" charset="0"/>
                <a:cs typeface="Times New Roman" panose="02020603050405020304" pitchFamily="18" charset="0"/>
              </a:rPr>
              <a:t>loại</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15" name="Down Arrow 14"/>
          <p:cNvSpPr/>
          <p:nvPr/>
        </p:nvSpPr>
        <p:spPr>
          <a:xfrm>
            <a:off x="4184120" y="1771144"/>
            <a:ext cx="79208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8" name="Rectangle 17"/>
          <p:cNvSpPr/>
          <p:nvPr/>
        </p:nvSpPr>
        <p:spPr>
          <a:xfrm>
            <a:off x="3424785" y="2420888"/>
            <a:ext cx="2297086" cy="361671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latin typeface="Times New Roman" panose="02020603050405020304" pitchFamily="18" charset="0"/>
                <a:cs typeface="Times New Roman" panose="02020603050405020304" pitchFamily="18" charset="0"/>
              </a:rPr>
              <a:t>Lupus ban đỏ dạng đĩa </a:t>
            </a:r>
            <a:r>
              <a:rPr lang="vi-VN" sz="2400" dirty="0">
                <a:solidFill>
                  <a:schemeClr val="tx1"/>
                </a:solidFill>
                <a:latin typeface="Times New Roman" panose="02020603050405020304" pitchFamily="18" charset="0"/>
                <a:cs typeface="Times New Roman" panose="02020603050405020304" pitchFamily="18" charset="0"/>
              </a:rPr>
              <a:t>chủ yếu ảnh hưởng đến da. Phát ban đỏ có thể xuất hiện, hoặc da mặt, da đầu, hoặc nơi khác có thể thay đổi màu sắc.</a:t>
            </a:r>
          </a:p>
        </p:txBody>
      </p:sp>
      <p:sp>
        <p:nvSpPr>
          <p:cNvPr id="19" name="Rectangle 18"/>
          <p:cNvSpPr/>
          <p:nvPr/>
        </p:nvSpPr>
        <p:spPr>
          <a:xfrm>
            <a:off x="6168288" y="2269645"/>
            <a:ext cx="2812528" cy="410445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latin typeface="+mj-lt"/>
              </a:rPr>
              <a:t>Lupus do thuốc được gây ra bởi một vài loại thuốc. </a:t>
            </a:r>
            <a:r>
              <a:rPr lang="vi-VN" sz="2400" dirty="0">
                <a:solidFill>
                  <a:schemeClr val="tx1"/>
                </a:solidFill>
                <a:latin typeface="+mj-lt"/>
              </a:rPr>
              <a:t>Nó giống như SLE, nhưng các triệu chứng thường nhẹ hơn. Thông thường, bệnh sẽ biến mất khi ngừng dùng thuốc.</a:t>
            </a:r>
          </a:p>
        </p:txBody>
      </p:sp>
      <p:sp>
        <p:nvSpPr>
          <p:cNvPr id="20" name="Down Arrow 19"/>
          <p:cNvSpPr/>
          <p:nvPr/>
        </p:nvSpPr>
        <p:spPr>
          <a:xfrm>
            <a:off x="7178508" y="1621573"/>
            <a:ext cx="79208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3239922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679" y="3506441"/>
            <a:ext cx="4931321" cy="33569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27517" cy="3506441"/>
          </a:xfrm>
          <a:prstGeom prst="rect">
            <a:avLst/>
          </a:prstGeom>
        </p:spPr>
      </p:pic>
      <p:sp>
        <p:nvSpPr>
          <p:cNvPr id="6" name="TextBox 5"/>
          <p:cNvSpPr txBox="1"/>
          <p:nvPr/>
        </p:nvSpPr>
        <p:spPr>
          <a:xfrm>
            <a:off x="5508104" y="1058007"/>
            <a:ext cx="3388654" cy="461665"/>
          </a:xfrm>
          <a:prstGeom prst="rect">
            <a:avLst/>
          </a:prstGeom>
          <a:noFill/>
        </p:spPr>
        <p:txBody>
          <a:bodyPr wrap="square" rtlCol="0">
            <a:spAutoFit/>
          </a:bodyPr>
          <a:lstStyle/>
          <a:p>
            <a:r>
              <a:rPr lang="vi-VN" sz="2400" dirty="0" smtClean="0">
                <a:latin typeface="+mj-lt"/>
              </a:rPr>
              <a:t>Lupus ban đỏ dạng đĩa</a:t>
            </a:r>
            <a:endParaRPr lang="en-US" sz="2400" dirty="0">
              <a:latin typeface="+mj-lt"/>
            </a:endParaRPr>
          </a:p>
        </p:txBody>
      </p:sp>
      <p:sp>
        <p:nvSpPr>
          <p:cNvPr id="8" name="TextBox 7"/>
          <p:cNvSpPr txBox="1"/>
          <p:nvPr/>
        </p:nvSpPr>
        <p:spPr>
          <a:xfrm>
            <a:off x="507869" y="4492439"/>
            <a:ext cx="3172630" cy="461665"/>
          </a:xfrm>
          <a:prstGeom prst="rect">
            <a:avLst/>
          </a:prstGeom>
          <a:noFill/>
        </p:spPr>
        <p:txBody>
          <a:bodyPr wrap="square" rtlCol="0">
            <a:spAutoFit/>
          </a:bodyPr>
          <a:lstStyle/>
          <a:p>
            <a:r>
              <a:rPr lang="vi-VN" sz="2400" dirty="0" smtClean="0">
                <a:latin typeface="+mj-lt"/>
              </a:rPr>
              <a:t>Lupus ban đỏ toàn thân</a:t>
            </a:r>
            <a:endParaRPr lang="en-US" sz="2400" dirty="0">
              <a:latin typeface="+mj-lt"/>
            </a:endParaRPr>
          </a:p>
        </p:txBody>
      </p:sp>
    </p:spTree>
    <p:extLst>
      <p:ext uri="{BB962C8B-B14F-4D97-AF65-F5344CB8AC3E}">
        <p14:creationId xmlns:p14="http://schemas.microsoft.com/office/powerpoint/2010/main" val="2452717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052736"/>
          </a:xfrm>
        </p:spPr>
        <p:txBody>
          <a:bodyPr/>
          <a:lstStyle/>
          <a:p>
            <a:pPr algn="l"/>
            <a:r>
              <a:rPr lang="en-US" b="1" smtClean="0">
                <a:latin typeface="Times New Roman" pitchFamily="18" charset="0"/>
                <a:cs typeface="Times New Roman" pitchFamily="18" charset="0"/>
              </a:rPr>
              <a:t>II.DỊCH TỄ HỌC</a:t>
            </a:r>
            <a:endParaRPr lang="en-US" b="1">
              <a:latin typeface="Times New Roman" pitchFamily="18" charset="0"/>
              <a:cs typeface="Times New Roman" pitchFamily="18" charset="0"/>
            </a:endParaRPr>
          </a:p>
        </p:txBody>
      </p:sp>
      <p:sp>
        <p:nvSpPr>
          <p:cNvPr id="3" name="Content Placeholder 2"/>
          <p:cNvSpPr>
            <a:spLocks noGrp="1"/>
          </p:cNvSpPr>
          <p:nvPr>
            <p:ph idx="1"/>
          </p:nvPr>
        </p:nvSpPr>
        <p:spPr>
          <a:xfrm>
            <a:off x="0" y="1916832"/>
            <a:ext cx="4499992" cy="4941168"/>
          </a:xfrm>
        </p:spPr>
        <p:txBody>
          <a:bodyPr>
            <a:normAutofit/>
          </a:bodyPr>
          <a:lstStyle/>
          <a:p>
            <a:pPr>
              <a:buFontTx/>
              <a:buChar char="-"/>
            </a:pPr>
            <a:r>
              <a:rPr lang="vi-VN" sz="2400" smtClean="0">
                <a:latin typeface="Times New Roman" pitchFamily="18" charset="0"/>
                <a:cs typeface="Times New Roman" pitchFamily="18" charset="0"/>
              </a:rPr>
              <a:t>Tỉ </a:t>
            </a:r>
            <a:r>
              <a:rPr lang="vi-VN" sz="2400">
                <a:latin typeface="Times New Roman" pitchFamily="18" charset="0"/>
                <a:cs typeface="Times New Roman" pitchFamily="18" charset="0"/>
              </a:rPr>
              <a:t>lệ bệnh lupus ban đỏ hệ thống rất khác nhau giữa các nước, dân tộc, giới tính, và thay </a:t>
            </a:r>
            <a:r>
              <a:rPr lang="vi-VN" sz="2400" smtClean="0">
                <a:latin typeface="Times New Roman" pitchFamily="18" charset="0"/>
                <a:cs typeface="Times New Roman" pitchFamily="18" charset="0"/>
              </a:rPr>
              <a:t>đổi </a:t>
            </a:r>
            <a:r>
              <a:rPr lang="vi-VN" sz="2400">
                <a:latin typeface="Times New Roman" pitchFamily="18" charset="0"/>
                <a:cs typeface="Times New Roman" pitchFamily="18" charset="0"/>
              </a:rPr>
              <a:t>theo thời </a:t>
            </a:r>
            <a:r>
              <a:rPr lang="vi-VN" sz="2400" smtClean="0">
                <a:latin typeface="Times New Roman" pitchFamily="18" charset="0"/>
                <a:cs typeface="Times New Roman" pitchFamily="18" charset="0"/>
              </a:rPr>
              <a:t>gian</a:t>
            </a:r>
            <a:r>
              <a:rPr lang="en-US" sz="2400" smtClean="0">
                <a:latin typeface="Times New Roman" pitchFamily="18" charset="0"/>
                <a:cs typeface="Times New Roman" pitchFamily="18" charset="0"/>
              </a:rPr>
              <a:t>.</a:t>
            </a:r>
          </a:p>
          <a:p>
            <a:pPr>
              <a:buFontTx/>
              <a:buChar char="-"/>
            </a:pPr>
            <a:r>
              <a:rPr lang="vi-VN" sz="2400" smtClean="0">
                <a:latin typeface="Times New Roman" pitchFamily="18" charset="0"/>
                <a:cs typeface="Times New Roman" pitchFamily="18" charset="0"/>
              </a:rPr>
              <a:t>Tỉ </a:t>
            </a:r>
            <a:r>
              <a:rPr lang="vi-VN" sz="2400">
                <a:latin typeface="Times New Roman" pitchFamily="18" charset="0"/>
                <a:cs typeface="Times New Roman" pitchFamily="18" charset="0"/>
              </a:rPr>
              <a:t>lệ mắc bệnh trong cộng đồng 40-50/100.000 </a:t>
            </a:r>
            <a:r>
              <a:rPr lang="vi-VN" sz="2400" smtClean="0">
                <a:latin typeface="Times New Roman" pitchFamily="18" charset="0"/>
                <a:cs typeface="Times New Roman" pitchFamily="18" charset="0"/>
              </a:rPr>
              <a:t>dân.</a:t>
            </a:r>
            <a:endParaRPr lang="en-US" sz="2400">
              <a:latin typeface="Times New Roman" pitchFamily="18" charset="0"/>
              <a:cs typeface="Times New Roman" pitchFamily="18" charset="0"/>
            </a:endParaRPr>
          </a:p>
          <a:p>
            <a:pPr>
              <a:buFontTx/>
              <a:buChar char="-"/>
            </a:pPr>
            <a:r>
              <a:rPr lang="vi-VN" sz="2400" smtClean="0">
                <a:latin typeface="Times New Roman" pitchFamily="18" charset="0"/>
                <a:cs typeface="Times New Roman" pitchFamily="18" charset="0"/>
              </a:rPr>
              <a:t>Bệnh </a:t>
            </a:r>
            <a:r>
              <a:rPr lang="vi-VN" sz="2400">
                <a:latin typeface="Times New Roman" pitchFamily="18" charset="0"/>
                <a:cs typeface="Times New Roman" pitchFamily="18" charset="0"/>
              </a:rPr>
              <a:t>có tỉ lệ ở nữ/nam = 10/1 ,8/1</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1988840"/>
            <a:ext cx="4176464" cy="2736304"/>
          </a:xfrm>
          <a:prstGeom prst="rect">
            <a:avLst/>
          </a:prstGeom>
        </p:spPr>
      </p:pic>
    </p:spTree>
    <p:extLst>
      <p:ext uri="{BB962C8B-B14F-4D97-AF65-F5344CB8AC3E}">
        <p14:creationId xmlns:p14="http://schemas.microsoft.com/office/powerpoint/2010/main" val="16637548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0"/>
            <a:ext cx="9143949" cy="1123964"/>
          </a:xfrm>
        </p:spPr>
        <p:txBody>
          <a:bodyPr>
            <a:noAutofit/>
          </a:bodyPr>
          <a:lstStyle/>
          <a:p>
            <a:r>
              <a:rPr lang="en-US" b="1" smtClean="0">
                <a:latin typeface="Times New Roman" pitchFamily="18" charset="0"/>
                <a:cs typeface="Times New Roman" pitchFamily="18" charset="0"/>
              </a:rPr>
              <a:t>III</a:t>
            </a:r>
            <a:r>
              <a:rPr lang="vi-VN" b="1" smtClean="0"/>
              <a:t>. </a:t>
            </a:r>
            <a:r>
              <a:rPr lang="vi-VN" b="1" dirty="0" smtClean="0"/>
              <a:t>CĂN NGUYÊN VÀ BỆNH SINH </a:t>
            </a:r>
            <a:endParaRPr lang="en-US" b="1" dirty="0"/>
          </a:p>
        </p:txBody>
      </p:sp>
      <p:sp>
        <p:nvSpPr>
          <p:cNvPr id="3" name="Content Placeholder 2"/>
          <p:cNvSpPr>
            <a:spLocks noGrp="1"/>
          </p:cNvSpPr>
          <p:nvPr>
            <p:ph idx="1"/>
          </p:nvPr>
        </p:nvSpPr>
        <p:spPr>
          <a:xfrm>
            <a:off x="457200" y="1196752"/>
            <a:ext cx="8229600" cy="5472608"/>
          </a:xfrm>
        </p:spPr>
        <p:txBody>
          <a:bodyPr>
            <a:noAutofit/>
          </a:bodyPr>
          <a:lstStyle/>
          <a:p>
            <a:pPr marL="514350" indent="-514350">
              <a:buAutoNum type="arabicPeriod"/>
            </a:pPr>
            <a:r>
              <a:rPr lang="vi-VN" sz="2800" b="1" dirty="0" smtClean="0">
                <a:latin typeface="Times New Roman" panose="02020603050405020304" pitchFamily="18" charset="0"/>
                <a:cs typeface="Times New Roman" panose="02020603050405020304" pitchFamily="18" charset="0"/>
              </a:rPr>
              <a:t>Căn nguyên</a:t>
            </a:r>
          </a:p>
          <a:p>
            <a:r>
              <a:rPr lang="en-US" sz="2400" smtClean="0">
                <a:latin typeface="Times New Roman" panose="02020603050405020304" pitchFamily="18" charset="0"/>
                <a:cs typeface="Times New Roman" panose="02020603050405020304" pitchFamily="18" charset="0"/>
              </a:rPr>
              <a:t>Còn nhiều điểm</a:t>
            </a:r>
            <a:r>
              <a:rPr lang="vi-VN" sz="240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a:t>
            </a:r>
            <a:r>
              <a:rPr lang="vi-VN" sz="2400" smtClean="0">
                <a:latin typeface="Times New Roman" panose="02020603050405020304" pitchFamily="18" charset="0"/>
                <a:cs typeface="Times New Roman" panose="02020603050405020304" pitchFamily="18" charset="0"/>
              </a:rPr>
              <a:t>hưa </a:t>
            </a:r>
            <a:r>
              <a:rPr lang="vi-VN" sz="2400" dirty="0" smtClean="0">
                <a:latin typeface="Times New Roman" panose="02020603050405020304" pitchFamily="18" charset="0"/>
                <a:cs typeface="Times New Roman" panose="02020603050405020304" pitchFamily="18" charset="0"/>
              </a:rPr>
              <a:t>rõ tuy nhiên các nghiên </a:t>
            </a:r>
            <a:r>
              <a:rPr lang="vi-VN" sz="2400" dirty="0">
                <a:latin typeface="Times New Roman" panose="02020603050405020304" pitchFamily="18" charset="0"/>
                <a:cs typeface="Times New Roman" panose="02020603050405020304" pitchFamily="18" charset="0"/>
              </a:rPr>
              <a:t>cứu gợi ý rằng các </a:t>
            </a:r>
            <a:r>
              <a:rPr lang="vi-VN" sz="2400" dirty="0" smtClean="0">
                <a:latin typeface="Times New Roman" panose="02020603050405020304" pitchFamily="18" charset="0"/>
                <a:cs typeface="Times New Roman" panose="02020603050405020304" pitchFamily="18" charset="0"/>
              </a:rPr>
              <a:t>yếu tố </a:t>
            </a:r>
            <a:r>
              <a:rPr lang="vi-VN" sz="2400" dirty="0">
                <a:latin typeface="Times New Roman" panose="02020603050405020304" pitchFamily="18" charset="0"/>
                <a:cs typeface="Times New Roman" panose="02020603050405020304" pitchFamily="18" charset="0"/>
              </a:rPr>
              <a:t>như: di truyền, hoóc </a:t>
            </a:r>
            <a:r>
              <a:rPr lang="vi-VN" sz="2400" dirty="0" smtClean="0">
                <a:latin typeface="Times New Roman" panose="02020603050405020304" pitchFamily="18" charset="0"/>
                <a:cs typeface="Times New Roman" panose="02020603050405020304" pitchFamily="18" charset="0"/>
              </a:rPr>
              <a:t>môn giới </a:t>
            </a:r>
            <a:r>
              <a:rPr lang="vi-VN" sz="2400" dirty="0">
                <a:latin typeface="Times New Roman" panose="02020603050405020304" pitchFamily="18" charset="0"/>
                <a:cs typeface="Times New Roman" panose="02020603050405020304" pitchFamily="18" charset="0"/>
              </a:rPr>
              <a:t>tính, môi trường đóng </a:t>
            </a:r>
            <a:r>
              <a:rPr lang="vi-VN" sz="2400" dirty="0" smtClean="0">
                <a:latin typeface="Times New Roman" panose="02020603050405020304" pitchFamily="18" charset="0"/>
                <a:cs typeface="Times New Roman" panose="02020603050405020304" pitchFamily="18" charset="0"/>
              </a:rPr>
              <a:t>vai trò </a:t>
            </a:r>
            <a:r>
              <a:rPr lang="vi-VN" sz="2400" dirty="0">
                <a:latin typeface="Times New Roman" panose="02020603050405020304" pitchFamily="18" charset="0"/>
                <a:cs typeface="Times New Roman" panose="02020603050405020304" pitchFamily="18" charset="0"/>
              </a:rPr>
              <a:t>quan trọng trong </a:t>
            </a:r>
            <a:r>
              <a:rPr lang="vi-VN" sz="2400" dirty="0" smtClean="0">
                <a:latin typeface="Times New Roman" panose="02020603050405020304" pitchFamily="18" charset="0"/>
                <a:cs typeface="Times New Roman" panose="02020603050405020304" pitchFamily="18" charset="0"/>
              </a:rPr>
              <a:t>bệnh nguyên </a:t>
            </a:r>
            <a:r>
              <a:rPr lang="vi-VN" sz="2400" dirty="0">
                <a:latin typeface="Times New Roman" panose="02020603050405020304" pitchFamily="18" charset="0"/>
                <a:cs typeface="Times New Roman" panose="02020603050405020304" pitchFamily="18" charset="0"/>
              </a:rPr>
              <a:t>bệnh.</a:t>
            </a:r>
          </a:p>
          <a:p>
            <a:pPr marL="0" indent="0">
              <a:buNone/>
            </a:pPr>
            <a:r>
              <a:rPr lang="vi-VN"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Các </a:t>
            </a:r>
            <a:r>
              <a:rPr lang="vi-VN" sz="2400" dirty="0">
                <a:latin typeface="Times New Roman" panose="02020603050405020304" pitchFamily="18" charset="0"/>
                <a:cs typeface="Times New Roman" panose="02020603050405020304" pitchFamily="18" charset="0"/>
              </a:rPr>
              <a:t>biến đổi về di truyền, </a:t>
            </a:r>
            <a:r>
              <a:rPr lang="vi-VN" sz="2400" dirty="0" smtClean="0">
                <a:latin typeface="Times New Roman" panose="02020603050405020304" pitchFamily="18" charset="0"/>
                <a:cs typeface="Times New Roman" panose="02020603050405020304" pitchFamily="18" charset="0"/>
              </a:rPr>
              <a:t>yếu tố </a:t>
            </a:r>
            <a:r>
              <a:rPr lang="vi-VN" sz="2400" dirty="0">
                <a:latin typeface="Times New Roman" panose="02020603050405020304" pitchFamily="18" charset="0"/>
                <a:cs typeface="Times New Roman" panose="02020603050405020304" pitchFamily="18" charset="0"/>
              </a:rPr>
              <a:t>gia đình </a:t>
            </a:r>
            <a:r>
              <a:rPr lang="vi-VN" sz="2400" dirty="0" smtClean="0">
                <a:latin typeface="Times New Roman" panose="02020603050405020304" pitchFamily="18" charset="0"/>
                <a:cs typeface="Times New Roman" panose="02020603050405020304" pitchFamily="18" charset="0"/>
              </a:rPr>
              <a:t>(5 </a:t>
            </a:r>
            <a:r>
              <a:rPr lang="vi-VN" sz="2400" dirty="0">
                <a:latin typeface="Times New Roman" panose="02020603050405020304" pitchFamily="18" charset="0"/>
                <a:cs typeface="Times New Roman" panose="02020603050405020304" pitchFamily="18" charset="0"/>
              </a:rPr>
              <a:t>- 10</a:t>
            </a:r>
            <a:r>
              <a:rPr lang="vi-VN" sz="2400" dirty="0" smtClean="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Các tác giả đã quan sát thấy có sự thay đổi HLA b8 DR2, DR3, DRW52, DQW1, DQW2. Thiếu </a:t>
            </a:r>
            <a:r>
              <a:rPr lang="vi-VN" sz="2400">
                <a:latin typeface="Times New Roman" panose="02020603050405020304" pitchFamily="18" charset="0"/>
                <a:cs typeface="Times New Roman" panose="02020603050405020304" pitchFamily="18" charset="0"/>
              </a:rPr>
              <a:t>hụt </a:t>
            </a:r>
            <a:r>
              <a:rPr lang="vi-VN" sz="2400" smtClean="0">
                <a:latin typeface="Times New Roman" panose="02020603050405020304" pitchFamily="18" charset="0"/>
                <a:cs typeface="Times New Roman" panose="02020603050405020304" pitchFamily="18" charset="0"/>
              </a:rPr>
              <a:t>C19</a:t>
            </a:r>
            <a:r>
              <a:rPr lang="vi-VN" sz="2400" dirty="0">
                <a:latin typeface="Times New Roman" panose="02020603050405020304" pitchFamily="18" charset="0"/>
                <a:cs typeface="Times New Roman" panose="02020603050405020304" pitchFamily="18" charset="0"/>
              </a:rPr>
              <a:t>, C2. </a:t>
            </a:r>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Nguyên nhân do thuốc</a:t>
            </a:r>
            <a:r>
              <a:rPr lang="vi-VN" sz="2400" dirty="0" smtClean="0">
                <a:latin typeface="Times New Roman" panose="02020603050405020304" pitchFamily="18" charset="0"/>
                <a:cs typeface="Times New Roman" panose="02020603050405020304" pitchFamily="18" charset="0"/>
              </a:rPr>
              <a:t>: khi </a:t>
            </a:r>
            <a:r>
              <a:rPr lang="vi-VN" sz="2400" dirty="0">
                <a:latin typeface="Times New Roman" panose="02020603050405020304" pitchFamily="18" charset="0"/>
                <a:cs typeface="Times New Roman" panose="02020603050405020304" pitchFamily="18" charset="0"/>
              </a:rPr>
              <a:t>dùng Hydralazine, thuốc chống co giật, isoniazide, procainamide, gọi là hội chứng lupus đỏ do thuốc. </a:t>
            </a:r>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Do </a:t>
            </a:r>
            <a:r>
              <a:rPr lang="vi-VN" sz="2400" dirty="0">
                <a:latin typeface="Times New Roman" panose="02020603050405020304" pitchFamily="18" charset="0"/>
                <a:cs typeface="Times New Roman" panose="02020603050405020304" pitchFamily="18" charset="0"/>
              </a:rPr>
              <a:t>tác động của ánh </a:t>
            </a:r>
            <a:r>
              <a:rPr lang="vi-VN" sz="2400" dirty="0" smtClean="0">
                <a:latin typeface="Times New Roman" panose="02020603050405020304" pitchFamily="18" charset="0"/>
                <a:cs typeface="Times New Roman" panose="02020603050405020304" pitchFamily="18" charset="0"/>
              </a:rPr>
              <a:t>nắng: làm bệnh nặng thêm 36%</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140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692696"/>
            <a:ext cx="8280920" cy="4272880"/>
          </a:xfrm>
          <a:prstGeom prst="rect">
            <a:avLst/>
          </a:prstGeom>
        </p:spPr>
      </p:pic>
      <p:sp>
        <p:nvSpPr>
          <p:cNvPr id="5" name="TextBox 4"/>
          <p:cNvSpPr txBox="1"/>
          <p:nvPr/>
        </p:nvSpPr>
        <p:spPr>
          <a:xfrm>
            <a:off x="2411760" y="5517232"/>
            <a:ext cx="4927952" cy="461665"/>
          </a:xfrm>
          <a:prstGeom prst="rect">
            <a:avLst/>
          </a:prstGeom>
          <a:noFill/>
        </p:spPr>
        <p:txBody>
          <a:bodyPr wrap="none" rtlCol="0">
            <a:spAutoFit/>
          </a:bodyPr>
          <a:lstStyle/>
          <a:p>
            <a:r>
              <a:rPr lang="vi-VN" sz="2400" b="1" dirty="0" smtClean="0">
                <a:latin typeface="Times New Roman" panose="02020603050405020304" pitchFamily="18" charset="0"/>
                <a:cs typeface="Times New Roman" panose="02020603050405020304" pitchFamily="18" charset="0"/>
              </a:rPr>
              <a:t>Căn nguyên gây bệnh Lupus ban đỏ</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05824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1370</TotalTime>
  <Words>2027</Words>
  <Application>Microsoft Office PowerPoint</Application>
  <PresentationFormat>On-screen Show (4:3)</PresentationFormat>
  <Paragraphs>190</Paragraphs>
  <Slides>31</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Times New Roman</vt:lpstr>
      <vt:lpstr>Office Theme</vt:lpstr>
      <vt:lpstr>PowerPoint Presentation</vt:lpstr>
      <vt:lpstr>Thành viên trong nhóm :</vt:lpstr>
      <vt:lpstr>PowerPoint Presentation</vt:lpstr>
      <vt:lpstr>PowerPoint Presentation</vt:lpstr>
      <vt:lpstr>PowerPoint Presentation</vt:lpstr>
      <vt:lpstr>PowerPoint Presentation</vt:lpstr>
      <vt:lpstr>II.DỊCH TỄ HỌC</vt:lpstr>
      <vt:lpstr>III. CĂN NGUYÊN VÀ BỆNH SINH </vt:lpstr>
      <vt:lpstr>PowerPoint Presentation</vt:lpstr>
      <vt:lpstr>PowerPoint Presentation</vt:lpstr>
      <vt:lpstr>PowerPoint Presentation</vt:lpstr>
      <vt:lpstr>PowerPoint Presentation</vt:lpstr>
      <vt:lpstr>PowerPoint Presentation</vt:lpstr>
      <vt:lpstr>V.DẤU HIỆU XÉT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Biến chứng trong thai sản: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121</cp:revision>
  <dcterms:created xsi:type="dcterms:W3CDTF">2019-03-03T01:49:32Z</dcterms:created>
  <dcterms:modified xsi:type="dcterms:W3CDTF">2019-04-10T13:58:38Z</dcterms:modified>
</cp:coreProperties>
</file>