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notesMasterIdLst>
    <p:notesMasterId r:id="rId13"/>
  </p:notesMasterIdLst>
  <p:sldIdLst>
    <p:sldId id="277" r:id="rId2"/>
    <p:sldId id="263" r:id="rId3"/>
    <p:sldId id="264" r:id="rId4"/>
    <p:sldId id="266" r:id="rId5"/>
    <p:sldId id="267" r:id="rId6"/>
    <p:sldId id="269" r:id="rId7"/>
    <p:sldId id="268" r:id="rId8"/>
    <p:sldId id="272" r:id="rId9"/>
    <p:sldId id="256" r:id="rId10"/>
    <p:sldId id="273" r:id="rId11"/>
    <p:sldId id="276" r:id="rId1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036" autoAdjust="0"/>
  </p:normalViewPr>
  <p:slideViewPr>
    <p:cSldViewPr showGuides="1">
      <p:cViewPr varScale="1">
        <p:scale>
          <a:sx n="70" d="100"/>
          <a:sy n="70" d="100"/>
        </p:scale>
        <p:origin x="660"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EF906C3-0358-4712-8DD3-64C0C1511120}" type="datetimeFigureOut">
              <a:rPr lang="en-US"/>
              <a:pPr>
                <a:defRPr/>
              </a:pPr>
              <a:t>10/27/2016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29B6EBB-AF66-4828-8C33-96CF647D43A7}"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317577C-7B8D-4A80-8716-478F625DAC9A}" type="slidenum">
              <a:rPr lang="en-US" altLang="vi-VN" smtClean="0"/>
              <a:pPr/>
              <a:t>4</a:t>
            </a:fld>
            <a:endParaRPr lang="en-US" alt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9CE1857F-0A6C-4577-9B79-95B7AB275F57}" type="datetimeFigureOut">
              <a:rPr lang="en-US"/>
              <a:pPr>
                <a:defRPr/>
              </a:pPr>
              <a:t>10/27/2016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C1CF8B-172D-46FF-BBA6-DDC219BBC487}" type="slidenum">
              <a:rPr lang="en-US" altLang="vi-VN"/>
              <a:pPr>
                <a:defRPr/>
              </a:pPr>
              <a:t>‹#›</a:t>
            </a:fld>
            <a:endParaRPr lang="en-US" altLang="vi-VN"/>
          </a:p>
        </p:txBody>
      </p:sp>
    </p:spTree>
    <p:extLst>
      <p:ext uri="{BB962C8B-B14F-4D97-AF65-F5344CB8AC3E}">
        <p14:creationId xmlns:p14="http://schemas.microsoft.com/office/powerpoint/2010/main" val="4156664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A25B2DA-01B4-4237-89ED-2CC6C4AE5AD0}" type="datetimeFigureOut">
              <a:rPr lang="en-US"/>
              <a:pPr>
                <a:defRPr/>
              </a:pPr>
              <a:t>10/27/2016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D643DD-D33D-469E-955F-E821D3A08A11}" type="slidenum">
              <a:rPr lang="en-US" altLang="vi-VN"/>
              <a:pPr>
                <a:defRPr/>
              </a:pPr>
              <a:t>‹#›</a:t>
            </a:fld>
            <a:endParaRPr lang="en-US" altLang="vi-VN"/>
          </a:p>
        </p:txBody>
      </p:sp>
    </p:spTree>
    <p:extLst>
      <p:ext uri="{BB962C8B-B14F-4D97-AF65-F5344CB8AC3E}">
        <p14:creationId xmlns:p14="http://schemas.microsoft.com/office/powerpoint/2010/main" val="2616785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80FD00D-3DCB-4A63-B898-AA05D249A119}" type="datetimeFigureOut">
              <a:rPr lang="en-US"/>
              <a:pPr>
                <a:defRPr/>
              </a:pPr>
              <a:t>10/27/2016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6EFBEE-E163-4F79-B16D-935A33C3FDF2}" type="slidenum">
              <a:rPr lang="en-US" altLang="vi-VN"/>
              <a:pPr>
                <a:defRPr/>
              </a:pPr>
              <a:t>‹#›</a:t>
            </a:fld>
            <a:endParaRPr lang="en-US" altLang="vi-VN"/>
          </a:p>
        </p:txBody>
      </p:sp>
    </p:spTree>
    <p:extLst>
      <p:ext uri="{BB962C8B-B14F-4D97-AF65-F5344CB8AC3E}">
        <p14:creationId xmlns:p14="http://schemas.microsoft.com/office/powerpoint/2010/main" val="2680604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84948D3-6216-42AA-9835-74663A5D44BA}" type="datetimeFigureOut">
              <a:rPr lang="en-US"/>
              <a:pPr>
                <a:defRPr/>
              </a:pPr>
              <a:t>10/27/2016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FB8FC9-3C8A-44F4-9950-FBE5831F2147}" type="slidenum">
              <a:rPr lang="en-US" altLang="vi-VN"/>
              <a:pPr>
                <a:defRPr/>
              </a:pPr>
              <a:t>‹#›</a:t>
            </a:fld>
            <a:endParaRPr lang="en-US" altLang="vi-VN"/>
          </a:p>
        </p:txBody>
      </p:sp>
    </p:spTree>
    <p:extLst>
      <p:ext uri="{BB962C8B-B14F-4D97-AF65-F5344CB8AC3E}">
        <p14:creationId xmlns:p14="http://schemas.microsoft.com/office/powerpoint/2010/main" val="3161558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9889761F-673A-4BCB-A1E9-D478DFF0FBEE}" type="datetimeFigureOut">
              <a:rPr lang="en-US"/>
              <a:pPr>
                <a:defRPr/>
              </a:pPr>
              <a:t>10/27/2016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255429-54CF-4D71-A48F-536B47156870}" type="slidenum">
              <a:rPr lang="en-US" altLang="vi-VN"/>
              <a:pPr>
                <a:defRPr/>
              </a:pPr>
              <a:t>‹#›</a:t>
            </a:fld>
            <a:endParaRPr lang="en-US" altLang="vi-VN"/>
          </a:p>
        </p:txBody>
      </p:sp>
    </p:spTree>
    <p:extLst>
      <p:ext uri="{BB962C8B-B14F-4D97-AF65-F5344CB8AC3E}">
        <p14:creationId xmlns:p14="http://schemas.microsoft.com/office/powerpoint/2010/main" val="2831520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1877C5D-F8E1-405C-A5FF-FA7E6BF7E00F}" type="datetimeFigureOut">
              <a:rPr lang="en-US"/>
              <a:pPr>
                <a:defRPr/>
              </a:pPr>
              <a:t>10/27/2016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FCD488-049D-4717-9F5B-792F4722484B}" type="slidenum">
              <a:rPr lang="en-US" altLang="vi-VN"/>
              <a:pPr>
                <a:defRPr/>
              </a:pPr>
              <a:t>‹#›</a:t>
            </a:fld>
            <a:endParaRPr lang="en-US" altLang="vi-VN"/>
          </a:p>
        </p:txBody>
      </p:sp>
    </p:spTree>
    <p:extLst>
      <p:ext uri="{BB962C8B-B14F-4D97-AF65-F5344CB8AC3E}">
        <p14:creationId xmlns:p14="http://schemas.microsoft.com/office/powerpoint/2010/main" val="565162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8646437A-E130-48D0-A8B0-C4C500E0AD21}" type="datetimeFigureOut">
              <a:rPr lang="en-US"/>
              <a:pPr>
                <a:defRPr/>
              </a:pPr>
              <a:t>10/27/2016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CB71CBB-6B7B-458E-BD54-BC96E9059CC8}" type="slidenum">
              <a:rPr lang="en-US" altLang="vi-VN"/>
              <a:pPr>
                <a:defRPr/>
              </a:pPr>
              <a:t>‹#›</a:t>
            </a:fld>
            <a:endParaRPr lang="en-US" altLang="vi-VN"/>
          </a:p>
        </p:txBody>
      </p:sp>
    </p:spTree>
    <p:extLst>
      <p:ext uri="{BB962C8B-B14F-4D97-AF65-F5344CB8AC3E}">
        <p14:creationId xmlns:p14="http://schemas.microsoft.com/office/powerpoint/2010/main" val="259200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F8960FA-3DAA-4FAF-B2C9-F5186D21C2DE}" type="datetimeFigureOut">
              <a:rPr lang="en-US"/>
              <a:pPr>
                <a:defRPr/>
              </a:pPr>
              <a:t>10/27/2016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99C133F-1667-454B-9369-640E0A56314D}" type="slidenum">
              <a:rPr lang="en-US" altLang="vi-VN"/>
              <a:pPr>
                <a:defRPr/>
              </a:pPr>
              <a:t>‹#›</a:t>
            </a:fld>
            <a:endParaRPr lang="en-US" altLang="vi-VN"/>
          </a:p>
        </p:txBody>
      </p:sp>
    </p:spTree>
    <p:extLst>
      <p:ext uri="{BB962C8B-B14F-4D97-AF65-F5344CB8AC3E}">
        <p14:creationId xmlns:p14="http://schemas.microsoft.com/office/powerpoint/2010/main" val="943597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63B62AA-515B-482C-9D03-4D83345225DE}" type="datetimeFigureOut">
              <a:rPr lang="en-US"/>
              <a:pPr>
                <a:defRPr/>
              </a:pPr>
              <a:t>10/27/2016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1C8B72B-C8A4-40D2-8768-2412D2B7C757}" type="slidenum">
              <a:rPr lang="en-US" altLang="vi-VN"/>
              <a:pPr>
                <a:defRPr/>
              </a:pPr>
              <a:t>‹#›</a:t>
            </a:fld>
            <a:endParaRPr lang="en-US" altLang="vi-VN"/>
          </a:p>
        </p:txBody>
      </p:sp>
    </p:spTree>
    <p:extLst>
      <p:ext uri="{BB962C8B-B14F-4D97-AF65-F5344CB8AC3E}">
        <p14:creationId xmlns:p14="http://schemas.microsoft.com/office/powerpoint/2010/main" val="2563485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2DC6F2C8-AE7D-492B-80D1-624662C627E2}" type="datetimeFigureOut">
              <a:rPr lang="en-US"/>
              <a:pPr>
                <a:defRPr/>
              </a:pPr>
              <a:t>10/27/2016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570EECC-4DCD-4739-B233-8669DF8A5263}" type="slidenum">
              <a:rPr lang="en-US" altLang="vi-VN"/>
              <a:pPr>
                <a:defRPr/>
              </a:pPr>
              <a:t>‹#›</a:t>
            </a:fld>
            <a:endParaRPr lang="en-US" altLang="vi-VN"/>
          </a:p>
        </p:txBody>
      </p:sp>
    </p:spTree>
    <p:extLst>
      <p:ext uri="{BB962C8B-B14F-4D97-AF65-F5344CB8AC3E}">
        <p14:creationId xmlns:p14="http://schemas.microsoft.com/office/powerpoint/2010/main" val="3905542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3C6A2550-E203-4C31-A9FE-6D1A995D3A0D}" type="datetimeFigureOut">
              <a:rPr lang="en-US"/>
              <a:pPr>
                <a:defRPr/>
              </a:pPr>
              <a:t>10/27/2016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6BA58B-6493-4459-87B9-6CCDB5861FC4}" type="slidenum">
              <a:rPr lang="en-US" altLang="vi-VN"/>
              <a:pPr>
                <a:defRPr/>
              </a:pPr>
              <a:t>‹#›</a:t>
            </a:fld>
            <a:endParaRPr lang="en-US" altLang="vi-VN"/>
          </a:p>
        </p:txBody>
      </p:sp>
    </p:spTree>
    <p:extLst>
      <p:ext uri="{BB962C8B-B14F-4D97-AF65-F5344CB8AC3E}">
        <p14:creationId xmlns:p14="http://schemas.microsoft.com/office/powerpoint/2010/main" val="1927108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166B7248-DFD4-4D85-AB59-A7C8A01ACA6A}" type="datetimeFigureOut">
              <a:rPr lang="en-US"/>
              <a:pPr>
                <a:defRPr/>
              </a:pPr>
              <a:t>10/27/2016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477F0AE2-B160-47D7-8D93-59F69F555074}"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96607" cy="6858000"/>
          </a:xfrm>
          <a:prstGeom prst="rect">
            <a:avLst/>
          </a:prstGeom>
        </p:spPr>
      </p:pic>
      <p:sp>
        <p:nvSpPr>
          <p:cNvPr id="5" name="TextBox 20"/>
          <p:cNvSpPr txBox="1">
            <a:spLocks noChangeArrowheads="1"/>
          </p:cNvSpPr>
          <p:nvPr/>
        </p:nvSpPr>
        <p:spPr bwMode="auto">
          <a:xfrm>
            <a:off x="-2286000" y="28575"/>
            <a:ext cx="9853981" cy="1323439"/>
          </a:xfrm>
          <a:prstGeom prst="rect">
            <a:avLst/>
          </a:prstGeom>
          <a:noFill/>
          <a:ln>
            <a:noFill/>
          </a:ln>
          <a:effectLst>
            <a:outerShdw blurRad="50800" dist="38100" dir="16200000" rotWithShape="0">
              <a:schemeClr val="bg2">
                <a:alpha val="40000"/>
              </a:schemeClr>
            </a:outerShdw>
          </a:effec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vi-VN" altLang="vi-VN" sz="4000" b="1"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BÀI GIẢNG </a:t>
            </a:r>
          </a:p>
          <a:p>
            <a:pPr algn="ctr" eaLnBrk="1" hangingPunct="1">
              <a:lnSpc>
                <a:spcPct val="100000"/>
              </a:lnSpc>
              <a:spcBef>
                <a:spcPct val="0"/>
              </a:spcBef>
              <a:buFontTx/>
              <a:buNone/>
            </a:pPr>
            <a:r>
              <a:rPr lang="vi-VN" altLang="vi-VN" sz="4000" b="1" dirty="0">
                <a:solidFill>
                  <a:schemeClr val="accent1"/>
                </a:solidFill>
                <a:latin typeface="Verdana" panose="020B0604030504040204" pitchFamily="34" charset="0"/>
                <a:ea typeface="Verdana" panose="020B0604030504040204" pitchFamily="34" charset="0"/>
                <a:cs typeface="Verdana" panose="020B0604030504040204" pitchFamily="34" charset="0"/>
              </a:rPr>
              <a:t>	</a:t>
            </a:r>
            <a:r>
              <a:rPr lang="vi-VN" altLang="vi-VN" sz="4000" b="1"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				VIÊM </a:t>
            </a:r>
            <a:r>
              <a:rPr lang="vi-VN" altLang="vi-VN" sz="4000" b="1" dirty="0">
                <a:solidFill>
                  <a:schemeClr val="accent1"/>
                </a:solidFill>
                <a:latin typeface="Verdana" panose="020B0604030504040204" pitchFamily="34" charset="0"/>
                <a:ea typeface="Verdana" panose="020B0604030504040204" pitchFamily="34" charset="0"/>
                <a:cs typeface="Verdana" panose="020B0604030504040204" pitchFamily="34" charset="0"/>
              </a:rPr>
              <a:t>CẦU THẬN CẤP</a:t>
            </a:r>
            <a:endParaRPr lang="en-US" altLang="vi-VN" sz="40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838200" y="1524000"/>
            <a:ext cx="3975512" cy="830997"/>
          </a:xfrm>
          <a:prstGeom prst="rect">
            <a:avLst/>
          </a:prstGeom>
        </p:spPr>
        <p:txBody>
          <a:bodyPr wrap="none">
            <a:spAutoFit/>
          </a:bodyPr>
          <a:lstStyle/>
          <a:p>
            <a:pPr eaLnBrk="1" hangingPunct="1">
              <a:defRPr/>
            </a:pPr>
            <a:r>
              <a:rPr lang="vi-VN" altLang="vi-VN" sz="2400" b="1" dirty="0" smtClean="0">
                <a:solidFill>
                  <a:srgbClr val="404040"/>
                </a:solidFill>
              </a:rPr>
              <a:t>Môn học : Bệnh Lý Học</a:t>
            </a:r>
          </a:p>
          <a:p>
            <a:pPr eaLnBrk="1" hangingPunct="1">
              <a:defRPr/>
            </a:pPr>
            <a:r>
              <a:rPr lang="vi-VN" altLang="vi-VN" sz="2400" b="1" dirty="0" smtClean="0">
                <a:solidFill>
                  <a:srgbClr val="404040"/>
                </a:solidFill>
              </a:rPr>
              <a:t>Giảng viên : Nguyễn Phúc Học</a:t>
            </a:r>
            <a:endParaRPr lang="en-US" altLang="vi-VN" sz="2400" b="1" dirty="0">
              <a:solidFill>
                <a:srgbClr val="404040"/>
              </a:solidFill>
            </a:endParaRPr>
          </a:p>
        </p:txBody>
      </p:sp>
      <p:sp>
        <p:nvSpPr>
          <p:cNvPr id="7" name="Rectangle 6"/>
          <p:cNvSpPr/>
          <p:nvPr/>
        </p:nvSpPr>
        <p:spPr>
          <a:xfrm>
            <a:off x="837063" y="2354997"/>
            <a:ext cx="3557384" cy="3416320"/>
          </a:xfrm>
          <a:prstGeom prst="rect">
            <a:avLst/>
          </a:prstGeom>
        </p:spPr>
        <p:txBody>
          <a:bodyPr wrap="none">
            <a:spAutoFit/>
          </a:bodyPr>
          <a:lstStyle/>
          <a:p>
            <a:pPr eaLnBrk="1" hangingPunct="1">
              <a:defRPr/>
            </a:pPr>
            <a:r>
              <a:rPr lang="vi-VN" altLang="vi-VN" sz="2400" b="1" dirty="0" smtClean="0">
                <a:solidFill>
                  <a:srgbClr val="404040"/>
                </a:solidFill>
              </a:rPr>
              <a:t>Nhóm II – Lớp T20YDH3A :</a:t>
            </a:r>
          </a:p>
          <a:p>
            <a:pPr eaLnBrk="1" hangingPunct="1">
              <a:defRPr/>
            </a:pPr>
            <a:r>
              <a:rPr lang="vi-VN" altLang="vi-VN" sz="2400" b="1" dirty="0" smtClean="0">
                <a:solidFill>
                  <a:srgbClr val="404040"/>
                </a:solidFill>
              </a:rPr>
              <a:t>Trần Văn Phong</a:t>
            </a:r>
          </a:p>
          <a:p>
            <a:pPr eaLnBrk="1" hangingPunct="1">
              <a:defRPr/>
            </a:pPr>
            <a:r>
              <a:rPr lang="vi-VN" altLang="vi-VN" sz="2400" b="1" dirty="0" smtClean="0">
                <a:solidFill>
                  <a:srgbClr val="404040"/>
                </a:solidFill>
              </a:rPr>
              <a:t>Nguyễn Xuân Lợi</a:t>
            </a:r>
          </a:p>
          <a:p>
            <a:pPr eaLnBrk="1" hangingPunct="1">
              <a:defRPr/>
            </a:pPr>
            <a:r>
              <a:rPr lang="vi-VN" altLang="vi-VN" sz="2400" b="1" dirty="0" smtClean="0">
                <a:solidFill>
                  <a:srgbClr val="404040"/>
                </a:solidFill>
              </a:rPr>
              <a:t>Hồ Hoàng Thắng</a:t>
            </a:r>
          </a:p>
          <a:p>
            <a:pPr eaLnBrk="1" hangingPunct="1">
              <a:defRPr/>
            </a:pPr>
            <a:r>
              <a:rPr lang="vi-VN" altLang="vi-VN" sz="2400" b="1" dirty="0" smtClean="0">
                <a:solidFill>
                  <a:srgbClr val="404040"/>
                </a:solidFill>
              </a:rPr>
              <a:t>Lê Thị Thu Mai</a:t>
            </a:r>
          </a:p>
          <a:p>
            <a:pPr eaLnBrk="1" hangingPunct="1">
              <a:defRPr/>
            </a:pPr>
            <a:r>
              <a:rPr lang="vi-VN" altLang="vi-VN" sz="2400" b="1" dirty="0" smtClean="0">
                <a:solidFill>
                  <a:srgbClr val="404040"/>
                </a:solidFill>
              </a:rPr>
              <a:t>Lê Thị Thúy Nga</a:t>
            </a:r>
          </a:p>
          <a:p>
            <a:pPr eaLnBrk="1" hangingPunct="1">
              <a:defRPr/>
            </a:pPr>
            <a:r>
              <a:rPr lang="vi-VN" altLang="vi-VN" sz="2400" b="1" dirty="0" smtClean="0">
                <a:solidFill>
                  <a:srgbClr val="404040"/>
                </a:solidFill>
              </a:rPr>
              <a:t>Vũ Thị Kiều Nga</a:t>
            </a:r>
          </a:p>
          <a:p>
            <a:pPr eaLnBrk="1" hangingPunct="1">
              <a:defRPr/>
            </a:pPr>
            <a:r>
              <a:rPr lang="vi-VN" altLang="vi-VN" sz="2400" b="1" dirty="0" smtClean="0">
                <a:solidFill>
                  <a:srgbClr val="404040"/>
                </a:solidFill>
              </a:rPr>
              <a:t>Trương Hữu Trung</a:t>
            </a:r>
          </a:p>
          <a:p>
            <a:pPr eaLnBrk="1" hangingPunct="1">
              <a:defRPr/>
            </a:pPr>
            <a:r>
              <a:rPr lang="vi-VN" altLang="vi-VN" sz="2400" b="1" dirty="0" smtClean="0">
                <a:solidFill>
                  <a:srgbClr val="404040"/>
                </a:solidFill>
              </a:rPr>
              <a:t>Trương Công Nhân</a:t>
            </a:r>
          </a:p>
        </p:txBody>
      </p:sp>
      <p:pic>
        <p:nvPicPr>
          <p:cNvPr id="14340" name="Picture 4" descr="image2"/>
          <p:cNvPicPr>
            <a:picLocks noChangeAspect="1" noChangeArrowheads="1"/>
          </p:cNvPicPr>
          <p:nvPr/>
        </p:nvPicPr>
        <p:blipFill rotWithShape="1">
          <a:blip r:embed="rId3">
            <a:extLst>
              <a:ext uri="{28A0092B-C50C-407E-A947-70E740481C1C}">
                <a14:useLocalDpi xmlns:a14="http://schemas.microsoft.com/office/drawing/2010/main" val="0"/>
              </a:ext>
            </a:extLst>
          </a:blip>
          <a:srcRect l="14270" r="15273" b="13290"/>
          <a:stretch/>
        </p:blipFill>
        <p:spPr bwMode="auto">
          <a:xfrm>
            <a:off x="4267200" y="2526983"/>
            <a:ext cx="4439776" cy="2503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4124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1FCF9"/>
            </a:gs>
            <a:gs pos="21001">
              <a:srgbClr val="C8F5E8"/>
            </a:gs>
            <a:gs pos="48000">
              <a:srgbClr val="D6DCE5"/>
            </a:gs>
            <a:gs pos="91000">
              <a:srgbClr val="91EAD2"/>
            </a:gs>
            <a:gs pos="100000">
              <a:srgbClr val="E7E6E6"/>
            </a:gs>
          </a:gsLst>
          <a:lin ang="5400000" scaled="1"/>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68375" y="254000"/>
            <a:ext cx="7237413" cy="457200"/>
          </a:xfrm>
        </p:spPr>
        <p:txBody>
          <a:bodyPr/>
          <a:lstStyle/>
          <a:p>
            <a:r>
              <a:rPr lang="en-US" altLang="vi-VN" sz="2800" b="1" smtClean="0">
                <a:solidFill>
                  <a:srgbClr val="6E8F15"/>
                </a:solidFill>
                <a:latin typeface="Verdana" panose="020B0604030504040204" pitchFamily="34" charset="0"/>
                <a:ea typeface="Verdana" panose="020B0604030504040204" pitchFamily="34" charset="0"/>
                <a:cs typeface="Verdana" panose="020B0604030504040204" pitchFamily="34" charset="0"/>
              </a:rPr>
              <a:t>IV. CHẾ ĐỘ ĂN UỐNG SINH HOẠT</a:t>
            </a:r>
          </a:p>
        </p:txBody>
      </p:sp>
      <p:grpSp>
        <p:nvGrpSpPr>
          <p:cNvPr id="7" name="Nhóm 34"/>
          <p:cNvGrpSpPr/>
          <p:nvPr/>
        </p:nvGrpSpPr>
        <p:grpSpPr>
          <a:xfrm>
            <a:off x="253361" y="1216707"/>
            <a:ext cx="3425335" cy="4598832"/>
            <a:chOff x="1929856" y="1787221"/>
            <a:chExt cx="2293201" cy="3078837"/>
          </a:xfrm>
          <a:effectLst>
            <a:outerShdw blurRad="76200" dir="18900000" sy="23000" kx="-1200000" algn="bl" rotWithShape="0">
              <a:prstClr val="black">
                <a:alpha val="20000"/>
              </a:prstClr>
            </a:outerShdw>
          </a:effectLst>
        </p:grpSpPr>
        <p:sp>
          <p:nvSpPr>
            <p:cNvPr id="8" name="AutoShape 16"/>
            <p:cNvSpPr>
              <a:spLocks noChangeArrowheads="1"/>
            </p:cNvSpPr>
            <p:nvPr/>
          </p:nvSpPr>
          <p:spPr bwMode="auto">
            <a:xfrm>
              <a:off x="2118292" y="1964293"/>
              <a:ext cx="2098787" cy="2885469"/>
            </a:xfrm>
            <a:prstGeom prst="roundRect">
              <a:avLst>
                <a:gd name="adj" fmla="val 469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latin typeface="Arial" charset="0"/>
              </a:endParaRPr>
            </a:p>
          </p:txBody>
        </p:sp>
        <p:sp>
          <p:nvSpPr>
            <p:cNvPr id="9" name="AutoShape 17"/>
            <p:cNvSpPr>
              <a:spLocks noChangeArrowheads="1"/>
            </p:cNvSpPr>
            <p:nvPr/>
          </p:nvSpPr>
          <p:spPr bwMode="gray">
            <a:xfrm>
              <a:off x="2308432" y="1810405"/>
              <a:ext cx="1703994" cy="262711"/>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latin typeface="Arial" charset="0"/>
              </a:endParaRPr>
            </a:p>
          </p:txBody>
        </p:sp>
        <p:sp>
          <p:nvSpPr>
            <p:cNvPr id="10" name="AutoShape 18"/>
            <p:cNvSpPr>
              <a:spLocks noChangeArrowheads="1"/>
            </p:cNvSpPr>
            <p:nvPr/>
          </p:nvSpPr>
          <p:spPr bwMode="auto">
            <a:xfrm flipH="1">
              <a:off x="3845340" y="1867374"/>
              <a:ext cx="65315"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latin typeface="Arial" charset="0"/>
              </a:endParaRPr>
            </a:p>
          </p:txBody>
        </p:sp>
        <p:sp>
          <p:nvSpPr>
            <p:cNvPr id="11" name="AutoShape 19"/>
            <p:cNvSpPr>
              <a:spLocks noChangeArrowheads="1"/>
            </p:cNvSpPr>
            <p:nvPr/>
          </p:nvSpPr>
          <p:spPr bwMode="auto">
            <a:xfrm flipH="1">
              <a:off x="2408581" y="1898252"/>
              <a:ext cx="66766"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latin typeface="Arial" charset="0"/>
              </a:endParaRPr>
            </a:p>
          </p:txBody>
        </p:sp>
        <p:sp>
          <p:nvSpPr>
            <p:cNvPr id="12" name="Text Box 20"/>
            <p:cNvSpPr txBox="1">
              <a:spLocks noChangeArrowheads="1"/>
            </p:cNvSpPr>
            <p:nvPr/>
          </p:nvSpPr>
          <p:spPr bwMode="gray">
            <a:xfrm>
              <a:off x="2670801" y="1787221"/>
              <a:ext cx="898124" cy="309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vi-VN" sz="2400" b="1" dirty="0"/>
                <a:t>Tiết </a:t>
              </a:r>
              <a:r>
                <a:rPr lang="vi-VN" sz="2400" b="1" dirty="0"/>
                <a:t>thực</a:t>
              </a:r>
              <a:endParaRPr lang="vi-VN" sz="2400" b="1" dirty="0"/>
            </a:p>
          </p:txBody>
        </p:sp>
        <p:sp>
          <p:nvSpPr>
            <p:cNvPr id="15" name="Text Box 21"/>
            <p:cNvSpPr txBox="1">
              <a:spLocks noChangeArrowheads="1"/>
            </p:cNvSpPr>
            <p:nvPr/>
          </p:nvSpPr>
          <p:spPr bwMode="auto">
            <a:xfrm>
              <a:off x="1929856" y="2099824"/>
              <a:ext cx="2293201" cy="276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marR="203200" indent="-457200" algn="just">
                <a:lnSpc>
                  <a:spcPts val="2135"/>
                </a:lnSpc>
                <a:spcAft>
                  <a:spcPts val="0"/>
                </a:spcAft>
                <a:buClr>
                  <a:srgbClr val="000000"/>
                </a:buClr>
                <a:buSzPts val="1700"/>
                <a:buFont typeface="Wingdings" panose="05000000000000000000" pitchFamily="2" charset="2"/>
                <a:buChar char="Ø"/>
                <a:tabLst>
                  <a:tab pos="191135" algn="l"/>
                </a:tabLst>
                <a:defRPr/>
              </a:pPr>
              <a:r>
                <a:rPr lang="vi-VN" sz="2200" b="1" dirty="0">
                  <a:latin typeface="+mn-lt"/>
                </a:rPr>
                <a:t>Bệnh nhân thiểu và vô niệu có tăng urê, creatinine máu: lượng nước vào 500-600ml/ngày, muối 2g/ngày, Prôtide 20g/ngày.</a:t>
              </a:r>
            </a:p>
            <a:p>
              <a:pPr marL="457200" indent="-457200">
                <a:lnSpc>
                  <a:spcPts val="2135"/>
                </a:lnSpc>
                <a:spcAft>
                  <a:spcPts val="0"/>
                </a:spcAft>
                <a:buClr>
                  <a:srgbClr val="000000"/>
                </a:buClr>
                <a:buSzPts val="1700"/>
                <a:buFont typeface="Wingdings" panose="05000000000000000000" pitchFamily="2" charset="2"/>
                <a:buChar char="Ø"/>
                <a:tabLst>
                  <a:tab pos="191135" algn="l"/>
                </a:tabLst>
                <a:defRPr/>
              </a:pPr>
              <a:r>
                <a:rPr lang="vi-VN" sz="2200" b="1" dirty="0">
                  <a:latin typeface="+mn-lt"/>
                </a:rPr>
                <a:t>Bệnh thiểu và vô niệu có phù tăng huyết áp, urê, creatinine máu không tăng: muối 0,5 - 1g/ngày, Prôtide 40g/ngày.</a:t>
              </a:r>
              <a:endParaRPr lang="vi-VN" sz="2200" b="1" dirty="0">
                <a:solidFill>
                  <a:srgbClr val="000000"/>
                </a:solidFill>
                <a:latin typeface="+mn-lt"/>
                <a:ea typeface="Calibri" panose="020F0502020204030204" pitchFamily="34" charset="0"/>
                <a:cs typeface="Calibri" panose="020F0502020204030204" pitchFamily="34" charset="0"/>
              </a:endParaRPr>
            </a:p>
          </p:txBody>
        </p:sp>
      </p:grpSp>
      <p:grpSp>
        <p:nvGrpSpPr>
          <p:cNvPr id="25" name="Nhóm 36"/>
          <p:cNvGrpSpPr/>
          <p:nvPr/>
        </p:nvGrpSpPr>
        <p:grpSpPr>
          <a:xfrm>
            <a:off x="4648200" y="2127045"/>
            <a:ext cx="3219450" cy="4658397"/>
            <a:chOff x="6707755" y="1919819"/>
            <a:chExt cx="2098787" cy="3036848"/>
          </a:xfrm>
          <a:effectLst>
            <a:outerShdw blurRad="76200" dir="18900000" sy="23000" kx="-1200000" algn="bl" rotWithShape="0">
              <a:prstClr val="black">
                <a:alpha val="20000"/>
              </a:prstClr>
            </a:outerShdw>
          </a:effectLst>
        </p:grpSpPr>
        <p:sp>
          <p:nvSpPr>
            <p:cNvPr id="26" name="AutoShape 8"/>
            <p:cNvSpPr>
              <a:spLocks noChangeArrowheads="1"/>
            </p:cNvSpPr>
            <p:nvPr/>
          </p:nvSpPr>
          <p:spPr bwMode="auto">
            <a:xfrm>
              <a:off x="6707755" y="2071198"/>
              <a:ext cx="2098787" cy="2885469"/>
            </a:xfrm>
            <a:prstGeom prst="roundRect">
              <a:avLst>
                <a:gd name="adj" fmla="val 4690"/>
              </a:avLst>
            </a:prstGeom>
            <a:noFill/>
            <a:ln w="57150">
              <a:solidFill>
                <a:schemeClr val="hlink"/>
              </a:solidFill>
              <a:round/>
              <a:headEnd/>
              <a:tailEnd/>
            </a:ln>
            <a:effectLst/>
            <a:extLst>
              <a:ext uri="{909E8E84-426E-40DD-AFC4-6F175D3DCCD1}">
                <a14:hiddenFill xmlns:a14="http://schemas.microsoft.com/office/drawing/2010/main">
                  <a:solidFill>
                    <a:srgbClr val="6FC5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latin typeface="Arial" charset="0"/>
              </a:endParaRPr>
            </a:p>
          </p:txBody>
        </p:sp>
        <p:sp>
          <p:nvSpPr>
            <p:cNvPr id="27" name="AutoShape 9"/>
            <p:cNvSpPr>
              <a:spLocks noChangeArrowheads="1"/>
            </p:cNvSpPr>
            <p:nvPr/>
          </p:nvSpPr>
          <p:spPr bwMode="gray">
            <a:xfrm>
              <a:off x="6905151" y="1940568"/>
              <a:ext cx="1703994" cy="262711"/>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latin typeface="Arial" charset="0"/>
              </a:endParaRPr>
            </a:p>
          </p:txBody>
        </p:sp>
        <p:sp>
          <p:nvSpPr>
            <p:cNvPr id="28" name="AutoShape 10"/>
            <p:cNvSpPr>
              <a:spLocks noChangeArrowheads="1"/>
            </p:cNvSpPr>
            <p:nvPr/>
          </p:nvSpPr>
          <p:spPr bwMode="auto">
            <a:xfrm flipH="1">
              <a:off x="8446584" y="2005882"/>
              <a:ext cx="65315"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latin typeface="Arial" charset="0"/>
              </a:endParaRPr>
            </a:p>
          </p:txBody>
        </p:sp>
        <p:sp>
          <p:nvSpPr>
            <p:cNvPr id="29" name="AutoShape 11"/>
            <p:cNvSpPr>
              <a:spLocks noChangeArrowheads="1"/>
            </p:cNvSpPr>
            <p:nvPr/>
          </p:nvSpPr>
          <p:spPr bwMode="auto">
            <a:xfrm flipH="1">
              <a:off x="6999496" y="2005882"/>
              <a:ext cx="65314"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latin typeface="Arial" charset="0"/>
              </a:endParaRPr>
            </a:p>
          </p:txBody>
        </p:sp>
        <p:sp>
          <p:nvSpPr>
            <p:cNvPr id="30" name="Text Box 14"/>
            <p:cNvSpPr txBox="1">
              <a:spLocks noChangeArrowheads="1"/>
            </p:cNvSpPr>
            <p:nvPr/>
          </p:nvSpPr>
          <p:spPr bwMode="gray">
            <a:xfrm>
              <a:off x="7248300" y="1919819"/>
              <a:ext cx="926215" cy="30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vi-VN" altLang="vi-VN" sz="2400" b="1" dirty="0"/>
                <a:t>Nghỉ </a:t>
              </a:r>
              <a:r>
                <a:rPr lang="vi-VN" altLang="vi-VN" sz="2400" b="1" dirty="0"/>
                <a:t>ngơi</a:t>
              </a:r>
              <a:endParaRPr lang="en-US" sz="2400" dirty="0">
                <a:solidFill>
                  <a:srgbClr val="FFFFFF"/>
                </a:solidFill>
                <a:latin typeface="Arial" charset="0"/>
              </a:endParaRPr>
            </a:p>
          </p:txBody>
        </p:sp>
        <p:sp>
          <p:nvSpPr>
            <p:cNvPr id="33" name="Text Box 21"/>
            <p:cNvSpPr txBox="1">
              <a:spLocks noChangeArrowheads="1"/>
            </p:cNvSpPr>
            <p:nvPr/>
          </p:nvSpPr>
          <p:spPr bwMode="auto">
            <a:xfrm>
              <a:off x="6707755" y="2241531"/>
              <a:ext cx="1906325" cy="2708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buFont typeface="Wingdings" panose="05000000000000000000" pitchFamily="2" charset="2"/>
                <a:buChar char="Ø"/>
                <a:defRPr/>
              </a:pPr>
              <a:r>
                <a:rPr lang="vi-VN" altLang="vi-VN" sz="2400" b="1" dirty="0">
                  <a:solidFill>
                    <a:srgbClr val="000000"/>
                  </a:solidFill>
                  <a:ea typeface="Calibri" panose="020F0502020204030204" pitchFamily="34" charset="0"/>
                </a:rPr>
                <a:t>Nghỉ ngơi tuyệt đối từ 3 tuần đến 1 tháng cho đến khi hết triệu chứng. Sau đó trở lại hoạt động từ từ ngay khi còn protein niệu và đái máu vi thể thường từ 6 tuần đến 2 tháng.</a:t>
              </a:r>
              <a:r>
                <a:rPr lang="vi-VN" altLang="vi-VN" sz="2400" b="1" dirty="0"/>
                <a:t> </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2"/>
          <p:cNvPicPr>
            <a:picLocks noChangeAspect="1"/>
          </p:cNvPicPr>
          <p:nvPr/>
        </p:nvPicPr>
        <p:blipFill>
          <a:blip r:embed="rId2">
            <a:extLst>
              <a:ext uri="{28A0092B-C50C-407E-A947-70E740481C1C}">
                <a14:useLocalDpi xmlns:a14="http://schemas.microsoft.com/office/drawing/2010/main" val="0"/>
              </a:ext>
            </a:extLst>
          </a:blip>
          <a:srcRect l="30087" t="20833" r="20132" b="12500"/>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71"/>
          <p:cNvSpPr>
            <a:spLocks noChangeArrowheads="1"/>
          </p:cNvSpPr>
          <p:nvPr/>
        </p:nvSpPr>
        <p:spPr bwMode="gray">
          <a:xfrm>
            <a:off x="1066800" y="1419225"/>
            <a:ext cx="6621463" cy="900113"/>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accent2"/>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b="1">
              <a:latin typeface="Arial" charset="0"/>
            </a:endParaRPr>
          </a:p>
        </p:txBody>
      </p:sp>
      <p:sp>
        <p:nvSpPr>
          <p:cNvPr id="13316" name="Text Box 73"/>
          <p:cNvSpPr txBox="1">
            <a:spLocks noChangeArrowheads="1"/>
          </p:cNvSpPr>
          <p:nvPr/>
        </p:nvSpPr>
        <p:spPr bwMode="gray">
          <a:xfrm>
            <a:off x="1262063" y="1416050"/>
            <a:ext cx="6619875"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36550" algn="l"/>
              </a:tabLst>
              <a:defRPr>
                <a:solidFill>
                  <a:schemeClr val="tx1"/>
                </a:solidFill>
                <a:latin typeface="Calibri" panose="020F0502020204030204" pitchFamily="34" charset="0"/>
                <a:cs typeface="Arial" panose="020B0604020202020204" pitchFamily="34" charset="0"/>
              </a:defRPr>
            </a:lvl1pPr>
            <a:lvl2pPr marL="742950" indent="-285750">
              <a:tabLst>
                <a:tab pos="336550" algn="l"/>
              </a:tabLst>
              <a:defRPr>
                <a:solidFill>
                  <a:schemeClr val="tx1"/>
                </a:solidFill>
                <a:latin typeface="Calibri" panose="020F0502020204030204" pitchFamily="34" charset="0"/>
                <a:cs typeface="Arial" panose="020B0604020202020204" pitchFamily="34" charset="0"/>
              </a:defRPr>
            </a:lvl2pPr>
            <a:lvl3pPr marL="1143000" indent="-228600">
              <a:tabLst>
                <a:tab pos="336550" algn="l"/>
              </a:tabLst>
              <a:defRPr>
                <a:solidFill>
                  <a:schemeClr val="tx1"/>
                </a:solidFill>
                <a:latin typeface="Calibri" panose="020F0502020204030204" pitchFamily="34" charset="0"/>
                <a:cs typeface="Arial" panose="020B0604020202020204" pitchFamily="34" charset="0"/>
              </a:defRPr>
            </a:lvl3pPr>
            <a:lvl4pPr marL="1600200" indent="-228600">
              <a:tabLst>
                <a:tab pos="336550" algn="l"/>
              </a:tabLst>
              <a:defRPr>
                <a:solidFill>
                  <a:schemeClr val="tx1"/>
                </a:solidFill>
                <a:latin typeface="Calibri" panose="020F0502020204030204" pitchFamily="34" charset="0"/>
                <a:cs typeface="Arial" panose="020B0604020202020204" pitchFamily="34" charset="0"/>
              </a:defRPr>
            </a:lvl4pPr>
            <a:lvl5pPr marL="2057400" indent="-228600">
              <a:tabLst>
                <a:tab pos="336550"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336550"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336550"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336550"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336550" algn="l"/>
              </a:tabLst>
              <a:defRPr>
                <a:solidFill>
                  <a:schemeClr val="tx1"/>
                </a:solidFill>
                <a:latin typeface="Calibri" panose="020F0502020204030204" pitchFamily="34" charset="0"/>
                <a:cs typeface="Arial" panose="020B0604020202020204" pitchFamily="34" charset="0"/>
              </a:defRPr>
            </a:lvl9pPr>
          </a:lstStyle>
          <a:p>
            <a:pPr>
              <a:lnSpc>
                <a:spcPts val="2163"/>
              </a:lnSpc>
              <a:buClr>
                <a:srgbClr val="000000"/>
              </a:buClr>
              <a:buSzPts val="1700"/>
            </a:pPr>
            <a:r>
              <a:rPr lang="vi-VN" altLang="vi-VN" b="1"/>
              <a:t>75 - 80 % trường hợp tái phát, số lần tái phát trong mỗi năm tăng dần, đến 5-10 năm có khoảng 30% trường hợp chuyển sang suy thận.</a:t>
            </a:r>
            <a:endParaRPr lang="vi-VN" altLang="vi-VN" sz="1400" b="1">
              <a:solidFill>
                <a:srgbClr val="000000"/>
              </a:solidFill>
            </a:endParaRPr>
          </a:p>
        </p:txBody>
      </p:sp>
      <p:sp>
        <p:nvSpPr>
          <p:cNvPr id="6" name="AutoShape 76"/>
          <p:cNvSpPr>
            <a:spLocks noChangeArrowheads="1"/>
          </p:cNvSpPr>
          <p:nvPr/>
        </p:nvSpPr>
        <p:spPr bwMode="gray">
          <a:xfrm>
            <a:off x="1066800" y="2339975"/>
            <a:ext cx="6621463" cy="538163"/>
          </a:xfrm>
          <a:prstGeom prst="roundRect">
            <a:avLst>
              <a:gd name="adj" fmla="val 16667"/>
            </a:avLst>
          </a:prstGeom>
          <a:gradFill rotWithShape="1">
            <a:gsLst>
              <a:gs pos="0">
                <a:schemeClr val="folHlink">
                  <a:gamma/>
                  <a:tint val="21176"/>
                  <a:invGamma/>
                </a:schemeClr>
              </a:gs>
              <a:gs pos="100000">
                <a:schemeClr val="folHlink"/>
              </a:gs>
            </a:gsLst>
            <a:lin ang="0" scaled="1"/>
          </a:gradFill>
          <a:ln w="12700" algn="ctr">
            <a:solidFill>
              <a:schemeClr val="folHlink"/>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b="1">
              <a:latin typeface="Arial" charset="0"/>
            </a:endParaRPr>
          </a:p>
        </p:txBody>
      </p:sp>
      <p:sp>
        <p:nvSpPr>
          <p:cNvPr id="8" name="AutoShape 81"/>
          <p:cNvSpPr>
            <a:spLocks noChangeArrowheads="1"/>
          </p:cNvSpPr>
          <p:nvPr/>
        </p:nvSpPr>
        <p:spPr bwMode="gray">
          <a:xfrm>
            <a:off x="1066800" y="2890838"/>
            <a:ext cx="6621463" cy="739775"/>
          </a:xfrm>
          <a:prstGeom prst="roundRect">
            <a:avLst>
              <a:gd name="adj" fmla="val 16667"/>
            </a:avLst>
          </a:prstGeom>
          <a:gradFill rotWithShape="1">
            <a:gsLst>
              <a:gs pos="0">
                <a:schemeClr val="bg2">
                  <a:gamma/>
                  <a:tint val="21176"/>
                  <a:invGamma/>
                </a:schemeClr>
              </a:gs>
              <a:gs pos="100000">
                <a:schemeClr val="bg2"/>
              </a:gs>
            </a:gsLst>
            <a:lin ang="0" scaled="1"/>
          </a:gradFill>
          <a:ln w="12700" algn="ctr">
            <a:solidFill>
              <a:schemeClr val="bg2"/>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b="1">
              <a:latin typeface="Arial" charset="0"/>
            </a:endParaRPr>
          </a:p>
        </p:txBody>
      </p:sp>
      <p:sp>
        <p:nvSpPr>
          <p:cNvPr id="6152" name="Rectangle 2"/>
          <p:cNvSpPr>
            <a:spLocks noGrp="1" noChangeArrowheads="1"/>
          </p:cNvSpPr>
          <p:nvPr>
            <p:ph type="title"/>
          </p:nvPr>
        </p:nvSpPr>
        <p:spPr>
          <a:xfrm>
            <a:off x="242888" y="319088"/>
            <a:ext cx="4541837" cy="457200"/>
          </a:xfrm>
        </p:spPr>
        <p:txBody>
          <a:bodyPr rtlCol="0">
            <a:normAutofit fontScale="90000"/>
          </a:bodyPr>
          <a:lstStyle/>
          <a:p>
            <a:pPr fontAlgn="auto">
              <a:spcAft>
                <a:spcPts val="0"/>
              </a:spcAft>
              <a:defRPr/>
            </a:pPr>
            <a:r>
              <a:rPr lang="en-US" altLang="vi-VN" sz="4000" smtClean="0">
                <a:solidFill>
                  <a:srgbClr val="6E8F15"/>
                </a:solidFill>
              </a:rPr>
              <a:t>Tiêu đề</a:t>
            </a:r>
            <a:endParaRPr lang="en-US" altLang="vi-VN" sz="2400" smtClean="0">
              <a:solidFill>
                <a:srgbClr val="6E8F15"/>
              </a:solidFill>
            </a:endParaRPr>
          </a:p>
        </p:txBody>
      </p:sp>
      <p:sp>
        <p:nvSpPr>
          <p:cNvPr id="13320" name="Text Box 73"/>
          <p:cNvSpPr txBox="1">
            <a:spLocks noChangeArrowheads="1"/>
          </p:cNvSpPr>
          <p:nvPr/>
        </p:nvSpPr>
        <p:spPr bwMode="gray">
          <a:xfrm>
            <a:off x="1098550" y="2352675"/>
            <a:ext cx="678338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36550" algn="l"/>
              </a:tabLst>
              <a:defRPr>
                <a:solidFill>
                  <a:schemeClr val="tx1"/>
                </a:solidFill>
                <a:latin typeface="Calibri" panose="020F0502020204030204" pitchFamily="34" charset="0"/>
                <a:cs typeface="Arial" panose="020B0604020202020204" pitchFamily="34" charset="0"/>
              </a:defRPr>
            </a:lvl1pPr>
            <a:lvl2pPr marL="742950" indent="-285750">
              <a:tabLst>
                <a:tab pos="336550" algn="l"/>
              </a:tabLst>
              <a:defRPr>
                <a:solidFill>
                  <a:schemeClr val="tx1"/>
                </a:solidFill>
                <a:latin typeface="Calibri" panose="020F0502020204030204" pitchFamily="34" charset="0"/>
                <a:cs typeface="Arial" panose="020B0604020202020204" pitchFamily="34" charset="0"/>
              </a:defRPr>
            </a:lvl2pPr>
            <a:lvl3pPr marL="1143000" indent="-228600">
              <a:tabLst>
                <a:tab pos="336550" algn="l"/>
              </a:tabLst>
              <a:defRPr>
                <a:solidFill>
                  <a:schemeClr val="tx1"/>
                </a:solidFill>
                <a:latin typeface="Calibri" panose="020F0502020204030204" pitchFamily="34" charset="0"/>
                <a:cs typeface="Arial" panose="020B0604020202020204" pitchFamily="34" charset="0"/>
              </a:defRPr>
            </a:lvl3pPr>
            <a:lvl4pPr marL="1600200" indent="-228600">
              <a:tabLst>
                <a:tab pos="336550" algn="l"/>
              </a:tabLst>
              <a:defRPr>
                <a:solidFill>
                  <a:schemeClr val="tx1"/>
                </a:solidFill>
                <a:latin typeface="Calibri" panose="020F0502020204030204" pitchFamily="34" charset="0"/>
                <a:cs typeface="Arial" panose="020B0604020202020204" pitchFamily="34" charset="0"/>
              </a:defRPr>
            </a:lvl4pPr>
            <a:lvl5pPr marL="2057400" indent="-228600">
              <a:tabLst>
                <a:tab pos="336550"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336550"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336550"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336550"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336550" algn="l"/>
              </a:tabLst>
              <a:defRPr>
                <a:solidFill>
                  <a:schemeClr val="tx1"/>
                </a:solidFill>
                <a:latin typeface="Calibri" panose="020F0502020204030204" pitchFamily="34" charset="0"/>
                <a:cs typeface="Arial" panose="020B0604020202020204" pitchFamily="34" charset="0"/>
              </a:defRPr>
            </a:lvl9pPr>
          </a:lstStyle>
          <a:p>
            <a:pPr>
              <a:lnSpc>
                <a:spcPts val="2163"/>
              </a:lnSpc>
              <a:buClr>
                <a:srgbClr val="000000"/>
              </a:buClr>
              <a:buSzPts val="1700"/>
            </a:pPr>
            <a:r>
              <a:rPr lang="vi-VN" altLang="vi-VN" b="1"/>
              <a:t>Giải quyết ổ nhiễm khuẩn mạn tính đặc biệt là nhiễm khuẩn hầu họng</a:t>
            </a:r>
            <a:endParaRPr lang="vi-VN" altLang="vi-VN" sz="1400" b="1">
              <a:solidFill>
                <a:srgbClr val="000000"/>
              </a:solidFill>
            </a:endParaRPr>
          </a:p>
        </p:txBody>
      </p:sp>
      <p:sp>
        <p:nvSpPr>
          <p:cNvPr id="13321" name="Text Box 73"/>
          <p:cNvSpPr txBox="1">
            <a:spLocks noChangeArrowheads="1"/>
          </p:cNvSpPr>
          <p:nvPr/>
        </p:nvSpPr>
        <p:spPr bwMode="gray">
          <a:xfrm>
            <a:off x="1098550" y="2632075"/>
            <a:ext cx="665162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vi-VN" altLang="vi-VN" sz="2000" b="1"/>
              <a:t/>
            </a:r>
            <a:br>
              <a:rPr lang="vi-VN" altLang="vi-VN" sz="2000" b="1"/>
            </a:br>
            <a:r>
              <a:rPr lang="vi-VN" altLang="vi-VN" sz="1800" b="1">
                <a:solidFill>
                  <a:srgbClr val="000000"/>
                </a:solidFill>
                <a:ea typeface="Calibri" panose="020F0502020204030204" pitchFamily="34" charset="0"/>
              </a:rPr>
              <a:t>Dùng kháng sinh Penixillin chậm 1,2 triệu UI/24h mỗi tháng tiêm bắp thịt 1 lần x 6 tháng.(chấp hành đúng chế độ uống thuốc</a:t>
            </a:r>
            <a:r>
              <a:rPr lang="vi-VN" altLang="vi-VN" sz="900" b="1"/>
              <a:t> </a:t>
            </a:r>
            <a:endParaRPr lang="vi-VN" altLang="vi-VN" sz="2000" b="1"/>
          </a:p>
        </p:txBody>
      </p:sp>
      <p:sp>
        <p:nvSpPr>
          <p:cNvPr id="20" name="AutoShape 71"/>
          <p:cNvSpPr>
            <a:spLocks noChangeArrowheads="1"/>
          </p:cNvSpPr>
          <p:nvPr/>
        </p:nvSpPr>
        <p:spPr bwMode="gray">
          <a:xfrm>
            <a:off x="1066800" y="3630613"/>
            <a:ext cx="6621463" cy="560387"/>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accent2"/>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b="1">
              <a:latin typeface="Arial" charset="0"/>
            </a:endParaRPr>
          </a:p>
        </p:txBody>
      </p:sp>
      <p:sp>
        <p:nvSpPr>
          <p:cNvPr id="13323" name="Rectangle 12"/>
          <p:cNvSpPr>
            <a:spLocks noChangeArrowheads="1"/>
          </p:cNvSpPr>
          <p:nvPr/>
        </p:nvSpPr>
        <p:spPr bwMode="auto">
          <a:xfrm>
            <a:off x="1262063" y="3722688"/>
            <a:ext cx="6205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vi-VN" altLang="vi-VN" b="1">
                <a:solidFill>
                  <a:srgbClr val="000000"/>
                </a:solidFill>
              </a:rPr>
              <a:t>Không lao động quá mức, tránh nhiễm khuẩn, nhiễm lạnh.</a:t>
            </a:r>
            <a:endParaRPr lang="vi-VN" altLang="vi-VN" b="1"/>
          </a:p>
        </p:txBody>
      </p:sp>
      <p:sp>
        <p:nvSpPr>
          <p:cNvPr id="21" name="AutoShape 76"/>
          <p:cNvSpPr>
            <a:spLocks noChangeArrowheads="1"/>
          </p:cNvSpPr>
          <p:nvPr/>
        </p:nvSpPr>
        <p:spPr bwMode="gray">
          <a:xfrm>
            <a:off x="1066800" y="4200525"/>
            <a:ext cx="6621463" cy="536575"/>
          </a:xfrm>
          <a:prstGeom prst="roundRect">
            <a:avLst>
              <a:gd name="adj" fmla="val 16667"/>
            </a:avLst>
          </a:prstGeom>
          <a:gradFill rotWithShape="1">
            <a:gsLst>
              <a:gs pos="0">
                <a:schemeClr val="folHlink">
                  <a:gamma/>
                  <a:tint val="21176"/>
                  <a:invGamma/>
                </a:schemeClr>
              </a:gs>
              <a:gs pos="100000">
                <a:schemeClr val="folHlink"/>
              </a:gs>
            </a:gsLst>
            <a:lin ang="0" scaled="1"/>
          </a:gradFill>
          <a:ln w="12700" algn="ctr">
            <a:solidFill>
              <a:schemeClr val="folHlink"/>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b="1">
              <a:latin typeface="Arial" charset="0"/>
            </a:endParaRPr>
          </a:p>
        </p:txBody>
      </p:sp>
      <p:sp>
        <p:nvSpPr>
          <p:cNvPr id="13325" name="Rectangle 3"/>
          <p:cNvSpPr>
            <a:spLocks noChangeArrowheads="1"/>
          </p:cNvSpPr>
          <p:nvPr/>
        </p:nvSpPr>
        <p:spPr bwMode="auto">
          <a:xfrm>
            <a:off x="1098550" y="3911600"/>
            <a:ext cx="1841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vi-VN" altLang="vi-VN" b="1"/>
              <a:t/>
            </a:r>
            <a:br>
              <a:rPr lang="vi-VN" altLang="vi-VN" b="1"/>
            </a:br>
            <a:endParaRPr lang="vi-VN" altLang="vi-VN" b="1"/>
          </a:p>
        </p:txBody>
      </p:sp>
      <p:sp>
        <p:nvSpPr>
          <p:cNvPr id="13326" name="Rectangle 21"/>
          <p:cNvSpPr>
            <a:spLocks noChangeArrowheads="1"/>
          </p:cNvSpPr>
          <p:nvPr/>
        </p:nvSpPr>
        <p:spPr bwMode="auto">
          <a:xfrm>
            <a:off x="1262063" y="4294188"/>
            <a:ext cx="605313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36550" algn="l"/>
              </a:tabLst>
              <a:defRPr>
                <a:solidFill>
                  <a:schemeClr val="tx1"/>
                </a:solidFill>
                <a:latin typeface="Calibri" panose="020F0502020204030204" pitchFamily="34" charset="0"/>
                <a:cs typeface="Arial" panose="020B0604020202020204" pitchFamily="34" charset="0"/>
              </a:defRPr>
            </a:lvl1pPr>
            <a:lvl2pPr marL="742950" indent="-285750">
              <a:tabLst>
                <a:tab pos="336550" algn="l"/>
              </a:tabLst>
              <a:defRPr>
                <a:solidFill>
                  <a:schemeClr val="tx1"/>
                </a:solidFill>
                <a:latin typeface="Calibri" panose="020F0502020204030204" pitchFamily="34" charset="0"/>
                <a:cs typeface="Arial" panose="020B0604020202020204" pitchFamily="34" charset="0"/>
              </a:defRPr>
            </a:lvl2pPr>
            <a:lvl3pPr marL="1143000" indent="-228600">
              <a:tabLst>
                <a:tab pos="336550" algn="l"/>
              </a:tabLst>
              <a:defRPr>
                <a:solidFill>
                  <a:schemeClr val="tx1"/>
                </a:solidFill>
                <a:latin typeface="Calibri" panose="020F0502020204030204" pitchFamily="34" charset="0"/>
                <a:cs typeface="Arial" panose="020B0604020202020204" pitchFamily="34" charset="0"/>
              </a:defRPr>
            </a:lvl3pPr>
            <a:lvl4pPr marL="1600200" indent="-228600">
              <a:tabLst>
                <a:tab pos="336550" algn="l"/>
              </a:tabLst>
              <a:defRPr>
                <a:solidFill>
                  <a:schemeClr val="tx1"/>
                </a:solidFill>
                <a:latin typeface="Calibri" panose="020F0502020204030204" pitchFamily="34" charset="0"/>
                <a:cs typeface="Arial" panose="020B0604020202020204" pitchFamily="34" charset="0"/>
              </a:defRPr>
            </a:lvl4pPr>
            <a:lvl5pPr marL="2057400" indent="-228600">
              <a:tabLst>
                <a:tab pos="336550"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336550"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336550"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336550"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336550" algn="l"/>
              </a:tabLst>
              <a:defRPr>
                <a:solidFill>
                  <a:schemeClr val="tx1"/>
                </a:solidFill>
                <a:latin typeface="Calibri" panose="020F0502020204030204" pitchFamily="34" charset="0"/>
                <a:cs typeface="Arial" panose="020B0604020202020204" pitchFamily="34" charset="0"/>
              </a:defRPr>
            </a:lvl9pPr>
          </a:lstStyle>
          <a:p>
            <a:pPr algn="just">
              <a:lnSpc>
                <a:spcPts val="2163"/>
              </a:lnSpc>
              <a:buClr>
                <a:srgbClr val="000000"/>
              </a:buClr>
              <a:buSzPts val="1700"/>
            </a:pPr>
            <a:r>
              <a:rPr lang="vi-VN" altLang="vi-VN" b="1"/>
              <a:t>Điều chỉnh chế độ ăn : ăn nhạt, giảm mỡ.</a:t>
            </a:r>
            <a:endParaRPr lang="vi-VN" altLang="vi-VN" sz="1400" b="1">
              <a:solidFill>
                <a:srgbClr val="000000"/>
              </a:solidFill>
            </a:endParaRPr>
          </a:p>
        </p:txBody>
      </p:sp>
      <p:sp>
        <p:nvSpPr>
          <p:cNvPr id="25" name="AutoShape 71"/>
          <p:cNvSpPr>
            <a:spLocks noChangeArrowheads="1"/>
          </p:cNvSpPr>
          <p:nvPr/>
        </p:nvSpPr>
        <p:spPr bwMode="gray">
          <a:xfrm>
            <a:off x="1057275" y="4737100"/>
            <a:ext cx="6621463" cy="561975"/>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accent2"/>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b="1">
              <a:latin typeface="Arial" charset="0"/>
            </a:endParaRPr>
          </a:p>
        </p:txBody>
      </p:sp>
      <p:sp>
        <p:nvSpPr>
          <p:cNvPr id="13328" name="Rectangle 26"/>
          <p:cNvSpPr>
            <a:spLocks noChangeArrowheads="1"/>
          </p:cNvSpPr>
          <p:nvPr/>
        </p:nvSpPr>
        <p:spPr bwMode="auto">
          <a:xfrm>
            <a:off x="1254125" y="4806950"/>
            <a:ext cx="35591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336550" algn="l"/>
              </a:tabLst>
              <a:defRPr>
                <a:solidFill>
                  <a:schemeClr val="tx1"/>
                </a:solidFill>
                <a:latin typeface="Calibri" panose="020F0502020204030204" pitchFamily="34" charset="0"/>
                <a:cs typeface="Arial" panose="020B0604020202020204" pitchFamily="34" charset="0"/>
              </a:defRPr>
            </a:lvl1pPr>
            <a:lvl2pPr marL="742950" indent="-285750">
              <a:tabLst>
                <a:tab pos="336550" algn="l"/>
              </a:tabLst>
              <a:defRPr>
                <a:solidFill>
                  <a:schemeClr val="tx1"/>
                </a:solidFill>
                <a:latin typeface="Calibri" panose="020F0502020204030204" pitchFamily="34" charset="0"/>
                <a:cs typeface="Arial" panose="020B0604020202020204" pitchFamily="34" charset="0"/>
              </a:defRPr>
            </a:lvl2pPr>
            <a:lvl3pPr marL="1143000" indent="-228600">
              <a:tabLst>
                <a:tab pos="336550" algn="l"/>
              </a:tabLst>
              <a:defRPr>
                <a:solidFill>
                  <a:schemeClr val="tx1"/>
                </a:solidFill>
                <a:latin typeface="Calibri" panose="020F0502020204030204" pitchFamily="34" charset="0"/>
                <a:cs typeface="Arial" panose="020B0604020202020204" pitchFamily="34" charset="0"/>
              </a:defRPr>
            </a:lvl3pPr>
            <a:lvl4pPr marL="1600200" indent="-228600">
              <a:tabLst>
                <a:tab pos="336550" algn="l"/>
              </a:tabLst>
              <a:defRPr>
                <a:solidFill>
                  <a:schemeClr val="tx1"/>
                </a:solidFill>
                <a:latin typeface="Calibri" panose="020F0502020204030204" pitchFamily="34" charset="0"/>
                <a:cs typeface="Arial" panose="020B0604020202020204" pitchFamily="34" charset="0"/>
              </a:defRPr>
            </a:lvl4pPr>
            <a:lvl5pPr marL="2057400" indent="-228600">
              <a:tabLst>
                <a:tab pos="336550"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336550"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336550"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336550"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336550" algn="l"/>
              </a:tabLst>
              <a:defRPr>
                <a:solidFill>
                  <a:schemeClr val="tx1"/>
                </a:solidFill>
                <a:latin typeface="Calibri" panose="020F0502020204030204" pitchFamily="34" charset="0"/>
                <a:cs typeface="Arial" panose="020B0604020202020204" pitchFamily="34" charset="0"/>
              </a:defRPr>
            </a:lvl9pPr>
          </a:lstStyle>
          <a:p>
            <a:pPr algn="just">
              <a:lnSpc>
                <a:spcPts val="2163"/>
              </a:lnSpc>
              <a:buClr>
                <a:srgbClr val="000000"/>
              </a:buClr>
              <a:buSzPts val="1700"/>
            </a:pPr>
            <a:r>
              <a:rPr lang="vi-VN" altLang="vi-VN" b="1"/>
              <a:t>Định kỳ kiểm tra nước tiểu và máu.</a:t>
            </a:r>
            <a:endParaRPr lang="vi-VN" altLang="vi-VN" sz="1400" b="1">
              <a:solidFill>
                <a:srgbClr val="000000"/>
              </a:solidFill>
            </a:endParaRPr>
          </a:p>
        </p:txBody>
      </p:sp>
      <p:sp>
        <p:nvSpPr>
          <p:cNvPr id="30" name="AutoShape 76"/>
          <p:cNvSpPr>
            <a:spLocks noChangeArrowheads="1"/>
          </p:cNvSpPr>
          <p:nvPr/>
        </p:nvSpPr>
        <p:spPr bwMode="gray">
          <a:xfrm>
            <a:off x="1093788" y="5307013"/>
            <a:ext cx="6619875" cy="538162"/>
          </a:xfrm>
          <a:prstGeom prst="roundRect">
            <a:avLst>
              <a:gd name="adj" fmla="val 16667"/>
            </a:avLst>
          </a:prstGeom>
          <a:gradFill rotWithShape="1">
            <a:gsLst>
              <a:gs pos="0">
                <a:schemeClr val="folHlink">
                  <a:gamma/>
                  <a:tint val="21176"/>
                  <a:invGamma/>
                </a:schemeClr>
              </a:gs>
              <a:gs pos="100000">
                <a:schemeClr val="folHlink"/>
              </a:gs>
            </a:gsLst>
            <a:lin ang="0" scaled="1"/>
          </a:gradFill>
          <a:ln w="12700" algn="ctr">
            <a:solidFill>
              <a:schemeClr val="folHlink"/>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b="1" dirty="0">
              <a:latin typeface="Arial" charset="0"/>
            </a:endParaRPr>
          </a:p>
        </p:txBody>
      </p:sp>
      <p:sp>
        <p:nvSpPr>
          <p:cNvPr id="13330" name="Rectangle 30"/>
          <p:cNvSpPr>
            <a:spLocks noChangeArrowheads="1"/>
          </p:cNvSpPr>
          <p:nvPr/>
        </p:nvSpPr>
        <p:spPr bwMode="auto">
          <a:xfrm>
            <a:off x="1262063" y="5375275"/>
            <a:ext cx="388143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336550" algn="l"/>
              </a:tabLst>
              <a:defRPr>
                <a:solidFill>
                  <a:schemeClr val="tx1"/>
                </a:solidFill>
                <a:latin typeface="Calibri" panose="020F0502020204030204" pitchFamily="34" charset="0"/>
                <a:cs typeface="Arial" panose="020B0604020202020204" pitchFamily="34" charset="0"/>
              </a:defRPr>
            </a:lvl1pPr>
            <a:lvl2pPr marL="742950" indent="-285750">
              <a:tabLst>
                <a:tab pos="336550" algn="l"/>
              </a:tabLst>
              <a:defRPr>
                <a:solidFill>
                  <a:schemeClr val="tx1"/>
                </a:solidFill>
                <a:latin typeface="Calibri" panose="020F0502020204030204" pitchFamily="34" charset="0"/>
                <a:cs typeface="Arial" panose="020B0604020202020204" pitchFamily="34" charset="0"/>
              </a:defRPr>
            </a:lvl2pPr>
            <a:lvl3pPr marL="1143000" indent="-228600">
              <a:tabLst>
                <a:tab pos="336550" algn="l"/>
              </a:tabLst>
              <a:defRPr>
                <a:solidFill>
                  <a:schemeClr val="tx1"/>
                </a:solidFill>
                <a:latin typeface="Calibri" panose="020F0502020204030204" pitchFamily="34" charset="0"/>
                <a:cs typeface="Arial" panose="020B0604020202020204" pitchFamily="34" charset="0"/>
              </a:defRPr>
            </a:lvl3pPr>
            <a:lvl4pPr marL="1600200" indent="-228600">
              <a:tabLst>
                <a:tab pos="336550" algn="l"/>
              </a:tabLst>
              <a:defRPr>
                <a:solidFill>
                  <a:schemeClr val="tx1"/>
                </a:solidFill>
                <a:latin typeface="Calibri" panose="020F0502020204030204" pitchFamily="34" charset="0"/>
                <a:cs typeface="Arial" panose="020B0604020202020204" pitchFamily="34" charset="0"/>
              </a:defRPr>
            </a:lvl4pPr>
            <a:lvl5pPr marL="2057400" indent="-228600">
              <a:tabLst>
                <a:tab pos="336550"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336550"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336550"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336550"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336550" algn="l"/>
              </a:tabLst>
              <a:defRPr>
                <a:solidFill>
                  <a:schemeClr val="tx1"/>
                </a:solidFill>
                <a:latin typeface="Calibri" panose="020F0502020204030204" pitchFamily="34" charset="0"/>
                <a:cs typeface="Arial" panose="020B0604020202020204" pitchFamily="34" charset="0"/>
              </a:defRPr>
            </a:lvl9pPr>
          </a:lstStyle>
          <a:p>
            <a:pPr algn="just">
              <a:lnSpc>
                <a:spcPts val="2163"/>
              </a:lnSpc>
              <a:buClr>
                <a:srgbClr val="000000"/>
              </a:buClr>
              <a:buSzPts val="1700"/>
            </a:pPr>
            <a:r>
              <a:rPr lang="vi-VN" altLang="vi-VN" b="1"/>
              <a:t>Theo dõi quá trình tăng trưởng của trẻ</a:t>
            </a:r>
            <a:endParaRPr lang="vi-VN" altLang="vi-VN" sz="1400" b="1">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1FCF9"/>
            </a:gs>
            <a:gs pos="21001">
              <a:srgbClr val="C8F5E8"/>
            </a:gs>
            <a:gs pos="48000">
              <a:srgbClr val="D6DCE5"/>
            </a:gs>
            <a:gs pos="91000">
              <a:srgbClr val="91EAD2"/>
            </a:gs>
            <a:gs pos="100000">
              <a:srgbClr val="E7E6E6"/>
            </a:gs>
          </a:gsLst>
          <a:lin ang="5400000" scaled="1"/>
        </a:gradFill>
        <a:effectLst/>
      </p:bgPr>
    </p:bg>
    <p:spTree>
      <p:nvGrpSpPr>
        <p:cNvPr id="1" name=""/>
        <p:cNvGrpSpPr/>
        <p:nvPr/>
      </p:nvGrpSpPr>
      <p:grpSpPr>
        <a:xfrm>
          <a:off x="0" y="0"/>
          <a:ext cx="0" cy="0"/>
          <a:chOff x="0" y="0"/>
          <a:chExt cx="0" cy="0"/>
        </a:xfrm>
      </p:grpSpPr>
      <p:sp>
        <p:nvSpPr>
          <p:cNvPr id="39" name="Rectangle 38"/>
          <p:cNvSpPr/>
          <p:nvPr/>
        </p:nvSpPr>
        <p:spPr>
          <a:xfrm>
            <a:off x="15541" y="1204245"/>
            <a:ext cx="9036718" cy="1351740"/>
          </a:xfrm>
          <a:prstGeom prst="rect">
            <a:avLst/>
          </a:prstGeom>
          <a:gradFill flip="none" rotWithShape="1">
            <a:gsLst>
              <a:gs pos="0">
                <a:srgbClr val="EEEBE6">
                  <a:shade val="30000"/>
                  <a:satMod val="115000"/>
                  <a:alpha val="0"/>
                  <a:lumMod val="48000"/>
                  <a:lumOff val="52000"/>
                </a:srgbClr>
              </a:gs>
              <a:gs pos="25000">
                <a:srgbClr val="E7E2E5">
                  <a:lumMod val="63000"/>
                  <a:lumOff val="37000"/>
                </a:srgbClr>
              </a:gs>
              <a:gs pos="50000">
                <a:srgbClr val="EEE6EB"/>
              </a:gs>
              <a:gs pos="97917">
                <a:srgbClr val="EEEBE6">
                  <a:shade val="100000"/>
                  <a:satMod val="115000"/>
                  <a:lumMod val="100000"/>
                  <a:alpha val="0"/>
                </a:srgbClr>
              </a:gs>
              <a:gs pos="85000">
                <a:srgbClr val="EEEBE6">
                  <a:shade val="100000"/>
                  <a:satMod val="115000"/>
                  <a:alpha val="52000"/>
                  <a:lumMod val="93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8" name="Rectangle 37"/>
          <p:cNvSpPr/>
          <p:nvPr/>
        </p:nvSpPr>
        <p:spPr>
          <a:xfrm>
            <a:off x="15541" y="4956367"/>
            <a:ext cx="9036718" cy="1351740"/>
          </a:xfrm>
          <a:prstGeom prst="rect">
            <a:avLst/>
          </a:prstGeom>
          <a:gradFill flip="none" rotWithShape="1">
            <a:gsLst>
              <a:gs pos="0">
                <a:srgbClr val="EEEBE6">
                  <a:shade val="30000"/>
                  <a:satMod val="115000"/>
                  <a:alpha val="0"/>
                  <a:lumMod val="48000"/>
                  <a:lumOff val="52000"/>
                </a:srgbClr>
              </a:gs>
              <a:gs pos="25000">
                <a:srgbClr val="E7E2E5">
                  <a:lumMod val="63000"/>
                  <a:lumOff val="37000"/>
                </a:srgbClr>
              </a:gs>
              <a:gs pos="50000">
                <a:srgbClr val="EEE6EB"/>
              </a:gs>
              <a:gs pos="97917">
                <a:srgbClr val="EEEBE6">
                  <a:shade val="100000"/>
                  <a:satMod val="115000"/>
                  <a:lumMod val="100000"/>
                  <a:alpha val="0"/>
                </a:srgbClr>
              </a:gs>
              <a:gs pos="85000">
                <a:srgbClr val="EEEBE6">
                  <a:shade val="100000"/>
                  <a:satMod val="115000"/>
                  <a:alpha val="52000"/>
                  <a:lumMod val="93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5" name="Rectangle 24"/>
          <p:cNvSpPr/>
          <p:nvPr/>
        </p:nvSpPr>
        <p:spPr>
          <a:xfrm>
            <a:off x="15541" y="3058621"/>
            <a:ext cx="9036718" cy="1351740"/>
          </a:xfrm>
          <a:prstGeom prst="rect">
            <a:avLst/>
          </a:prstGeom>
          <a:gradFill flip="none" rotWithShape="1">
            <a:gsLst>
              <a:gs pos="0">
                <a:srgbClr val="EEEBE6">
                  <a:shade val="30000"/>
                  <a:satMod val="115000"/>
                  <a:alpha val="0"/>
                  <a:lumMod val="48000"/>
                  <a:lumOff val="52000"/>
                </a:srgbClr>
              </a:gs>
              <a:gs pos="25000">
                <a:srgbClr val="E7E2E5">
                  <a:lumMod val="63000"/>
                  <a:lumOff val="37000"/>
                </a:srgbClr>
              </a:gs>
              <a:gs pos="50000">
                <a:srgbClr val="EEE6EB"/>
              </a:gs>
              <a:gs pos="97917">
                <a:srgbClr val="EEEBE6">
                  <a:shade val="100000"/>
                  <a:satMod val="115000"/>
                  <a:lumMod val="100000"/>
                  <a:alpha val="0"/>
                </a:srgbClr>
              </a:gs>
              <a:gs pos="85000">
                <a:srgbClr val="EEEBE6">
                  <a:shade val="100000"/>
                  <a:satMod val="115000"/>
                  <a:alpha val="52000"/>
                  <a:lumMod val="93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Freeform 6"/>
          <p:cNvSpPr/>
          <p:nvPr/>
        </p:nvSpPr>
        <p:spPr>
          <a:xfrm>
            <a:off x="1635125" y="4759325"/>
            <a:ext cx="1712913" cy="196850"/>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266568"/>
              </a:gs>
              <a:gs pos="100000">
                <a:srgbClr val="3296A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Freeform 7"/>
          <p:cNvSpPr/>
          <p:nvPr/>
        </p:nvSpPr>
        <p:spPr>
          <a:xfrm flipV="1">
            <a:off x="1635125" y="6308725"/>
            <a:ext cx="1712913" cy="196850"/>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266568"/>
              </a:gs>
              <a:gs pos="99000">
                <a:srgbClr val="3296A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 name="Freeform 8"/>
          <p:cNvSpPr/>
          <p:nvPr/>
        </p:nvSpPr>
        <p:spPr>
          <a:xfrm>
            <a:off x="1633538" y="4759325"/>
            <a:ext cx="1651000" cy="1746250"/>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flip="none" rotWithShape="1">
            <a:gsLst>
              <a:gs pos="14565">
                <a:srgbClr val="5BB4BC">
                  <a:lumMod val="95000"/>
                </a:srgbClr>
              </a:gs>
              <a:gs pos="7100">
                <a:srgbClr val="3CA0AF"/>
              </a:gs>
              <a:gs pos="0">
                <a:srgbClr val="5CB5BB"/>
              </a:gs>
              <a:gs pos="70434">
                <a:srgbClr val="5CB4BB"/>
              </a:gs>
              <a:gs pos="89600">
                <a:srgbClr val="82DDDE"/>
              </a:gs>
              <a:gs pos="100000">
                <a:srgbClr val="58BAC3"/>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Freeform 9"/>
          <p:cNvSpPr/>
          <p:nvPr/>
        </p:nvSpPr>
        <p:spPr>
          <a:xfrm>
            <a:off x="1633538" y="2860675"/>
            <a:ext cx="1711325" cy="198438"/>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D78000"/>
              </a:gs>
              <a:gs pos="100000">
                <a:srgbClr val="D7850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 name="Freeform 10"/>
          <p:cNvSpPr/>
          <p:nvPr/>
        </p:nvSpPr>
        <p:spPr>
          <a:xfrm flipV="1">
            <a:off x="1633538" y="4410075"/>
            <a:ext cx="1711325" cy="198438"/>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D78000"/>
              </a:gs>
              <a:gs pos="100000">
                <a:srgbClr val="D7850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 name="Freeform 11"/>
          <p:cNvSpPr/>
          <p:nvPr/>
        </p:nvSpPr>
        <p:spPr>
          <a:xfrm>
            <a:off x="1631950" y="2860675"/>
            <a:ext cx="1651000" cy="1747838"/>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flip="none" rotWithShape="1">
            <a:gsLst>
              <a:gs pos="14565">
                <a:srgbClr val="EB9912"/>
              </a:gs>
              <a:gs pos="7100">
                <a:srgbClr val="E69105"/>
              </a:gs>
              <a:gs pos="0">
                <a:srgbClr val="F5A51E"/>
              </a:gs>
              <a:gs pos="70434">
                <a:srgbClr val="FAAC25"/>
              </a:gs>
              <a:gs pos="89600">
                <a:srgbClr val="FCCE82"/>
              </a:gs>
              <a:gs pos="100000">
                <a:srgbClr val="FAAA2D"/>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89" name="TextBox 12"/>
          <p:cNvSpPr txBox="1">
            <a:spLocks noChangeArrowheads="1"/>
          </p:cNvSpPr>
          <p:nvPr/>
        </p:nvSpPr>
        <p:spPr bwMode="auto">
          <a:xfrm>
            <a:off x="1671638" y="5075238"/>
            <a:ext cx="14843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vi-VN" sz="2000" b="1">
                <a:solidFill>
                  <a:srgbClr val="FFFFFF"/>
                </a:solidFill>
                <a:latin typeface="Arial" panose="020B0604020202020204" pitchFamily="34" charset="0"/>
              </a:rPr>
              <a:t>Mục tiêu </a:t>
            </a:r>
            <a:r>
              <a:rPr lang="en-US" altLang="vi-VN" sz="3600" b="1">
                <a:solidFill>
                  <a:srgbClr val="FFFFFF"/>
                </a:solidFill>
                <a:latin typeface="Arial" panose="020B0604020202020204" pitchFamily="34" charset="0"/>
              </a:rPr>
              <a:t>03</a:t>
            </a:r>
          </a:p>
        </p:txBody>
      </p:sp>
      <p:sp>
        <p:nvSpPr>
          <p:cNvPr id="3090" name="TextBox 13"/>
          <p:cNvSpPr txBox="1">
            <a:spLocks noChangeArrowheads="1"/>
          </p:cNvSpPr>
          <p:nvPr/>
        </p:nvSpPr>
        <p:spPr bwMode="auto">
          <a:xfrm>
            <a:off x="1633538" y="3176588"/>
            <a:ext cx="14827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vi-VN" sz="2000" b="1">
                <a:solidFill>
                  <a:srgbClr val="FFFFFF"/>
                </a:solidFill>
                <a:latin typeface="Arial" panose="020B0604020202020204" pitchFamily="34" charset="0"/>
              </a:rPr>
              <a:t>Mục tiêu  </a:t>
            </a:r>
            <a:r>
              <a:rPr lang="en-US" altLang="vi-VN" sz="3600" b="1">
                <a:solidFill>
                  <a:srgbClr val="FFFFFF"/>
                </a:solidFill>
                <a:latin typeface="Arial" panose="020B0604020202020204" pitchFamily="34" charset="0"/>
              </a:rPr>
              <a:t>02</a:t>
            </a:r>
          </a:p>
        </p:txBody>
      </p:sp>
      <p:sp>
        <p:nvSpPr>
          <p:cNvPr id="31" name="Freeform 30"/>
          <p:cNvSpPr/>
          <p:nvPr/>
        </p:nvSpPr>
        <p:spPr>
          <a:xfrm>
            <a:off x="1633538" y="965200"/>
            <a:ext cx="1711325" cy="198438"/>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5A5A5A"/>
              </a:gs>
              <a:gs pos="100000">
                <a:srgbClr val="6E6E6E"/>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2" name="Freeform 31"/>
          <p:cNvSpPr/>
          <p:nvPr/>
        </p:nvSpPr>
        <p:spPr>
          <a:xfrm flipV="1">
            <a:off x="1633538" y="2514600"/>
            <a:ext cx="1711325" cy="198438"/>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5A5A5A"/>
              </a:gs>
              <a:gs pos="100000">
                <a:srgbClr val="6E6E6E"/>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3" name="Freeform 32"/>
          <p:cNvSpPr/>
          <p:nvPr/>
        </p:nvSpPr>
        <p:spPr>
          <a:xfrm>
            <a:off x="1631950" y="966788"/>
            <a:ext cx="1651000" cy="1746250"/>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flip="none" rotWithShape="1">
            <a:gsLst>
              <a:gs pos="14565">
                <a:srgbClr val="696969"/>
              </a:gs>
              <a:gs pos="7100">
                <a:srgbClr val="5D5D5D"/>
              </a:gs>
              <a:gs pos="0">
                <a:srgbClr val="787878"/>
              </a:gs>
              <a:gs pos="70434">
                <a:srgbClr val="787878"/>
              </a:gs>
              <a:gs pos="89600">
                <a:srgbClr val="A0A0A0">
                  <a:lumMod val="95000"/>
                  <a:lumOff val="5000"/>
                </a:srgbClr>
              </a:gs>
              <a:gs pos="100000">
                <a:srgbClr val="8C8C8C"/>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94" name="TextBox 33"/>
          <p:cNvSpPr txBox="1">
            <a:spLocks noChangeArrowheads="1"/>
          </p:cNvSpPr>
          <p:nvPr/>
        </p:nvSpPr>
        <p:spPr bwMode="auto">
          <a:xfrm>
            <a:off x="1670050" y="1281113"/>
            <a:ext cx="14827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vi-VN" sz="2000" b="1">
                <a:solidFill>
                  <a:srgbClr val="FFFFFF"/>
                </a:solidFill>
                <a:latin typeface="Arial" panose="020B0604020202020204" pitchFamily="34" charset="0"/>
              </a:rPr>
              <a:t>Mục tiêu </a:t>
            </a:r>
            <a:r>
              <a:rPr lang="en-US" altLang="vi-VN" sz="3600" b="1">
                <a:solidFill>
                  <a:srgbClr val="FFFFFF"/>
                </a:solidFill>
                <a:latin typeface="Arial" panose="020B0604020202020204" pitchFamily="34" charset="0"/>
              </a:rPr>
              <a:t>01</a:t>
            </a:r>
          </a:p>
        </p:txBody>
      </p:sp>
      <p:sp>
        <p:nvSpPr>
          <p:cNvPr id="4119" name="Rectangle 34"/>
          <p:cNvSpPr>
            <a:spLocks noChangeArrowheads="1"/>
          </p:cNvSpPr>
          <p:nvPr/>
        </p:nvSpPr>
        <p:spPr bwMode="auto">
          <a:xfrm>
            <a:off x="3581400" y="1363663"/>
            <a:ext cx="43640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Font typeface="Wingdings" panose="05000000000000000000" pitchFamily="2" charset="2"/>
              <a:buChar char="Ø"/>
              <a:defRPr/>
            </a:pPr>
            <a:r>
              <a:rPr lang="vi-VN" sz="2800" b="1" dirty="0" smtClean="0">
                <a:latin typeface="+mn-lt"/>
              </a:rPr>
              <a:t>Nêu được định nghĩa, cơ chế bệnh sinh</a:t>
            </a:r>
            <a:endParaRPr lang="en-US" altLang="vi-VN" sz="2800" b="1" dirty="0" smtClean="0">
              <a:solidFill>
                <a:srgbClr val="404040"/>
              </a:solidFill>
              <a:latin typeface="+mn-lt"/>
            </a:endParaRPr>
          </a:p>
        </p:txBody>
      </p:sp>
      <p:sp>
        <p:nvSpPr>
          <p:cNvPr id="4120" name="Rectangle 35"/>
          <p:cNvSpPr>
            <a:spLocks noChangeArrowheads="1"/>
          </p:cNvSpPr>
          <p:nvPr/>
        </p:nvSpPr>
        <p:spPr bwMode="auto">
          <a:xfrm>
            <a:off x="3581400" y="3208338"/>
            <a:ext cx="487838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spcAft>
                <a:spcPts val="0"/>
              </a:spcAft>
              <a:buClr>
                <a:srgbClr val="000000"/>
              </a:buClr>
              <a:buSzPts val="1700"/>
              <a:buFont typeface="Wingdings" panose="05000000000000000000" pitchFamily="2" charset="2"/>
              <a:buChar char="Ø"/>
              <a:tabLst>
                <a:tab pos="279400" algn="l"/>
              </a:tabLst>
              <a:defRPr/>
            </a:pPr>
            <a:r>
              <a:rPr lang="vi-VN" sz="2800" b="1" dirty="0" smtClean="0">
                <a:latin typeface="+mn-lt"/>
              </a:rPr>
              <a:t>Triệu chứng của viêm cầu</a:t>
            </a:r>
          </a:p>
          <a:p>
            <a:pPr marL="0" indent="0" algn="just">
              <a:spcAft>
                <a:spcPts val="0"/>
              </a:spcAft>
              <a:buClr>
                <a:srgbClr val="000000"/>
              </a:buClr>
              <a:buSzPts val="1700"/>
              <a:tabLst>
                <a:tab pos="279400" algn="l"/>
              </a:tabLst>
              <a:defRPr/>
            </a:pPr>
            <a:r>
              <a:rPr lang="vi-VN" sz="2800" b="1" dirty="0" smtClean="0">
                <a:latin typeface="+mn-lt"/>
              </a:rPr>
              <a:t> thận cấp (VCTC).</a:t>
            </a:r>
          </a:p>
          <a:p>
            <a:pPr marL="0" indent="0" algn="just">
              <a:lnSpc>
                <a:spcPts val="2160"/>
              </a:lnSpc>
              <a:spcAft>
                <a:spcPts val="0"/>
              </a:spcAft>
              <a:buClr>
                <a:srgbClr val="000000"/>
              </a:buClr>
              <a:buSzPts val="1700"/>
              <a:tabLst>
                <a:tab pos="279400" algn="l"/>
              </a:tabLst>
              <a:defRPr/>
            </a:pPr>
            <a:endParaRPr lang="vi-VN" sz="2800" b="1" dirty="0">
              <a:solidFill>
                <a:srgbClr val="000000"/>
              </a:solidFill>
              <a:latin typeface="+mn-lt"/>
              <a:ea typeface="Calibri" panose="020F0502020204030204" pitchFamily="34" charset="0"/>
              <a:cs typeface="Calibri" panose="020F0502020204030204" pitchFamily="34" charset="0"/>
            </a:endParaRPr>
          </a:p>
        </p:txBody>
      </p:sp>
      <p:sp>
        <p:nvSpPr>
          <p:cNvPr id="4121" name="Rectangle 36"/>
          <p:cNvSpPr>
            <a:spLocks noChangeArrowheads="1"/>
          </p:cNvSpPr>
          <p:nvPr/>
        </p:nvSpPr>
        <p:spPr bwMode="auto">
          <a:xfrm>
            <a:off x="3581400" y="4956175"/>
            <a:ext cx="43640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Font typeface="Wingdings" panose="05000000000000000000" pitchFamily="2" charset="2"/>
              <a:buChar char="Ø"/>
              <a:defRPr/>
            </a:pPr>
            <a:r>
              <a:rPr lang="vi-VN" sz="2800" b="1" dirty="0" smtClean="0">
                <a:latin typeface="+mn-lt"/>
              </a:rPr>
              <a:t>Trình bày được phương pháp điều trị VCTC.</a:t>
            </a:r>
            <a:endParaRPr lang="vi-VN" sz="2800" b="1" dirty="0" smtClean="0">
              <a:solidFill>
                <a:srgbClr val="000000"/>
              </a:solidFill>
              <a:latin typeface="+mn-lt"/>
              <a:ea typeface="Calibri" panose="020F0502020204030204" pitchFamily="34" charset="0"/>
              <a:cs typeface="Calibri" panose="020F0502020204030204" pitchFamily="34" charset="0"/>
            </a:endParaRPr>
          </a:p>
        </p:txBody>
      </p:sp>
      <p:sp>
        <p:nvSpPr>
          <p:cNvPr id="40" name="TextBox 39"/>
          <p:cNvSpPr txBox="1"/>
          <p:nvPr/>
        </p:nvSpPr>
        <p:spPr>
          <a:xfrm>
            <a:off x="6781800" y="6527800"/>
            <a:ext cx="1677988" cy="254000"/>
          </a:xfrm>
          <a:prstGeom prst="rect">
            <a:avLst/>
          </a:prstGeom>
          <a:noFill/>
        </p:spPr>
        <p:txBody>
          <a:bodyPr wrap="none">
            <a:spAutoFit/>
          </a:bodyPr>
          <a:lstStyle/>
          <a:p>
            <a:pPr eaLnBrk="1" fontAlgn="auto" hangingPunct="1">
              <a:spcBef>
                <a:spcPts val="0"/>
              </a:spcBef>
              <a:spcAft>
                <a:spcPts val="0"/>
              </a:spcAft>
              <a:defRPr/>
            </a:pPr>
            <a:r>
              <a:rPr lang="en-US" sz="1050" dirty="0">
                <a:solidFill>
                  <a:prstClr val="black">
                    <a:lumMod val="65000"/>
                    <a:lumOff val="35000"/>
                  </a:prstClr>
                </a:solidFill>
                <a:latin typeface="Arial" pitchFamily="34" charset="0"/>
              </a:rPr>
              <a:t>www.PowerPointDep.net</a:t>
            </a:r>
          </a:p>
        </p:txBody>
      </p:sp>
      <p:sp>
        <p:nvSpPr>
          <p:cNvPr id="3100" name="Rectangle 29"/>
          <p:cNvSpPr>
            <a:spLocks noChangeArrowheads="1"/>
          </p:cNvSpPr>
          <p:nvPr/>
        </p:nvSpPr>
        <p:spPr bwMode="auto">
          <a:xfrm>
            <a:off x="1471613" y="3040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vi-VN" altLang="vi-VN" sz="1800"/>
              <a:t/>
            </a:r>
            <a:br>
              <a:rPr lang="vi-VN" altLang="vi-VN" sz="1800"/>
            </a:br>
            <a:endParaRPr lang="vi-VN" altLang="vi-VN" sz="1800"/>
          </a:p>
        </p:txBody>
      </p:sp>
      <p:sp>
        <p:nvSpPr>
          <p:cNvPr id="23" name="TextBox 20"/>
          <p:cNvSpPr txBox="1">
            <a:spLocks noChangeArrowheads="1"/>
          </p:cNvSpPr>
          <p:nvPr/>
        </p:nvSpPr>
        <p:spPr bwMode="auto">
          <a:xfrm>
            <a:off x="3445304" y="296863"/>
            <a:ext cx="21771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vi-VN" altLang="vi-VN" b="1"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MỤC TIÊU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1FCF9"/>
            </a:gs>
            <a:gs pos="21001">
              <a:srgbClr val="C8F5E8"/>
            </a:gs>
            <a:gs pos="48000">
              <a:srgbClr val="D6DCE5"/>
            </a:gs>
            <a:gs pos="91000">
              <a:srgbClr val="91EAD2"/>
            </a:gs>
            <a:gs pos="100000">
              <a:srgbClr val="E7E6E6"/>
            </a:gs>
          </a:gsLst>
          <a:lin ang="5400000" scaled="1"/>
        </a:gradFill>
        <a:effectLst/>
      </p:bgPr>
    </p:bg>
    <p:spTree>
      <p:nvGrpSpPr>
        <p:cNvPr id="1" name=""/>
        <p:cNvGrpSpPr/>
        <p:nvPr/>
      </p:nvGrpSpPr>
      <p:grpSpPr>
        <a:xfrm>
          <a:off x="0" y="0"/>
          <a:ext cx="0" cy="0"/>
          <a:chOff x="0" y="0"/>
          <a:chExt cx="0" cy="0"/>
        </a:xfrm>
      </p:grpSpPr>
      <p:sp>
        <p:nvSpPr>
          <p:cNvPr id="21" name="Rectangle 20"/>
          <p:cNvSpPr/>
          <p:nvPr/>
        </p:nvSpPr>
        <p:spPr>
          <a:xfrm>
            <a:off x="15541" y="1163712"/>
            <a:ext cx="9036718" cy="5114849"/>
          </a:xfrm>
          <a:prstGeom prst="rect">
            <a:avLst/>
          </a:prstGeom>
          <a:gradFill flip="none" rotWithShape="1">
            <a:gsLst>
              <a:gs pos="0">
                <a:srgbClr val="EEEBE6">
                  <a:shade val="30000"/>
                  <a:satMod val="115000"/>
                  <a:alpha val="0"/>
                  <a:lumMod val="48000"/>
                  <a:lumOff val="52000"/>
                </a:srgbClr>
              </a:gs>
              <a:gs pos="25000">
                <a:srgbClr val="E7E2E5">
                  <a:lumMod val="63000"/>
                  <a:lumOff val="37000"/>
                </a:srgbClr>
              </a:gs>
              <a:gs pos="50000">
                <a:srgbClr val="EEE6EB"/>
              </a:gs>
              <a:gs pos="97917">
                <a:srgbClr val="EEEBE6">
                  <a:shade val="100000"/>
                  <a:satMod val="115000"/>
                  <a:lumMod val="100000"/>
                  <a:alpha val="0"/>
                </a:srgbClr>
              </a:gs>
              <a:gs pos="85000">
                <a:srgbClr val="EEEBE6">
                  <a:shade val="100000"/>
                  <a:satMod val="115000"/>
                  <a:alpha val="52000"/>
                  <a:lumMod val="93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1" name="Freeform 30"/>
          <p:cNvSpPr/>
          <p:nvPr/>
        </p:nvSpPr>
        <p:spPr>
          <a:xfrm>
            <a:off x="847725" y="965200"/>
            <a:ext cx="1712913" cy="198438"/>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5A5A5A"/>
              </a:gs>
              <a:gs pos="100000">
                <a:srgbClr val="6E6E6E"/>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2" name="Freeform 31"/>
          <p:cNvSpPr/>
          <p:nvPr/>
        </p:nvSpPr>
        <p:spPr>
          <a:xfrm flipV="1">
            <a:off x="863600" y="6278563"/>
            <a:ext cx="1712913" cy="198437"/>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5A5A5A"/>
              </a:gs>
              <a:gs pos="100000">
                <a:srgbClr val="6E6E6E"/>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3" name="Freeform 32"/>
          <p:cNvSpPr/>
          <p:nvPr/>
        </p:nvSpPr>
        <p:spPr>
          <a:xfrm>
            <a:off x="-92075" y="966788"/>
            <a:ext cx="2590800" cy="5510212"/>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flip="none" rotWithShape="1">
            <a:gsLst>
              <a:gs pos="14565">
                <a:srgbClr val="696969"/>
              </a:gs>
              <a:gs pos="7100">
                <a:srgbClr val="5D5D5D"/>
              </a:gs>
              <a:gs pos="0">
                <a:srgbClr val="787878"/>
              </a:gs>
              <a:gs pos="70434">
                <a:srgbClr val="787878"/>
              </a:gs>
              <a:gs pos="89600">
                <a:srgbClr val="A0A0A0">
                  <a:lumMod val="95000"/>
                  <a:lumOff val="5000"/>
                </a:srgbClr>
              </a:gs>
              <a:gs pos="100000">
                <a:srgbClr val="8C8C8C"/>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104" name="TextBox 33"/>
          <p:cNvSpPr txBox="1">
            <a:spLocks noChangeArrowheads="1"/>
          </p:cNvSpPr>
          <p:nvPr/>
        </p:nvSpPr>
        <p:spPr bwMode="auto">
          <a:xfrm>
            <a:off x="-92075" y="2787650"/>
            <a:ext cx="23320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vi-VN" sz="4000" b="1">
                <a:solidFill>
                  <a:srgbClr val="FFFFFF"/>
                </a:solidFill>
                <a:latin typeface="Arial" panose="020B0604020202020204" pitchFamily="34" charset="0"/>
              </a:rPr>
              <a:t>ĐỊNH NGHĨA</a:t>
            </a:r>
          </a:p>
        </p:txBody>
      </p:sp>
      <p:sp>
        <p:nvSpPr>
          <p:cNvPr id="5143" name="Rectangle 28"/>
          <p:cNvSpPr>
            <a:spLocks noChangeArrowheads="1"/>
          </p:cNvSpPr>
          <p:nvPr/>
        </p:nvSpPr>
        <p:spPr bwMode="auto">
          <a:xfrm>
            <a:off x="2560638" y="1246188"/>
            <a:ext cx="6157912"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Aft>
                <a:spcPts val="0"/>
              </a:spcAft>
              <a:defRPr/>
            </a:pPr>
            <a:endParaRPr lang="vi-VN" sz="2800" b="1" dirty="0" smtClean="0">
              <a:latin typeface="+mn-lt"/>
            </a:endParaRPr>
          </a:p>
          <a:p>
            <a:pPr>
              <a:spcAft>
                <a:spcPts val="0"/>
              </a:spcAft>
              <a:defRPr/>
            </a:pPr>
            <a:r>
              <a:rPr lang="vi-VN" sz="2800" b="1" dirty="0" smtClean="0">
                <a:latin typeface="+mn-lt"/>
              </a:rPr>
              <a:t>Viêm cầu thận cấp (Acute Glomerulonephritis, Acute Nephrritis Syndrome) là hội chứng tổn thương viêm các cầu thận của cả 2 thận với biểu hiện triệu chứng khởi phát đột ngột bao gồm đái ra máu có trụ hồng cầu, protein niệu kèm theo phù, tăng huyết áp.</a:t>
            </a:r>
            <a:endParaRPr lang="en-US" altLang="vi-VN" sz="2800" b="1" dirty="0" smtClean="0">
              <a:solidFill>
                <a:srgbClr val="404040"/>
              </a:solidFill>
              <a:latin typeface="+mn-lt"/>
            </a:endParaRPr>
          </a:p>
        </p:txBody>
      </p:sp>
      <p:sp>
        <p:nvSpPr>
          <p:cNvPr id="4106" name="TextBox 21"/>
          <p:cNvSpPr txBox="1">
            <a:spLocks noChangeArrowheads="1"/>
          </p:cNvSpPr>
          <p:nvPr/>
        </p:nvSpPr>
        <p:spPr bwMode="auto">
          <a:xfrm>
            <a:off x="150813" y="296863"/>
            <a:ext cx="87661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vi-VN" altLang="vi-VN" b="1">
                <a:latin typeface="Verdana" panose="020B0604030504040204" pitchFamily="34" charset="0"/>
                <a:ea typeface="Verdana" panose="020B0604030504040204" pitchFamily="34" charset="0"/>
                <a:cs typeface="Verdana" panose="020B0604030504040204" pitchFamily="34" charset="0"/>
              </a:rPr>
              <a:t>I. ĐỊNH NGHĨA – NGUYÊN NHÂN – CƠ CHẾ</a:t>
            </a:r>
            <a:endParaRPr lang="vi-VN" altLang="vi-VN" b="1">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eaLnBrk="1" hangingPunct="1">
              <a:lnSpc>
                <a:spcPct val="100000"/>
              </a:lnSpc>
              <a:spcBef>
                <a:spcPct val="0"/>
              </a:spcBef>
              <a:buFontTx/>
              <a:buNone/>
            </a:pPr>
            <a:endParaRPr lang="en-US" altLang="vi-VN" b="1">
              <a:solidFill>
                <a:srgbClr val="31859C"/>
              </a:solidFill>
              <a:latin typeface="Verdana" panose="020B0604030504040204" pitchFamily="34" charset="0"/>
              <a:ea typeface="Verdana" panose="020B0604030504040204" pitchFamily="34" charset="0"/>
              <a:cs typeface="Verdana" panose="020B0604030504040204" pitchFamily="34" charset="0"/>
            </a:endParaRPr>
          </a:p>
        </p:txBody>
      </p:sp>
      <p:sp>
        <p:nvSpPr>
          <p:cNvPr id="4107" name="Rectangle 30"/>
          <p:cNvSpPr>
            <a:spLocks noChangeArrowheads="1"/>
          </p:cNvSpPr>
          <p:nvPr/>
        </p:nvSpPr>
        <p:spPr bwMode="auto">
          <a:xfrm>
            <a:off x="2967038" y="1928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vi-VN" altLang="vi-VN" sz="1800"/>
              <a:t/>
            </a:r>
            <a:br>
              <a:rPr lang="vi-VN" altLang="vi-VN" sz="1800"/>
            </a:br>
            <a:endParaRPr lang="vi-VN" altLang="vi-VN" sz="1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1FCF9"/>
            </a:gs>
            <a:gs pos="21001">
              <a:srgbClr val="C8F5E8"/>
            </a:gs>
            <a:gs pos="48000">
              <a:srgbClr val="D6DCE5"/>
            </a:gs>
            <a:gs pos="91000">
              <a:srgbClr val="91EAD2"/>
            </a:gs>
            <a:gs pos="100000">
              <a:srgbClr val="E7E6E6"/>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304800" y="762000"/>
            <a:ext cx="9214072" cy="5325168"/>
          </a:xfrm>
          <a:prstGeom prst="rect">
            <a:avLst/>
          </a:prstGeom>
          <a:gradFill flip="none" rotWithShape="1">
            <a:gsLst>
              <a:gs pos="0">
                <a:srgbClr val="EEEBE6">
                  <a:shade val="30000"/>
                  <a:satMod val="115000"/>
                  <a:alpha val="0"/>
                  <a:lumMod val="48000"/>
                  <a:lumOff val="52000"/>
                </a:srgbClr>
              </a:gs>
              <a:gs pos="25000">
                <a:srgbClr val="E7E2E5">
                  <a:lumMod val="63000"/>
                  <a:lumOff val="37000"/>
                </a:srgbClr>
              </a:gs>
              <a:gs pos="50000">
                <a:srgbClr val="EEE6EB"/>
              </a:gs>
              <a:gs pos="97917">
                <a:srgbClr val="EEEBE6">
                  <a:shade val="100000"/>
                  <a:satMod val="115000"/>
                  <a:lumMod val="100000"/>
                  <a:alpha val="0"/>
                </a:srgbClr>
              </a:gs>
              <a:gs pos="85000">
                <a:srgbClr val="EEEBE6">
                  <a:shade val="100000"/>
                  <a:satMod val="115000"/>
                  <a:alpha val="52000"/>
                  <a:lumMod val="93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2" name="Freeform 11"/>
          <p:cNvSpPr/>
          <p:nvPr/>
        </p:nvSpPr>
        <p:spPr>
          <a:xfrm>
            <a:off x="1120775" y="363538"/>
            <a:ext cx="1914525" cy="338137"/>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D78000"/>
              </a:gs>
              <a:gs pos="100000">
                <a:srgbClr val="D7850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3" name="Freeform 12"/>
          <p:cNvSpPr/>
          <p:nvPr/>
        </p:nvSpPr>
        <p:spPr>
          <a:xfrm flipV="1">
            <a:off x="1098550" y="6051550"/>
            <a:ext cx="1960563" cy="336550"/>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D78000"/>
              </a:gs>
              <a:gs pos="100000">
                <a:srgbClr val="D7850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Freeform 13"/>
          <p:cNvSpPr/>
          <p:nvPr/>
        </p:nvSpPr>
        <p:spPr>
          <a:xfrm>
            <a:off x="76200" y="381000"/>
            <a:ext cx="2851150" cy="6019800"/>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flip="none" rotWithShape="1">
            <a:gsLst>
              <a:gs pos="14565">
                <a:srgbClr val="EB9912"/>
              </a:gs>
              <a:gs pos="7100">
                <a:srgbClr val="E69105"/>
              </a:gs>
              <a:gs pos="0">
                <a:srgbClr val="F5A51E"/>
              </a:gs>
              <a:gs pos="70434">
                <a:srgbClr val="FAAC25"/>
              </a:gs>
              <a:gs pos="89600">
                <a:srgbClr val="FCCE82"/>
              </a:gs>
              <a:gs pos="100000">
                <a:srgbClr val="FAAA2D"/>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128" name="TextBox 13"/>
          <p:cNvSpPr txBox="1">
            <a:spLocks noChangeArrowheads="1"/>
          </p:cNvSpPr>
          <p:nvPr/>
        </p:nvSpPr>
        <p:spPr bwMode="auto">
          <a:xfrm>
            <a:off x="152400" y="2728913"/>
            <a:ext cx="2413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vi-VN" sz="4000" b="1">
                <a:solidFill>
                  <a:srgbClr val="FFFFFF"/>
                </a:solidFill>
                <a:latin typeface="Arial" panose="020B0604020202020204" pitchFamily="34" charset="0"/>
              </a:rPr>
              <a:t>NGUYÊN NHÂN</a:t>
            </a:r>
          </a:p>
        </p:txBody>
      </p:sp>
      <p:sp>
        <p:nvSpPr>
          <p:cNvPr id="16" name="Rectangle 29"/>
          <p:cNvSpPr>
            <a:spLocks noChangeArrowheads="1"/>
          </p:cNvSpPr>
          <p:nvPr/>
        </p:nvSpPr>
        <p:spPr bwMode="auto">
          <a:xfrm>
            <a:off x="2819400" y="930275"/>
            <a:ext cx="583565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Font typeface="Wingdings" panose="05000000000000000000" pitchFamily="2" charset="2"/>
              <a:buChar char="Ø"/>
              <a:defRPr/>
            </a:pPr>
            <a:r>
              <a:rPr lang="vi-VN" sz="2000" b="1" dirty="0" smtClean="0">
                <a:latin typeface="+mn-lt"/>
              </a:rPr>
              <a:t>Là Liên cầu khuẩn tan máu beta nhóm A (Streptococcus): serotyp12 thường gặp sau một nhiễm trùng đường hô hấp trên xảy ra chủ yếu trong những tháng mùa đông; và do serotype 49 xảy ra sau nhiễm trùng da thường thấy trong mùa hè và mùa thu.</a:t>
            </a:r>
          </a:p>
          <a:p>
            <a:pPr eaLnBrk="1" hangingPunct="1">
              <a:buFont typeface="Wingdings" panose="05000000000000000000" pitchFamily="2" charset="2"/>
              <a:buChar char="Ø"/>
              <a:defRPr/>
            </a:pPr>
            <a:r>
              <a:rPr lang="vi-VN" sz="2000" b="1" dirty="0" smtClean="0">
                <a:latin typeface="+mn-lt"/>
              </a:rPr>
              <a:t> Bệnh thường xuất hiện sau nhiễm liên cầu 10-15 ngày.</a:t>
            </a:r>
            <a:endParaRPr lang="en-US" sz="2000" b="1" dirty="0" smtClean="0">
              <a:latin typeface="+mn-lt"/>
            </a:endParaRPr>
          </a:p>
          <a:p>
            <a:pPr eaLnBrk="1" hangingPunct="1">
              <a:buFont typeface="Wingdings" panose="05000000000000000000" pitchFamily="2" charset="2"/>
              <a:buChar char="Ø"/>
              <a:defRPr/>
            </a:pPr>
            <a:r>
              <a:rPr lang="vi-VN" sz="2000" b="1" dirty="0" smtClean="0">
                <a:latin typeface="+mn-lt"/>
              </a:rPr>
              <a:t>Xác định sự có mặt của liên cầu khuẩn tan máu beta nhóm A bằng cách xác định các kháng thể chống lại một số men do liên cầu tiết ra trong quá trình phát triển.</a:t>
            </a:r>
          </a:p>
          <a:p>
            <a:pPr>
              <a:spcAft>
                <a:spcPts val="0"/>
              </a:spcAft>
              <a:buFont typeface="Wingdings" panose="05000000000000000000" pitchFamily="2" charset="2"/>
              <a:buChar char="Ø"/>
              <a:defRPr/>
            </a:pPr>
            <a:r>
              <a:rPr lang="vi-VN" sz="2000" b="1" dirty="0" smtClean="0">
                <a:latin typeface="+mn-lt"/>
              </a:rPr>
              <a:t>+ </a:t>
            </a:r>
            <a:r>
              <a:rPr lang="en-US" sz="2000" b="1" dirty="0" smtClean="0">
                <a:latin typeface="+mn-lt"/>
              </a:rPr>
              <a:t>Henoch- </a:t>
            </a:r>
            <a:r>
              <a:rPr lang="vi-VN" sz="2000" b="1" dirty="0" smtClean="0">
                <a:latin typeface="+mn-lt"/>
              </a:rPr>
              <a:t>Scholein.</a:t>
            </a:r>
          </a:p>
          <a:p>
            <a:pPr>
              <a:spcAft>
                <a:spcPts val="0"/>
              </a:spcAft>
              <a:buFont typeface="Wingdings" panose="05000000000000000000" pitchFamily="2" charset="2"/>
              <a:buChar char="Ø"/>
              <a:defRPr/>
            </a:pPr>
            <a:r>
              <a:rPr lang="vi-VN" sz="2000" b="1" dirty="0" smtClean="0">
                <a:latin typeface="+mn-lt"/>
              </a:rPr>
              <a:t>+ Viêm cầu thận trong bệnh Osler. + Bệnh </a:t>
            </a:r>
            <a:r>
              <a:rPr lang="en-US" sz="2000" b="1" dirty="0" smtClean="0">
                <a:latin typeface="+mn-lt"/>
              </a:rPr>
              <a:t>Berger </a:t>
            </a:r>
            <a:r>
              <a:rPr lang="vi-VN" sz="2000" b="1" dirty="0" smtClean="0">
                <a:latin typeface="+mn-lt"/>
              </a:rPr>
              <a:t>(bệnh thận do IgA). + Thuốc gây ra (vàng, penicillamine)</a:t>
            </a:r>
            <a:endParaRPr lang="vi-VN" sz="2000" b="1" dirty="0" smtClean="0">
              <a:solidFill>
                <a:srgbClr val="000000"/>
              </a:solidFill>
              <a:latin typeface="+mn-lt"/>
              <a:ea typeface="Microsoft Sans Serif" panose="020B0604020202020204" pitchFamily="34" charset="0"/>
            </a:endParaRPr>
          </a:p>
          <a:p>
            <a:pPr eaLnBrk="1" hangingPunct="1">
              <a:buFont typeface="Wingdings" panose="05000000000000000000" pitchFamily="2" charset="2"/>
              <a:buChar char="Ø"/>
              <a:defRPr/>
            </a:pPr>
            <a:endParaRPr lang="vi-VN" sz="1600" b="1" dirty="0" smtClean="0">
              <a:latin typeface="+mn-lt"/>
            </a:endParaRPr>
          </a:p>
          <a:p>
            <a:pPr eaLnBrk="1" hangingPunct="1">
              <a:buFont typeface="Wingdings" panose="05000000000000000000" pitchFamily="2" charset="2"/>
              <a:buChar char="Ø"/>
              <a:defRPr/>
            </a:pPr>
            <a:endParaRPr lang="vi-VN" sz="1600" b="1" dirty="0" smtClean="0">
              <a:solidFill>
                <a:srgbClr val="000000"/>
              </a:solidFill>
              <a:latin typeface="+mn-lt"/>
              <a:ea typeface="Microsoft Sans Serif"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2" name="Rectangle 21"/>
          <p:cNvSpPr/>
          <p:nvPr/>
        </p:nvSpPr>
        <p:spPr>
          <a:xfrm>
            <a:off x="-76200" y="1295400"/>
            <a:ext cx="9128459" cy="5016788"/>
          </a:xfrm>
          <a:prstGeom prst="rect">
            <a:avLst/>
          </a:prstGeom>
          <a:gradFill flip="none" rotWithShape="1">
            <a:gsLst>
              <a:gs pos="0">
                <a:srgbClr val="EEEBE6">
                  <a:shade val="30000"/>
                  <a:satMod val="115000"/>
                  <a:alpha val="0"/>
                  <a:lumMod val="48000"/>
                  <a:lumOff val="52000"/>
                </a:srgbClr>
              </a:gs>
              <a:gs pos="25000">
                <a:srgbClr val="E7E2E5">
                  <a:lumMod val="63000"/>
                  <a:lumOff val="37000"/>
                </a:srgbClr>
              </a:gs>
              <a:gs pos="50000">
                <a:srgbClr val="EEE6EB"/>
              </a:gs>
              <a:gs pos="97917">
                <a:srgbClr val="EEEBE6">
                  <a:shade val="100000"/>
                  <a:satMod val="115000"/>
                  <a:lumMod val="100000"/>
                  <a:alpha val="0"/>
                </a:srgbClr>
              </a:gs>
              <a:gs pos="85000">
                <a:srgbClr val="EEEBE6">
                  <a:shade val="100000"/>
                  <a:satMod val="115000"/>
                  <a:alpha val="52000"/>
                  <a:lumMod val="93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3" name="Freeform 22"/>
          <p:cNvSpPr/>
          <p:nvPr/>
        </p:nvSpPr>
        <p:spPr>
          <a:xfrm>
            <a:off x="900113" y="1000125"/>
            <a:ext cx="1712912" cy="196850"/>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266568"/>
              </a:gs>
              <a:gs pos="100000">
                <a:srgbClr val="3296A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4" name="Freeform 23"/>
          <p:cNvSpPr/>
          <p:nvPr/>
        </p:nvSpPr>
        <p:spPr>
          <a:xfrm flipV="1">
            <a:off x="812800" y="6296025"/>
            <a:ext cx="1712913" cy="196850"/>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266568"/>
              </a:gs>
              <a:gs pos="99000">
                <a:srgbClr val="3296A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5" name="Freeform 24"/>
          <p:cNvSpPr/>
          <p:nvPr/>
        </p:nvSpPr>
        <p:spPr>
          <a:xfrm>
            <a:off x="228600" y="990600"/>
            <a:ext cx="2209800" cy="5519738"/>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flip="none" rotWithShape="1">
            <a:gsLst>
              <a:gs pos="14565">
                <a:srgbClr val="5BB4BC">
                  <a:lumMod val="95000"/>
                </a:srgbClr>
              </a:gs>
              <a:gs pos="7100">
                <a:srgbClr val="3CA0AF"/>
              </a:gs>
              <a:gs pos="0">
                <a:srgbClr val="5CB5BB"/>
              </a:gs>
              <a:gs pos="70434">
                <a:srgbClr val="5CB4BB"/>
              </a:gs>
              <a:gs pos="89600">
                <a:srgbClr val="82DDDE"/>
              </a:gs>
              <a:gs pos="100000">
                <a:srgbClr val="58BAC3"/>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176" name="TextBox 12"/>
          <p:cNvSpPr txBox="1">
            <a:spLocks noChangeArrowheads="1"/>
          </p:cNvSpPr>
          <p:nvPr/>
        </p:nvSpPr>
        <p:spPr bwMode="auto">
          <a:xfrm>
            <a:off x="76200" y="2781300"/>
            <a:ext cx="2362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vi-VN" sz="4000" b="1">
                <a:solidFill>
                  <a:srgbClr val="FFFFFF"/>
                </a:solidFill>
                <a:latin typeface="Arial" panose="020B0604020202020204" pitchFamily="34" charset="0"/>
              </a:rPr>
              <a:t>CƠ CHẾ BỆNH SINH</a:t>
            </a:r>
          </a:p>
        </p:txBody>
      </p:sp>
      <p:pic>
        <p:nvPicPr>
          <p:cNvPr id="7177" name="Picture 32"/>
          <p:cNvPicPr>
            <a:picLocks noChangeAspect="1"/>
          </p:cNvPicPr>
          <p:nvPr/>
        </p:nvPicPr>
        <p:blipFill>
          <a:blip r:embed="rId3">
            <a:extLst>
              <a:ext uri="{28A0092B-C50C-407E-A947-70E740481C1C}">
                <a14:useLocalDpi xmlns:a14="http://schemas.microsoft.com/office/drawing/2010/main" val="0"/>
              </a:ext>
            </a:extLst>
          </a:blip>
          <a:srcRect l="23061" t="21303" r="27161" b="19792"/>
          <a:stretch>
            <a:fillRect/>
          </a:stretch>
        </p:blipFill>
        <p:spPr bwMode="auto">
          <a:xfrm>
            <a:off x="2438400" y="1649413"/>
            <a:ext cx="647700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1FCF9"/>
            </a:gs>
            <a:gs pos="21001">
              <a:srgbClr val="C8F5E8"/>
            </a:gs>
            <a:gs pos="48000">
              <a:srgbClr val="D6DCE5"/>
            </a:gs>
            <a:gs pos="91000">
              <a:srgbClr val="91EAD2"/>
            </a:gs>
            <a:gs pos="100000">
              <a:srgbClr val="E7E6E6"/>
            </a:gs>
          </a:gsLst>
          <a:lin ang="5400000" scaled="1"/>
        </a:gradFill>
        <a:effectLst/>
      </p:bgPr>
    </p:bg>
    <p:spTree>
      <p:nvGrpSpPr>
        <p:cNvPr id="1" name=""/>
        <p:cNvGrpSpPr/>
        <p:nvPr/>
      </p:nvGrpSpPr>
      <p:grpSpPr>
        <a:xfrm>
          <a:off x="0" y="0"/>
          <a:ext cx="0" cy="0"/>
          <a:chOff x="0" y="0"/>
          <a:chExt cx="0" cy="0"/>
        </a:xfrm>
      </p:grpSpPr>
      <p:sp>
        <p:nvSpPr>
          <p:cNvPr id="8194" name="TextBox 4"/>
          <p:cNvSpPr txBox="1">
            <a:spLocks noChangeArrowheads="1"/>
          </p:cNvSpPr>
          <p:nvPr/>
        </p:nvSpPr>
        <p:spPr bwMode="auto">
          <a:xfrm>
            <a:off x="2684463" y="334963"/>
            <a:ext cx="3671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vi-VN" b="1">
                <a:latin typeface="Verdana" panose="020B0604030504040204" pitchFamily="34" charset="0"/>
                <a:ea typeface="Verdana" panose="020B0604030504040204" pitchFamily="34" charset="0"/>
                <a:cs typeface="Verdana" panose="020B0604030504040204" pitchFamily="34" charset="0"/>
              </a:rPr>
              <a:t>II. TRIỆU CHỨNG</a:t>
            </a:r>
          </a:p>
        </p:txBody>
      </p:sp>
      <p:grpSp>
        <p:nvGrpSpPr>
          <p:cNvPr id="8195" name="Group 7"/>
          <p:cNvGrpSpPr>
            <a:grpSpLocks/>
          </p:cNvGrpSpPr>
          <p:nvPr/>
        </p:nvGrpSpPr>
        <p:grpSpPr bwMode="auto">
          <a:xfrm>
            <a:off x="57150" y="1250950"/>
            <a:ext cx="4270375" cy="5183188"/>
            <a:chOff x="457200" y="1239996"/>
            <a:chExt cx="2177144" cy="2804886"/>
          </a:xfrm>
        </p:grpSpPr>
        <p:sp>
          <p:nvSpPr>
            <p:cNvPr id="36" name="Rectangle 35"/>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7" name="Rectangle 36"/>
            <p:cNvSpPr/>
            <p:nvPr/>
          </p:nvSpPr>
          <p:spPr>
            <a:xfrm>
              <a:off x="536516" y="1294118"/>
              <a:ext cx="2018512" cy="2694065"/>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8196" name="Group 6"/>
          <p:cNvGrpSpPr>
            <a:grpSpLocks/>
          </p:cNvGrpSpPr>
          <p:nvPr/>
        </p:nvGrpSpPr>
        <p:grpSpPr bwMode="auto">
          <a:xfrm flipV="1">
            <a:off x="-103188" y="1255713"/>
            <a:ext cx="4275138" cy="877887"/>
            <a:chOff x="4763053" y="2429435"/>
            <a:chExt cx="2840865" cy="833718"/>
          </a:xfrm>
        </p:grpSpPr>
        <p:sp>
          <p:nvSpPr>
            <p:cNvPr id="39" name="Freeform 38"/>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2">
                    <a:lumMod val="75000"/>
                  </a:schemeClr>
                </a:gs>
                <a:gs pos="69000">
                  <a:schemeClr val="accent2"/>
                </a:gs>
                <a:gs pos="100000">
                  <a:schemeClr val="accent2">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dirty="0"/>
            </a:p>
          </p:txBody>
        </p:sp>
        <p:sp>
          <p:nvSpPr>
            <p:cNvPr id="40" name="Pie 39"/>
            <p:cNvSpPr/>
            <p:nvPr/>
          </p:nvSpPr>
          <p:spPr bwMode="gray">
            <a:xfrm>
              <a:off x="4763053" y="3083746"/>
              <a:ext cx="304868" cy="179407"/>
            </a:xfrm>
            <a:prstGeom prst="pie">
              <a:avLst>
                <a:gd name="adj1" fmla="val 5429925"/>
                <a:gd name="adj2" fmla="val 162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grpSp>
      <p:grpSp>
        <p:nvGrpSpPr>
          <p:cNvPr id="8197" name="Group 57"/>
          <p:cNvGrpSpPr>
            <a:grpSpLocks/>
          </p:cNvGrpSpPr>
          <p:nvPr/>
        </p:nvGrpSpPr>
        <p:grpSpPr bwMode="auto">
          <a:xfrm>
            <a:off x="4656138" y="1270000"/>
            <a:ext cx="4183062" cy="5183188"/>
            <a:chOff x="457200" y="1239996"/>
            <a:chExt cx="2177144" cy="2804886"/>
          </a:xfrm>
        </p:grpSpPr>
        <p:sp>
          <p:nvSpPr>
            <p:cNvPr id="42" name="Rectangle 41"/>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3" name="Rectangle 42"/>
            <p:cNvSpPr/>
            <p:nvPr/>
          </p:nvSpPr>
          <p:spPr>
            <a:xfrm>
              <a:off x="536519" y="1294118"/>
              <a:ext cx="2018506" cy="2694065"/>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8198" name="Group 60"/>
          <p:cNvGrpSpPr>
            <a:grpSpLocks/>
          </p:cNvGrpSpPr>
          <p:nvPr/>
        </p:nvGrpSpPr>
        <p:grpSpPr bwMode="auto">
          <a:xfrm flipV="1">
            <a:off x="4495800" y="1250950"/>
            <a:ext cx="4191000" cy="898525"/>
            <a:chOff x="4782670" y="2429435"/>
            <a:chExt cx="2840865" cy="833718"/>
          </a:xfrm>
        </p:grpSpPr>
        <p:sp>
          <p:nvSpPr>
            <p:cNvPr id="45" name="Freeform 44"/>
            <p:cNvSpPr/>
            <p:nvPr/>
          </p:nvSpPr>
          <p:spPr bwMode="gray">
            <a:xfrm>
              <a:off x="4790411"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1">
                    <a:lumMod val="75000"/>
                  </a:schemeClr>
                </a:gs>
                <a:gs pos="69000">
                  <a:schemeClr val="accent1"/>
                </a:gs>
                <a:gs pos="100000">
                  <a:schemeClr val="accent1">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dirty="0"/>
            </a:p>
          </p:txBody>
        </p:sp>
        <p:sp>
          <p:nvSpPr>
            <p:cNvPr id="46" name="Pie 45"/>
            <p:cNvSpPr/>
            <p:nvPr/>
          </p:nvSpPr>
          <p:spPr bwMode="gray">
            <a:xfrm>
              <a:off x="4782670" y="3083447"/>
              <a:ext cx="304532" cy="179706"/>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grpSp>
      <p:sp>
        <p:nvSpPr>
          <p:cNvPr id="53" name="Rectangle 79"/>
          <p:cNvSpPr>
            <a:spLocks noChangeArrowheads="1"/>
          </p:cNvSpPr>
          <p:nvPr/>
        </p:nvSpPr>
        <p:spPr bwMode="auto">
          <a:xfrm>
            <a:off x="174625" y="2325688"/>
            <a:ext cx="4040188" cy="386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342900" indent="-342900">
              <a:lnSpc>
                <a:spcPts val="2135"/>
              </a:lnSpc>
              <a:spcAft>
                <a:spcPts val="0"/>
              </a:spcAft>
              <a:buClr>
                <a:srgbClr val="000000"/>
              </a:buClr>
              <a:buSzPts val="1700"/>
              <a:buFont typeface="Wingdings" panose="05000000000000000000" pitchFamily="2" charset="2"/>
              <a:buChar char="Ø"/>
              <a:tabLst>
                <a:tab pos="302260" algn="l"/>
              </a:tabLst>
              <a:defRPr/>
            </a:pPr>
            <a:r>
              <a:rPr lang="vi-VN" sz="2000" b="1" dirty="0" smtClean="0"/>
              <a:t>Bệnh xuất hiện sau viêm họng hoặc nhiễm khuẩn ngoài da, thời kỳ tiềm ẩn có thể khác nhau, thường là 1-2 tuần bao gồm suy nhược, đau bụng, và khó chịu, mệt mỏi, sốt nhẹ, da xanh, phù nhẹ mi mắt, đái ít.</a:t>
            </a:r>
          </a:p>
          <a:p>
            <a:pPr marL="342900" indent="-342900">
              <a:lnSpc>
                <a:spcPts val="2135"/>
              </a:lnSpc>
              <a:spcAft>
                <a:spcPts val="0"/>
              </a:spcAft>
              <a:buClr>
                <a:srgbClr val="000000"/>
              </a:buClr>
              <a:buSzPts val="1700"/>
              <a:buFont typeface="Wingdings" panose="05000000000000000000" pitchFamily="2" charset="2"/>
              <a:buChar char="Ø"/>
              <a:tabLst>
                <a:tab pos="302260" algn="l"/>
              </a:tabLst>
              <a:defRPr/>
            </a:pPr>
            <a:r>
              <a:rPr lang="vi-VN" sz="2000" b="1" dirty="0" smtClean="0"/>
              <a:t>Có thể khởi phát nguy kịch như : THA, vô niệu, suy tim cấp, phù não cấp.</a:t>
            </a:r>
          </a:p>
          <a:p>
            <a:pPr marL="342900" indent="-342900">
              <a:lnSpc>
                <a:spcPts val="2135"/>
              </a:lnSpc>
              <a:spcAft>
                <a:spcPts val="0"/>
              </a:spcAft>
              <a:buClr>
                <a:srgbClr val="000000"/>
              </a:buClr>
              <a:buSzPts val="1700"/>
              <a:buFont typeface="Wingdings" panose="05000000000000000000" pitchFamily="2" charset="2"/>
              <a:buChar char="Ø"/>
              <a:tabLst>
                <a:tab pos="302260" algn="l"/>
              </a:tabLst>
              <a:defRPr/>
            </a:pPr>
            <a:r>
              <a:rPr lang="vi-VN" sz="2000" b="1" dirty="0" smtClean="0"/>
              <a:t>Đôi khi khởi phát tiềm tàng, không có triệu chứng lâm sàng.</a:t>
            </a:r>
            <a:endParaRPr lang="vi-VN" sz="2000" b="1" dirty="0" smtClean="0">
              <a:solidFill>
                <a:srgbClr val="000000"/>
              </a:solidFill>
              <a:ea typeface="Calibri" panose="020F0502020204030204" pitchFamily="34" charset="0"/>
              <a:cs typeface="Calibri" panose="020F0502020204030204" pitchFamily="34" charset="0"/>
            </a:endParaRPr>
          </a:p>
          <a:p>
            <a:pPr>
              <a:lnSpc>
                <a:spcPts val="2135"/>
              </a:lnSpc>
              <a:spcAft>
                <a:spcPts val="0"/>
              </a:spcAft>
              <a:buClr>
                <a:srgbClr val="000000"/>
              </a:buClr>
              <a:buSzPts val="1700"/>
              <a:tabLst>
                <a:tab pos="302260" algn="l"/>
              </a:tabLst>
              <a:defRPr/>
            </a:pPr>
            <a:endParaRPr lang="vi-VN" sz="2000" b="1" dirty="0" smtClean="0"/>
          </a:p>
          <a:p>
            <a:pPr>
              <a:lnSpc>
                <a:spcPts val="2135"/>
              </a:lnSpc>
              <a:spcAft>
                <a:spcPts val="0"/>
              </a:spcAft>
              <a:buClr>
                <a:srgbClr val="000000"/>
              </a:buClr>
              <a:buSzPts val="1700"/>
              <a:tabLst>
                <a:tab pos="302260" algn="l"/>
              </a:tabLst>
              <a:defRPr/>
            </a:pPr>
            <a:endParaRPr lang="vi-VN" sz="2000" b="1" dirty="0">
              <a:solidFill>
                <a:srgbClr val="000000"/>
              </a:solidFill>
              <a:ea typeface="Calibri" panose="020F0502020204030204" pitchFamily="34" charset="0"/>
              <a:cs typeface="Calibri" panose="020F0502020204030204" pitchFamily="34" charset="0"/>
            </a:endParaRPr>
          </a:p>
        </p:txBody>
      </p:sp>
      <p:sp>
        <p:nvSpPr>
          <p:cNvPr id="8200" name="Rectangle 82"/>
          <p:cNvSpPr>
            <a:spLocks noChangeArrowheads="1"/>
          </p:cNvSpPr>
          <p:nvPr/>
        </p:nvSpPr>
        <p:spPr bwMode="auto">
          <a:xfrm>
            <a:off x="4721225" y="2325688"/>
            <a:ext cx="3344863"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fontAlgn="t" hangingPunct="1">
              <a:lnSpc>
                <a:spcPct val="100000"/>
              </a:lnSpc>
              <a:spcBef>
                <a:spcPct val="0"/>
              </a:spcBef>
              <a:buFont typeface="Wingdings" panose="05000000000000000000" pitchFamily="2" charset="2"/>
              <a:buChar char="Ø"/>
            </a:pPr>
            <a:r>
              <a:rPr lang="vi-VN" altLang="vi-VN" sz="2000" b="1"/>
              <a:t>Các triệu chứng của viêm cầu thận cấp tính bao gồm:</a:t>
            </a:r>
          </a:p>
          <a:p>
            <a:pPr eaLnBrk="1" fontAlgn="t" hangingPunct="1">
              <a:lnSpc>
                <a:spcPct val="100000"/>
              </a:lnSpc>
              <a:spcBef>
                <a:spcPct val="0"/>
              </a:spcBef>
              <a:buFont typeface="Wingdings" panose="05000000000000000000" pitchFamily="2" charset="2"/>
              <a:buChar char="Ø"/>
            </a:pPr>
            <a:r>
              <a:rPr lang="vi-VN" altLang="vi-VN" sz="2000" b="1"/>
              <a:t>Tiểu máu gặp ở 30% bệnh nhân nhi khoa. đái máu toàn bãi, nước tiểu như nước rửa thịt, máu không đông, xuất hiện ngay tuần đầu và số lần đái máu thưa dần</a:t>
            </a:r>
            <a:r>
              <a:rPr lang="vi-VN" altLang="vi-VN" sz="2000"/>
              <a:t>.</a:t>
            </a:r>
          </a:p>
        </p:txBody>
      </p:sp>
      <p:sp>
        <p:nvSpPr>
          <p:cNvPr id="61" name="TextBox 60"/>
          <p:cNvSpPr txBox="1"/>
          <p:nvPr/>
        </p:nvSpPr>
        <p:spPr>
          <a:xfrm>
            <a:off x="287338" y="1603375"/>
            <a:ext cx="4368800" cy="369888"/>
          </a:xfrm>
          <a:prstGeom prst="rect">
            <a:avLst/>
          </a:prstGeom>
          <a:noFill/>
        </p:spPr>
        <p:txBody>
          <a:bodyPr anchor="ctr">
            <a:spAutoFit/>
          </a:bodyPr>
          <a:lstStyle/>
          <a:p>
            <a:pPr eaLnBrk="1" hangingPunct="1">
              <a:defRPr/>
            </a:pPr>
            <a:r>
              <a:rPr lang="vi-VN" b="1" dirty="0"/>
              <a:t>Khởi phát thường đột ngột:</a:t>
            </a:r>
            <a:endParaRPr lang="en-US" b="1" dirty="0">
              <a:solidFill>
                <a:schemeClr val="bg1"/>
              </a:solidFill>
              <a:effectLst>
                <a:outerShdw blurRad="38100" dist="38100" dir="2700000" algn="tl">
                  <a:srgbClr val="000000">
                    <a:alpha val="43137"/>
                  </a:srgbClr>
                </a:outerShdw>
              </a:effectLst>
              <a:latin typeface="Arial" pitchFamily="34" charset="0"/>
            </a:endParaRPr>
          </a:p>
        </p:txBody>
      </p:sp>
      <p:sp>
        <p:nvSpPr>
          <p:cNvPr id="62" name="TextBox 61"/>
          <p:cNvSpPr txBox="1"/>
          <p:nvPr/>
        </p:nvSpPr>
        <p:spPr>
          <a:xfrm>
            <a:off x="4913313" y="1612900"/>
            <a:ext cx="3227387" cy="368300"/>
          </a:xfrm>
          <a:prstGeom prst="rect">
            <a:avLst/>
          </a:prstGeom>
          <a:noFill/>
        </p:spPr>
        <p:txBody>
          <a:bodyPr anchor="ctr">
            <a:spAutoFit/>
          </a:bodyPr>
          <a:lstStyle/>
          <a:p>
            <a:pPr eaLnBrk="1" hangingPunct="1">
              <a:defRPr/>
            </a:pPr>
            <a:r>
              <a:rPr lang="vi-VN" b="1" dirty="0"/>
              <a:t>Giai đoạn toàn phát:</a:t>
            </a:r>
            <a:endParaRPr lang="en-US" b="1" dirty="0">
              <a:solidFill>
                <a:schemeClr val="bg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1FCF9"/>
            </a:gs>
            <a:gs pos="21001">
              <a:srgbClr val="C8F5E8"/>
            </a:gs>
            <a:gs pos="48000">
              <a:srgbClr val="D6DCE5"/>
            </a:gs>
            <a:gs pos="91000">
              <a:srgbClr val="91EAD2"/>
            </a:gs>
            <a:gs pos="100000">
              <a:srgbClr val="E7E6E6"/>
            </a:gs>
          </a:gsLst>
          <a:lin ang="5400000" scaled="1"/>
        </a:gradFill>
        <a:effectLst/>
      </p:bgPr>
    </p:bg>
    <p:spTree>
      <p:nvGrpSpPr>
        <p:cNvPr id="1" name=""/>
        <p:cNvGrpSpPr/>
        <p:nvPr/>
      </p:nvGrpSpPr>
      <p:grpSpPr>
        <a:xfrm>
          <a:off x="0" y="0"/>
          <a:ext cx="0" cy="0"/>
          <a:chOff x="0" y="0"/>
          <a:chExt cx="0" cy="0"/>
        </a:xfrm>
      </p:grpSpPr>
      <p:grpSp>
        <p:nvGrpSpPr>
          <p:cNvPr id="9218" name="Group 73"/>
          <p:cNvGrpSpPr>
            <a:grpSpLocks/>
          </p:cNvGrpSpPr>
          <p:nvPr/>
        </p:nvGrpSpPr>
        <p:grpSpPr bwMode="auto">
          <a:xfrm>
            <a:off x="111125" y="533400"/>
            <a:ext cx="6362700" cy="2743200"/>
            <a:chOff x="1868805" y="1760538"/>
            <a:chExt cx="5034914" cy="2172017"/>
          </a:xfrm>
        </p:grpSpPr>
        <p:sp>
          <p:nvSpPr>
            <p:cNvPr id="6" name="Oval 5"/>
            <p:cNvSpPr/>
            <p:nvPr/>
          </p:nvSpPr>
          <p:spPr>
            <a:xfrm>
              <a:off x="5170141" y="2102430"/>
              <a:ext cx="1733578" cy="1735854"/>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Oval 6"/>
            <p:cNvSpPr/>
            <p:nvPr/>
          </p:nvSpPr>
          <p:spPr>
            <a:xfrm>
              <a:off x="5337218" y="2270861"/>
              <a:ext cx="1399425" cy="139899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nvGrpSpPr>
            <p:cNvPr id="9232" name="Group 76"/>
            <p:cNvGrpSpPr>
              <a:grpSpLocks/>
            </p:cNvGrpSpPr>
            <p:nvPr/>
          </p:nvGrpSpPr>
          <p:grpSpPr bwMode="auto">
            <a:xfrm>
              <a:off x="1868805" y="1760538"/>
              <a:ext cx="3657600" cy="2172017"/>
              <a:chOff x="1859280" y="1760538"/>
              <a:chExt cx="3657600" cy="2172017"/>
            </a:xfrm>
          </p:grpSpPr>
          <p:sp>
            <p:nvSpPr>
              <p:cNvPr id="9" name="Freeform 8"/>
              <p:cNvSpPr/>
              <p:nvPr/>
            </p:nvSpPr>
            <p:spPr>
              <a:xfrm>
                <a:off x="1859280" y="1760538"/>
                <a:ext cx="311542" cy="237565"/>
              </a:xfrm>
              <a:custGeom>
                <a:avLst/>
                <a:gdLst>
                  <a:gd name="connsiteX0" fmla="*/ 304800 w 311150"/>
                  <a:gd name="connsiteY0" fmla="*/ 0 h 234950"/>
                  <a:gd name="connsiteX1" fmla="*/ 0 w 311150"/>
                  <a:gd name="connsiteY1" fmla="*/ 149225 h 234950"/>
                  <a:gd name="connsiteX2" fmla="*/ 311150 w 311150"/>
                  <a:gd name="connsiteY2" fmla="*/ 234950 h 234950"/>
                  <a:gd name="connsiteX3" fmla="*/ 304800 w 311150"/>
                  <a:gd name="connsiteY3" fmla="*/ 0 h 234950"/>
                  <a:gd name="connsiteX0" fmla="*/ 295275 w 301625"/>
                  <a:gd name="connsiteY0" fmla="*/ 0 h 234950"/>
                  <a:gd name="connsiteX1" fmla="*/ 0 w 301625"/>
                  <a:gd name="connsiteY1" fmla="*/ 156369 h 234950"/>
                  <a:gd name="connsiteX2" fmla="*/ 301625 w 301625"/>
                  <a:gd name="connsiteY2" fmla="*/ 234950 h 234950"/>
                  <a:gd name="connsiteX3" fmla="*/ 295275 w 301625"/>
                  <a:gd name="connsiteY3" fmla="*/ 0 h 234950"/>
                  <a:gd name="connsiteX0" fmla="*/ 296127 w 302477"/>
                  <a:gd name="connsiteY0" fmla="*/ 0 h 234950"/>
                  <a:gd name="connsiteX1" fmla="*/ 852 w 302477"/>
                  <a:gd name="connsiteY1" fmla="*/ 156369 h 234950"/>
                  <a:gd name="connsiteX2" fmla="*/ 302477 w 302477"/>
                  <a:gd name="connsiteY2" fmla="*/ 234950 h 234950"/>
                  <a:gd name="connsiteX3" fmla="*/ 296127 w 302477"/>
                  <a:gd name="connsiteY3" fmla="*/ 0 h 234950"/>
                  <a:gd name="connsiteX0" fmla="*/ 296127 w 302477"/>
                  <a:gd name="connsiteY0" fmla="*/ 0 h 234950"/>
                  <a:gd name="connsiteX1" fmla="*/ 852 w 302477"/>
                  <a:gd name="connsiteY1" fmla="*/ 156369 h 234950"/>
                  <a:gd name="connsiteX2" fmla="*/ 302477 w 302477"/>
                  <a:gd name="connsiteY2" fmla="*/ 234950 h 234950"/>
                  <a:gd name="connsiteX3" fmla="*/ 296127 w 302477"/>
                  <a:gd name="connsiteY3" fmla="*/ 0 h 234950"/>
                  <a:gd name="connsiteX0" fmla="*/ 305652 w 305652"/>
                  <a:gd name="connsiteY0" fmla="*/ 0 h 239712"/>
                  <a:gd name="connsiteX1" fmla="*/ 852 w 305652"/>
                  <a:gd name="connsiteY1" fmla="*/ 161131 h 239712"/>
                  <a:gd name="connsiteX2" fmla="*/ 302477 w 305652"/>
                  <a:gd name="connsiteY2" fmla="*/ 239712 h 239712"/>
                  <a:gd name="connsiteX3" fmla="*/ 305652 w 305652"/>
                  <a:gd name="connsiteY3" fmla="*/ 0 h 239712"/>
                  <a:gd name="connsiteX0" fmla="*/ 305652 w 305652"/>
                  <a:gd name="connsiteY0" fmla="*/ 0 h 239712"/>
                  <a:gd name="connsiteX1" fmla="*/ 852 w 305652"/>
                  <a:gd name="connsiteY1" fmla="*/ 161131 h 239712"/>
                  <a:gd name="connsiteX2" fmla="*/ 302477 w 305652"/>
                  <a:gd name="connsiteY2" fmla="*/ 239712 h 239712"/>
                  <a:gd name="connsiteX3" fmla="*/ 305652 w 305652"/>
                  <a:gd name="connsiteY3" fmla="*/ 0 h 239712"/>
                  <a:gd name="connsiteX0" fmla="*/ 305627 w 309720"/>
                  <a:gd name="connsiteY0" fmla="*/ 0 h 237331"/>
                  <a:gd name="connsiteX1" fmla="*/ 827 w 309720"/>
                  <a:gd name="connsiteY1" fmla="*/ 161131 h 237331"/>
                  <a:gd name="connsiteX2" fmla="*/ 309596 w 309720"/>
                  <a:gd name="connsiteY2" fmla="*/ 237331 h 237331"/>
                  <a:gd name="connsiteX3" fmla="*/ 305627 w 309720"/>
                  <a:gd name="connsiteY3" fmla="*/ 0 h 237331"/>
                  <a:gd name="connsiteX0" fmla="*/ 305643 w 305643"/>
                  <a:gd name="connsiteY0" fmla="*/ 0 h 237331"/>
                  <a:gd name="connsiteX1" fmla="*/ 843 w 305643"/>
                  <a:gd name="connsiteY1" fmla="*/ 161131 h 237331"/>
                  <a:gd name="connsiteX2" fmla="*/ 304849 w 305643"/>
                  <a:gd name="connsiteY2" fmla="*/ 237331 h 237331"/>
                  <a:gd name="connsiteX3" fmla="*/ 305643 w 305643"/>
                  <a:gd name="connsiteY3" fmla="*/ 0 h 237331"/>
                  <a:gd name="connsiteX0" fmla="*/ 305805 w 305805"/>
                  <a:gd name="connsiteY0" fmla="*/ 0 h 237713"/>
                  <a:gd name="connsiteX1" fmla="*/ 1005 w 305805"/>
                  <a:gd name="connsiteY1" fmla="*/ 161131 h 237713"/>
                  <a:gd name="connsiteX2" fmla="*/ 305011 w 305805"/>
                  <a:gd name="connsiteY2" fmla="*/ 237331 h 237713"/>
                  <a:gd name="connsiteX3" fmla="*/ 305805 w 305805"/>
                  <a:gd name="connsiteY3" fmla="*/ 0 h 237713"/>
                  <a:gd name="connsiteX0" fmla="*/ 306764 w 306764"/>
                  <a:gd name="connsiteY0" fmla="*/ 0 h 237734"/>
                  <a:gd name="connsiteX1" fmla="*/ 1964 w 306764"/>
                  <a:gd name="connsiteY1" fmla="*/ 161131 h 237734"/>
                  <a:gd name="connsiteX2" fmla="*/ 305970 w 306764"/>
                  <a:gd name="connsiteY2" fmla="*/ 237331 h 237734"/>
                  <a:gd name="connsiteX3" fmla="*/ 306764 w 306764"/>
                  <a:gd name="connsiteY3" fmla="*/ 0 h 237734"/>
                </a:gdLst>
                <a:ahLst/>
                <a:cxnLst>
                  <a:cxn ang="0">
                    <a:pos x="connsiteX0" y="connsiteY0"/>
                  </a:cxn>
                  <a:cxn ang="0">
                    <a:pos x="connsiteX1" y="connsiteY1"/>
                  </a:cxn>
                  <a:cxn ang="0">
                    <a:pos x="connsiteX2" y="connsiteY2"/>
                  </a:cxn>
                  <a:cxn ang="0">
                    <a:pos x="connsiteX3" y="connsiteY3"/>
                  </a:cxn>
                </a:cxnLst>
                <a:rect l="l" t="t" r="r" b="b"/>
                <a:pathLst>
                  <a:path w="306764" h="237734">
                    <a:moveTo>
                      <a:pt x="306764" y="0"/>
                    </a:moveTo>
                    <a:cubicBezTo>
                      <a:pt x="258346" y="6879"/>
                      <a:pt x="21808" y="82815"/>
                      <a:pt x="1964" y="161131"/>
                    </a:cubicBezTo>
                    <a:cubicBezTo>
                      <a:pt x="-21319" y="203994"/>
                      <a:pt x="167328" y="242094"/>
                      <a:pt x="305970" y="237331"/>
                    </a:cubicBezTo>
                    <a:cubicBezTo>
                      <a:pt x="307028" y="157427"/>
                      <a:pt x="305706" y="79904"/>
                      <a:pt x="306764" y="0"/>
                    </a:cubicBezTo>
                    <a:close/>
                  </a:path>
                </a:pathLst>
              </a:custGeom>
              <a:gradFill flip="none" rotWithShape="1">
                <a:gsLst>
                  <a:gs pos="0">
                    <a:schemeClr val="accent2">
                      <a:lumMod val="50000"/>
                    </a:schemeClr>
                  </a:gs>
                  <a:gs pos="100000">
                    <a:schemeClr val="accent2"/>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Freeform 9"/>
              <p:cNvSpPr/>
              <p:nvPr/>
            </p:nvSpPr>
            <p:spPr>
              <a:xfrm>
                <a:off x="1859280" y="1920172"/>
                <a:ext cx="3658101" cy="2012383"/>
              </a:xfrm>
              <a:custGeom>
                <a:avLst/>
                <a:gdLst>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2012315"/>
                  <a:gd name="connsiteX1" fmla="*/ 312420 w 3657600"/>
                  <a:gd name="connsiteY1" fmla="*/ 76200 h 2012315"/>
                  <a:gd name="connsiteX2" fmla="*/ 3078480 w 3657600"/>
                  <a:gd name="connsiteY2" fmla="*/ 60960 h 2012315"/>
                  <a:gd name="connsiteX3" fmla="*/ 3657600 w 3657600"/>
                  <a:gd name="connsiteY3" fmla="*/ 990600 h 2012315"/>
                  <a:gd name="connsiteX4" fmla="*/ 3108960 w 3657600"/>
                  <a:gd name="connsiteY4" fmla="*/ 1988820 h 2012315"/>
                  <a:gd name="connsiteX5" fmla="*/ 198120 w 3657600"/>
                  <a:gd name="connsiteY5" fmla="*/ 2012315 h 2012315"/>
                  <a:gd name="connsiteX6" fmla="*/ 0 w 3657600"/>
                  <a:gd name="connsiteY6" fmla="*/ 1943100 h 2012315"/>
                  <a:gd name="connsiteX7" fmla="*/ 0 w 3657600"/>
                  <a:gd name="connsiteY7" fmla="*/ 0 h 2012315"/>
                  <a:gd name="connsiteX0" fmla="*/ 0 w 3657600"/>
                  <a:gd name="connsiteY0" fmla="*/ 0 h 2012315"/>
                  <a:gd name="connsiteX1" fmla="*/ 312420 w 3657600"/>
                  <a:gd name="connsiteY1" fmla="*/ 76200 h 2012315"/>
                  <a:gd name="connsiteX2" fmla="*/ 3078480 w 3657600"/>
                  <a:gd name="connsiteY2" fmla="*/ 60960 h 2012315"/>
                  <a:gd name="connsiteX3" fmla="*/ 3657600 w 3657600"/>
                  <a:gd name="connsiteY3" fmla="*/ 990600 h 2012315"/>
                  <a:gd name="connsiteX4" fmla="*/ 3108960 w 3657600"/>
                  <a:gd name="connsiteY4" fmla="*/ 1988820 h 2012315"/>
                  <a:gd name="connsiteX5" fmla="*/ 198120 w 3657600"/>
                  <a:gd name="connsiteY5" fmla="*/ 2012315 h 2012315"/>
                  <a:gd name="connsiteX6" fmla="*/ 0 w 3657600"/>
                  <a:gd name="connsiteY6" fmla="*/ 1943100 h 2012315"/>
                  <a:gd name="connsiteX7" fmla="*/ 0 w 3657600"/>
                  <a:gd name="connsiteY7" fmla="*/ 0 h 2012315"/>
                  <a:gd name="connsiteX0" fmla="*/ 0 w 3657600"/>
                  <a:gd name="connsiteY0" fmla="*/ 0 h 2012315"/>
                  <a:gd name="connsiteX1" fmla="*/ 312420 w 3657600"/>
                  <a:gd name="connsiteY1" fmla="*/ 76200 h 2012315"/>
                  <a:gd name="connsiteX2" fmla="*/ 3078480 w 3657600"/>
                  <a:gd name="connsiteY2" fmla="*/ 60960 h 2012315"/>
                  <a:gd name="connsiteX3" fmla="*/ 3657600 w 3657600"/>
                  <a:gd name="connsiteY3" fmla="*/ 990600 h 2012315"/>
                  <a:gd name="connsiteX4" fmla="*/ 3108960 w 3657600"/>
                  <a:gd name="connsiteY4" fmla="*/ 1988820 h 2012315"/>
                  <a:gd name="connsiteX5" fmla="*/ 198120 w 3657600"/>
                  <a:gd name="connsiteY5" fmla="*/ 2012315 h 2012315"/>
                  <a:gd name="connsiteX6" fmla="*/ 0 w 3657600"/>
                  <a:gd name="connsiteY6" fmla="*/ 1943100 h 2012315"/>
                  <a:gd name="connsiteX7" fmla="*/ 0 w 3657600"/>
                  <a:gd name="connsiteY7" fmla="*/ 0 h 201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2012315">
                    <a:moveTo>
                      <a:pt x="0" y="0"/>
                    </a:moveTo>
                    <a:cubicBezTo>
                      <a:pt x="21590" y="66675"/>
                      <a:pt x="205105" y="76200"/>
                      <a:pt x="312420" y="76200"/>
                    </a:cubicBezTo>
                    <a:lnTo>
                      <a:pt x="3078480" y="60960"/>
                    </a:lnTo>
                    <a:lnTo>
                      <a:pt x="3657600" y="990600"/>
                    </a:lnTo>
                    <a:lnTo>
                      <a:pt x="3108960" y="1988820"/>
                    </a:lnTo>
                    <a:lnTo>
                      <a:pt x="198120" y="2012315"/>
                    </a:lnTo>
                    <a:cubicBezTo>
                      <a:pt x="135255" y="2004060"/>
                      <a:pt x="5715" y="2011680"/>
                      <a:pt x="0" y="1943100"/>
                    </a:cubicBezTo>
                    <a:lnTo>
                      <a:pt x="0" y="0"/>
                    </a:lnTo>
                    <a:close/>
                  </a:path>
                </a:pathLst>
              </a:custGeom>
              <a:gradFill flip="none" rotWithShape="1">
                <a:gsLst>
                  <a:gs pos="0">
                    <a:schemeClr val="accent2">
                      <a:lumMod val="50000"/>
                    </a:schemeClr>
                  </a:gs>
                  <a:gs pos="70000">
                    <a:schemeClr val="accent2"/>
                  </a:gs>
                  <a:gs pos="100000">
                    <a:schemeClr val="accent2">
                      <a:lumMod val="60000"/>
                      <a:lumOff val="4000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grpSp>
        <p:nvGrpSpPr>
          <p:cNvPr id="9219" name="Group 79"/>
          <p:cNvGrpSpPr>
            <a:grpSpLocks/>
          </p:cNvGrpSpPr>
          <p:nvPr/>
        </p:nvGrpSpPr>
        <p:grpSpPr bwMode="auto">
          <a:xfrm>
            <a:off x="152400" y="3327400"/>
            <a:ext cx="8993188" cy="3562350"/>
            <a:chOff x="1868805" y="1760538"/>
            <a:chExt cx="5483641" cy="2172017"/>
          </a:xfrm>
        </p:grpSpPr>
        <p:sp>
          <p:nvSpPr>
            <p:cNvPr id="12" name="Oval 11"/>
            <p:cNvSpPr/>
            <p:nvPr/>
          </p:nvSpPr>
          <p:spPr>
            <a:xfrm>
              <a:off x="5617815" y="2104151"/>
              <a:ext cx="1734631" cy="1733548"/>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Oval 12"/>
            <p:cNvSpPr/>
            <p:nvPr/>
          </p:nvSpPr>
          <p:spPr>
            <a:xfrm>
              <a:off x="5786245" y="2271601"/>
              <a:ext cx="1398739" cy="1398648"/>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nvGrpSpPr>
            <p:cNvPr id="9227" name="Group 82"/>
            <p:cNvGrpSpPr>
              <a:grpSpLocks/>
            </p:cNvGrpSpPr>
            <p:nvPr/>
          </p:nvGrpSpPr>
          <p:grpSpPr bwMode="auto">
            <a:xfrm>
              <a:off x="1868805" y="1760538"/>
              <a:ext cx="4135600" cy="2172017"/>
              <a:chOff x="1859280" y="1760538"/>
              <a:chExt cx="4135600" cy="2172017"/>
            </a:xfrm>
          </p:grpSpPr>
          <p:sp>
            <p:nvSpPr>
              <p:cNvPr id="15" name="Freeform 14"/>
              <p:cNvSpPr/>
              <p:nvPr/>
            </p:nvSpPr>
            <p:spPr>
              <a:xfrm>
                <a:off x="1859280" y="1760538"/>
                <a:ext cx="311691" cy="237141"/>
              </a:xfrm>
              <a:custGeom>
                <a:avLst/>
                <a:gdLst>
                  <a:gd name="connsiteX0" fmla="*/ 304800 w 311150"/>
                  <a:gd name="connsiteY0" fmla="*/ 0 h 234950"/>
                  <a:gd name="connsiteX1" fmla="*/ 0 w 311150"/>
                  <a:gd name="connsiteY1" fmla="*/ 149225 h 234950"/>
                  <a:gd name="connsiteX2" fmla="*/ 311150 w 311150"/>
                  <a:gd name="connsiteY2" fmla="*/ 234950 h 234950"/>
                  <a:gd name="connsiteX3" fmla="*/ 304800 w 311150"/>
                  <a:gd name="connsiteY3" fmla="*/ 0 h 234950"/>
                  <a:gd name="connsiteX0" fmla="*/ 295275 w 301625"/>
                  <a:gd name="connsiteY0" fmla="*/ 0 h 234950"/>
                  <a:gd name="connsiteX1" fmla="*/ 0 w 301625"/>
                  <a:gd name="connsiteY1" fmla="*/ 156369 h 234950"/>
                  <a:gd name="connsiteX2" fmla="*/ 301625 w 301625"/>
                  <a:gd name="connsiteY2" fmla="*/ 234950 h 234950"/>
                  <a:gd name="connsiteX3" fmla="*/ 295275 w 301625"/>
                  <a:gd name="connsiteY3" fmla="*/ 0 h 234950"/>
                  <a:gd name="connsiteX0" fmla="*/ 296127 w 302477"/>
                  <a:gd name="connsiteY0" fmla="*/ 0 h 234950"/>
                  <a:gd name="connsiteX1" fmla="*/ 852 w 302477"/>
                  <a:gd name="connsiteY1" fmla="*/ 156369 h 234950"/>
                  <a:gd name="connsiteX2" fmla="*/ 302477 w 302477"/>
                  <a:gd name="connsiteY2" fmla="*/ 234950 h 234950"/>
                  <a:gd name="connsiteX3" fmla="*/ 296127 w 302477"/>
                  <a:gd name="connsiteY3" fmla="*/ 0 h 234950"/>
                  <a:gd name="connsiteX0" fmla="*/ 296127 w 302477"/>
                  <a:gd name="connsiteY0" fmla="*/ 0 h 234950"/>
                  <a:gd name="connsiteX1" fmla="*/ 852 w 302477"/>
                  <a:gd name="connsiteY1" fmla="*/ 156369 h 234950"/>
                  <a:gd name="connsiteX2" fmla="*/ 302477 w 302477"/>
                  <a:gd name="connsiteY2" fmla="*/ 234950 h 234950"/>
                  <a:gd name="connsiteX3" fmla="*/ 296127 w 302477"/>
                  <a:gd name="connsiteY3" fmla="*/ 0 h 234950"/>
                  <a:gd name="connsiteX0" fmla="*/ 305652 w 305652"/>
                  <a:gd name="connsiteY0" fmla="*/ 0 h 239712"/>
                  <a:gd name="connsiteX1" fmla="*/ 852 w 305652"/>
                  <a:gd name="connsiteY1" fmla="*/ 161131 h 239712"/>
                  <a:gd name="connsiteX2" fmla="*/ 302477 w 305652"/>
                  <a:gd name="connsiteY2" fmla="*/ 239712 h 239712"/>
                  <a:gd name="connsiteX3" fmla="*/ 305652 w 305652"/>
                  <a:gd name="connsiteY3" fmla="*/ 0 h 239712"/>
                  <a:gd name="connsiteX0" fmla="*/ 305652 w 305652"/>
                  <a:gd name="connsiteY0" fmla="*/ 0 h 239712"/>
                  <a:gd name="connsiteX1" fmla="*/ 852 w 305652"/>
                  <a:gd name="connsiteY1" fmla="*/ 161131 h 239712"/>
                  <a:gd name="connsiteX2" fmla="*/ 302477 w 305652"/>
                  <a:gd name="connsiteY2" fmla="*/ 239712 h 239712"/>
                  <a:gd name="connsiteX3" fmla="*/ 305652 w 305652"/>
                  <a:gd name="connsiteY3" fmla="*/ 0 h 239712"/>
                  <a:gd name="connsiteX0" fmla="*/ 305627 w 309720"/>
                  <a:gd name="connsiteY0" fmla="*/ 0 h 237331"/>
                  <a:gd name="connsiteX1" fmla="*/ 827 w 309720"/>
                  <a:gd name="connsiteY1" fmla="*/ 161131 h 237331"/>
                  <a:gd name="connsiteX2" fmla="*/ 309596 w 309720"/>
                  <a:gd name="connsiteY2" fmla="*/ 237331 h 237331"/>
                  <a:gd name="connsiteX3" fmla="*/ 305627 w 309720"/>
                  <a:gd name="connsiteY3" fmla="*/ 0 h 237331"/>
                  <a:gd name="connsiteX0" fmla="*/ 305643 w 305643"/>
                  <a:gd name="connsiteY0" fmla="*/ 0 h 237331"/>
                  <a:gd name="connsiteX1" fmla="*/ 843 w 305643"/>
                  <a:gd name="connsiteY1" fmla="*/ 161131 h 237331"/>
                  <a:gd name="connsiteX2" fmla="*/ 304849 w 305643"/>
                  <a:gd name="connsiteY2" fmla="*/ 237331 h 237331"/>
                  <a:gd name="connsiteX3" fmla="*/ 305643 w 305643"/>
                  <a:gd name="connsiteY3" fmla="*/ 0 h 237331"/>
                  <a:gd name="connsiteX0" fmla="*/ 305805 w 305805"/>
                  <a:gd name="connsiteY0" fmla="*/ 0 h 237713"/>
                  <a:gd name="connsiteX1" fmla="*/ 1005 w 305805"/>
                  <a:gd name="connsiteY1" fmla="*/ 161131 h 237713"/>
                  <a:gd name="connsiteX2" fmla="*/ 305011 w 305805"/>
                  <a:gd name="connsiteY2" fmla="*/ 237331 h 237713"/>
                  <a:gd name="connsiteX3" fmla="*/ 305805 w 305805"/>
                  <a:gd name="connsiteY3" fmla="*/ 0 h 237713"/>
                  <a:gd name="connsiteX0" fmla="*/ 306764 w 306764"/>
                  <a:gd name="connsiteY0" fmla="*/ 0 h 237734"/>
                  <a:gd name="connsiteX1" fmla="*/ 1964 w 306764"/>
                  <a:gd name="connsiteY1" fmla="*/ 161131 h 237734"/>
                  <a:gd name="connsiteX2" fmla="*/ 305970 w 306764"/>
                  <a:gd name="connsiteY2" fmla="*/ 237331 h 237734"/>
                  <a:gd name="connsiteX3" fmla="*/ 306764 w 306764"/>
                  <a:gd name="connsiteY3" fmla="*/ 0 h 237734"/>
                </a:gdLst>
                <a:ahLst/>
                <a:cxnLst>
                  <a:cxn ang="0">
                    <a:pos x="connsiteX0" y="connsiteY0"/>
                  </a:cxn>
                  <a:cxn ang="0">
                    <a:pos x="connsiteX1" y="connsiteY1"/>
                  </a:cxn>
                  <a:cxn ang="0">
                    <a:pos x="connsiteX2" y="connsiteY2"/>
                  </a:cxn>
                  <a:cxn ang="0">
                    <a:pos x="connsiteX3" y="connsiteY3"/>
                  </a:cxn>
                </a:cxnLst>
                <a:rect l="l" t="t" r="r" b="b"/>
                <a:pathLst>
                  <a:path w="306764" h="237734">
                    <a:moveTo>
                      <a:pt x="306764" y="0"/>
                    </a:moveTo>
                    <a:cubicBezTo>
                      <a:pt x="258346" y="6879"/>
                      <a:pt x="21808" y="82815"/>
                      <a:pt x="1964" y="161131"/>
                    </a:cubicBezTo>
                    <a:cubicBezTo>
                      <a:pt x="-21319" y="203994"/>
                      <a:pt x="167328" y="242094"/>
                      <a:pt x="305970" y="237331"/>
                    </a:cubicBezTo>
                    <a:cubicBezTo>
                      <a:pt x="307028" y="157427"/>
                      <a:pt x="305706" y="79904"/>
                      <a:pt x="306764" y="0"/>
                    </a:cubicBezTo>
                    <a:close/>
                  </a:path>
                </a:pathLst>
              </a:custGeom>
              <a:gradFill flip="none" rotWithShape="1">
                <a:gsLst>
                  <a:gs pos="0">
                    <a:schemeClr val="accent1">
                      <a:lumMod val="50000"/>
                    </a:schemeClr>
                  </a:gs>
                  <a:gs pos="100000">
                    <a:schemeClr val="accent1"/>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Freeform 15"/>
              <p:cNvSpPr/>
              <p:nvPr/>
            </p:nvSpPr>
            <p:spPr>
              <a:xfrm>
                <a:off x="1859280" y="1920245"/>
                <a:ext cx="4135236" cy="2012310"/>
              </a:xfrm>
              <a:custGeom>
                <a:avLst/>
                <a:gdLst>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2012315"/>
                  <a:gd name="connsiteX1" fmla="*/ 312420 w 3657600"/>
                  <a:gd name="connsiteY1" fmla="*/ 76200 h 2012315"/>
                  <a:gd name="connsiteX2" fmla="*/ 3078480 w 3657600"/>
                  <a:gd name="connsiteY2" fmla="*/ 60960 h 2012315"/>
                  <a:gd name="connsiteX3" fmla="*/ 3657600 w 3657600"/>
                  <a:gd name="connsiteY3" fmla="*/ 990600 h 2012315"/>
                  <a:gd name="connsiteX4" fmla="*/ 3108960 w 3657600"/>
                  <a:gd name="connsiteY4" fmla="*/ 1988820 h 2012315"/>
                  <a:gd name="connsiteX5" fmla="*/ 198120 w 3657600"/>
                  <a:gd name="connsiteY5" fmla="*/ 2012315 h 2012315"/>
                  <a:gd name="connsiteX6" fmla="*/ 0 w 3657600"/>
                  <a:gd name="connsiteY6" fmla="*/ 1943100 h 2012315"/>
                  <a:gd name="connsiteX7" fmla="*/ 0 w 3657600"/>
                  <a:gd name="connsiteY7" fmla="*/ 0 h 2012315"/>
                  <a:gd name="connsiteX0" fmla="*/ 0 w 3657600"/>
                  <a:gd name="connsiteY0" fmla="*/ 0 h 2012315"/>
                  <a:gd name="connsiteX1" fmla="*/ 312420 w 3657600"/>
                  <a:gd name="connsiteY1" fmla="*/ 76200 h 2012315"/>
                  <a:gd name="connsiteX2" fmla="*/ 3078480 w 3657600"/>
                  <a:gd name="connsiteY2" fmla="*/ 60960 h 2012315"/>
                  <a:gd name="connsiteX3" fmla="*/ 3657600 w 3657600"/>
                  <a:gd name="connsiteY3" fmla="*/ 990600 h 2012315"/>
                  <a:gd name="connsiteX4" fmla="*/ 3108960 w 3657600"/>
                  <a:gd name="connsiteY4" fmla="*/ 1988820 h 2012315"/>
                  <a:gd name="connsiteX5" fmla="*/ 198120 w 3657600"/>
                  <a:gd name="connsiteY5" fmla="*/ 2012315 h 2012315"/>
                  <a:gd name="connsiteX6" fmla="*/ 0 w 3657600"/>
                  <a:gd name="connsiteY6" fmla="*/ 1943100 h 2012315"/>
                  <a:gd name="connsiteX7" fmla="*/ 0 w 3657600"/>
                  <a:gd name="connsiteY7" fmla="*/ 0 h 2012315"/>
                  <a:gd name="connsiteX0" fmla="*/ 0 w 3657600"/>
                  <a:gd name="connsiteY0" fmla="*/ 0 h 2012315"/>
                  <a:gd name="connsiteX1" fmla="*/ 312420 w 3657600"/>
                  <a:gd name="connsiteY1" fmla="*/ 76200 h 2012315"/>
                  <a:gd name="connsiteX2" fmla="*/ 3078480 w 3657600"/>
                  <a:gd name="connsiteY2" fmla="*/ 60960 h 2012315"/>
                  <a:gd name="connsiteX3" fmla="*/ 3657600 w 3657600"/>
                  <a:gd name="connsiteY3" fmla="*/ 990600 h 2012315"/>
                  <a:gd name="connsiteX4" fmla="*/ 3108960 w 3657600"/>
                  <a:gd name="connsiteY4" fmla="*/ 1988820 h 2012315"/>
                  <a:gd name="connsiteX5" fmla="*/ 198120 w 3657600"/>
                  <a:gd name="connsiteY5" fmla="*/ 2012315 h 2012315"/>
                  <a:gd name="connsiteX6" fmla="*/ 0 w 3657600"/>
                  <a:gd name="connsiteY6" fmla="*/ 1943100 h 2012315"/>
                  <a:gd name="connsiteX7" fmla="*/ 0 w 3657600"/>
                  <a:gd name="connsiteY7" fmla="*/ 0 h 201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2012315">
                    <a:moveTo>
                      <a:pt x="0" y="0"/>
                    </a:moveTo>
                    <a:cubicBezTo>
                      <a:pt x="21590" y="66675"/>
                      <a:pt x="205105" y="76200"/>
                      <a:pt x="312420" y="76200"/>
                    </a:cubicBezTo>
                    <a:lnTo>
                      <a:pt x="3078480" y="60960"/>
                    </a:lnTo>
                    <a:lnTo>
                      <a:pt x="3657600" y="990600"/>
                    </a:lnTo>
                    <a:lnTo>
                      <a:pt x="3108960" y="1988820"/>
                    </a:lnTo>
                    <a:lnTo>
                      <a:pt x="198120" y="2012315"/>
                    </a:lnTo>
                    <a:cubicBezTo>
                      <a:pt x="135255" y="2004060"/>
                      <a:pt x="5715" y="2011680"/>
                      <a:pt x="0" y="1943100"/>
                    </a:cubicBezTo>
                    <a:lnTo>
                      <a:pt x="0" y="0"/>
                    </a:lnTo>
                    <a:close/>
                  </a:path>
                </a:pathLst>
              </a:custGeom>
              <a:gradFill flip="none" rotWithShape="1">
                <a:gsLst>
                  <a:gs pos="0">
                    <a:schemeClr val="accent1">
                      <a:lumMod val="50000"/>
                    </a:schemeClr>
                  </a:gs>
                  <a:gs pos="70000">
                    <a:schemeClr val="accent1"/>
                  </a:gs>
                  <a:gs pos="100000">
                    <a:schemeClr val="accent1">
                      <a:lumMod val="60000"/>
                      <a:lumOff val="4000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sp>
        <p:nvSpPr>
          <p:cNvPr id="9220" name="Rectangle 32"/>
          <p:cNvSpPr>
            <a:spLocks noChangeArrowheads="1"/>
          </p:cNvSpPr>
          <p:nvPr/>
        </p:nvSpPr>
        <p:spPr bwMode="auto">
          <a:xfrm>
            <a:off x="303213" y="1181100"/>
            <a:ext cx="3810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vi-VN" altLang="vi-VN" sz="2000" b="1">
                <a:solidFill>
                  <a:schemeClr val="bg1"/>
                </a:solidFill>
              </a:rPr>
              <a:t>Nước tiểu có HC, BC, trụ HC, trụ BC, trụ trong, trụ sáp + Tỷ trọng nước tiểu &gt; 1,020 + Protein niệu 0,5-2g/24h. thời gian tồn tại có ý nghĩa tiên lượng bệnh, bệnh được hồi phục khi Protein niệu (-)</a:t>
            </a:r>
            <a:endParaRPr lang="en-US" altLang="vi-VN" sz="2000" b="1">
              <a:solidFill>
                <a:schemeClr val="bg1"/>
              </a:solidFill>
              <a:latin typeface="Arial" panose="020B0604020202020204" pitchFamily="34" charset="0"/>
            </a:endParaRPr>
          </a:p>
        </p:txBody>
      </p:sp>
      <p:sp>
        <p:nvSpPr>
          <p:cNvPr id="18" name="Rectangle 32"/>
          <p:cNvSpPr>
            <a:spLocks noChangeArrowheads="1"/>
          </p:cNvSpPr>
          <p:nvPr/>
        </p:nvSpPr>
        <p:spPr bwMode="auto">
          <a:xfrm>
            <a:off x="76200" y="3811588"/>
            <a:ext cx="6170613"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ts val="2135"/>
              </a:lnSpc>
              <a:spcAft>
                <a:spcPts val="0"/>
              </a:spcAft>
              <a:defRPr/>
            </a:pPr>
            <a:r>
              <a:rPr lang="vi-VN" sz="2000" b="1" dirty="0" smtClean="0">
                <a:solidFill>
                  <a:schemeClr val="bg1"/>
                </a:solidFill>
              </a:rPr>
              <a:t>+ Protein máu giảm &lt; 55g/l + Albumin máu giảm &lt; 30g/l + Ure và Creatinin máu tăng + Tốc độ máu lắng (ESR) thường là tăng lên.</a:t>
            </a:r>
          </a:p>
          <a:p>
            <a:pPr>
              <a:lnSpc>
                <a:spcPts val="2135"/>
              </a:lnSpc>
              <a:spcAft>
                <a:spcPts val="0"/>
              </a:spcAft>
              <a:defRPr/>
            </a:pPr>
            <a:r>
              <a:rPr lang="vi-VN" sz="2000" b="1" dirty="0" smtClean="0">
                <a:solidFill>
                  <a:schemeClr val="bg1"/>
                </a:solidFill>
              </a:rPr>
              <a:t>+ BC tăng, HC giảm, HST giảm ,</a:t>
            </a:r>
          </a:p>
          <a:p>
            <a:pPr>
              <a:lnSpc>
                <a:spcPts val="1700"/>
              </a:lnSpc>
              <a:spcAft>
                <a:spcPts val="0"/>
              </a:spcAft>
              <a:defRPr/>
            </a:pPr>
            <a:r>
              <a:rPr lang="vi-VN" sz="2000" b="1" dirty="0" smtClean="0">
                <a:solidFill>
                  <a:schemeClr val="bg1"/>
                </a:solidFill>
              </a:rPr>
              <a:t>Hb tăng</a:t>
            </a:r>
          </a:p>
          <a:p>
            <a:pPr>
              <a:lnSpc>
                <a:spcPts val="2135"/>
              </a:lnSpc>
              <a:spcAft>
                <a:spcPts val="0"/>
              </a:spcAft>
              <a:defRPr/>
            </a:pPr>
            <a:r>
              <a:rPr lang="vi-VN" sz="2000" b="1" dirty="0" smtClean="0">
                <a:solidFill>
                  <a:schemeClr val="bg1"/>
                </a:solidFill>
              </a:rPr>
              <a:t>+ Kháng thể kháng liên cầu ASLO (Antistreptolysin O) tăng lên trong 60-80% bệnh nhân, Tăng bắt đầu vào 1-3 tuần, đỉnh trong 3-5 tuần, và trở lại bình thường trong 6 tháng.</a:t>
            </a:r>
          </a:p>
          <a:p>
            <a:pPr>
              <a:lnSpc>
                <a:spcPts val="2135"/>
              </a:lnSpc>
              <a:spcAft>
                <a:spcPts val="0"/>
              </a:spcAft>
              <a:defRPr/>
            </a:pPr>
            <a:r>
              <a:rPr lang="vi-VN" sz="2000" b="1" dirty="0" smtClean="0">
                <a:solidFill>
                  <a:schemeClr val="bg1"/>
                </a:solidFill>
              </a:rPr>
              <a:t>+ Bổ thể giảm (đặc biệt là C3) đến tuần thứ 6 thì trở về bình thường.</a:t>
            </a:r>
            <a:endParaRPr lang="vi-VN" sz="2000" b="1" dirty="0" smtClean="0">
              <a:solidFill>
                <a:schemeClr val="bg1"/>
              </a:solidFill>
              <a:latin typeface="Microsoft Sans Serif" panose="020B0604020202020204" pitchFamily="34" charset="0"/>
              <a:ea typeface="Microsoft Sans Serif" panose="020B0604020202020204" pitchFamily="34" charset="0"/>
            </a:endParaRPr>
          </a:p>
          <a:p>
            <a:pPr>
              <a:lnSpc>
                <a:spcPts val="1700"/>
              </a:lnSpc>
              <a:spcAft>
                <a:spcPts val="0"/>
              </a:spcAft>
              <a:defRPr/>
            </a:pPr>
            <a:endParaRPr lang="vi-VN" sz="1600" dirty="0" smtClean="0">
              <a:solidFill>
                <a:srgbClr val="000000"/>
              </a:solidFill>
              <a:latin typeface="Microsoft Sans Serif" panose="020B0604020202020204" pitchFamily="34" charset="0"/>
              <a:ea typeface="Microsoft Sans Serif" panose="020B0604020202020204" pitchFamily="34" charset="0"/>
            </a:endParaRPr>
          </a:p>
          <a:p>
            <a:pPr marL="0" indent="0" eaLnBrk="1" hangingPunct="1">
              <a:defRPr/>
            </a:pPr>
            <a:endParaRPr lang="en-US" altLang="vi-VN" sz="1600" dirty="0" smtClean="0"/>
          </a:p>
        </p:txBody>
      </p:sp>
      <p:sp>
        <p:nvSpPr>
          <p:cNvPr id="9222" name="TextBox 18"/>
          <p:cNvSpPr txBox="1">
            <a:spLocks noChangeArrowheads="1"/>
          </p:cNvSpPr>
          <p:nvPr/>
        </p:nvSpPr>
        <p:spPr bwMode="auto">
          <a:xfrm>
            <a:off x="4435475" y="1622425"/>
            <a:ext cx="20383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vi-VN" sz="2600" b="1">
                <a:solidFill>
                  <a:schemeClr val="accent2"/>
                </a:solidFill>
              </a:rPr>
              <a:t>XN </a:t>
            </a:r>
          </a:p>
          <a:p>
            <a:pPr algn="ctr" eaLnBrk="1" hangingPunct="1"/>
            <a:r>
              <a:rPr lang="vi-VN" altLang="vi-VN" sz="2600" b="1">
                <a:solidFill>
                  <a:schemeClr val="accent2"/>
                </a:solidFill>
              </a:rPr>
              <a:t>NƯỚC TIỂU</a:t>
            </a:r>
            <a:endParaRPr lang="en-US" altLang="vi-VN" sz="2600" b="1">
              <a:solidFill>
                <a:schemeClr val="accent2"/>
              </a:solidFill>
            </a:endParaRPr>
          </a:p>
        </p:txBody>
      </p:sp>
      <p:sp>
        <p:nvSpPr>
          <p:cNvPr id="20" name="TextBox 19"/>
          <p:cNvSpPr txBox="1"/>
          <p:nvPr/>
        </p:nvSpPr>
        <p:spPr>
          <a:xfrm>
            <a:off x="6797675" y="5008563"/>
            <a:ext cx="1851025" cy="461962"/>
          </a:xfrm>
          <a:prstGeom prst="rect">
            <a:avLst/>
          </a:prstGeom>
          <a:noFill/>
        </p:spPr>
        <p:txBody>
          <a:bodyPr>
            <a:spAutoFit/>
          </a:bodyPr>
          <a:lstStyle/>
          <a:p>
            <a:pPr algn="ctr" eaLnBrk="1" hangingPunct="1">
              <a:defRPr/>
            </a:pPr>
            <a:r>
              <a:rPr lang="en-US" sz="2400" b="1" dirty="0">
                <a:solidFill>
                  <a:schemeClr val="accent1">
                    <a:lumMod val="75000"/>
                  </a:schemeClr>
                </a:solidFill>
                <a:latin typeface="Arial" pitchFamily="34" charset="0"/>
              </a:rPr>
              <a:t>XN MÁU</a:t>
            </a:r>
            <a:endParaRPr lang="en-US" sz="2400" b="1" dirty="0">
              <a:solidFill>
                <a:schemeClr val="accent1">
                  <a:lumMod val="75000"/>
                </a:schemeClr>
              </a:solidFill>
              <a:latin typeface="Arial" pitchFamily="34" charset="0"/>
            </a:endParaRPr>
          </a:p>
        </p:txBody>
      </p:sp>
      <p:sp>
        <p:nvSpPr>
          <p:cNvPr id="9224" name="Rectangle 20"/>
          <p:cNvSpPr>
            <a:spLocks noChangeArrowheads="1"/>
          </p:cNvSpPr>
          <p:nvPr/>
        </p:nvSpPr>
        <p:spPr bwMode="auto">
          <a:xfrm>
            <a:off x="2762250" y="196850"/>
            <a:ext cx="40941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vi-VN" altLang="vi-VN" sz="2800" b="1">
                <a:solidFill>
                  <a:srgbClr val="000000"/>
                </a:solidFill>
                <a:latin typeface="Verdana" panose="020B0604030504040204" pitchFamily="34" charset="0"/>
              </a:rPr>
              <a:t>III. CẬN LÂM SÀNG</a:t>
            </a:r>
            <a:endParaRPr lang="vi-VN" altLang="vi-VN" sz="2800" b="1">
              <a:latin typeface="Verdana" panose="020B060403050404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6613" y="-25400"/>
            <a:ext cx="11217276"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 Same Side Corner Rectangle 7"/>
          <p:cNvSpPr/>
          <p:nvPr/>
        </p:nvSpPr>
        <p:spPr>
          <a:xfrm rot="16200000">
            <a:off x="1705786" y="-978835"/>
            <a:ext cx="1963097" cy="5293331"/>
          </a:xfrm>
          <a:prstGeom prst="round2SameRect">
            <a:avLst>
              <a:gd name="adj1" fmla="val 50000"/>
              <a:gd name="adj2" fmla="val 11918"/>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50000" r="50000" b="50000"/>
            </a:path>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ound Same Side Corner Rectangle 10"/>
          <p:cNvSpPr/>
          <p:nvPr/>
        </p:nvSpPr>
        <p:spPr bwMode="auto">
          <a:xfrm rot="5400000" flipH="1">
            <a:off x="5469731" y="959644"/>
            <a:ext cx="2043113" cy="5305425"/>
          </a:xfrm>
          <a:prstGeom prst="round2SameRect">
            <a:avLst>
              <a:gd name="adj1" fmla="val 50000"/>
              <a:gd name="adj2" fmla="val 9214"/>
            </a:avLst>
          </a:prstGeom>
          <a:gradFill flip="none" rotWithShape="1">
            <a:gsLst>
              <a:gs pos="3100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Rectangle 26"/>
          <p:cNvSpPr/>
          <p:nvPr/>
        </p:nvSpPr>
        <p:spPr>
          <a:xfrm>
            <a:off x="442913" y="533400"/>
            <a:ext cx="4941887" cy="2032000"/>
          </a:xfrm>
          <a:prstGeom prst="rect">
            <a:avLst/>
          </a:prstGeom>
        </p:spPr>
        <p:txBody>
          <a:bodyPr>
            <a:spAutoFit/>
          </a:bodyPr>
          <a:lstStyle>
            <a:lvl1pPr indent="1524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vi-VN" altLang="vi-VN"/>
          </a:p>
          <a:p>
            <a:pPr>
              <a:buClr>
                <a:srgbClr val="000000"/>
              </a:buClr>
              <a:buSzPts val="1700"/>
            </a:pPr>
            <a:r>
              <a:rPr lang="vi-VN" altLang="vi-VN"/>
              <a:t>Penicillin : </a:t>
            </a:r>
          </a:p>
          <a:p>
            <a:pPr>
              <a:buClr>
                <a:srgbClr val="000000"/>
              </a:buClr>
              <a:buSzPts val="1700"/>
            </a:pPr>
            <a:r>
              <a:rPr lang="vi-VN" altLang="vi-VN"/>
              <a:t>Được chỉ định ở bệnh nhân không dị ứng. Lưu ý rằng điều trị kháng sinh sớm không ảnh hưởng đến sự phát triển của viêm cầu thận cấp sau nhiễm streptococcal. Thận trọng với bệnh nhân thiểu niệu và suy thận.</a:t>
            </a:r>
          </a:p>
        </p:txBody>
      </p:sp>
      <p:sp>
        <p:nvSpPr>
          <p:cNvPr id="10248" name="Rectangle 28"/>
          <p:cNvSpPr>
            <a:spLocks noChangeArrowheads="1"/>
          </p:cNvSpPr>
          <p:nvPr/>
        </p:nvSpPr>
        <p:spPr bwMode="auto">
          <a:xfrm>
            <a:off x="3962400" y="2863850"/>
            <a:ext cx="4572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84150" algn="l"/>
              </a:tabLst>
              <a:defRPr>
                <a:solidFill>
                  <a:schemeClr val="tx1"/>
                </a:solidFill>
                <a:latin typeface="Calibri" panose="020F0502020204030204" pitchFamily="34" charset="0"/>
                <a:cs typeface="Arial" panose="020B0604020202020204" pitchFamily="34" charset="0"/>
              </a:defRPr>
            </a:lvl1pPr>
            <a:lvl2pPr marL="742950" indent="-285750">
              <a:tabLst>
                <a:tab pos="184150" algn="l"/>
              </a:tabLst>
              <a:defRPr>
                <a:solidFill>
                  <a:schemeClr val="tx1"/>
                </a:solidFill>
                <a:latin typeface="Calibri" panose="020F0502020204030204" pitchFamily="34" charset="0"/>
                <a:cs typeface="Arial" panose="020B0604020202020204" pitchFamily="34" charset="0"/>
              </a:defRPr>
            </a:lvl2pPr>
            <a:lvl3pPr marL="1143000" indent="-228600">
              <a:tabLst>
                <a:tab pos="184150" algn="l"/>
              </a:tabLst>
              <a:defRPr>
                <a:solidFill>
                  <a:schemeClr val="tx1"/>
                </a:solidFill>
                <a:latin typeface="Calibri" panose="020F0502020204030204" pitchFamily="34" charset="0"/>
                <a:cs typeface="Arial" panose="020B0604020202020204" pitchFamily="34" charset="0"/>
              </a:defRPr>
            </a:lvl3pPr>
            <a:lvl4pPr marL="1600200" indent="-228600">
              <a:tabLst>
                <a:tab pos="184150" algn="l"/>
              </a:tabLst>
              <a:defRPr>
                <a:solidFill>
                  <a:schemeClr val="tx1"/>
                </a:solidFill>
                <a:latin typeface="Calibri" panose="020F0502020204030204" pitchFamily="34" charset="0"/>
                <a:cs typeface="Arial" panose="020B0604020202020204" pitchFamily="34" charset="0"/>
              </a:defRPr>
            </a:lvl4pPr>
            <a:lvl5pPr marL="2057400" indent="-228600">
              <a:tabLst>
                <a:tab pos="184150"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184150"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184150"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184150"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184150" algn="l"/>
              </a:tabLst>
              <a:defRPr>
                <a:solidFill>
                  <a:schemeClr val="tx1"/>
                </a:solidFill>
                <a:latin typeface="Calibri" panose="020F0502020204030204" pitchFamily="34" charset="0"/>
                <a:cs typeface="Arial" panose="020B0604020202020204" pitchFamily="34" charset="0"/>
              </a:defRPr>
            </a:lvl9pPr>
          </a:lstStyle>
          <a:p>
            <a:pPr algn="just">
              <a:buClr>
                <a:srgbClr val="000000"/>
              </a:buClr>
              <a:buSzPts val="1700"/>
            </a:pPr>
            <a:r>
              <a:rPr lang="en-US" altLang="vi-VN"/>
              <a:t>Penicillin </a:t>
            </a:r>
            <a:r>
              <a:rPr lang="vi-VN" altLang="vi-VN"/>
              <a:t>V (Veetids) :</a:t>
            </a:r>
          </a:p>
          <a:p>
            <a:r>
              <a:rPr lang="vi-VN" altLang="vi-VN"/>
              <a:t>. Người lớn 500 mg PO q6h (uống mỗi 6 giờ)</a:t>
            </a:r>
          </a:p>
          <a:p>
            <a:r>
              <a:rPr lang="vi-VN" altLang="vi-VN"/>
              <a:t>. Nhi khoa &lt;12 tuổi: 40 mg / kg / d PO chia Q4-6H; không quá liều người lớn. &gt;12 năm: Dùng như ở người lớn</a:t>
            </a:r>
          </a:p>
        </p:txBody>
      </p:sp>
      <p:sp>
        <p:nvSpPr>
          <p:cNvPr id="30" name="Round Same Side Corner Rectangle 29"/>
          <p:cNvSpPr/>
          <p:nvPr/>
        </p:nvSpPr>
        <p:spPr>
          <a:xfrm rot="16200000">
            <a:off x="1781985" y="2924986"/>
            <a:ext cx="1963097" cy="5293331"/>
          </a:xfrm>
          <a:prstGeom prst="round2SameRect">
            <a:avLst>
              <a:gd name="adj1" fmla="val 50000"/>
              <a:gd name="adj2" fmla="val 11918"/>
            </a:avLst>
          </a:prstGeom>
          <a:gradFill flip="none" rotWithShape="1">
            <a:gsLst>
              <a:gs pos="0">
                <a:schemeClr val="accent3">
                  <a:lumMod val="0"/>
                  <a:lumOff val="100000"/>
                </a:schemeClr>
              </a:gs>
              <a:gs pos="73000">
                <a:schemeClr val="accent3">
                  <a:lumMod val="0"/>
                  <a:lumOff val="100000"/>
                </a:schemeClr>
              </a:gs>
              <a:gs pos="100000">
                <a:schemeClr val="accent3">
                  <a:lumMod val="100000"/>
                </a:schemeClr>
              </a:gs>
            </a:gsLst>
            <a:path path="circle">
              <a:fillToRect l="50000" t="-80000" r="50000" b="180000"/>
            </a:path>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52" name="Rectangle 32"/>
          <p:cNvSpPr>
            <a:spLocks noChangeArrowheads="1"/>
          </p:cNvSpPr>
          <p:nvPr/>
        </p:nvSpPr>
        <p:spPr bwMode="auto">
          <a:xfrm>
            <a:off x="533400" y="4759325"/>
            <a:ext cx="516096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84150" algn="l"/>
              </a:tabLst>
              <a:defRPr>
                <a:solidFill>
                  <a:schemeClr val="tx1"/>
                </a:solidFill>
                <a:latin typeface="Calibri" panose="020F0502020204030204" pitchFamily="34" charset="0"/>
                <a:cs typeface="Arial" panose="020B0604020202020204" pitchFamily="34" charset="0"/>
              </a:defRPr>
            </a:lvl1pPr>
            <a:lvl2pPr marL="742950" indent="-285750">
              <a:tabLst>
                <a:tab pos="184150" algn="l"/>
              </a:tabLst>
              <a:defRPr>
                <a:solidFill>
                  <a:schemeClr val="tx1"/>
                </a:solidFill>
                <a:latin typeface="Calibri" panose="020F0502020204030204" pitchFamily="34" charset="0"/>
                <a:cs typeface="Arial" panose="020B0604020202020204" pitchFamily="34" charset="0"/>
              </a:defRPr>
            </a:lvl2pPr>
            <a:lvl3pPr marL="1143000" indent="-228600">
              <a:tabLst>
                <a:tab pos="184150" algn="l"/>
              </a:tabLst>
              <a:defRPr>
                <a:solidFill>
                  <a:schemeClr val="tx1"/>
                </a:solidFill>
                <a:latin typeface="Calibri" panose="020F0502020204030204" pitchFamily="34" charset="0"/>
                <a:cs typeface="Arial" panose="020B0604020202020204" pitchFamily="34" charset="0"/>
              </a:defRPr>
            </a:lvl3pPr>
            <a:lvl4pPr marL="1600200" indent="-228600">
              <a:tabLst>
                <a:tab pos="184150" algn="l"/>
              </a:tabLst>
              <a:defRPr>
                <a:solidFill>
                  <a:schemeClr val="tx1"/>
                </a:solidFill>
                <a:latin typeface="Calibri" panose="020F0502020204030204" pitchFamily="34" charset="0"/>
                <a:cs typeface="Arial" panose="020B0604020202020204" pitchFamily="34" charset="0"/>
              </a:defRPr>
            </a:lvl4pPr>
            <a:lvl5pPr marL="2057400" indent="-228600">
              <a:tabLst>
                <a:tab pos="184150"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184150"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184150"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184150"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184150" algn="l"/>
              </a:tabLst>
              <a:defRPr>
                <a:solidFill>
                  <a:schemeClr val="tx1"/>
                </a:solidFill>
                <a:latin typeface="Calibri" panose="020F0502020204030204" pitchFamily="34" charset="0"/>
                <a:cs typeface="Arial" panose="020B0604020202020204" pitchFamily="34" charset="0"/>
              </a:defRPr>
            </a:lvl9pPr>
          </a:lstStyle>
          <a:p>
            <a:pPr algn="just">
              <a:buClr>
                <a:srgbClr val="000000"/>
              </a:buClr>
              <a:buSzPts val="1700"/>
            </a:pPr>
            <a:r>
              <a:rPr lang="vi-VN" altLang="vi-VN"/>
              <a:t>Penixillin tiêm:</a:t>
            </a:r>
          </a:p>
          <a:p>
            <a:r>
              <a:rPr lang="vi-VN" altLang="vi-VN"/>
              <a:t>. Penixillin G 1.000.000 UI/24h x 10 ngày, tiêm bắp . Benzathin Penixillin1.200.000 UI/24h tiêm bắp 3 tuần/lần cho đến khi máu lắng trở về bình thường, HC, Protein niệu(-)</a:t>
            </a:r>
          </a:p>
        </p:txBody>
      </p:sp>
      <p:sp>
        <p:nvSpPr>
          <p:cNvPr id="10253" name="Rectangle 33"/>
          <p:cNvSpPr>
            <a:spLocks noChangeArrowheads="1"/>
          </p:cNvSpPr>
          <p:nvPr/>
        </p:nvSpPr>
        <p:spPr bwMode="auto">
          <a:xfrm>
            <a:off x="3146425" y="190500"/>
            <a:ext cx="2900363"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444500" algn="l"/>
              </a:tabLst>
              <a:defRPr>
                <a:solidFill>
                  <a:schemeClr val="tx1"/>
                </a:solidFill>
                <a:latin typeface="Calibri" panose="020F0502020204030204" pitchFamily="34" charset="0"/>
                <a:cs typeface="Arial" panose="020B0604020202020204" pitchFamily="34" charset="0"/>
              </a:defRPr>
            </a:lvl1pPr>
            <a:lvl2pPr marL="742950" indent="-285750">
              <a:tabLst>
                <a:tab pos="444500" algn="l"/>
              </a:tabLst>
              <a:defRPr>
                <a:solidFill>
                  <a:schemeClr val="tx1"/>
                </a:solidFill>
                <a:latin typeface="Calibri" panose="020F0502020204030204" pitchFamily="34" charset="0"/>
                <a:cs typeface="Arial" panose="020B0604020202020204" pitchFamily="34" charset="0"/>
              </a:defRPr>
            </a:lvl2pPr>
            <a:lvl3pPr marL="1143000" indent="-228600">
              <a:tabLst>
                <a:tab pos="444500" algn="l"/>
              </a:tabLst>
              <a:defRPr>
                <a:solidFill>
                  <a:schemeClr val="tx1"/>
                </a:solidFill>
                <a:latin typeface="Calibri" panose="020F0502020204030204" pitchFamily="34" charset="0"/>
                <a:cs typeface="Arial" panose="020B0604020202020204" pitchFamily="34" charset="0"/>
              </a:defRPr>
            </a:lvl3pPr>
            <a:lvl4pPr marL="1600200" indent="-228600">
              <a:tabLst>
                <a:tab pos="444500" algn="l"/>
              </a:tabLst>
              <a:defRPr>
                <a:solidFill>
                  <a:schemeClr val="tx1"/>
                </a:solidFill>
                <a:latin typeface="Calibri" panose="020F0502020204030204" pitchFamily="34" charset="0"/>
                <a:cs typeface="Arial" panose="020B0604020202020204" pitchFamily="34" charset="0"/>
              </a:defRPr>
            </a:lvl4pPr>
            <a:lvl5pPr marL="2057400" indent="-228600">
              <a:tabLst>
                <a:tab pos="444500"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444500"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444500"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444500"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444500" algn="l"/>
              </a:tabLst>
              <a:defRPr>
                <a:solidFill>
                  <a:schemeClr val="tx1"/>
                </a:solidFill>
                <a:latin typeface="Calibri" panose="020F0502020204030204" pitchFamily="34" charset="0"/>
                <a:cs typeface="Arial" panose="020B0604020202020204" pitchFamily="34" charset="0"/>
              </a:defRPr>
            </a:lvl9pPr>
          </a:lstStyle>
          <a:p>
            <a:pPr algn="just">
              <a:lnSpc>
                <a:spcPts val="2300"/>
              </a:lnSpc>
              <a:spcAft>
                <a:spcPts val="1438"/>
              </a:spcAft>
              <a:buClr>
                <a:srgbClr val="000000"/>
              </a:buClr>
              <a:buSzPts val="2300"/>
            </a:pPr>
            <a:r>
              <a:rPr lang="vi-VN" altLang="vi-VN" sz="2800" b="1">
                <a:latin typeface="Verdana" panose="020B0604030504040204" pitchFamily="34" charset="0"/>
              </a:rPr>
              <a:t>III. ĐIỀU TRỊ</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1"/>
          <a:tileRect/>
        </a:gradFill>
        <a:effectLst/>
      </p:bgPr>
    </p:bg>
    <p:spTree>
      <p:nvGrpSpPr>
        <p:cNvPr id="1" name=""/>
        <p:cNvGrpSpPr/>
        <p:nvPr/>
      </p:nvGrpSpPr>
      <p:grpSpPr>
        <a:xfrm>
          <a:off x="0" y="0"/>
          <a:ext cx="0" cy="0"/>
          <a:chOff x="0" y="0"/>
          <a:chExt cx="0" cy="0"/>
        </a:xfrm>
      </p:grpSpPr>
      <p:sp>
        <p:nvSpPr>
          <p:cNvPr id="8" name="Rectangle 7"/>
          <p:cNvSpPr/>
          <p:nvPr/>
        </p:nvSpPr>
        <p:spPr>
          <a:xfrm>
            <a:off x="15541" y="1040505"/>
            <a:ext cx="9036718" cy="3368170"/>
          </a:xfrm>
          <a:prstGeom prst="rect">
            <a:avLst/>
          </a:prstGeom>
          <a:gradFill flip="none" rotWithShape="1">
            <a:gsLst>
              <a:gs pos="0">
                <a:srgbClr val="EEEBE6">
                  <a:shade val="30000"/>
                  <a:satMod val="115000"/>
                  <a:lumMod val="29000"/>
                  <a:lumOff val="71000"/>
                  <a:alpha val="0"/>
                </a:srgbClr>
              </a:gs>
              <a:gs pos="70000">
                <a:srgbClr val="EEE8E9">
                  <a:lumMod val="95000"/>
                </a:srgbClr>
              </a:gs>
              <a:gs pos="30400">
                <a:srgbClr val="E7E2E5">
                  <a:lumMod val="95000"/>
                </a:srgbClr>
              </a:gs>
              <a:gs pos="50000">
                <a:srgbClr val="EEE6EB"/>
              </a:gs>
              <a:gs pos="100000">
                <a:srgbClr val="EEEBE6">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Freeform 16"/>
          <p:cNvSpPr/>
          <p:nvPr/>
        </p:nvSpPr>
        <p:spPr>
          <a:xfrm>
            <a:off x="260350" y="846138"/>
            <a:ext cx="1712913" cy="198437"/>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chemeClr val="tx1">
                  <a:lumMod val="75000"/>
                  <a:lumOff val="25000"/>
                </a:schemeClr>
              </a:gs>
              <a:gs pos="100000">
                <a:srgbClr val="888888"/>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reeform 6"/>
          <p:cNvSpPr/>
          <p:nvPr/>
        </p:nvSpPr>
        <p:spPr>
          <a:xfrm>
            <a:off x="192088" y="842963"/>
            <a:ext cx="1668462" cy="3565525"/>
          </a:xfrm>
          <a:custGeom>
            <a:avLst/>
            <a:gdLst>
              <a:gd name="connsiteX0" fmla="*/ 1661160 w 1661160"/>
              <a:gd name="connsiteY0" fmla="*/ 0 h 3566160"/>
              <a:gd name="connsiteX1" fmla="*/ 160020 w 1661160"/>
              <a:gd name="connsiteY1" fmla="*/ 0 h 3566160"/>
              <a:gd name="connsiteX2" fmla="*/ 0 w 1661160"/>
              <a:gd name="connsiteY2" fmla="*/ 289560 h 3566160"/>
              <a:gd name="connsiteX3" fmla="*/ 15240 w 1661160"/>
              <a:gd name="connsiteY3" fmla="*/ 1524000 h 3566160"/>
              <a:gd name="connsiteX4" fmla="*/ 60960 w 1661160"/>
              <a:gd name="connsiteY4" fmla="*/ 3040380 h 3566160"/>
              <a:gd name="connsiteX5" fmla="*/ 868680 w 1661160"/>
              <a:gd name="connsiteY5" fmla="*/ 3566160 h 3566160"/>
              <a:gd name="connsiteX6" fmla="*/ 1645920 w 1661160"/>
              <a:gd name="connsiteY6" fmla="*/ 3009900 h 3566160"/>
              <a:gd name="connsiteX7" fmla="*/ 1577340 w 1661160"/>
              <a:gd name="connsiteY7" fmla="*/ 1767840 h 3566160"/>
              <a:gd name="connsiteX8" fmla="*/ 1569720 w 1661160"/>
              <a:gd name="connsiteY8" fmla="*/ 251460 h 3566160"/>
              <a:gd name="connsiteX9" fmla="*/ 1661160 w 1661160"/>
              <a:gd name="connsiteY9" fmla="*/ 0 h 3566160"/>
              <a:gd name="connsiteX0" fmla="*/ 1661160 w 1661160"/>
              <a:gd name="connsiteY0" fmla="*/ 0 h 3566160"/>
              <a:gd name="connsiteX1" fmla="*/ 174308 w 1661160"/>
              <a:gd name="connsiteY1" fmla="*/ 14287 h 3566160"/>
              <a:gd name="connsiteX2" fmla="*/ 0 w 1661160"/>
              <a:gd name="connsiteY2" fmla="*/ 289560 h 3566160"/>
              <a:gd name="connsiteX3" fmla="*/ 15240 w 1661160"/>
              <a:gd name="connsiteY3" fmla="*/ 1524000 h 3566160"/>
              <a:gd name="connsiteX4" fmla="*/ 60960 w 1661160"/>
              <a:gd name="connsiteY4" fmla="*/ 3040380 h 3566160"/>
              <a:gd name="connsiteX5" fmla="*/ 868680 w 1661160"/>
              <a:gd name="connsiteY5" fmla="*/ 3566160 h 3566160"/>
              <a:gd name="connsiteX6" fmla="*/ 1645920 w 1661160"/>
              <a:gd name="connsiteY6" fmla="*/ 3009900 h 3566160"/>
              <a:gd name="connsiteX7" fmla="*/ 1577340 w 1661160"/>
              <a:gd name="connsiteY7" fmla="*/ 1767840 h 3566160"/>
              <a:gd name="connsiteX8" fmla="*/ 1569720 w 1661160"/>
              <a:gd name="connsiteY8" fmla="*/ 251460 h 3566160"/>
              <a:gd name="connsiteX9" fmla="*/ 1661160 w 1661160"/>
              <a:gd name="connsiteY9" fmla="*/ 0 h 3566160"/>
              <a:gd name="connsiteX0" fmla="*/ 1661160 w 1661160"/>
              <a:gd name="connsiteY0" fmla="*/ 0 h 3566160"/>
              <a:gd name="connsiteX1" fmla="*/ 174308 w 1661160"/>
              <a:gd name="connsiteY1" fmla="*/ 14287 h 3566160"/>
              <a:gd name="connsiteX2" fmla="*/ 0 w 1661160"/>
              <a:gd name="connsiteY2" fmla="*/ 289560 h 3566160"/>
              <a:gd name="connsiteX3" fmla="*/ 15240 w 1661160"/>
              <a:gd name="connsiteY3" fmla="*/ 1524000 h 3566160"/>
              <a:gd name="connsiteX4" fmla="*/ 60960 w 1661160"/>
              <a:gd name="connsiteY4" fmla="*/ 3040380 h 3566160"/>
              <a:gd name="connsiteX5" fmla="*/ 868680 w 1661160"/>
              <a:gd name="connsiteY5" fmla="*/ 3566160 h 3566160"/>
              <a:gd name="connsiteX6" fmla="*/ 1645920 w 1661160"/>
              <a:gd name="connsiteY6" fmla="*/ 3009900 h 3566160"/>
              <a:gd name="connsiteX7" fmla="*/ 1577340 w 1661160"/>
              <a:gd name="connsiteY7" fmla="*/ 1767840 h 3566160"/>
              <a:gd name="connsiteX8" fmla="*/ 1569720 w 1661160"/>
              <a:gd name="connsiteY8" fmla="*/ 251460 h 3566160"/>
              <a:gd name="connsiteX9" fmla="*/ 1661160 w 1661160"/>
              <a:gd name="connsiteY9" fmla="*/ 0 h 3566160"/>
              <a:gd name="connsiteX0" fmla="*/ 1661160 w 1661160"/>
              <a:gd name="connsiteY0" fmla="*/ 0 h 3566160"/>
              <a:gd name="connsiteX1" fmla="*/ 174308 w 1661160"/>
              <a:gd name="connsiteY1" fmla="*/ 14287 h 3566160"/>
              <a:gd name="connsiteX2" fmla="*/ 0 w 1661160"/>
              <a:gd name="connsiteY2" fmla="*/ 289560 h 3566160"/>
              <a:gd name="connsiteX3" fmla="*/ 15240 w 1661160"/>
              <a:gd name="connsiteY3" fmla="*/ 1524000 h 3566160"/>
              <a:gd name="connsiteX4" fmla="*/ 60960 w 1661160"/>
              <a:gd name="connsiteY4" fmla="*/ 3040380 h 3566160"/>
              <a:gd name="connsiteX5" fmla="*/ 868680 w 1661160"/>
              <a:gd name="connsiteY5" fmla="*/ 3566160 h 3566160"/>
              <a:gd name="connsiteX6" fmla="*/ 1645920 w 1661160"/>
              <a:gd name="connsiteY6" fmla="*/ 3009900 h 3566160"/>
              <a:gd name="connsiteX7" fmla="*/ 1577340 w 1661160"/>
              <a:gd name="connsiteY7" fmla="*/ 1767840 h 3566160"/>
              <a:gd name="connsiteX8" fmla="*/ 1569720 w 1661160"/>
              <a:gd name="connsiteY8" fmla="*/ 251460 h 3566160"/>
              <a:gd name="connsiteX9" fmla="*/ 1661160 w 1661160"/>
              <a:gd name="connsiteY9" fmla="*/ 0 h 3566160"/>
              <a:gd name="connsiteX0" fmla="*/ 1663542 w 1663542"/>
              <a:gd name="connsiteY0" fmla="*/ 0 h 3556635"/>
              <a:gd name="connsiteX1" fmla="*/ 174308 w 1663542"/>
              <a:gd name="connsiteY1" fmla="*/ 4762 h 3556635"/>
              <a:gd name="connsiteX2" fmla="*/ 0 w 1663542"/>
              <a:gd name="connsiteY2" fmla="*/ 280035 h 3556635"/>
              <a:gd name="connsiteX3" fmla="*/ 15240 w 1663542"/>
              <a:gd name="connsiteY3" fmla="*/ 1514475 h 3556635"/>
              <a:gd name="connsiteX4" fmla="*/ 60960 w 1663542"/>
              <a:gd name="connsiteY4" fmla="*/ 3030855 h 3556635"/>
              <a:gd name="connsiteX5" fmla="*/ 868680 w 1663542"/>
              <a:gd name="connsiteY5" fmla="*/ 3556635 h 3556635"/>
              <a:gd name="connsiteX6" fmla="*/ 1645920 w 1663542"/>
              <a:gd name="connsiteY6" fmla="*/ 3000375 h 3556635"/>
              <a:gd name="connsiteX7" fmla="*/ 1577340 w 1663542"/>
              <a:gd name="connsiteY7" fmla="*/ 1758315 h 3556635"/>
              <a:gd name="connsiteX8" fmla="*/ 1569720 w 1663542"/>
              <a:gd name="connsiteY8" fmla="*/ 241935 h 3556635"/>
              <a:gd name="connsiteX9" fmla="*/ 1663542 w 1663542"/>
              <a:gd name="connsiteY9" fmla="*/ 0 h 3556635"/>
              <a:gd name="connsiteX0" fmla="*/ 1663542 w 1663542"/>
              <a:gd name="connsiteY0" fmla="*/ 2812 h 3552303"/>
              <a:gd name="connsiteX1" fmla="*/ 174308 w 1663542"/>
              <a:gd name="connsiteY1" fmla="*/ 430 h 3552303"/>
              <a:gd name="connsiteX2" fmla="*/ 0 w 1663542"/>
              <a:gd name="connsiteY2" fmla="*/ 275703 h 3552303"/>
              <a:gd name="connsiteX3" fmla="*/ 15240 w 1663542"/>
              <a:gd name="connsiteY3" fmla="*/ 1510143 h 3552303"/>
              <a:gd name="connsiteX4" fmla="*/ 60960 w 1663542"/>
              <a:gd name="connsiteY4" fmla="*/ 3026523 h 3552303"/>
              <a:gd name="connsiteX5" fmla="*/ 868680 w 1663542"/>
              <a:gd name="connsiteY5" fmla="*/ 3552303 h 3552303"/>
              <a:gd name="connsiteX6" fmla="*/ 1645920 w 1663542"/>
              <a:gd name="connsiteY6" fmla="*/ 2996043 h 3552303"/>
              <a:gd name="connsiteX7" fmla="*/ 1577340 w 1663542"/>
              <a:gd name="connsiteY7" fmla="*/ 1753983 h 3552303"/>
              <a:gd name="connsiteX8" fmla="*/ 1569720 w 1663542"/>
              <a:gd name="connsiteY8" fmla="*/ 237603 h 3552303"/>
              <a:gd name="connsiteX9" fmla="*/ 1663542 w 1663542"/>
              <a:gd name="connsiteY9" fmla="*/ 2812 h 3552303"/>
              <a:gd name="connsiteX0" fmla="*/ 1661161 w 1661161"/>
              <a:gd name="connsiteY0" fmla="*/ 0 h 3554253"/>
              <a:gd name="connsiteX1" fmla="*/ 174308 w 1661161"/>
              <a:gd name="connsiteY1" fmla="*/ 2380 h 3554253"/>
              <a:gd name="connsiteX2" fmla="*/ 0 w 1661161"/>
              <a:gd name="connsiteY2" fmla="*/ 277653 h 3554253"/>
              <a:gd name="connsiteX3" fmla="*/ 15240 w 1661161"/>
              <a:gd name="connsiteY3" fmla="*/ 1512093 h 3554253"/>
              <a:gd name="connsiteX4" fmla="*/ 60960 w 1661161"/>
              <a:gd name="connsiteY4" fmla="*/ 3028473 h 3554253"/>
              <a:gd name="connsiteX5" fmla="*/ 868680 w 1661161"/>
              <a:gd name="connsiteY5" fmla="*/ 3554253 h 3554253"/>
              <a:gd name="connsiteX6" fmla="*/ 1645920 w 1661161"/>
              <a:gd name="connsiteY6" fmla="*/ 2997993 h 3554253"/>
              <a:gd name="connsiteX7" fmla="*/ 1577340 w 1661161"/>
              <a:gd name="connsiteY7" fmla="*/ 1755933 h 3554253"/>
              <a:gd name="connsiteX8" fmla="*/ 1569720 w 1661161"/>
              <a:gd name="connsiteY8" fmla="*/ 239553 h 3554253"/>
              <a:gd name="connsiteX9" fmla="*/ 1661161 w 1661161"/>
              <a:gd name="connsiteY9" fmla="*/ 0 h 3554253"/>
              <a:gd name="connsiteX0" fmla="*/ 1661161 w 1661161"/>
              <a:gd name="connsiteY0" fmla="*/ 0 h 3554253"/>
              <a:gd name="connsiteX1" fmla="*/ 174308 w 1661161"/>
              <a:gd name="connsiteY1" fmla="*/ 2380 h 3554253"/>
              <a:gd name="connsiteX2" fmla="*/ 0 w 1661161"/>
              <a:gd name="connsiteY2" fmla="*/ 277653 h 3554253"/>
              <a:gd name="connsiteX3" fmla="*/ 15240 w 1661161"/>
              <a:gd name="connsiteY3" fmla="*/ 1512093 h 3554253"/>
              <a:gd name="connsiteX4" fmla="*/ 60960 w 1661161"/>
              <a:gd name="connsiteY4" fmla="*/ 3028473 h 3554253"/>
              <a:gd name="connsiteX5" fmla="*/ 868680 w 1661161"/>
              <a:gd name="connsiteY5" fmla="*/ 3554253 h 3554253"/>
              <a:gd name="connsiteX6" fmla="*/ 1645920 w 1661161"/>
              <a:gd name="connsiteY6" fmla="*/ 2997993 h 3554253"/>
              <a:gd name="connsiteX7" fmla="*/ 1577340 w 1661161"/>
              <a:gd name="connsiteY7" fmla="*/ 1755933 h 3554253"/>
              <a:gd name="connsiteX8" fmla="*/ 1569720 w 1661161"/>
              <a:gd name="connsiteY8" fmla="*/ 239553 h 3554253"/>
              <a:gd name="connsiteX9" fmla="*/ 1661161 w 1661161"/>
              <a:gd name="connsiteY9" fmla="*/ 0 h 3554253"/>
              <a:gd name="connsiteX0" fmla="*/ 1668305 w 1668305"/>
              <a:gd name="connsiteY0" fmla="*/ 2812 h 3552303"/>
              <a:gd name="connsiteX1" fmla="*/ 174308 w 1668305"/>
              <a:gd name="connsiteY1" fmla="*/ 430 h 3552303"/>
              <a:gd name="connsiteX2" fmla="*/ 0 w 1668305"/>
              <a:gd name="connsiteY2" fmla="*/ 275703 h 3552303"/>
              <a:gd name="connsiteX3" fmla="*/ 15240 w 1668305"/>
              <a:gd name="connsiteY3" fmla="*/ 1510143 h 3552303"/>
              <a:gd name="connsiteX4" fmla="*/ 60960 w 1668305"/>
              <a:gd name="connsiteY4" fmla="*/ 3026523 h 3552303"/>
              <a:gd name="connsiteX5" fmla="*/ 868680 w 1668305"/>
              <a:gd name="connsiteY5" fmla="*/ 3552303 h 3552303"/>
              <a:gd name="connsiteX6" fmla="*/ 1645920 w 1668305"/>
              <a:gd name="connsiteY6" fmla="*/ 2996043 h 3552303"/>
              <a:gd name="connsiteX7" fmla="*/ 1577340 w 1668305"/>
              <a:gd name="connsiteY7" fmla="*/ 1753983 h 3552303"/>
              <a:gd name="connsiteX8" fmla="*/ 1569720 w 1668305"/>
              <a:gd name="connsiteY8" fmla="*/ 237603 h 3552303"/>
              <a:gd name="connsiteX9" fmla="*/ 1668305 w 1668305"/>
              <a:gd name="connsiteY9" fmla="*/ 2812 h 3552303"/>
              <a:gd name="connsiteX0" fmla="*/ 1668305 w 1668305"/>
              <a:gd name="connsiteY0" fmla="*/ 2812 h 3552303"/>
              <a:gd name="connsiteX1" fmla="*/ 174308 w 1668305"/>
              <a:gd name="connsiteY1" fmla="*/ 430 h 3552303"/>
              <a:gd name="connsiteX2" fmla="*/ 0 w 1668305"/>
              <a:gd name="connsiteY2" fmla="*/ 275703 h 3552303"/>
              <a:gd name="connsiteX3" fmla="*/ 15240 w 1668305"/>
              <a:gd name="connsiteY3" fmla="*/ 1510143 h 3552303"/>
              <a:gd name="connsiteX4" fmla="*/ 60960 w 1668305"/>
              <a:gd name="connsiteY4" fmla="*/ 3026523 h 3552303"/>
              <a:gd name="connsiteX5" fmla="*/ 868680 w 1668305"/>
              <a:gd name="connsiteY5" fmla="*/ 3552303 h 3552303"/>
              <a:gd name="connsiteX6" fmla="*/ 1645920 w 1668305"/>
              <a:gd name="connsiteY6" fmla="*/ 2996043 h 3552303"/>
              <a:gd name="connsiteX7" fmla="*/ 1577340 w 1668305"/>
              <a:gd name="connsiteY7" fmla="*/ 1753983 h 3552303"/>
              <a:gd name="connsiteX8" fmla="*/ 1569720 w 1668305"/>
              <a:gd name="connsiteY8" fmla="*/ 237603 h 3552303"/>
              <a:gd name="connsiteX9" fmla="*/ 1668305 w 1668305"/>
              <a:gd name="connsiteY9" fmla="*/ 2812 h 3552303"/>
              <a:gd name="connsiteX0" fmla="*/ 1668305 w 1668305"/>
              <a:gd name="connsiteY0" fmla="*/ 2812 h 3552303"/>
              <a:gd name="connsiteX1" fmla="*/ 174308 w 1668305"/>
              <a:gd name="connsiteY1" fmla="*/ 430 h 3552303"/>
              <a:gd name="connsiteX2" fmla="*/ 0 w 1668305"/>
              <a:gd name="connsiteY2" fmla="*/ 275703 h 3552303"/>
              <a:gd name="connsiteX3" fmla="*/ 15240 w 1668305"/>
              <a:gd name="connsiteY3" fmla="*/ 1510143 h 3552303"/>
              <a:gd name="connsiteX4" fmla="*/ 60960 w 1668305"/>
              <a:gd name="connsiteY4" fmla="*/ 3026523 h 3552303"/>
              <a:gd name="connsiteX5" fmla="*/ 868680 w 1668305"/>
              <a:gd name="connsiteY5" fmla="*/ 3552303 h 3552303"/>
              <a:gd name="connsiteX6" fmla="*/ 1645920 w 1668305"/>
              <a:gd name="connsiteY6" fmla="*/ 2996043 h 3552303"/>
              <a:gd name="connsiteX7" fmla="*/ 1577340 w 1668305"/>
              <a:gd name="connsiteY7" fmla="*/ 1753983 h 3552303"/>
              <a:gd name="connsiteX8" fmla="*/ 1579245 w 1668305"/>
              <a:gd name="connsiteY8" fmla="*/ 275703 h 3552303"/>
              <a:gd name="connsiteX9" fmla="*/ 1668305 w 1668305"/>
              <a:gd name="connsiteY9" fmla="*/ 2812 h 3552303"/>
              <a:gd name="connsiteX0" fmla="*/ 1668305 w 1668305"/>
              <a:gd name="connsiteY0" fmla="*/ 2812 h 3552303"/>
              <a:gd name="connsiteX1" fmla="*/ 174308 w 1668305"/>
              <a:gd name="connsiteY1" fmla="*/ 430 h 3552303"/>
              <a:gd name="connsiteX2" fmla="*/ 0 w 1668305"/>
              <a:gd name="connsiteY2" fmla="*/ 275703 h 3552303"/>
              <a:gd name="connsiteX3" fmla="*/ 15240 w 1668305"/>
              <a:gd name="connsiteY3" fmla="*/ 1510143 h 3552303"/>
              <a:gd name="connsiteX4" fmla="*/ 60960 w 1668305"/>
              <a:gd name="connsiteY4" fmla="*/ 3026523 h 3552303"/>
              <a:gd name="connsiteX5" fmla="*/ 868680 w 1668305"/>
              <a:gd name="connsiteY5" fmla="*/ 3552303 h 3552303"/>
              <a:gd name="connsiteX6" fmla="*/ 1645920 w 1668305"/>
              <a:gd name="connsiteY6" fmla="*/ 2996043 h 3552303"/>
              <a:gd name="connsiteX7" fmla="*/ 1577340 w 1668305"/>
              <a:gd name="connsiteY7" fmla="*/ 1753983 h 3552303"/>
              <a:gd name="connsiteX8" fmla="*/ 1579245 w 1668305"/>
              <a:gd name="connsiteY8" fmla="*/ 275703 h 3552303"/>
              <a:gd name="connsiteX9" fmla="*/ 1668305 w 1668305"/>
              <a:gd name="connsiteY9" fmla="*/ 2812 h 3552303"/>
              <a:gd name="connsiteX0" fmla="*/ 1668305 w 1668305"/>
              <a:gd name="connsiteY0" fmla="*/ 2812 h 3552303"/>
              <a:gd name="connsiteX1" fmla="*/ 174308 w 1668305"/>
              <a:gd name="connsiteY1" fmla="*/ 430 h 3552303"/>
              <a:gd name="connsiteX2" fmla="*/ 0 w 1668305"/>
              <a:gd name="connsiteY2" fmla="*/ 275703 h 3552303"/>
              <a:gd name="connsiteX3" fmla="*/ 15240 w 1668305"/>
              <a:gd name="connsiteY3" fmla="*/ 1510143 h 3552303"/>
              <a:gd name="connsiteX4" fmla="*/ 60960 w 1668305"/>
              <a:gd name="connsiteY4" fmla="*/ 3026523 h 3552303"/>
              <a:gd name="connsiteX5" fmla="*/ 868680 w 1668305"/>
              <a:gd name="connsiteY5" fmla="*/ 3552303 h 3552303"/>
              <a:gd name="connsiteX6" fmla="*/ 1645920 w 1668305"/>
              <a:gd name="connsiteY6" fmla="*/ 2996043 h 3552303"/>
              <a:gd name="connsiteX7" fmla="*/ 1577340 w 1668305"/>
              <a:gd name="connsiteY7" fmla="*/ 1753983 h 3552303"/>
              <a:gd name="connsiteX8" fmla="*/ 1579245 w 1668305"/>
              <a:gd name="connsiteY8" fmla="*/ 275703 h 3552303"/>
              <a:gd name="connsiteX9" fmla="*/ 1668305 w 1668305"/>
              <a:gd name="connsiteY9" fmla="*/ 2812 h 3552303"/>
              <a:gd name="connsiteX0" fmla="*/ 1668305 w 1668305"/>
              <a:gd name="connsiteY0" fmla="*/ 2812 h 3552303"/>
              <a:gd name="connsiteX1" fmla="*/ 174308 w 1668305"/>
              <a:gd name="connsiteY1" fmla="*/ 430 h 3552303"/>
              <a:gd name="connsiteX2" fmla="*/ 0 w 1668305"/>
              <a:gd name="connsiteY2" fmla="*/ 275703 h 3552303"/>
              <a:gd name="connsiteX3" fmla="*/ 15240 w 1668305"/>
              <a:gd name="connsiteY3" fmla="*/ 1510143 h 3552303"/>
              <a:gd name="connsiteX4" fmla="*/ 60960 w 1668305"/>
              <a:gd name="connsiteY4" fmla="*/ 3026523 h 3552303"/>
              <a:gd name="connsiteX5" fmla="*/ 868680 w 1668305"/>
              <a:gd name="connsiteY5" fmla="*/ 3552303 h 3552303"/>
              <a:gd name="connsiteX6" fmla="*/ 1645920 w 1668305"/>
              <a:gd name="connsiteY6" fmla="*/ 2996043 h 3552303"/>
              <a:gd name="connsiteX7" fmla="*/ 1586865 w 1668305"/>
              <a:gd name="connsiteY7" fmla="*/ 1749221 h 3552303"/>
              <a:gd name="connsiteX8" fmla="*/ 1579245 w 1668305"/>
              <a:gd name="connsiteY8" fmla="*/ 275703 h 3552303"/>
              <a:gd name="connsiteX9" fmla="*/ 1668305 w 1668305"/>
              <a:gd name="connsiteY9" fmla="*/ 2812 h 3552303"/>
              <a:gd name="connsiteX0" fmla="*/ 1668305 w 1668305"/>
              <a:gd name="connsiteY0" fmla="*/ 2812 h 3552303"/>
              <a:gd name="connsiteX1" fmla="*/ 174308 w 1668305"/>
              <a:gd name="connsiteY1" fmla="*/ 430 h 3552303"/>
              <a:gd name="connsiteX2" fmla="*/ 0 w 1668305"/>
              <a:gd name="connsiteY2" fmla="*/ 275703 h 3552303"/>
              <a:gd name="connsiteX3" fmla="*/ 15240 w 1668305"/>
              <a:gd name="connsiteY3" fmla="*/ 1510143 h 3552303"/>
              <a:gd name="connsiteX4" fmla="*/ 60960 w 1668305"/>
              <a:gd name="connsiteY4" fmla="*/ 3026523 h 3552303"/>
              <a:gd name="connsiteX5" fmla="*/ 868680 w 1668305"/>
              <a:gd name="connsiteY5" fmla="*/ 3552303 h 3552303"/>
              <a:gd name="connsiteX6" fmla="*/ 1645920 w 1668305"/>
              <a:gd name="connsiteY6" fmla="*/ 2996043 h 3552303"/>
              <a:gd name="connsiteX7" fmla="*/ 1586865 w 1668305"/>
              <a:gd name="connsiteY7" fmla="*/ 1749221 h 3552303"/>
              <a:gd name="connsiteX8" fmla="*/ 1579245 w 1668305"/>
              <a:gd name="connsiteY8" fmla="*/ 275703 h 3552303"/>
              <a:gd name="connsiteX9" fmla="*/ 1668305 w 1668305"/>
              <a:gd name="connsiteY9" fmla="*/ 2812 h 3552303"/>
              <a:gd name="connsiteX0" fmla="*/ 1668305 w 1668305"/>
              <a:gd name="connsiteY0" fmla="*/ 2812 h 3552303"/>
              <a:gd name="connsiteX1" fmla="*/ 174308 w 1668305"/>
              <a:gd name="connsiteY1" fmla="*/ 430 h 3552303"/>
              <a:gd name="connsiteX2" fmla="*/ 0 w 1668305"/>
              <a:gd name="connsiteY2" fmla="*/ 275703 h 3552303"/>
              <a:gd name="connsiteX3" fmla="*/ 15240 w 1668305"/>
              <a:gd name="connsiteY3" fmla="*/ 1510143 h 3552303"/>
              <a:gd name="connsiteX4" fmla="*/ 60960 w 1668305"/>
              <a:gd name="connsiteY4" fmla="*/ 3026523 h 3552303"/>
              <a:gd name="connsiteX5" fmla="*/ 868680 w 1668305"/>
              <a:gd name="connsiteY5" fmla="*/ 3552303 h 3552303"/>
              <a:gd name="connsiteX6" fmla="*/ 1638776 w 1668305"/>
              <a:gd name="connsiteY6" fmla="*/ 3024618 h 3552303"/>
              <a:gd name="connsiteX7" fmla="*/ 1586865 w 1668305"/>
              <a:gd name="connsiteY7" fmla="*/ 1749221 h 3552303"/>
              <a:gd name="connsiteX8" fmla="*/ 1579245 w 1668305"/>
              <a:gd name="connsiteY8" fmla="*/ 275703 h 3552303"/>
              <a:gd name="connsiteX9" fmla="*/ 1668305 w 1668305"/>
              <a:gd name="connsiteY9" fmla="*/ 2812 h 3552303"/>
              <a:gd name="connsiteX0" fmla="*/ 1668305 w 1668305"/>
              <a:gd name="connsiteY0" fmla="*/ 2812 h 3564209"/>
              <a:gd name="connsiteX1" fmla="*/ 174308 w 1668305"/>
              <a:gd name="connsiteY1" fmla="*/ 430 h 3564209"/>
              <a:gd name="connsiteX2" fmla="*/ 0 w 1668305"/>
              <a:gd name="connsiteY2" fmla="*/ 275703 h 3564209"/>
              <a:gd name="connsiteX3" fmla="*/ 15240 w 1668305"/>
              <a:gd name="connsiteY3" fmla="*/ 1510143 h 3564209"/>
              <a:gd name="connsiteX4" fmla="*/ 60960 w 1668305"/>
              <a:gd name="connsiteY4" fmla="*/ 3026523 h 3564209"/>
              <a:gd name="connsiteX5" fmla="*/ 866299 w 1668305"/>
              <a:gd name="connsiteY5" fmla="*/ 3564209 h 3564209"/>
              <a:gd name="connsiteX6" fmla="*/ 1638776 w 1668305"/>
              <a:gd name="connsiteY6" fmla="*/ 3024618 h 3564209"/>
              <a:gd name="connsiteX7" fmla="*/ 1586865 w 1668305"/>
              <a:gd name="connsiteY7" fmla="*/ 1749221 h 3564209"/>
              <a:gd name="connsiteX8" fmla="*/ 1579245 w 1668305"/>
              <a:gd name="connsiteY8" fmla="*/ 275703 h 3564209"/>
              <a:gd name="connsiteX9" fmla="*/ 1668305 w 1668305"/>
              <a:gd name="connsiteY9" fmla="*/ 2812 h 3564209"/>
              <a:gd name="connsiteX0" fmla="*/ 1668305 w 1668305"/>
              <a:gd name="connsiteY0" fmla="*/ 2812 h 3564209"/>
              <a:gd name="connsiteX1" fmla="*/ 174308 w 1668305"/>
              <a:gd name="connsiteY1" fmla="*/ 430 h 3564209"/>
              <a:gd name="connsiteX2" fmla="*/ 0 w 1668305"/>
              <a:gd name="connsiteY2" fmla="*/ 275703 h 3564209"/>
              <a:gd name="connsiteX3" fmla="*/ 15240 w 1668305"/>
              <a:gd name="connsiteY3" fmla="*/ 1510143 h 3564209"/>
              <a:gd name="connsiteX4" fmla="*/ 63341 w 1668305"/>
              <a:gd name="connsiteY4" fmla="*/ 3036048 h 3564209"/>
              <a:gd name="connsiteX5" fmla="*/ 866299 w 1668305"/>
              <a:gd name="connsiteY5" fmla="*/ 3564209 h 3564209"/>
              <a:gd name="connsiteX6" fmla="*/ 1638776 w 1668305"/>
              <a:gd name="connsiteY6" fmla="*/ 3024618 h 3564209"/>
              <a:gd name="connsiteX7" fmla="*/ 1586865 w 1668305"/>
              <a:gd name="connsiteY7" fmla="*/ 1749221 h 3564209"/>
              <a:gd name="connsiteX8" fmla="*/ 1579245 w 1668305"/>
              <a:gd name="connsiteY8" fmla="*/ 275703 h 3564209"/>
              <a:gd name="connsiteX9" fmla="*/ 1668305 w 1668305"/>
              <a:gd name="connsiteY9" fmla="*/ 2812 h 3564209"/>
              <a:gd name="connsiteX0" fmla="*/ 1668305 w 1668305"/>
              <a:gd name="connsiteY0" fmla="*/ 2812 h 3564209"/>
              <a:gd name="connsiteX1" fmla="*/ 174308 w 1668305"/>
              <a:gd name="connsiteY1" fmla="*/ 430 h 3564209"/>
              <a:gd name="connsiteX2" fmla="*/ 0 w 1668305"/>
              <a:gd name="connsiteY2" fmla="*/ 275703 h 3564209"/>
              <a:gd name="connsiteX3" fmla="*/ 953 w 1668305"/>
              <a:gd name="connsiteY3" fmla="*/ 1510143 h 3564209"/>
              <a:gd name="connsiteX4" fmla="*/ 63341 w 1668305"/>
              <a:gd name="connsiteY4" fmla="*/ 3036048 h 3564209"/>
              <a:gd name="connsiteX5" fmla="*/ 866299 w 1668305"/>
              <a:gd name="connsiteY5" fmla="*/ 3564209 h 3564209"/>
              <a:gd name="connsiteX6" fmla="*/ 1638776 w 1668305"/>
              <a:gd name="connsiteY6" fmla="*/ 3024618 h 3564209"/>
              <a:gd name="connsiteX7" fmla="*/ 1586865 w 1668305"/>
              <a:gd name="connsiteY7" fmla="*/ 1749221 h 3564209"/>
              <a:gd name="connsiteX8" fmla="*/ 1579245 w 1668305"/>
              <a:gd name="connsiteY8" fmla="*/ 275703 h 3564209"/>
              <a:gd name="connsiteX9" fmla="*/ 1668305 w 1668305"/>
              <a:gd name="connsiteY9" fmla="*/ 2812 h 3564209"/>
              <a:gd name="connsiteX0" fmla="*/ 1668305 w 1668305"/>
              <a:gd name="connsiteY0" fmla="*/ 2812 h 3564209"/>
              <a:gd name="connsiteX1" fmla="*/ 174308 w 1668305"/>
              <a:gd name="connsiteY1" fmla="*/ 430 h 3564209"/>
              <a:gd name="connsiteX2" fmla="*/ 0 w 1668305"/>
              <a:gd name="connsiteY2" fmla="*/ 275703 h 3564209"/>
              <a:gd name="connsiteX3" fmla="*/ 953 w 1668305"/>
              <a:gd name="connsiteY3" fmla="*/ 1510143 h 3564209"/>
              <a:gd name="connsiteX4" fmla="*/ 63341 w 1668305"/>
              <a:gd name="connsiteY4" fmla="*/ 3036048 h 3564209"/>
              <a:gd name="connsiteX5" fmla="*/ 866299 w 1668305"/>
              <a:gd name="connsiteY5" fmla="*/ 3564209 h 3564209"/>
              <a:gd name="connsiteX6" fmla="*/ 1638776 w 1668305"/>
              <a:gd name="connsiteY6" fmla="*/ 3024618 h 3564209"/>
              <a:gd name="connsiteX7" fmla="*/ 1586865 w 1668305"/>
              <a:gd name="connsiteY7" fmla="*/ 1749221 h 3564209"/>
              <a:gd name="connsiteX8" fmla="*/ 1579245 w 1668305"/>
              <a:gd name="connsiteY8" fmla="*/ 275703 h 3564209"/>
              <a:gd name="connsiteX9" fmla="*/ 1668305 w 1668305"/>
              <a:gd name="connsiteY9" fmla="*/ 2812 h 3564209"/>
              <a:gd name="connsiteX0" fmla="*/ 1668344 w 1668344"/>
              <a:gd name="connsiteY0" fmla="*/ 2970 h 3564367"/>
              <a:gd name="connsiteX1" fmla="*/ 174347 w 1668344"/>
              <a:gd name="connsiteY1" fmla="*/ 588 h 3564367"/>
              <a:gd name="connsiteX2" fmla="*/ 39 w 1668344"/>
              <a:gd name="connsiteY2" fmla="*/ 275861 h 3564367"/>
              <a:gd name="connsiteX3" fmla="*/ 992 w 1668344"/>
              <a:gd name="connsiteY3" fmla="*/ 1510301 h 3564367"/>
              <a:gd name="connsiteX4" fmla="*/ 63380 w 1668344"/>
              <a:gd name="connsiteY4" fmla="*/ 3036206 h 3564367"/>
              <a:gd name="connsiteX5" fmla="*/ 866338 w 1668344"/>
              <a:gd name="connsiteY5" fmla="*/ 3564367 h 3564367"/>
              <a:gd name="connsiteX6" fmla="*/ 1638815 w 1668344"/>
              <a:gd name="connsiteY6" fmla="*/ 3024776 h 3564367"/>
              <a:gd name="connsiteX7" fmla="*/ 1586904 w 1668344"/>
              <a:gd name="connsiteY7" fmla="*/ 1749379 h 3564367"/>
              <a:gd name="connsiteX8" fmla="*/ 1579284 w 1668344"/>
              <a:gd name="connsiteY8" fmla="*/ 275861 h 3564367"/>
              <a:gd name="connsiteX9" fmla="*/ 1668344 w 1668344"/>
              <a:gd name="connsiteY9" fmla="*/ 2970 h 356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8344" h="3564367">
                <a:moveTo>
                  <a:pt x="1668344" y="2970"/>
                </a:moveTo>
                <a:lnTo>
                  <a:pt x="174347" y="588"/>
                </a:lnTo>
                <a:cubicBezTo>
                  <a:pt x="35281" y="1859"/>
                  <a:pt x="-1389" y="-32590"/>
                  <a:pt x="39" y="275861"/>
                </a:cubicBezTo>
                <a:cubicBezTo>
                  <a:pt x="357" y="687341"/>
                  <a:pt x="674" y="1098821"/>
                  <a:pt x="992" y="1510301"/>
                </a:cubicBezTo>
                <a:cubicBezTo>
                  <a:pt x="14644" y="2018936"/>
                  <a:pt x="42584" y="2527571"/>
                  <a:pt x="63380" y="3036206"/>
                </a:cubicBezTo>
                <a:lnTo>
                  <a:pt x="866338" y="3564367"/>
                </a:lnTo>
                <a:lnTo>
                  <a:pt x="1638815" y="3024776"/>
                </a:lnTo>
                <a:cubicBezTo>
                  <a:pt x="1619130" y="2609169"/>
                  <a:pt x="1597064" y="2164986"/>
                  <a:pt x="1586904" y="1749379"/>
                </a:cubicBezTo>
                <a:cubicBezTo>
                  <a:pt x="1587539" y="1256619"/>
                  <a:pt x="1590555" y="768621"/>
                  <a:pt x="1579284" y="275861"/>
                </a:cubicBezTo>
                <a:cubicBezTo>
                  <a:pt x="1585951" y="160291"/>
                  <a:pt x="1554521" y="37578"/>
                  <a:pt x="1668344" y="2970"/>
                </a:cubicBezTo>
                <a:close/>
              </a:path>
            </a:pathLst>
          </a:custGeom>
          <a:gradFill flip="none" rotWithShape="1">
            <a:gsLst>
              <a:gs pos="29000">
                <a:srgbClr val="888888">
                  <a:lumMod val="77000"/>
                </a:srgbClr>
              </a:gs>
              <a:gs pos="18000">
                <a:srgbClr val="787878">
                  <a:lumMod val="83000"/>
                </a:srgbClr>
              </a:gs>
              <a:gs pos="5000">
                <a:srgbClr val="A5A5A5"/>
              </a:gs>
              <a:gs pos="0">
                <a:srgbClr val="8C8C8C"/>
              </a:gs>
              <a:gs pos="44000">
                <a:srgbClr val="8C8C8C">
                  <a:lumMod val="90000"/>
                </a:srgbClr>
              </a:gs>
              <a:gs pos="50000">
                <a:srgbClr val="6F6F6F">
                  <a:lumMod val="97000"/>
                  <a:lumOff val="3000"/>
                </a:srgbClr>
              </a:gs>
              <a:gs pos="100000">
                <a:srgbClr val="8C8C8C"/>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242" name="TextBox 25"/>
          <p:cNvSpPr txBox="1">
            <a:spLocks noChangeArrowheads="1"/>
          </p:cNvSpPr>
          <p:nvPr/>
        </p:nvSpPr>
        <p:spPr bwMode="auto">
          <a:xfrm>
            <a:off x="3084513" y="296863"/>
            <a:ext cx="2898775" cy="523875"/>
          </a:xfrm>
          <a:prstGeom prst="rect">
            <a:avLst/>
          </a:prstGeom>
          <a:ln/>
        </p:spPr>
        <p:style>
          <a:lnRef idx="2">
            <a:schemeClr val="dk1"/>
          </a:lnRef>
          <a:fillRef idx="1">
            <a:schemeClr val="lt1"/>
          </a:fillRef>
          <a:effectRef idx="0">
            <a:schemeClr val="dk1"/>
          </a:effectRef>
          <a:fontRef idx="minor">
            <a:schemeClr val="dk1"/>
          </a:fontRef>
        </p:style>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vi-VN" sz="2800" b="1" dirty="0" smtClean="0">
                <a:solidFill>
                  <a:srgbClr val="31859C"/>
                </a:solidFill>
                <a:latin typeface="Verdana" panose="020B0604030504040204" pitchFamily="34" charset="0"/>
              </a:rPr>
              <a:t>III. ĐIỀU TRỊ</a:t>
            </a:r>
          </a:p>
        </p:txBody>
      </p:sp>
      <p:pic>
        <p:nvPicPr>
          <p:cNvPr id="11272" name="Picture 2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3805238"/>
            <a:ext cx="3722688"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Rectangle 27"/>
          <p:cNvSpPr>
            <a:spLocks noChangeArrowheads="1"/>
          </p:cNvSpPr>
          <p:nvPr/>
        </p:nvSpPr>
        <p:spPr bwMode="auto">
          <a:xfrm>
            <a:off x="1860550" y="946150"/>
            <a:ext cx="6400800"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vi-VN" altLang="vi-VN" sz="3000">
                <a:solidFill>
                  <a:srgbClr val="000000"/>
                </a:solidFill>
              </a:rPr>
              <a:t>Ức chế miễn dịch - Cyclophosphamide không dùng trong cấp cứu, Đối với điều trị dài hạn, các liều sau được sử dụng: 400-1800 mg / m 2 (/ kg 30-40 mg) IV chia liều hơn 2-5 ngày; có thể lặp lại khoảng 2 tới 4 tuần; cách khác 3 -5 mg / kg hai lần 1 tuần.</a:t>
            </a:r>
            <a:endParaRPr lang="vi-VN" altLang="vi-VN" sz="30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668</TotalTime>
  <Words>1015</Words>
  <Application>Microsoft Office PowerPoint</Application>
  <PresentationFormat>On-screen Show (4:3)</PresentationFormat>
  <Paragraphs>80</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Calibri</vt:lpstr>
      <vt:lpstr>Arial</vt:lpstr>
      <vt:lpstr>Calibri Light</vt:lpstr>
      <vt:lpstr>Wingdings</vt:lpstr>
      <vt:lpstr>Verdana</vt:lpstr>
      <vt:lpstr>Microsoft Sans 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IV. CHẾ ĐỘ ĂN UỐNG SINH HOẠT</vt:lpstr>
      <vt:lpstr>Tiêu đề</vt:lpstr>
    </vt:vector>
  </TitlesOfParts>
  <Company>vienlaptop115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văn phong trần</cp:lastModifiedBy>
  <cp:revision>30</cp:revision>
  <dcterms:created xsi:type="dcterms:W3CDTF">2013-12-28T02:54:43Z</dcterms:created>
  <dcterms:modified xsi:type="dcterms:W3CDTF">2016-10-27T12:29:31Z</dcterms:modified>
</cp:coreProperties>
</file>