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8" r:id="rId4"/>
    <p:sldId id="278" r:id="rId5"/>
    <p:sldId id="259" r:id="rId6"/>
    <p:sldId id="261" r:id="rId7"/>
    <p:sldId id="279" r:id="rId8"/>
    <p:sldId id="280" r:id="rId9"/>
    <p:sldId id="282" r:id="rId10"/>
    <p:sldId id="283" r:id="rId11"/>
    <p:sldId id="263" r:id="rId12"/>
    <p:sldId id="265" r:id="rId13"/>
    <p:sldId id="271" r:id="rId14"/>
    <p:sldId id="276" r:id="rId15"/>
    <p:sldId id="264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9645" autoAdjust="0"/>
  </p:normalViewPr>
  <p:slideViewPr>
    <p:cSldViewPr>
      <p:cViewPr>
        <p:scale>
          <a:sx n="70" d="100"/>
          <a:sy n="70" d="100"/>
        </p:scale>
        <p:origin x="-2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5516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0366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396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884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936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1232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408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5767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36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6871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3096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CC2A7-AC60-4C5C-AD57-A83D95086EF7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1190-7980-440D-B1BC-B802ADD76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8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685800"/>
            <a:ext cx="7772400" cy="1924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CHĂM SÓC BỆNH NHÂN ĐẶT NỘI KHÍ QUẢN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8153400" cy="351807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GV HD	: TS.BS.NGUYỄN PHÚC HỌC</a:t>
            </a:r>
          </a:p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HỌ TÊN	: ĐOÀN THỊ NGA</a:t>
            </a:r>
          </a:p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        TRẦN THỊ NGỌC</a:t>
            </a:r>
          </a:p>
          <a:p>
            <a:pPr algn="l"/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       VÕ HỒNG NGỌC</a:t>
            </a:r>
          </a:p>
          <a:p>
            <a:pPr algn="l"/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       TRƯƠNG NGUYỄN THẢO NGUYÊN</a:t>
            </a:r>
          </a:p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LỚP    	:  NUR 313 SE</a:t>
            </a:r>
          </a:p>
          <a:p>
            <a:pPr algn="l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610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Cầm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đèn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kéo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lưới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đèn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hướng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đèn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vuông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góc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hàm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bộc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lộ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âm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cầm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ống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qua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chỗ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mở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âm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ống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đã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đặt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thắt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khẩn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hút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đờm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Bóp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bóng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kiểm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phổi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bơm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tiêm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bơm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bóng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chèn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Dán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băng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dính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cố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ống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Đếm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nhịp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Thu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dọn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chép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9424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6700" y="304800"/>
            <a:ext cx="88011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VII. CHĂM SÓC BN ĐẶT NỘI KHÍ QUẢN</a:t>
            </a:r>
            <a:endParaRPr lang="en-US" sz="36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1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1.M</a:t>
            </a:r>
            <a:r>
              <a:rPr lang="vi-VN" sz="3200" b="1" dirty="0" smtClean="0">
                <a:latin typeface="Arial" pitchFamily="34" charset="0"/>
                <a:cs typeface="Arial" pitchFamily="34" charset="0"/>
              </a:rPr>
              <a:t>ục đích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3200" dirty="0" smtClean="0">
                <a:latin typeface="Arial" pitchFamily="34" charset="0"/>
                <a:cs typeface="Arial" pitchFamily="34" charset="0"/>
              </a:rPr>
              <a:t>- Ngăn chặn bội nhiễm đường thở.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Đảm bảo thông khí tốt.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3200" dirty="0" smtClean="0">
                <a:latin typeface="Arial" pitchFamily="34" charset="0"/>
                <a:cs typeface="Arial" pitchFamily="34" charset="0"/>
              </a:rPr>
              <a:t>- Ngăn chặn tụt ống vào sâu hoặc tuột ra ngoài.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3200" dirty="0" smtClean="0">
                <a:latin typeface="Arial" pitchFamily="34" charset="0"/>
                <a:cs typeface="Arial" pitchFamily="34" charset="0"/>
              </a:rPr>
              <a:t>- Đảm bảo cung cấp đủ dinh dưỡng.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3200" dirty="0" smtClean="0">
                <a:latin typeface="Arial" pitchFamily="34" charset="0"/>
                <a:cs typeface="Arial" pitchFamily="34" charset="0"/>
              </a:rPr>
              <a:t>- Phòng tránh loét ép và teo cơ cứng khớp.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3200" dirty="0" smtClean="0">
                <a:latin typeface="Arial" pitchFamily="34" charset="0"/>
                <a:cs typeface="Arial" pitchFamily="34" charset="0"/>
              </a:rPr>
              <a:t>- Hỗ trợ tâm lý cho bệnh nhân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2.Lập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hoạch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sóc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3090"/>
              </p:ext>
            </p:extLst>
          </p:nvPr>
        </p:nvGraphicFramePr>
        <p:xfrm>
          <a:off x="0" y="762000"/>
          <a:ext cx="9067800" cy="31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476"/>
                <a:gridCol w="989214"/>
                <a:gridCol w="1154083"/>
                <a:gridCol w="4603183"/>
                <a:gridCol w="976043"/>
                <a:gridCol w="685801"/>
              </a:tblGrid>
              <a:tr h="688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Nhận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định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Lập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kế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hoạch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KHCS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Đánh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Ký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tên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09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7h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Tình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trạng vệ sinh của BN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Giữ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gìn vệ sinh sạch sẽ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vi-VN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Vệ sinh răng miệng bằng nước muối có pha betadin loãng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vi-VN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vi-VN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hay các băng dính hàng ngày, thay băng chân mayor 2 lần /ngày. 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vi-VN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Khi thay băng dính trên ống nội khí quản của bệnh nhân nhớ thay đổi vị trí của ống để tránh loét, rách môi.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Thay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áo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quần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thân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hằng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ngày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BN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đảm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bảo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vệ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sạch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sẻ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904868"/>
              </p:ext>
            </p:extLst>
          </p:nvPr>
        </p:nvGraphicFramePr>
        <p:xfrm>
          <a:off x="0" y="3962400"/>
          <a:ext cx="9067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  <a:gridCol w="1143000"/>
                <a:gridCol w="4572000"/>
                <a:gridCol w="990601"/>
                <a:gridCol w="685799"/>
              </a:tblGrid>
              <a:tr h="69230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8h</a:t>
                      </a:r>
                    </a:p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15p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vết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loét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tại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vùng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cùng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cụt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Chăm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sóc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vết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loét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Cắt lọc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vùng da bị hoại tử, thay băng giữ vết thương sạch sẽ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nằm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đệm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hơi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đệm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xoay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trở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2h/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lần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chêm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lót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tại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vùng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dễ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loét</a:t>
                      </a:r>
                      <a:endParaRPr lang="en-US" sz="18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dữ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thoáng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bóp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chân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ứ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trệ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tuần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hoàn</a:t>
                      </a:r>
                      <a:endParaRPr lang="en-US" sz="18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giỏi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tình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trạng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niêm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mạc</a:t>
                      </a:r>
                      <a:endParaRPr lang="en-US" sz="18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Vùng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loét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được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chăm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sóc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cẩn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thận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49304001"/>
              </p:ext>
            </p:extLst>
          </p:nvPr>
        </p:nvGraphicFramePr>
        <p:xfrm>
          <a:off x="0" y="304800"/>
          <a:ext cx="9144000" cy="656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90600"/>
                <a:gridCol w="1066800"/>
                <a:gridCol w="4343400"/>
                <a:gridCol w="1524000"/>
                <a:gridCol w="6096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Giờ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Nhận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định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Lập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kế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hoạch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KHCS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Đánh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Ký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tên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19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10h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Tình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trạng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dinh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dưỡng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Chăm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sóc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dinh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dưỡng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cho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vi-VN" sz="1800" dirty="0" smtClean="0">
                          <a:latin typeface="Arial" pitchFamily="34" charset="0"/>
                          <a:cs typeface="Arial" pitchFamily="34" charset="0"/>
                        </a:rPr>
                        <a:t>Bơm ăn cho bệnh nhân theo chỉ định của bác sĩ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vi-VN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vi-VN" sz="1800" dirty="0" smtClean="0">
                          <a:latin typeface="Arial" pitchFamily="34" charset="0"/>
                          <a:cs typeface="Arial" pitchFamily="34" charset="0"/>
                        </a:rPr>
                        <a:t>uôi qua sonde bằng soup, cháo xay hoặc sữa theo cữ.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vi-VN" sz="1800" dirty="0" smtClean="0">
                          <a:latin typeface="Arial" pitchFamily="34" charset="0"/>
                          <a:cs typeface="Arial" pitchFamily="34" charset="0"/>
                        </a:rPr>
                        <a:t>Tính lập bilan nước.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vi-VN" sz="1800" dirty="0" smtClean="0">
                          <a:latin typeface="Arial" pitchFamily="34" charset="0"/>
                          <a:cs typeface="Arial" pitchFamily="34" charset="0"/>
                        </a:rPr>
                        <a:t>Đối với bn nặng, có vết thương khó lành... có thể nuôi ăn qua máy nhỏ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Xoa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bóp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dọc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khung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đại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tràng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tăng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nhu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đông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ruột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Bn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hấp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thụ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được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thức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ăn,không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bị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trào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thức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ăn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lúc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bơm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mất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nhu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động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ruột</a:t>
                      </a:r>
                      <a:endParaRPr lang="en-US" sz="1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825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11h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Chăm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sóc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tinh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thần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Giáo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dục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sức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khoẻ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vi-V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rò chuyện giao tiếp nếu bn gọi biết, có thể hiểu lời nói để giúp bn hồi phục chức năng nhận biết, nghe, tri giác, lời nói... 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thích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nhà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hiểu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thêm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về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giảm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lắng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tâm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điều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trị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nhà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tâm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hơn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VII. NHỮNG VẤN ĐỀ CẦN LƯU Ý</a:t>
            </a:r>
            <a:endParaRPr lang="vi-V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Khi theo dõi và chăm sóc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Khi thay đổi tư thế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Khi ống nội khí quản có dấu hiệu bán tắc…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Với những bệnh nhân nặng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Với những bệnh nhân kích thích ho nhiều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Với những bệnh nhân lơ mơ</a:t>
            </a:r>
            <a:endParaRPr lang="vi-V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09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khảo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9436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vi-VN" sz="2800" dirty="0" smtClean="0">
                <a:latin typeface="Arial" pitchFamily="34" charset="0"/>
                <a:cs typeface="Arial" pitchFamily="34" charset="0"/>
              </a:rPr>
              <a:t>1. Vũ Văn Đính(2010) Hồi sức cấp cứu toàn 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NXB Y-Học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2800" dirty="0" smtClean="0">
                <a:latin typeface="Arial" pitchFamily="34" charset="0"/>
                <a:cs typeface="Arial" pitchFamily="34" charset="0"/>
              </a:rPr>
              <a:t> 2. Nguyễn Đạt 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(2011)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Điều dưỡng hồi sức cấp cứu(dùng cho đào tạo cử nhân điều dưỡng)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Nhà xuất bản giáo dục Việt nam.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D.34.Z.04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Nguyễn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(2007-2015) </a:t>
            </a:r>
            <a:r>
              <a:rPr lang="vi-VN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(http://www.nguyenphuchoc199.com/uploads/7/2/6/7/72679/h199 .exe)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phần mềm H199. giáo trình điện tử, tổng hợp &gt; 1000 bệnh lý nội, ngoại, sản, nhi, hồi sức cấp cứu &amp; các chuyên khoa.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4.https://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www.google.com.vn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NỘI DUNG</a:t>
            </a:r>
            <a:endParaRPr lang="vi-VN" sz="5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1228" indent="-571500">
              <a:buAutoNum type="roman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MỤC ĐÍCH ĐẶT NKQ</a:t>
            </a:r>
          </a:p>
          <a:p>
            <a:pPr marL="681228" indent="-571500">
              <a:buAutoNum type="roman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NGUYÊN NHÂN VÀ SINH LÝ BỆNH</a:t>
            </a:r>
          </a:p>
          <a:p>
            <a:pPr marL="681228" indent="-571500">
              <a:buAutoNum type="roman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CHỈ ĐỊNH</a:t>
            </a:r>
          </a:p>
          <a:p>
            <a:pPr marL="681228" indent="-571500">
              <a:buAutoNum type="roman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CHỐNG CHỈ ĐỊNH</a:t>
            </a:r>
          </a:p>
          <a:p>
            <a:pPr marL="681228" indent="-571500">
              <a:buAutoNum type="roman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DỤNG CỤ</a:t>
            </a:r>
          </a:p>
          <a:p>
            <a:pPr marL="681228" indent="-571500">
              <a:buAutoNum type="roman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CÁCH TIẾN HÀNH</a:t>
            </a:r>
          </a:p>
          <a:p>
            <a:pPr marL="681228" indent="-571500">
              <a:buAutoNum type="roman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NHỮNG VẤN ĐỀ CẦN LƯU Ý</a:t>
            </a:r>
          </a:p>
          <a:p>
            <a:pPr marL="681228" indent="-571500">
              <a:buFont typeface="Arial" panose="020B0604020202020204" pitchFamily="34" charset="0"/>
              <a:buAutoNum type="romanU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CHĂM SÓC</a:t>
            </a:r>
          </a:p>
          <a:p>
            <a:pPr marL="681228" indent="-571500">
              <a:buAutoNum type="romanUcPeriod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vi-V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17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I.MỤC ĐÍCH ĐẶT NKQ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- Đ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ể đảm bảo đường thở thông thoáng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Đ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ảm bảo thể tích khí lưu thông của các nhịp thở khi thông khí nhân tạo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ạo điều kiện thuận lợi cho việc làm sạch phổi và tránh biến chứng sặc phổi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NGUYÊN NHÂN VÀ SINH LÝ BỆNH</a:t>
            </a:r>
            <a:endParaRPr lang="vi-V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dirty="0" smtClean="0"/>
              <a:t>Bệnh nhân đặt NKQ thở máy (hoặc canun MKQ) có phơi nhiễm nhiều yếu tố nguy cơ.</a:t>
            </a:r>
          </a:p>
          <a:p>
            <a:pPr marL="0" indent="0">
              <a:buNone/>
            </a:pPr>
            <a:endParaRPr lang="vi-VN" sz="2400" dirty="0" smtClean="0"/>
          </a:p>
          <a:p>
            <a:pPr marL="0" indent="0">
              <a:buNone/>
            </a:pPr>
            <a:r>
              <a:rPr lang="vi-VN" sz="2400" dirty="0" smtClean="0"/>
              <a:t>Trong quá trình theo dõi có nhiều biến chứng:</a:t>
            </a:r>
          </a:p>
          <a:p>
            <a:pPr>
              <a:buFontTx/>
              <a:buChar char="-"/>
            </a:pPr>
            <a:r>
              <a:rPr lang="vi-VN" sz="2400" dirty="0" smtClean="0"/>
              <a:t>Tại chỗ gồm: Loét, phù nề, loét hẹp khí quản, thủng khí quản. </a:t>
            </a:r>
            <a:endParaRPr lang="vi-VN" sz="2400" dirty="0"/>
          </a:p>
          <a:p>
            <a:pPr>
              <a:buFontTx/>
              <a:buChar char="-"/>
            </a:pPr>
            <a:r>
              <a:rPr lang="vi-VN" sz="2400" dirty="0" smtClean="0"/>
              <a:t>Liên quan đến qui trình chăm sóc gồm: hở bóng chèn (cuff), tuột ống, tắc đờm, viêm phổi bệnh viện. </a:t>
            </a:r>
          </a:p>
          <a:p>
            <a:pPr marL="0" indent="0">
              <a:buNone/>
            </a:pPr>
            <a:r>
              <a:rPr lang="vi-VN" sz="2400" dirty="0" smtClean="0"/>
              <a:t>- Biến chứng liên quan đến thở máy: viêm phổi, tràn khí áp lực, rối loạn huyết động…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2403139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III. CHỈ ĐỊNH</a:t>
            </a:r>
            <a:endParaRPr lang="en-US" sz="40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Cần hỗ trợ hô hấp lâu dài</a:t>
            </a:r>
          </a:p>
          <a:p>
            <a:pPr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Các trường hợp bóp bóng Ambu, hoặc thông khí nhân tạo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Tắc nghẽn đường thở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dị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do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chấn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thương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+ Rửa dạ dày cho bệnh nhân hôn mê</a:t>
            </a: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+ Rối loạn tri giác, hôn mê sâu với mất phản xạ nôn, ho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IV. CHỐNG CHỈ ĐỊNH</a:t>
            </a:r>
            <a:endParaRPr lang="en-US" sz="40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29200" y="1962479"/>
            <a:ext cx="3962400" cy="3382963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vi-VN" sz="2800" dirty="0" smtClean="0">
                <a:latin typeface="Arial" pitchFamily="34" charset="0"/>
                <a:cs typeface="Arial" pitchFamily="34" charset="0"/>
              </a:rPr>
              <a:t>+ Sai khớp hàm.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vi-VN" sz="2800" dirty="0" smtClean="0">
                <a:latin typeface="Arial" pitchFamily="34" charset="0"/>
                <a:cs typeface="Arial" pitchFamily="34" charset="0"/>
              </a:rPr>
              <a:t>+ U vòm họng.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vi-VN" sz="2800" dirty="0" smtClean="0">
                <a:latin typeface="Arial" pitchFamily="34" charset="0"/>
                <a:cs typeface="Arial" pitchFamily="34" charset="0"/>
              </a:rPr>
              <a:t>+ Vỡ xương hàm.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vi-VN" sz="2800" dirty="0" smtClean="0">
                <a:latin typeface="Arial" pitchFamily="34" charset="0"/>
                <a:cs typeface="Arial" pitchFamily="34" charset="0"/>
              </a:rPr>
              <a:t>+ Phẫu thuật vùng hàm họng.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5262227" y="1071124"/>
            <a:ext cx="4572000" cy="1066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-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Đường miệng: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-762000" y="1925343"/>
            <a:ext cx="62226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buNone/>
            </a:pPr>
            <a:r>
              <a:rPr lang="vi-VN" sz="2800" dirty="0" smtClean="0">
                <a:cs typeface="Arial" pitchFamily="34" charset="0"/>
              </a:rPr>
              <a:t>+ </a:t>
            </a:r>
            <a:r>
              <a:rPr lang="vi-VN" sz="2800" dirty="0">
                <a:cs typeface="Arial" pitchFamily="34" charset="0"/>
              </a:rPr>
              <a:t>Bệnh rối </a:t>
            </a:r>
            <a:r>
              <a:rPr lang="vi-VN" sz="2800" dirty="0" smtClean="0">
                <a:cs typeface="Arial" pitchFamily="34" charset="0"/>
              </a:rPr>
              <a:t>loạn</a:t>
            </a:r>
          </a:p>
          <a:p>
            <a:pPr lvl="3">
              <a:buNone/>
            </a:pPr>
            <a:r>
              <a:rPr lang="vi-VN" sz="2800" dirty="0" smtClean="0">
                <a:cs typeface="Arial" pitchFamily="34" charset="0"/>
              </a:rPr>
              <a:t>đông </a:t>
            </a:r>
            <a:r>
              <a:rPr lang="vi-VN" sz="2800" dirty="0">
                <a:cs typeface="Arial" pitchFamily="34" charset="0"/>
              </a:rPr>
              <a:t>máu hay giảm tiểu cầu.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r>
              <a:rPr lang="vi-VN" sz="2800" dirty="0">
                <a:cs typeface="Arial" pitchFamily="34" charset="0"/>
              </a:rPr>
              <a:t>+ Sốt xuất huyết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r>
              <a:rPr lang="vi-VN" sz="2800" dirty="0">
                <a:cs typeface="Arial" pitchFamily="34" charset="0"/>
              </a:rPr>
              <a:t>+ Chảy nước </a:t>
            </a:r>
            <a:r>
              <a:rPr lang="vi-VN" sz="2800" dirty="0" smtClean="0">
                <a:cs typeface="Arial" pitchFamily="34" charset="0"/>
              </a:rPr>
              <a:t>não tủy </a:t>
            </a:r>
            <a:r>
              <a:rPr lang="vi-VN" sz="2800" dirty="0">
                <a:cs typeface="Arial" pitchFamily="34" charset="0"/>
              </a:rPr>
              <a:t>qua xương hàm.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r>
              <a:rPr lang="vi-VN" sz="2800" dirty="0">
                <a:cs typeface="Arial" pitchFamily="34" charset="0"/>
              </a:rPr>
              <a:t>+ Viêm xoang, phì đại cuốn mũi.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r>
              <a:rPr lang="vi-VN" sz="2800" dirty="0">
                <a:cs typeface="Arial" pitchFamily="34" charset="0"/>
              </a:rPr>
              <a:t>+ Chấn thương mũi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cs typeface="Arial" pitchFamily="34" charset="0"/>
              </a:rPr>
              <a:t>hàm.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7466" y="1402123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- Đường mũi:</a:t>
            </a:r>
            <a:endParaRPr lang="vi-VN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1"/>
            <a:ext cx="5105400" cy="1781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dirty="0" smtClean="0"/>
              <a:t>1. Đèn soi thanh quản </a:t>
            </a:r>
          </a:p>
          <a:p>
            <a:pPr marL="0" indent="0">
              <a:buNone/>
            </a:pPr>
            <a:r>
              <a:rPr lang="vi-VN" sz="2400" dirty="0" smtClean="0"/>
              <a:t>Có hai loại chính thường sử dụng </a:t>
            </a:r>
          </a:p>
          <a:p>
            <a:pPr>
              <a:buFontTx/>
              <a:buChar char="-"/>
            </a:pPr>
            <a:r>
              <a:rPr lang="vi-VN" sz="2400" dirty="0" smtClean="0"/>
              <a:t>Loại lưỡi thẳng (Guedel)</a:t>
            </a:r>
          </a:p>
          <a:p>
            <a:pPr>
              <a:buFontTx/>
              <a:buChar char="-"/>
            </a:pPr>
            <a:r>
              <a:rPr lang="vi-VN" sz="2400" dirty="0" smtClean="0"/>
              <a:t>Loại lưỡi cong (Mac Intosh)</a:t>
            </a:r>
            <a:endParaRPr lang="vi-VN" sz="2400" dirty="0"/>
          </a:p>
          <a:p>
            <a:pPr marL="0" indent="0">
              <a:buNone/>
            </a:pPr>
            <a:endParaRPr lang="vi-VN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52401"/>
            <a:ext cx="78867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V. DỤNG CỤ</a:t>
            </a:r>
            <a:endParaRPr lang="en-US" sz="40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0f3c51b7-a-62cb3a1a-s-sites.googlegroups.com/site/khoataimuihong/gioi-thieu/san-pham/thiet-bi-hoi-suc-ca/dhen-dhat-noi-khi-qua/Luoi%20kho.jpg?attachauth=ANoY7cokkJf6Yhm72PXuOXUB_w9NRfcgpka6-6E61CsPcVfF8Z554UJP8VJKP1jUEFaRsSNMi3_-NMicjcU0dgKrMuuLUCHRB6gLui-Md_N0AdkZDZmz0Sv90AEwPGCQ1LjVEJvOsKiLN7-9rhtmiaIsYrC1ypfWF2hGi15SppmN3q04UIMpPNv9N0gu-ieq2dNRlkkkmzTxBUHgdLoU3E3XoJp5pzcAyKJQLnhs8muOhUSLhsrG8by5cr68y6XjRr_mQJWvgqNUVNFnIVCgwd0vL7lwZZwqhVtt5qvuZhRsq4ymlEvFVVM%3D&amp;attredirects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7" y="1717122"/>
            <a:ext cx="21717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95579"/>
            <a:ext cx="4400550" cy="2299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0" y="4995262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2. Ống nội khí quản </a:t>
            </a:r>
          </a:p>
          <a:p>
            <a:endParaRPr lang="vi-VN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160621"/>
            <a:ext cx="4029075" cy="226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 descr="Kết quả hình ảnh cho pince de Magill"/>
          <p:cNvSpPr>
            <a:spLocks noChangeAspect="1" noChangeArrowheads="1"/>
          </p:cNvSpPr>
          <p:nvPr/>
        </p:nvSpPr>
        <p:spPr bwMode="auto">
          <a:xfrm>
            <a:off x="6019800" y="422753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381000" y="1447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3. Cây thông lớn (stylet, maudrin</a:t>
            </a:r>
            <a:r>
              <a:rPr lang="vi-VN" sz="2400" b="1" dirty="0" smtClean="0"/>
              <a:t>)</a:t>
            </a:r>
            <a:endParaRPr lang="vi-VN" sz="2400" b="1" dirty="0"/>
          </a:p>
          <a:p>
            <a:r>
              <a:rPr lang="vi-VN" sz="2400" b="1" dirty="0"/>
              <a:t>4. Ống chắn lưỡi (airway</a:t>
            </a:r>
            <a:r>
              <a:rPr lang="vi-VN" sz="2400" b="1" dirty="0" smtClean="0"/>
              <a:t>), dụng </a:t>
            </a:r>
            <a:r>
              <a:rPr lang="vi-VN" sz="2400" b="1" dirty="0"/>
              <a:t>cụ chắn răng (bite-block</a:t>
            </a:r>
          </a:p>
          <a:p>
            <a:r>
              <a:rPr lang="vi-VN" sz="2400" b="1" dirty="0"/>
              <a:t>5. Kìm Magyll (pince de Magyll</a:t>
            </a:r>
            <a:r>
              <a:rPr lang="vi-VN" sz="2400" b="1" dirty="0" smtClean="0"/>
              <a:t>)</a:t>
            </a:r>
            <a:endParaRPr lang="vi-VN" sz="24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30" y="4227534"/>
            <a:ext cx="3884370" cy="2133600"/>
          </a:xfrm>
          <a:prstGeom prst="rect">
            <a:avLst/>
          </a:prstGeom>
        </p:spPr>
      </p:pic>
      <p:pic>
        <p:nvPicPr>
          <p:cNvPr id="16" name="Picture 2" descr="Kết quả hình ảnh cho airw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54" y="2648129"/>
            <a:ext cx="2273736" cy="215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64" y="4536200"/>
            <a:ext cx="1824934" cy="18249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0638" y="2648129"/>
            <a:ext cx="3628759" cy="147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88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phụ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sĩ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Đặt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nằm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Hút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đờm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oxy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tím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sĩ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sát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khuẩn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găng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vô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khuẩn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thuốc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sĩ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thuốc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tê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thắp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đèn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kiểm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đèn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sĩ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sĩ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cầm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đèn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miệng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mở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rộng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lưỡi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đè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phía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khoang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miệng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hầu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Gạt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lưỡi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gờ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lưỡi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đèn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VI.TIẾN HÀNH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39319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10.0&quot;&gt;&lt;object type=&quot;1&quot; unique_id=&quot;10001&quot;&gt;&lt;object type=&quot;2&quot; unique_id=&quot;10542&quot;&gt;&lt;object type=&quot;3&quot; unique_id=&quot;10543&quot;&gt;&lt;property id=&quot;20148&quot; value=&quot;5&quot;/&gt;&lt;property id=&quot;20300&quot; value=&quot;Slide 1 - &amp;quot;CHĂM SÓC BỆNH NHÂN ĐẶT NỘI KHÍ QUẢN   &amp;quot;&quot;/&gt;&lt;property id=&quot;20307&quot; value=&quot;256&quot;/&gt;&lt;/object&gt;&lt;object type=&quot;3&quot; unique_id=&quot;10544&quot;&gt;&lt;property id=&quot;20148&quot; value=&quot;5&quot;/&gt;&lt;property id=&quot;20300&quot; value=&quot;Slide 3 - &amp;quot;I.MỤC ĐÍCH ĐẶT NKQ &amp;quot;&quot;/&gt;&lt;property id=&quot;20307&quot; value=&quot;258&quot;/&gt;&lt;/object&gt;&lt;object type=&quot;3&quot; unique_id=&quot;10545&quot;&gt;&lt;property id=&quot;20148&quot; value=&quot;5&quot;/&gt;&lt;property id=&quot;20300&quot; value=&quot;Slide 5 - &amp;quot;III. CHỈ ĐỊNH&amp;quot;&quot;/&gt;&lt;property id=&quot;20307&quot; value=&quot;259&quot;/&gt;&lt;/object&gt;&lt;object type=&quot;3&quot; unique_id=&quot;10546&quot;&gt;&lt;property id=&quot;20148&quot; value=&quot;5&quot;/&gt;&lt;property id=&quot;20300&quot; value=&quot;Slide 6 - &amp;quot;IV. CHỐNG CHỈ ĐỊNH&amp;quot;&quot;/&gt;&lt;property id=&quot;20307&quot; value=&quot;261&quot;/&gt;&lt;/object&gt;&lt;object type=&quot;3&quot; unique_id=&quot;10553&quot;&gt;&lt;property id=&quot;20148&quot; value=&quot;5&quot;/&gt;&lt;property id=&quot;20300&quot; value=&quot;Slide 11 - &amp;quot;VII. CHĂM SÓC BN ĐẶT NỘI KHÍ QUẢN&amp;quot;&quot;/&gt;&lt;property id=&quot;20307&quot; value=&quot;263&quot;/&gt;&lt;/object&gt;&lt;object type=&quot;3&quot; unique_id=&quot;10554&quot;&gt;&lt;property id=&quot;20148&quot; value=&quot;5&quot;/&gt;&lt;property id=&quot;20300&quot; value=&quot;Slide 12 - &amp;quot;2.Lập kế hoạch chăm sóc&amp;quot;&quot;/&gt;&lt;property id=&quot;20307&quot; value=&quot;265&quot;/&gt;&lt;/object&gt;&lt;object type=&quot;3&quot; unique_id=&quot;10556&quot;&gt;&lt;property id=&quot;20148&quot; value=&quot;5&quot;/&gt;&lt;property id=&quot;20300&quot; value=&quot;Slide 13&quot;/&gt;&lt;property id=&quot;20307&quot; value=&quot;271&quot;/&gt;&lt;/object&gt;&lt;object type=&quot;3&quot; unique_id=&quot;10557&quot;&gt;&lt;property id=&quot;20148&quot; value=&quot;5&quot;/&gt;&lt;property id=&quot;20300&quot; value=&quot;Slide 15 - &amp;quot;Tài liệu tham khảo chính&amp;quot;&quot;/&gt;&lt;property id=&quot;20307&quot; value=&quot;264&quot;/&gt;&lt;/object&gt;&lt;object type=&quot;3&quot; unique_id=&quot;10575&quot;&gt;&lt;property id=&quot;20148&quot; value=&quot;5&quot;/&gt;&lt;property id=&quot;20300&quot; value=&quot;Slide 2 - &amp;quot;NỘI DUNG&amp;quot;&quot;/&gt;&lt;property id=&quot;20307&quot; value=&quot;277&quot;/&gt;&lt;/object&gt;&lt;object type=&quot;3&quot; unique_id=&quot;10576&quot;&gt;&lt;property id=&quot;20148&quot; value=&quot;5&quot;/&gt;&lt;property id=&quot;20300&quot; value=&quot;Slide 4 - &amp;quot;II. NGUYÊN NHÂN VÀ SINH LÝ BỆNH&amp;quot;&quot;/&gt;&lt;property id=&quot;20307&quot; value=&quot;278&quot;/&gt;&lt;/object&gt;&lt;object type=&quot;3&quot; unique_id=&quot;10577&quot;&gt;&lt;property id=&quot;20148&quot; value=&quot;5&quot;/&gt;&lt;property id=&quot;20300&quot; value=&quot;Slide 7 - &amp;quot;V. DỤNG CỤ&amp;quot;&quot;/&gt;&lt;property id=&quot;20307&quot; value=&quot;279&quot;/&gt;&lt;/object&gt;&lt;object type=&quot;3&quot; unique_id=&quot;10578&quot;&gt;&lt;property id=&quot;20148&quot; value=&quot;5&quot;/&gt;&lt;property id=&quot;20300&quot; value=&quot;Slide 8&quot;/&gt;&lt;property id=&quot;20307&quot; value=&quot;280&quot;/&gt;&lt;/object&gt;&lt;object type=&quot;3&quot; unique_id=&quot;10579&quot;&gt;&lt;property id=&quot;20148&quot; value=&quot;5&quot;/&gt;&lt;property id=&quot;20300&quot; value=&quot;Slide 9 - &amp;quot;VI.TIẾN HÀNH&amp;quot;&quot;/&gt;&lt;property id=&quot;20307&quot; value=&quot;282&quot;/&gt;&lt;/object&gt;&lt;object type=&quot;3&quot; unique_id=&quot;10580&quot;&gt;&lt;property id=&quot;20148&quot; value=&quot;5&quot;/&gt;&lt;property id=&quot;20300&quot; value=&quot;Slide 10&quot;/&gt;&lt;property id=&quot;20307&quot; value=&quot;283&quot;/&gt;&lt;/object&gt;&lt;object type=&quot;3&quot; unique_id=&quot;10581&quot;&gt;&lt;property id=&quot;20148&quot; value=&quot;5&quot;/&gt;&lt;property id=&quot;20300&quot; value=&quot;Slide 14&quot;/&gt;&lt;property id=&quot;20307&quot; value=&quot;276&quot;/&gt;&lt;/object&gt;&lt;/object&gt;&lt;object type=&quot;8&quot; unique_id=&quot;1057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1239</Words>
  <Application>Microsoft Office PowerPoint</Application>
  <PresentationFormat>On-screen Show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CHĂM SÓC BỆNH NHÂN ĐẶT NỘI KHÍ QUẢN   </vt:lpstr>
      <vt:lpstr>NỘI DUNG</vt:lpstr>
      <vt:lpstr>I.MỤC ĐÍCH ĐẶT NKQ </vt:lpstr>
      <vt:lpstr>II. NGUYÊN NHÂN VÀ SINH LÝ BỆNH</vt:lpstr>
      <vt:lpstr>III. CHỈ ĐỊNH</vt:lpstr>
      <vt:lpstr>IV. CHỐNG CHỈ ĐỊNH</vt:lpstr>
      <vt:lpstr>V. DỤNG CỤ</vt:lpstr>
      <vt:lpstr>PowerPoint Presentation</vt:lpstr>
      <vt:lpstr>VI.TIẾN HÀNH</vt:lpstr>
      <vt:lpstr>PowerPoint Presentation</vt:lpstr>
      <vt:lpstr>VII. CHĂM SÓC BN ĐẶT NỘI KHÍ QUẢN</vt:lpstr>
      <vt:lpstr>2.Lập kế hoạch chăm sóc</vt:lpstr>
      <vt:lpstr>PowerPoint Presentation</vt:lpstr>
      <vt:lpstr>PowerPoint Presentation</vt:lpstr>
      <vt:lpstr>Tài liệu tham khảo chính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CHĂM SÓC BỆNH NHÂN ĐẶT NỘI KHÍ QUẢN</dc:title>
  <dc:creator>Admin</dc:creator>
  <cp:lastModifiedBy>windows</cp:lastModifiedBy>
  <cp:revision>91</cp:revision>
  <dcterms:created xsi:type="dcterms:W3CDTF">2017-01-08T13:13:20Z</dcterms:created>
  <dcterms:modified xsi:type="dcterms:W3CDTF">2017-06-10T07:13:13Z</dcterms:modified>
</cp:coreProperties>
</file>