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5" r:id="rId5"/>
    <p:sldId id="260" r:id="rId6"/>
    <p:sldId id="285" r:id="rId7"/>
    <p:sldId id="263" r:id="rId8"/>
    <p:sldId id="286" r:id="rId9"/>
    <p:sldId id="278" r:id="rId10"/>
    <p:sldId id="280" r:id="rId11"/>
    <p:sldId id="281" r:id="rId12"/>
    <p:sldId id="282" r:id="rId13"/>
    <p:sldId id="283" r:id="rId14"/>
    <p:sldId id="284"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71" autoAdjust="0"/>
    <p:restoredTop sz="94434" autoAdjust="0"/>
  </p:normalViewPr>
  <p:slideViewPr>
    <p:cSldViewPr snapToGrid="0">
      <p:cViewPr varScale="1">
        <p:scale>
          <a:sx n="74" d="100"/>
          <a:sy n="74" d="100"/>
        </p:scale>
        <p:origin x="82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g"/><Relationship Id="rId4"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g"/><Relationship Id="rId4"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69AB66-BB00-4329-8F64-01F921EE08C7}" type="doc">
      <dgm:prSet loTypeId="urn:microsoft.com/office/officeart/2005/8/layout/vList3" loCatId="picture" qsTypeId="urn:microsoft.com/office/officeart/2005/8/quickstyle/3d2" qsCatId="3D" csTypeId="urn:microsoft.com/office/officeart/2005/8/colors/colorful4" csCatId="colorful" phldr="1"/>
      <dgm:spPr/>
      <dgm:t>
        <a:bodyPr/>
        <a:lstStyle/>
        <a:p>
          <a:endParaRPr lang="en-US"/>
        </a:p>
      </dgm:t>
    </dgm:pt>
    <dgm:pt modelId="{5DE1DE1C-7A4A-4669-A0AD-8565531AE199}">
      <dgm:prSet/>
      <dgm:spPr/>
      <dgm:t>
        <a:bodyPr/>
        <a:lstStyle/>
        <a:p>
          <a:pPr rtl="0"/>
          <a:r>
            <a:rPr lang="en-US" smtClean="0"/>
            <a:t>Khái niệm</a:t>
          </a:r>
          <a:endParaRPr lang="en-US"/>
        </a:p>
      </dgm:t>
    </dgm:pt>
    <dgm:pt modelId="{A5D14D08-9655-430D-9F90-60344958AF3E}" type="parTrans" cxnId="{E16CDFC4-1735-418E-80CC-288A68DED012}">
      <dgm:prSet/>
      <dgm:spPr/>
      <dgm:t>
        <a:bodyPr/>
        <a:lstStyle/>
        <a:p>
          <a:endParaRPr lang="en-US"/>
        </a:p>
      </dgm:t>
    </dgm:pt>
    <dgm:pt modelId="{F5D3C9E8-C259-4ADE-969E-762AC8B561BC}" type="sibTrans" cxnId="{E16CDFC4-1735-418E-80CC-288A68DED012}">
      <dgm:prSet/>
      <dgm:spPr/>
      <dgm:t>
        <a:bodyPr/>
        <a:lstStyle/>
        <a:p>
          <a:endParaRPr lang="en-US"/>
        </a:p>
      </dgm:t>
    </dgm:pt>
    <dgm:pt modelId="{4C2C520D-E9B7-4992-AA9C-23A41E19524F}">
      <dgm:prSet/>
      <dgm:spPr/>
      <dgm:t>
        <a:bodyPr/>
        <a:lstStyle/>
        <a:p>
          <a:pPr rtl="0"/>
          <a:r>
            <a:rPr lang="en-US" smtClean="0"/>
            <a:t>Nguyên nhân</a:t>
          </a:r>
          <a:endParaRPr lang="en-US"/>
        </a:p>
      </dgm:t>
    </dgm:pt>
    <dgm:pt modelId="{9CE0994A-06C0-45D3-B9D4-263849860F3E}" type="parTrans" cxnId="{4131544D-6877-4945-830D-FD4CE94E09E2}">
      <dgm:prSet/>
      <dgm:spPr/>
      <dgm:t>
        <a:bodyPr/>
        <a:lstStyle/>
        <a:p>
          <a:endParaRPr lang="en-US"/>
        </a:p>
      </dgm:t>
    </dgm:pt>
    <dgm:pt modelId="{B43D6EC5-3B26-4180-ADF6-F12D4C3F3A96}" type="sibTrans" cxnId="{4131544D-6877-4945-830D-FD4CE94E09E2}">
      <dgm:prSet/>
      <dgm:spPr/>
      <dgm:t>
        <a:bodyPr/>
        <a:lstStyle/>
        <a:p>
          <a:endParaRPr lang="en-US"/>
        </a:p>
      </dgm:t>
    </dgm:pt>
    <dgm:pt modelId="{1D15B6A0-F614-4621-84E7-8CF90FFE60F5}">
      <dgm:prSet/>
      <dgm:spPr/>
      <dgm:t>
        <a:bodyPr/>
        <a:lstStyle/>
        <a:p>
          <a:pPr rtl="0"/>
          <a:r>
            <a:rPr lang="en-US" smtClean="0"/>
            <a:t>Triệu chứng</a:t>
          </a:r>
          <a:endParaRPr lang="en-US"/>
        </a:p>
      </dgm:t>
    </dgm:pt>
    <dgm:pt modelId="{E4C2A907-3FB3-4E94-98EF-8128038F83E9}" type="parTrans" cxnId="{5AF59950-3320-497E-ABB0-AA5F0BC7144C}">
      <dgm:prSet/>
      <dgm:spPr/>
      <dgm:t>
        <a:bodyPr/>
        <a:lstStyle/>
        <a:p>
          <a:endParaRPr lang="en-US"/>
        </a:p>
      </dgm:t>
    </dgm:pt>
    <dgm:pt modelId="{158C7C1A-85CD-4469-9F8B-5CF48A4C1349}" type="sibTrans" cxnId="{5AF59950-3320-497E-ABB0-AA5F0BC7144C}">
      <dgm:prSet/>
      <dgm:spPr/>
      <dgm:t>
        <a:bodyPr/>
        <a:lstStyle/>
        <a:p>
          <a:endParaRPr lang="en-US"/>
        </a:p>
      </dgm:t>
    </dgm:pt>
    <dgm:pt modelId="{A1651C5B-9189-4B45-8442-FC4C69F807C0}">
      <dgm:prSet/>
      <dgm:spPr/>
      <dgm:t>
        <a:bodyPr/>
        <a:lstStyle/>
        <a:p>
          <a:pPr rtl="0"/>
          <a:r>
            <a:rPr lang="en-US" smtClean="0"/>
            <a:t>Điều trị</a:t>
          </a:r>
          <a:endParaRPr lang="en-US"/>
        </a:p>
      </dgm:t>
    </dgm:pt>
    <dgm:pt modelId="{10840C1C-F910-498C-9059-D1E2B15A0016}" type="parTrans" cxnId="{41F96F13-BD8C-4106-9D6F-4358B8117723}">
      <dgm:prSet/>
      <dgm:spPr/>
      <dgm:t>
        <a:bodyPr/>
        <a:lstStyle/>
        <a:p>
          <a:endParaRPr lang="en-US"/>
        </a:p>
      </dgm:t>
    </dgm:pt>
    <dgm:pt modelId="{DD061B05-6DEE-4AFD-9742-45BCF7BA9052}" type="sibTrans" cxnId="{41F96F13-BD8C-4106-9D6F-4358B8117723}">
      <dgm:prSet/>
      <dgm:spPr/>
      <dgm:t>
        <a:bodyPr/>
        <a:lstStyle/>
        <a:p>
          <a:endParaRPr lang="en-US"/>
        </a:p>
      </dgm:t>
    </dgm:pt>
    <dgm:pt modelId="{9966D552-7F9D-41B3-9025-2075A0640A7D}">
      <dgm:prSet/>
      <dgm:spPr/>
      <dgm:t>
        <a:bodyPr/>
        <a:lstStyle/>
        <a:p>
          <a:pPr rtl="0"/>
          <a:r>
            <a:rPr lang="en-US" smtClean="0"/>
            <a:t>Chăm sóc</a:t>
          </a:r>
          <a:endParaRPr lang="en-US"/>
        </a:p>
      </dgm:t>
    </dgm:pt>
    <dgm:pt modelId="{42356EB4-F1F0-4557-BB7A-96529EF2E022}" type="parTrans" cxnId="{6CE2C380-0648-4AB0-AED6-46347A72FB17}">
      <dgm:prSet/>
      <dgm:spPr/>
      <dgm:t>
        <a:bodyPr/>
        <a:lstStyle/>
        <a:p>
          <a:endParaRPr lang="en-US"/>
        </a:p>
      </dgm:t>
    </dgm:pt>
    <dgm:pt modelId="{C8B0D683-E6E8-4B0E-AFF7-6C9E0D65AFCD}" type="sibTrans" cxnId="{6CE2C380-0648-4AB0-AED6-46347A72FB17}">
      <dgm:prSet/>
      <dgm:spPr/>
      <dgm:t>
        <a:bodyPr/>
        <a:lstStyle/>
        <a:p>
          <a:endParaRPr lang="en-US"/>
        </a:p>
      </dgm:t>
    </dgm:pt>
    <dgm:pt modelId="{F8F680B6-C27D-43E2-B1FE-CB8A7EA41611}" type="pres">
      <dgm:prSet presAssocID="{8A69AB66-BB00-4329-8F64-01F921EE08C7}" presName="linearFlow" presStyleCnt="0">
        <dgm:presLayoutVars>
          <dgm:dir/>
          <dgm:resizeHandles val="exact"/>
        </dgm:presLayoutVars>
      </dgm:prSet>
      <dgm:spPr/>
      <dgm:t>
        <a:bodyPr/>
        <a:lstStyle/>
        <a:p>
          <a:endParaRPr lang="en-US"/>
        </a:p>
      </dgm:t>
    </dgm:pt>
    <dgm:pt modelId="{96C6AB03-3398-454C-8170-766D5BCCF14F}" type="pres">
      <dgm:prSet presAssocID="{5DE1DE1C-7A4A-4669-A0AD-8565531AE199}" presName="composite" presStyleCnt="0"/>
      <dgm:spPr/>
    </dgm:pt>
    <dgm:pt modelId="{7F5A0C15-0643-497D-B7A9-6B2F6BB060D2}" type="pres">
      <dgm:prSet presAssocID="{5DE1DE1C-7A4A-4669-A0AD-8565531AE199}" presName="imgShp" presStyleLbl="fgImgPlace1" presStyleIdx="0" presStyleCnt="5"/>
      <dgm:spPr>
        <a:blipFill>
          <a:blip xmlns:r="http://schemas.openxmlformats.org/officeDocument/2006/relationships" r:embed="rId1">
            <a:duotone>
              <a:schemeClr val="accent4">
                <a:hueOff val="0"/>
                <a:satOff val="0"/>
                <a:lumOff val="0"/>
                <a:alphaOff val="0"/>
                <a:shade val="20000"/>
                <a:satMod val="200000"/>
              </a:schemeClr>
              <a:schemeClr val="accent4">
                <a:hueOff val="0"/>
                <a:satOff val="0"/>
                <a:lumOff val="0"/>
                <a:alphaOff val="0"/>
                <a:tint val="12000"/>
                <a:satMod val="190000"/>
              </a:schemeClr>
            </a:duotone>
          </a:blip>
          <a:stretch>
            <a:fillRect l="-17000" r="-17000"/>
          </a:stretch>
        </a:blipFill>
      </dgm:spPr>
      <dgm:t>
        <a:bodyPr/>
        <a:lstStyle/>
        <a:p>
          <a:endParaRPr lang="en-US"/>
        </a:p>
      </dgm:t>
    </dgm:pt>
    <dgm:pt modelId="{57EC4279-A532-4CE1-8DAC-6F8A406DD03B}" type="pres">
      <dgm:prSet presAssocID="{5DE1DE1C-7A4A-4669-A0AD-8565531AE199}" presName="txShp" presStyleLbl="node1" presStyleIdx="0" presStyleCnt="5">
        <dgm:presLayoutVars>
          <dgm:bulletEnabled val="1"/>
        </dgm:presLayoutVars>
      </dgm:prSet>
      <dgm:spPr/>
      <dgm:t>
        <a:bodyPr/>
        <a:lstStyle/>
        <a:p>
          <a:endParaRPr lang="en-US"/>
        </a:p>
      </dgm:t>
    </dgm:pt>
    <dgm:pt modelId="{52E840B7-F41B-4487-8C28-4C9F80D67ACC}" type="pres">
      <dgm:prSet presAssocID="{F5D3C9E8-C259-4ADE-969E-762AC8B561BC}" presName="spacing" presStyleCnt="0"/>
      <dgm:spPr/>
    </dgm:pt>
    <dgm:pt modelId="{6CB5FD3F-AE45-4C29-A580-0A39FF1ABDBF}" type="pres">
      <dgm:prSet presAssocID="{4C2C520D-E9B7-4992-AA9C-23A41E19524F}" presName="composite" presStyleCnt="0"/>
      <dgm:spPr/>
    </dgm:pt>
    <dgm:pt modelId="{8464AF4F-605D-4F83-A89E-9C5D16E117D5}" type="pres">
      <dgm:prSet presAssocID="{4C2C520D-E9B7-4992-AA9C-23A41E19524F}" presName="imgShp" presStyleLbl="fgImgPlace1" presStyleIdx="1" presStyleCnt="5"/>
      <dgm:spPr>
        <a:blipFill>
          <a:blip xmlns:r="http://schemas.openxmlformats.org/officeDocument/2006/relationships" r:embed="rId2" cstate="print">
            <a:duotone>
              <a:schemeClr val="accent4">
                <a:hueOff val="2861881"/>
                <a:satOff val="-15039"/>
                <a:lumOff val="-1088"/>
                <a:alphaOff val="0"/>
                <a:shade val="20000"/>
                <a:satMod val="200000"/>
              </a:schemeClr>
              <a:schemeClr val="accent4">
                <a:hueOff val="2861881"/>
                <a:satOff val="-15039"/>
                <a:lumOff val="-1088"/>
                <a:alphaOff val="0"/>
                <a:tint val="12000"/>
                <a:satMod val="190000"/>
              </a:schemeClr>
            </a:duotone>
            <a:extLst>
              <a:ext uri="{28A0092B-C50C-407E-A947-70E740481C1C}">
                <a14:useLocalDpi xmlns:a14="http://schemas.microsoft.com/office/drawing/2010/main" val="0"/>
              </a:ext>
            </a:extLst>
          </a:blip>
          <a:srcRect/>
          <a:stretch>
            <a:fillRect l="-1000" r="-1000"/>
          </a:stretch>
        </a:blipFill>
      </dgm:spPr>
      <dgm:t>
        <a:bodyPr/>
        <a:lstStyle/>
        <a:p>
          <a:endParaRPr lang="en-US"/>
        </a:p>
      </dgm:t>
    </dgm:pt>
    <dgm:pt modelId="{BB979C1F-9659-4EC6-BDA1-AACD19F44EC7}" type="pres">
      <dgm:prSet presAssocID="{4C2C520D-E9B7-4992-AA9C-23A41E19524F}" presName="txShp" presStyleLbl="node1" presStyleIdx="1" presStyleCnt="5">
        <dgm:presLayoutVars>
          <dgm:bulletEnabled val="1"/>
        </dgm:presLayoutVars>
      </dgm:prSet>
      <dgm:spPr/>
      <dgm:t>
        <a:bodyPr/>
        <a:lstStyle/>
        <a:p>
          <a:endParaRPr lang="en-US"/>
        </a:p>
      </dgm:t>
    </dgm:pt>
    <dgm:pt modelId="{BCF86597-1410-44D6-A727-E216EE70909F}" type="pres">
      <dgm:prSet presAssocID="{B43D6EC5-3B26-4180-ADF6-F12D4C3F3A96}" presName="spacing" presStyleCnt="0"/>
      <dgm:spPr/>
    </dgm:pt>
    <dgm:pt modelId="{71B547D2-A7D3-4716-B973-B4F18E47AA53}" type="pres">
      <dgm:prSet presAssocID="{1D15B6A0-F614-4621-84E7-8CF90FFE60F5}" presName="composite" presStyleCnt="0"/>
      <dgm:spPr/>
    </dgm:pt>
    <dgm:pt modelId="{45DF57B4-4821-4958-BDEC-2F56405E7DD1}" type="pres">
      <dgm:prSet presAssocID="{1D15B6A0-F614-4621-84E7-8CF90FFE60F5}" presName="imgShp" presStyleLbl="fgImgPlace1" presStyleIdx="2" presStyleCnt="5"/>
      <dgm:spPr>
        <a:blipFill>
          <a:blip xmlns:r="http://schemas.openxmlformats.org/officeDocument/2006/relationships" r:embed="rId3" cstate="print">
            <a:duotone>
              <a:schemeClr val="accent4">
                <a:hueOff val="5723763"/>
                <a:satOff val="-30078"/>
                <a:lumOff val="-2176"/>
                <a:alphaOff val="0"/>
                <a:shade val="20000"/>
                <a:satMod val="200000"/>
              </a:schemeClr>
              <a:schemeClr val="accent4">
                <a:hueOff val="5723763"/>
                <a:satOff val="-30078"/>
                <a:lumOff val="-2176"/>
                <a:alphaOff val="0"/>
                <a:tint val="12000"/>
                <a:satMod val="190000"/>
              </a:schemeClr>
            </a:duotone>
            <a:extLst>
              <a:ext uri="{28A0092B-C50C-407E-A947-70E740481C1C}">
                <a14:useLocalDpi xmlns:a14="http://schemas.microsoft.com/office/drawing/2010/main" val="0"/>
              </a:ext>
            </a:extLst>
          </a:blip>
          <a:srcRect/>
          <a:stretch>
            <a:fillRect l="-26000" r="-26000"/>
          </a:stretch>
        </a:blipFill>
      </dgm:spPr>
      <dgm:t>
        <a:bodyPr/>
        <a:lstStyle/>
        <a:p>
          <a:endParaRPr lang="en-US"/>
        </a:p>
      </dgm:t>
    </dgm:pt>
    <dgm:pt modelId="{4C524144-EBFA-4A9A-88B0-95497C37074B}" type="pres">
      <dgm:prSet presAssocID="{1D15B6A0-F614-4621-84E7-8CF90FFE60F5}" presName="txShp" presStyleLbl="node1" presStyleIdx="2" presStyleCnt="5">
        <dgm:presLayoutVars>
          <dgm:bulletEnabled val="1"/>
        </dgm:presLayoutVars>
      </dgm:prSet>
      <dgm:spPr/>
      <dgm:t>
        <a:bodyPr/>
        <a:lstStyle/>
        <a:p>
          <a:endParaRPr lang="en-US"/>
        </a:p>
      </dgm:t>
    </dgm:pt>
    <dgm:pt modelId="{ED61F2C7-819C-4CC3-B063-E2FB8EE63DBA}" type="pres">
      <dgm:prSet presAssocID="{158C7C1A-85CD-4469-9F8B-5CF48A4C1349}" presName="spacing" presStyleCnt="0"/>
      <dgm:spPr/>
    </dgm:pt>
    <dgm:pt modelId="{9AEB3D94-33B0-4D61-8AC0-F25B00F210A1}" type="pres">
      <dgm:prSet presAssocID="{A1651C5B-9189-4B45-8442-FC4C69F807C0}" presName="composite" presStyleCnt="0"/>
      <dgm:spPr/>
    </dgm:pt>
    <dgm:pt modelId="{66A29519-9EDA-40CA-B99F-4D50DC838601}" type="pres">
      <dgm:prSet presAssocID="{A1651C5B-9189-4B45-8442-FC4C69F807C0}" presName="imgShp" presStyleLbl="fgImgPlace1" presStyleIdx="3" presStyleCnt="5"/>
      <dgm:spPr>
        <a:blipFill>
          <a:blip xmlns:r="http://schemas.openxmlformats.org/officeDocument/2006/relationships" r:embed="rId4">
            <a:duotone>
              <a:schemeClr val="accent4">
                <a:hueOff val="8585643"/>
                <a:satOff val="-45117"/>
                <a:lumOff val="-3265"/>
                <a:alphaOff val="0"/>
                <a:shade val="20000"/>
                <a:satMod val="200000"/>
              </a:schemeClr>
              <a:schemeClr val="accent4">
                <a:hueOff val="8585643"/>
                <a:satOff val="-45117"/>
                <a:lumOff val="-3265"/>
                <a:alphaOff val="0"/>
                <a:tint val="12000"/>
                <a:satMod val="190000"/>
              </a:schemeClr>
            </a:duotone>
            <a:extLst>
              <a:ext uri="{28A0092B-C50C-407E-A947-70E740481C1C}">
                <a14:useLocalDpi xmlns:a14="http://schemas.microsoft.com/office/drawing/2010/main" val="0"/>
              </a:ext>
            </a:extLst>
          </a:blip>
          <a:srcRect/>
          <a:stretch>
            <a:fillRect/>
          </a:stretch>
        </a:blipFill>
      </dgm:spPr>
      <dgm:t>
        <a:bodyPr/>
        <a:lstStyle/>
        <a:p>
          <a:endParaRPr lang="en-US"/>
        </a:p>
      </dgm:t>
    </dgm:pt>
    <dgm:pt modelId="{43C5C771-403E-4CEA-A14A-F7DAE169B88A}" type="pres">
      <dgm:prSet presAssocID="{A1651C5B-9189-4B45-8442-FC4C69F807C0}" presName="txShp" presStyleLbl="node1" presStyleIdx="3" presStyleCnt="5">
        <dgm:presLayoutVars>
          <dgm:bulletEnabled val="1"/>
        </dgm:presLayoutVars>
      </dgm:prSet>
      <dgm:spPr/>
      <dgm:t>
        <a:bodyPr/>
        <a:lstStyle/>
        <a:p>
          <a:endParaRPr lang="en-US"/>
        </a:p>
      </dgm:t>
    </dgm:pt>
    <dgm:pt modelId="{40137484-DE10-4FAF-8249-681491D89879}" type="pres">
      <dgm:prSet presAssocID="{DD061B05-6DEE-4AFD-9742-45BCF7BA9052}" presName="spacing" presStyleCnt="0"/>
      <dgm:spPr/>
    </dgm:pt>
    <dgm:pt modelId="{96E9C4F0-39AB-47A5-A6B3-E270C47F1091}" type="pres">
      <dgm:prSet presAssocID="{9966D552-7F9D-41B3-9025-2075A0640A7D}" presName="composite" presStyleCnt="0"/>
      <dgm:spPr/>
    </dgm:pt>
    <dgm:pt modelId="{CC75BC87-A244-493E-B67C-17FA7A02A30A}" type="pres">
      <dgm:prSet presAssocID="{9966D552-7F9D-41B3-9025-2075A0640A7D}" presName="imgShp" presStyleLbl="fgImgPlace1" presStyleIdx="4" presStyleCnt="5"/>
      <dgm:spPr>
        <a:blipFill>
          <a:blip xmlns:r="http://schemas.openxmlformats.org/officeDocument/2006/relationships" r:embed="rId2" cstate="print">
            <a:duotone>
              <a:schemeClr val="accent4">
                <a:hueOff val="11447524"/>
                <a:satOff val="-60156"/>
                <a:lumOff val="-4353"/>
                <a:alphaOff val="0"/>
                <a:shade val="20000"/>
                <a:satMod val="200000"/>
              </a:schemeClr>
              <a:schemeClr val="accent4">
                <a:hueOff val="11447524"/>
                <a:satOff val="-60156"/>
                <a:lumOff val="-4353"/>
                <a:alphaOff val="0"/>
                <a:tint val="12000"/>
                <a:satMod val="190000"/>
              </a:schemeClr>
            </a:duotone>
            <a:extLst>
              <a:ext uri="{28A0092B-C50C-407E-A947-70E740481C1C}">
                <a14:useLocalDpi xmlns:a14="http://schemas.microsoft.com/office/drawing/2010/main" val="0"/>
              </a:ext>
            </a:extLst>
          </a:blip>
          <a:srcRect/>
          <a:stretch>
            <a:fillRect l="-1000" r="-1000"/>
          </a:stretch>
        </a:blipFill>
      </dgm:spPr>
      <dgm:t>
        <a:bodyPr/>
        <a:lstStyle/>
        <a:p>
          <a:endParaRPr lang="en-US"/>
        </a:p>
      </dgm:t>
    </dgm:pt>
    <dgm:pt modelId="{4BBD6EDD-B187-4D4F-9D72-3C39F8ED7E43}" type="pres">
      <dgm:prSet presAssocID="{9966D552-7F9D-41B3-9025-2075A0640A7D}" presName="txShp" presStyleLbl="node1" presStyleIdx="4" presStyleCnt="5" custLinFactNeighborY="76172">
        <dgm:presLayoutVars>
          <dgm:bulletEnabled val="1"/>
        </dgm:presLayoutVars>
      </dgm:prSet>
      <dgm:spPr/>
      <dgm:t>
        <a:bodyPr/>
        <a:lstStyle/>
        <a:p>
          <a:endParaRPr lang="en-US"/>
        </a:p>
      </dgm:t>
    </dgm:pt>
  </dgm:ptLst>
  <dgm:cxnLst>
    <dgm:cxn modelId="{96BDDFCE-B95D-491C-A877-9CB4097F4A62}" type="presOf" srcId="{A1651C5B-9189-4B45-8442-FC4C69F807C0}" destId="{43C5C771-403E-4CEA-A14A-F7DAE169B88A}" srcOrd="0" destOrd="0" presId="urn:microsoft.com/office/officeart/2005/8/layout/vList3"/>
    <dgm:cxn modelId="{111ACA92-9CCF-4A24-8E83-6DE1018CF2D5}" type="presOf" srcId="{1D15B6A0-F614-4621-84E7-8CF90FFE60F5}" destId="{4C524144-EBFA-4A9A-88B0-95497C37074B}" srcOrd="0" destOrd="0" presId="urn:microsoft.com/office/officeart/2005/8/layout/vList3"/>
    <dgm:cxn modelId="{41F96F13-BD8C-4106-9D6F-4358B8117723}" srcId="{8A69AB66-BB00-4329-8F64-01F921EE08C7}" destId="{A1651C5B-9189-4B45-8442-FC4C69F807C0}" srcOrd="3" destOrd="0" parTransId="{10840C1C-F910-498C-9059-D1E2B15A0016}" sibTransId="{DD061B05-6DEE-4AFD-9742-45BCF7BA9052}"/>
    <dgm:cxn modelId="{4131544D-6877-4945-830D-FD4CE94E09E2}" srcId="{8A69AB66-BB00-4329-8F64-01F921EE08C7}" destId="{4C2C520D-E9B7-4992-AA9C-23A41E19524F}" srcOrd="1" destOrd="0" parTransId="{9CE0994A-06C0-45D3-B9D4-263849860F3E}" sibTransId="{B43D6EC5-3B26-4180-ADF6-F12D4C3F3A96}"/>
    <dgm:cxn modelId="{E16CDFC4-1735-418E-80CC-288A68DED012}" srcId="{8A69AB66-BB00-4329-8F64-01F921EE08C7}" destId="{5DE1DE1C-7A4A-4669-A0AD-8565531AE199}" srcOrd="0" destOrd="0" parTransId="{A5D14D08-9655-430D-9F90-60344958AF3E}" sibTransId="{F5D3C9E8-C259-4ADE-969E-762AC8B561BC}"/>
    <dgm:cxn modelId="{882DB686-0F6E-4617-83CC-8E33BD8CB1B8}" type="presOf" srcId="{5DE1DE1C-7A4A-4669-A0AD-8565531AE199}" destId="{57EC4279-A532-4CE1-8DAC-6F8A406DD03B}" srcOrd="0" destOrd="0" presId="urn:microsoft.com/office/officeart/2005/8/layout/vList3"/>
    <dgm:cxn modelId="{5AF59950-3320-497E-ABB0-AA5F0BC7144C}" srcId="{8A69AB66-BB00-4329-8F64-01F921EE08C7}" destId="{1D15B6A0-F614-4621-84E7-8CF90FFE60F5}" srcOrd="2" destOrd="0" parTransId="{E4C2A907-3FB3-4E94-98EF-8128038F83E9}" sibTransId="{158C7C1A-85CD-4469-9F8B-5CF48A4C1349}"/>
    <dgm:cxn modelId="{066A733D-E9BE-426E-BD28-42B8396EDDD4}" type="presOf" srcId="{8A69AB66-BB00-4329-8F64-01F921EE08C7}" destId="{F8F680B6-C27D-43E2-B1FE-CB8A7EA41611}" srcOrd="0" destOrd="0" presId="urn:microsoft.com/office/officeart/2005/8/layout/vList3"/>
    <dgm:cxn modelId="{6CE2C380-0648-4AB0-AED6-46347A72FB17}" srcId="{8A69AB66-BB00-4329-8F64-01F921EE08C7}" destId="{9966D552-7F9D-41B3-9025-2075A0640A7D}" srcOrd="4" destOrd="0" parTransId="{42356EB4-F1F0-4557-BB7A-96529EF2E022}" sibTransId="{C8B0D683-E6E8-4B0E-AFF7-6C9E0D65AFCD}"/>
    <dgm:cxn modelId="{DD18AFFE-9D74-43D7-BFC7-4E4F53803DB8}" type="presOf" srcId="{4C2C520D-E9B7-4992-AA9C-23A41E19524F}" destId="{BB979C1F-9659-4EC6-BDA1-AACD19F44EC7}" srcOrd="0" destOrd="0" presId="urn:microsoft.com/office/officeart/2005/8/layout/vList3"/>
    <dgm:cxn modelId="{8270F633-5201-4F0B-BDEE-43C297154A3C}" type="presOf" srcId="{9966D552-7F9D-41B3-9025-2075A0640A7D}" destId="{4BBD6EDD-B187-4D4F-9D72-3C39F8ED7E43}" srcOrd="0" destOrd="0" presId="urn:microsoft.com/office/officeart/2005/8/layout/vList3"/>
    <dgm:cxn modelId="{C6DDF15C-F7D1-45AD-AAD1-C1B89F684467}" type="presParOf" srcId="{F8F680B6-C27D-43E2-B1FE-CB8A7EA41611}" destId="{96C6AB03-3398-454C-8170-766D5BCCF14F}" srcOrd="0" destOrd="0" presId="urn:microsoft.com/office/officeart/2005/8/layout/vList3"/>
    <dgm:cxn modelId="{7B17CCA2-5FE3-4198-87AA-0AE74383CB78}" type="presParOf" srcId="{96C6AB03-3398-454C-8170-766D5BCCF14F}" destId="{7F5A0C15-0643-497D-B7A9-6B2F6BB060D2}" srcOrd="0" destOrd="0" presId="urn:microsoft.com/office/officeart/2005/8/layout/vList3"/>
    <dgm:cxn modelId="{01906E31-7775-4E23-88E6-EDD9C56CBB49}" type="presParOf" srcId="{96C6AB03-3398-454C-8170-766D5BCCF14F}" destId="{57EC4279-A532-4CE1-8DAC-6F8A406DD03B}" srcOrd="1" destOrd="0" presId="urn:microsoft.com/office/officeart/2005/8/layout/vList3"/>
    <dgm:cxn modelId="{A8F4D6DB-9D30-4B32-91DF-575CEDA2CF49}" type="presParOf" srcId="{F8F680B6-C27D-43E2-B1FE-CB8A7EA41611}" destId="{52E840B7-F41B-4487-8C28-4C9F80D67ACC}" srcOrd="1" destOrd="0" presId="urn:microsoft.com/office/officeart/2005/8/layout/vList3"/>
    <dgm:cxn modelId="{398F51F5-C8CA-4162-B948-24637EE9058C}" type="presParOf" srcId="{F8F680B6-C27D-43E2-B1FE-CB8A7EA41611}" destId="{6CB5FD3F-AE45-4C29-A580-0A39FF1ABDBF}" srcOrd="2" destOrd="0" presId="urn:microsoft.com/office/officeart/2005/8/layout/vList3"/>
    <dgm:cxn modelId="{860B7B30-4A7A-486D-927B-97FC2E1BF5B3}" type="presParOf" srcId="{6CB5FD3F-AE45-4C29-A580-0A39FF1ABDBF}" destId="{8464AF4F-605D-4F83-A89E-9C5D16E117D5}" srcOrd="0" destOrd="0" presId="urn:microsoft.com/office/officeart/2005/8/layout/vList3"/>
    <dgm:cxn modelId="{BAEEE333-992D-4A76-AF46-35F5F3AA6547}" type="presParOf" srcId="{6CB5FD3F-AE45-4C29-A580-0A39FF1ABDBF}" destId="{BB979C1F-9659-4EC6-BDA1-AACD19F44EC7}" srcOrd="1" destOrd="0" presId="urn:microsoft.com/office/officeart/2005/8/layout/vList3"/>
    <dgm:cxn modelId="{CB93A86F-3730-41C2-83C4-C860BA0E6561}" type="presParOf" srcId="{F8F680B6-C27D-43E2-B1FE-CB8A7EA41611}" destId="{BCF86597-1410-44D6-A727-E216EE70909F}" srcOrd="3" destOrd="0" presId="urn:microsoft.com/office/officeart/2005/8/layout/vList3"/>
    <dgm:cxn modelId="{9D2B3708-7D02-4DD0-B486-FEDDC31AE4AB}" type="presParOf" srcId="{F8F680B6-C27D-43E2-B1FE-CB8A7EA41611}" destId="{71B547D2-A7D3-4716-B973-B4F18E47AA53}" srcOrd="4" destOrd="0" presId="urn:microsoft.com/office/officeart/2005/8/layout/vList3"/>
    <dgm:cxn modelId="{C7DA5A40-988D-4256-8904-1FCD472F2E88}" type="presParOf" srcId="{71B547D2-A7D3-4716-B973-B4F18E47AA53}" destId="{45DF57B4-4821-4958-BDEC-2F56405E7DD1}" srcOrd="0" destOrd="0" presId="urn:microsoft.com/office/officeart/2005/8/layout/vList3"/>
    <dgm:cxn modelId="{94C526DD-2A9C-4BAB-B9C0-507DD99D5CF8}" type="presParOf" srcId="{71B547D2-A7D3-4716-B973-B4F18E47AA53}" destId="{4C524144-EBFA-4A9A-88B0-95497C37074B}" srcOrd="1" destOrd="0" presId="urn:microsoft.com/office/officeart/2005/8/layout/vList3"/>
    <dgm:cxn modelId="{235CF70D-23F7-42B4-9566-7510ED0DDCF8}" type="presParOf" srcId="{F8F680B6-C27D-43E2-B1FE-CB8A7EA41611}" destId="{ED61F2C7-819C-4CC3-B063-E2FB8EE63DBA}" srcOrd="5" destOrd="0" presId="urn:microsoft.com/office/officeart/2005/8/layout/vList3"/>
    <dgm:cxn modelId="{4949309F-A124-4739-AA7F-EFFD5CAF0CF4}" type="presParOf" srcId="{F8F680B6-C27D-43E2-B1FE-CB8A7EA41611}" destId="{9AEB3D94-33B0-4D61-8AC0-F25B00F210A1}" srcOrd="6" destOrd="0" presId="urn:microsoft.com/office/officeart/2005/8/layout/vList3"/>
    <dgm:cxn modelId="{97839830-B6B8-46C1-93F0-2A38366B06C4}" type="presParOf" srcId="{9AEB3D94-33B0-4D61-8AC0-F25B00F210A1}" destId="{66A29519-9EDA-40CA-B99F-4D50DC838601}" srcOrd="0" destOrd="0" presId="urn:microsoft.com/office/officeart/2005/8/layout/vList3"/>
    <dgm:cxn modelId="{EEB10360-B087-4A2B-BFCF-6385ADEF9A7F}" type="presParOf" srcId="{9AEB3D94-33B0-4D61-8AC0-F25B00F210A1}" destId="{43C5C771-403E-4CEA-A14A-F7DAE169B88A}" srcOrd="1" destOrd="0" presId="urn:microsoft.com/office/officeart/2005/8/layout/vList3"/>
    <dgm:cxn modelId="{38083D06-B3E5-4A8F-8F10-46B12E137467}" type="presParOf" srcId="{F8F680B6-C27D-43E2-B1FE-CB8A7EA41611}" destId="{40137484-DE10-4FAF-8249-681491D89879}" srcOrd="7" destOrd="0" presId="urn:microsoft.com/office/officeart/2005/8/layout/vList3"/>
    <dgm:cxn modelId="{4B45D5C3-0AB4-4D77-AB1F-01E38E76A88B}" type="presParOf" srcId="{F8F680B6-C27D-43E2-B1FE-CB8A7EA41611}" destId="{96E9C4F0-39AB-47A5-A6B3-E270C47F1091}" srcOrd="8" destOrd="0" presId="urn:microsoft.com/office/officeart/2005/8/layout/vList3"/>
    <dgm:cxn modelId="{ED85A0E3-F75D-4E8A-BF98-A1974A02B156}" type="presParOf" srcId="{96E9C4F0-39AB-47A5-A6B3-E270C47F1091}" destId="{CC75BC87-A244-493E-B67C-17FA7A02A30A}" srcOrd="0" destOrd="0" presId="urn:microsoft.com/office/officeart/2005/8/layout/vList3"/>
    <dgm:cxn modelId="{FBF1E58D-E9CB-472B-80CC-E8454027B49A}" type="presParOf" srcId="{96E9C4F0-39AB-47A5-A6B3-E270C47F1091}" destId="{4BBD6EDD-B187-4D4F-9D72-3C39F8ED7E4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EC4279-A532-4CE1-8DAC-6F8A406DD03B}">
      <dsp:nvSpPr>
        <dsp:cNvPr id="0" name=""/>
        <dsp:cNvSpPr/>
      </dsp:nvSpPr>
      <dsp:spPr>
        <a:xfrm rot="10800000">
          <a:off x="1936811" y="2205"/>
          <a:ext cx="6992874" cy="701793"/>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9471" tIns="121920" rIns="227584" bIns="121920" numCol="1" spcCol="1270" anchor="ctr" anchorCtr="0">
          <a:noAutofit/>
        </a:bodyPr>
        <a:lstStyle/>
        <a:p>
          <a:pPr lvl="0" algn="ctr" defTabSz="1422400" rtl="0">
            <a:lnSpc>
              <a:spcPct val="90000"/>
            </a:lnSpc>
            <a:spcBef>
              <a:spcPct val="0"/>
            </a:spcBef>
            <a:spcAft>
              <a:spcPct val="35000"/>
            </a:spcAft>
          </a:pPr>
          <a:r>
            <a:rPr lang="en-US" sz="3200" kern="1200" smtClean="0"/>
            <a:t>Khái niệm</a:t>
          </a:r>
          <a:endParaRPr lang="en-US" sz="3200" kern="1200"/>
        </a:p>
      </dsp:txBody>
      <dsp:txXfrm rot="10800000">
        <a:off x="2112259" y="2205"/>
        <a:ext cx="6817426" cy="701793"/>
      </dsp:txXfrm>
    </dsp:sp>
    <dsp:sp modelId="{7F5A0C15-0643-497D-B7A9-6B2F6BB060D2}">
      <dsp:nvSpPr>
        <dsp:cNvPr id="0" name=""/>
        <dsp:cNvSpPr/>
      </dsp:nvSpPr>
      <dsp:spPr>
        <a:xfrm>
          <a:off x="1585914" y="2205"/>
          <a:ext cx="701793" cy="701793"/>
        </a:xfrm>
        <a:prstGeom prst="ellipse">
          <a:avLst/>
        </a:prstGeom>
        <a:blipFill>
          <a:blip xmlns:r="http://schemas.openxmlformats.org/officeDocument/2006/relationships" r:embed="rId1">
            <a:duotone>
              <a:schemeClr val="accent4">
                <a:hueOff val="0"/>
                <a:satOff val="0"/>
                <a:lumOff val="0"/>
                <a:alphaOff val="0"/>
                <a:shade val="20000"/>
                <a:satMod val="200000"/>
              </a:schemeClr>
              <a:schemeClr val="accent4">
                <a:hueOff val="0"/>
                <a:satOff val="0"/>
                <a:lumOff val="0"/>
                <a:alphaOff val="0"/>
                <a:tint val="12000"/>
                <a:satMod val="190000"/>
              </a:schemeClr>
            </a:duotone>
          </a:blip>
          <a:stretch>
            <a:fillRect l="-17000" r="-17000"/>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BB979C1F-9659-4EC6-BDA1-AACD19F44EC7}">
      <dsp:nvSpPr>
        <dsp:cNvPr id="0" name=""/>
        <dsp:cNvSpPr/>
      </dsp:nvSpPr>
      <dsp:spPr>
        <a:xfrm rot="10800000">
          <a:off x="1936811" y="913488"/>
          <a:ext cx="6992874" cy="701793"/>
        </a:xfrm>
        <a:prstGeom prst="homePlate">
          <a:avLst/>
        </a:prstGeom>
        <a:gradFill rotWithShape="0">
          <a:gsLst>
            <a:gs pos="0">
              <a:schemeClr val="accent4">
                <a:hueOff val="2598923"/>
                <a:satOff val="-11992"/>
                <a:lumOff val="441"/>
                <a:alphaOff val="0"/>
                <a:satMod val="103000"/>
                <a:lumMod val="102000"/>
                <a:tint val="94000"/>
              </a:schemeClr>
            </a:gs>
            <a:gs pos="50000">
              <a:schemeClr val="accent4">
                <a:hueOff val="2598923"/>
                <a:satOff val="-11992"/>
                <a:lumOff val="441"/>
                <a:alphaOff val="0"/>
                <a:satMod val="110000"/>
                <a:lumMod val="100000"/>
                <a:shade val="100000"/>
              </a:schemeClr>
            </a:gs>
            <a:gs pos="100000">
              <a:schemeClr val="accent4">
                <a:hueOff val="2598923"/>
                <a:satOff val="-11992"/>
                <a:lumOff val="44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9471" tIns="121920" rIns="227584" bIns="121920" numCol="1" spcCol="1270" anchor="ctr" anchorCtr="0">
          <a:noAutofit/>
        </a:bodyPr>
        <a:lstStyle/>
        <a:p>
          <a:pPr lvl="0" algn="ctr" defTabSz="1422400" rtl="0">
            <a:lnSpc>
              <a:spcPct val="90000"/>
            </a:lnSpc>
            <a:spcBef>
              <a:spcPct val="0"/>
            </a:spcBef>
            <a:spcAft>
              <a:spcPct val="35000"/>
            </a:spcAft>
          </a:pPr>
          <a:r>
            <a:rPr lang="en-US" sz="3200" kern="1200" smtClean="0"/>
            <a:t>Nguyên nhân</a:t>
          </a:r>
          <a:endParaRPr lang="en-US" sz="3200" kern="1200"/>
        </a:p>
      </dsp:txBody>
      <dsp:txXfrm rot="10800000">
        <a:off x="2112259" y="913488"/>
        <a:ext cx="6817426" cy="701793"/>
      </dsp:txXfrm>
    </dsp:sp>
    <dsp:sp modelId="{8464AF4F-605D-4F83-A89E-9C5D16E117D5}">
      <dsp:nvSpPr>
        <dsp:cNvPr id="0" name=""/>
        <dsp:cNvSpPr/>
      </dsp:nvSpPr>
      <dsp:spPr>
        <a:xfrm>
          <a:off x="1585914" y="913488"/>
          <a:ext cx="701793" cy="701793"/>
        </a:xfrm>
        <a:prstGeom prst="ellipse">
          <a:avLst/>
        </a:prstGeom>
        <a:blipFill>
          <a:blip xmlns:r="http://schemas.openxmlformats.org/officeDocument/2006/relationships" r:embed="rId2" cstate="print">
            <a:duotone>
              <a:schemeClr val="accent4">
                <a:hueOff val="2861881"/>
                <a:satOff val="-15039"/>
                <a:lumOff val="-1088"/>
                <a:alphaOff val="0"/>
                <a:shade val="20000"/>
                <a:satMod val="200000"/>
              </a:schemeClr>
              <a:schemeClr val="accent4">
                <a:hueOff val="2861881"/>
                <a:satOff val="-15039"/>
                <a:lumOff val="-1088"/>
                <a:alphaOff val="0"/>
                <a:tint val="12000"/>
                <a:satMod val="190000"/>
              </a:schemeClr>
            </a:duotone>
            <a:extLst>
              <a:ext uri="{28A0092B-C50C-407E-A947-70E740481C1C}">
                <a14:useLocalDpi xmlns:a14="http://schemas.microsoft.com/office/drawing/2010/main" val="0"/>
              </a:ext>
            </a:extLst>
          </a:blip>
          <a:srcRect/>
          <a:stretch>
            <a:fillRect l="-1000" r="-1000"/>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4C524144-EBFA-4A9A-88B0-95497C37074B}">
      <dsp:nvSpPr>
        <dsp:cNvPr id="0" name=""/>
        <dsp:cNvSpPr/>
      </dsp:nvSpPr>
      <dsp:spPr>
        <a:xfrm rot="10800000">
          <a:off x="1936811" y="1824772"/>
          <a:ext cx="6992874" cy="701793"/>
        </a:xfrm>
        <a:prstGeom prst="homePlate">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9471" tIns="121920" rIns="227584" bIns="121920" numCol="1" spcCol="1270" anchor="ctr" anchorCtr="0">
          <a:noAutofit/>
        </a:bodyPr>
        <a:lstStyle/>
        <a:p>
          <a:pPr lvl="0" algn="ctr" defTabSz="1422400" rtl="0">
            <a:lnSpc>
              <a:spcPct val="90000"/>
            </a:lnSpc>
            <a:spcBef>
              <a:spcPct val="0"/>
            </a:spcBef>
            <a:spcAft>
              <a:spcPct val="35000"/>
            </a:spcAft>
          </a:pPr>
          <a:r>
            <a:rPr lang="en-US" sz="3200" kern="1200" smtClean="0"/>
            <a:t>Triệu chứng</a:t>
          </a:r>
          <a:endParaRPr lang="en-US" sz="3200" kern="1200"/>
        </a:p>
      </dsp:txBody>
      <dsp:txXfrm rot="10800000">
        <a:off x="2112259" y="1824772"/>
        <a:ext cx="6817426" cy="701793"/>
      </dsp:txXfrm>
    </dsp:sp>
    <dsp:sp modelId="{45DF57B4-4821-4958-BDEC-2F56405E7DD1}">
      <dsp:nvSpPr>
        <dsp:cNvPr id="0" name=""/>
        <dsp:cNvSpPr/>
      </dsp:nvSpPr>
      <dsp:spPr>
        <a:xfrm>
          <a:off x="1585914" y="1824772"/>
          <a:ext cx="701793" cy="701793"/>
        </a:xfrm>
        <a:prstGeom prst="ellipse">
          <a:avLst/>
        </a:prstGeom>
        <a:blipFill>
          <a:blip xmlns:r="http://schemas.openxmlformats.org/officeDocument/2006/relationships" r:embed="rId3" cstate="print">
            <a:duotone>
              <a:schemeClr val="accent4">
                <a:hueOff val="5723763"/>
                <a:satOff val="-30078"/>
                <a:lumOff val="-2176"/>
                <a:alphaOff val="0"/>
                <a:shade val="20000"/>
                <a:satMod val="200000"/>
              </a:schemeClr>
              <a:schemeClr val="accent4">
                <a:hueOff val="5723763"/>
                <a:satOff val="-30078"/>
                <a:lumOff val="-2176"/>
                <a:alphaOff val="0"/>
                <a:tint val="12000"/>
                <a:satMod val="190000"/>
              </a:schemeClr>
            </a:duotone>
            <a:extLst>
              <a:ext uri="{28A0092B-C50C-407E-A947-70E740481C1C}">
                <a14:useLocalDpi xmlns:a14="http://schemas.microsoft.com/office/drawing/2010/main" val="0"/>
              </a:ext>
            </a:extLst>
          </a:blip>
          <a:srcRect/>
          <a:stretch>
            <a:fillRect l="-26000" r="-26000"/>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43C5C771-403E-4CEA-A14A-F7DAE169B88A}">
      <dsp:nvSpPr>
        <dsp:cNvPr id="0" name=""/>
        <dsp:cNvSpPr/>
      </dsp:nvSpPr>
      <dsp:spPr>
        <a:xfrm rot="10800000">
          <a:off x="1936811" y="2736056"/>
          <a:ext cx="6992874" cy="701793"/>
        </a:xfrm>
        <a:prstGeom prst="homePlate">
          <a:avLst/>
        </a:prstGeom>
        <a:gradFill rotWithShape="0">
          <a:gsLst>
            <a:gs pos="0">
              <a:schemeClr val="accent4">
                <a:hueOff val="7796769"/>
                <a:satOff val="-35976"/>
                <a:lumOff val="1324"/>
                <a:alphaOff val="0"/>
                <a:satMod val="103000"/>
                <a:lumMod val="102000"/>
                <a:tint val="94000"/>
              </a:schemeClr>
            </a:gs>
            <a:gs pos="50000">
              <a:schemeClr val="accent4">
                <a:hueOff val="7796769"/>
                <a:satOff val="-35976"/>
                <a:lumOff val="1324"/>
                <a:alphaOff val="0"/>
                <a:satMod val="110000"/>
                <a:lumMod val="100000"/>
                <a:shade val="100000"/>
              </a:schemeClr>
            </a:gs>
            <a:gs pos="100000">
              <a:schemeClr val="accent4">
                <a:hueOff val="7796769"/>
                <a:satOff val="-35976"/>
                <a:lumOff val="132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9471" tIns="121920" rIns="227584" bIns="121920" numCol="1" spcCol="1270" anchor="ctr" anchorCtr="0">
          <a:noAutofit/>
        </a:bodyPr>
        <a:lstStyle/>
        <a:p>
          <a:pPr lvl="0" algn="ctr" defTabSz="1422400" rtl="0">
            <a:lnSpc>
              <a:spcPct val="90000"/>
            </a:lnSpc>
            <a:spcBef>
              <a:spcPct val="0"/>
            </a:spcBef>
            <a:spcAft>
              <a:spcPct val="35000"/>
            </a:spcAft>
          </a:pPr>
          <a:r>
            <a:rPr lang="en-US" sz="3200" kern="1200" smtClean="0"/>
            <a:t>Điều trị</a:t>
          </a:r>
          <a:endParaRPr lang="en-US" sz="3200" kern="1200"/>
        </a:p>
      </dsp:txBody>
      <dsp:txXfrm rot="10800000">
        <a:off x="2112259" y="2736056"/>
        <a:ext cx="6817426" cy="701793"/>
      </dsp:txXfrm>
    </dsp:sp>
    <dsp:sp modelId="{66A29519-9EDA-40CA-B99F-4D50DC838601}">
      <dsp:nvSpPr>
        <dsp:cNvPr id="0" name=""/>
        <dsp:cNvSpPr/>
      </dsp:nvSpPr>
      <dsp:spPr>
        <a:xfrm>
          <a:off x="1585914" y="2736056"/>
          <a:ext cx="701793" cy="701793"/>
        </a:xfrm>
        <a:prstGeom prst="ellipse">
          <a:avLst/>
        </a:prstGeom>
        <a:blipFill>
          <a:blip xmlns:r="http://schemas.openxmlformats.org/officeDocument/2006/relationships" r:embed="rId4">
            <a:duotone>
              <a:schemeClr val="accent4">
                <a:hueOff val="8585643"/>
                <a:satOff val="-45117"/>
                <a:lumOff val="-3265"/>
                <a:alphaOff val="0"/>
                <a:shade val="20000"/>
                <a:satMod val="200000"/>
              </a:schemeClr>
              <a:schemeClr val="accent4">
                <a:hueOff val="8585643"/>
                <a:satOff val="-45117"/>
                <a:lumOff val="-3265"/>
                <a:alphaOff val="0"/>
                <a:tint val="12000"/>
                <a:satMod val="190000"/>
              </a:schemeClr>
            </a:duotone>
            <a:extLst>
              <a:ext uri="{28A0092B-C50C-407E-A947-70E740481C1C}">
                <a14:useLocalDpi xmlns:a14="http://schemas.microsoft.com/office/drawing/2010/main" val="0"/>
              </a:ext>
            </a:extLst>
          </a:blip>
          <a:srcRect/>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4BBD6EDD-B187-4D4F-9D72-3C39F8ED7E43}">
      <dsp:nvSpPr>
        <dsp:cNvPr id="0" name=""/>
        <dsp:cNvSpPr/>
      </dsp:nvSpPr>
      <dsp:spPr>
        <a:xfrm rot="10800000">
          <a:off x="1936811" y="3649544"/>
          <a:ext cx="6992874" cy="701793"/>
        </a:xfrm>
        <a:prstGeom prst="homePlate">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9471" tIns="121920" rIns="227584" bIns="121920" numCol="1" spcCol="1270" anchor="ctr" anchorCtr="0">
          <a:noAutofit/>
        </a:bodyPr>
        <a:lstStyle/>
        <a:p>
          <a:pPr lvl="0" algn="ctr" defTabSz="1422400" rtl="0">
            <a:lnSpc>
              <a:spcPct val="90000"/>
            </a:lnSpc>
            <a:spcBef>
              <a:spcPct val="0"/>
            </a:spcBef>
            <a:spcAft>
              <a:spcPct val="35000"/>
            </a:spcAft>
          </a:pPr>
          <a:r>
            <a:rPr lang="en-US" sz="3200" kern="1200" smtClean="0"/>
            <a:t>Chăm sóc</a:t>
          </a:r>
          <a:endParaRPr lang="en-US" sz="3200" kern="1200"/>
        </a:p>
      </dsp:txBody>
      <dsp:txXfrm rot="10800000">
        <a:off x="2112259" y="3649544"/>
        <a:ext cx="6817426" cy="701793"/>
      </dsp:txXfrm>
    </dsp:sp>
    <dsp:sp modelId="{CC75BC87-A244-493E-B67C-17FA7A02A30A}">
      <dsp:nvSpPr>
        <dsp:cNvPr id="0" name=""/>
        <dsp:cNvSpPr/>
      </dsp:nvSpPr>
      <dsp:spPr>
        <a:xfrm>
          <a:off x="1585914" y="3647339"/>
          <a:ext cx="701793" cy="701793"/>
        </a:xfrm>
        <a:prstGeom prst="ellipse">
          <a:avLst/>
        </a:prstGeom>
        <a:blipFill>
          <a:blip xmlns:r="http://schemas.openxmlformats.org/officeDocument/2006/relationships" r:embed="rId2" cstate="print">
            <a:duotone>
              <a:schemeClr val="accent4">
                <a:hueOff val="11447524"/>
                <a:satOff val="-60156"/>
                <a:lumOff val="-4353"/>
                <a:alphaOff val="0"/>
                <a:shade val="20000"/>
                <a:satMod val="200000"/>
              </a:schemeClr>
              <a:schemeClr val="accent4">
                <a:hueOff val="11447524"/>
                <a:satOff val="-60156"/>
                <a:lumOff val="-4353"/>
                <a:alphaOff val="0"/>
                <a:tint val="12000"/>
                <a:satMod val="190000"/>
              </a:schemeClr>
            </a:duotone>
            <a:extLst>
              <a:ext uri="{28A0092B-C50C-407E-A947-70E740481C1C}">
                <a14:useLocalDpi xmlns:a14="http://schemas.microsoft.com/office/drawing/2010/main" val="0"/>
              </a:ext>
            </a:extLst>
          </a:blip>
          <a:srcRect/>
          <a:stretch>
            <a:fillRect l="-1000" r="-1000"/>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F633EF-9D35-4C0B-8FCB-6CDE1B8677AF}" type="datetimeFigureOut">
              <a:rPr lang="en-US" smtClean="0"/>
              <a:t>9/5/2016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14137F-A9BB-44CD-AE91-418CF3259D20}" type="slidenum">
              <a:rPr lang="en-US" smtClean="0"/>
              <a:t>‹#›</a:t>
            </a:fld>
            <a:endParaRPr lang="en-US"/>
          </a:p>
        </p:txBody>
      </p:sp>
    </p:spTree>
    <p:extLst>
      <p:ext uri="{BB962C8B-B14F-4D97-AF65-F5344CB8AC3E}">
        <p14:creationId xmlns:p14="http://schemas.microsoft.com/office/powerpoint/2010/main" val="3886233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14137F-A9BB-44CD-AE91-418CF3259D20}" type="slidenum">
              <a:rPr lang="en-US" smtClean="0"/>
              <a:t>15</a:t>
            </a:fld>
            <a:endParaRPr lang="en-US"/>
          </a:p>
        </p:txBody>
      </p:sp>
    </p:spTree>
    <p:extLst>
      <p:ext uri="{BB962C8B-B14F-4D97-AF65-F5344CB8AC3E}">
        <p14:creationId xmlns:p14="http://schemas.microsoft.com/office/powerpoint/2010/main" val="474342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FDE313-C6CD-440A-AA56-D1ADFEB33AC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FAB2E-07B2-43D6-A63B-759F559F4371}" type="slidenum">
              <a:rPr lang="en-US" smtClean="0"/>
              <a:t>‹#›</a:t>
            </a:fld>
            <a:endParaRPr lang="en-US"/>
          </a:p>
        </p:txBody>
      </p:sp>
    </p:spTree>
    <p:extLst>
      <p:ext uri="{BB962C8B-B14F-4D97-AF65-F5344CB8AC3E}">
        <p14:creationId xmlns:p14="http://schemas.microsoft.com/office/powerpoint/2010/main" val="375080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DE313-C6CD-440A-AA56-D1ADFEB33AC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FAB2E-07B2-43D6-A63B-759F559F4371}" type="slidenum">
              <a:rPr lang="en-US" smtClean="0"/>
              <a:t>‹#›</a:t>
            </a:fld>
            <a:endParaRPr lang="en-US"/>
          </a:p>
        </p:txBody>
      </p:sp>
    </p:spTree>
    <p:extLst>
      <p:ext uri="{BB962C8B-B14F-4D97-AF65-F5344CB8AC3E}">
        <p14:creationId xmlns:p14="http://schemas.microsoft.com/office/powerpoint/2010/main" val="2516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DE313-C6CD-440A-AA56-D1ADFEB33AC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FAB2E-07B2-43D6-A63B-759F559F4371}" type="slidenum">
              <a:rPr lang="en-US" smtClean="0"/>
              <a:t>‹#›</a:t>
            </a:fld>
            <a:endParaRPr lang="en-US"/>
          </a:p>
        </p:txBody>
      </p:sp>
    </p:spTree>
    <p:extLst>
      <p:ext uri="{BB962C8B-B14F-4D97-AF65-F5344CB8AC3E}">
        <p14:creationId xmlns:p14="http://schemas.microsoft.com/office/powerpoint/2010/main" val="155827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DE313-C6CD-440A-AA56-D1ADFEB33AC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FAB2E-07B2-43D6-A63B-759F559F4371}" type="slidenum">
              <a:rPr lang="en-US" smtClean="0"/>
              <a:t>‹#›</a:t>
            </a:fld>
            <a:endParaRPr lang="en-US"/>
          </a:p>
        </p:txBody>
      </p:sp>
    </p:spTree>
    <p:extLst>
      <p:ext uri="{BB962C8B-B14F-4D97-AF65-F5344CB8AC3E}">
        <p14:creationId xmlns:p14="http://schemas.microsoft.com/office/powerpoint/2010/main" val="162068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FDE313-C6CD-440A-AA56-D1ADFEB33AC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FAB2E-07B2-43D6-A63B-759F559F4371}" type="slidenum">
              <a:rPr lang="en-US" smtClean="0"/>
              <a:t>‹#›</a:t>
            </a:fld>
            <a:endParaRPr lang="en-US"/>
          </a:p>
        </p:txBody>
      </p:sp>
    </p:spTree>
    <p:extLst>
      <p:ext uri="{BB962C8B-B14F-4D97-AF65-F5344CB8AC3E}">
        <p14:creationId xmlns:p14="http://schemas.microsoft.com/office/powerpoint/2010/main" val="4141458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FDE313-C6CD-440A-AA56-D1ADFEB33AC8}"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FAB2E-07B2-43D6-A63B-759F559F4371}" type="slidenum">
              <a:rPr lang="en-US" smtClean="0"/>
              <a:t>‹#›</a:t>
            </a:fld>
            <a:endParaRPr lang="en-US"/>
          </a:p>
        </p:txBody>
      </p:sp>
    </p:spTree>
    <p:extLst>
      <p:ext uri="{BB962C8B-B14F-4D97-AF65-F5344CB8AC3E}">
        <p14:creationId xmlns:p14="http://schemas.microsoft.com/office/powerpoint/2010/main" val="436447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FDE313-C6CD-440A-AA56-D1ADFEB33AC8}" type="datetimeFigureOut">
              <a:rPr lang="en-US" smtClean="0"/>
              <a:t>9/5/2016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FAB2E-07B2-43D6-A63B-759F559F4371}" type="slidenum">
              <a:rPr lang="en-US" smtClean="0"/>
              <a:t>‹#›</a:t>
            </a:fld>
            <a:endParaRPr lang="en-US"/>
          </a:p>
        </p:txBody>
      </p:sp>
    </p:spTree>
    <p:extLst>
      <p:ext uri="{BB962C8B-B14F-4D97-AF65-F5344CB8AC3E}">
        <p14:creationId xmlns:p14="http://schemas.microsoft.com/office/powerpoint/2010/main" val="406411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FDE313-C6CD-440A-AA56-D1ADFEB33AC8}" type="datetimeFigureOut">
              <a:rPr lang="en-US" smtClean="0"/>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FAB2E-07B2-43D6-A63B-759F559F4371}" type="slidenum">
              <a:rPr lang="en-US" smtClean="0"/>
              <a:t>‹#›</a:t>
            </a:fld>
            <a:endParaRPr lang="en-US"/>
          </a:p>
        </p:txBody>
      </p:sp>
    </p:spTree>
    <p:extLst>
      <p:ext uri="{BB962C8B-B14F-4D97-AF65-F5344CB8AC3E}">
        <p14:creationId xmlns:p14="http://schemas.microsoft.com/office/powerpoint/2010/main" val="4101680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DE313-C6CD-440A-AA56-D1ADFEB33AC8}" type="datetimeFigureOut">
              <a:rPr lang="en-US" smtClean="0"/>
              <a:t>9/5/2016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FAB2E-07B2-43D6-A63B-759F559F4371}" type="slidenum">
              <a:rPr lang="en-US" smtClean="0"/>
              <a:t>‹#›</a:t>
            </a:fld>
            <a:endParaRPr lang="en-US"/>
          </a:p>
        </p:txBody>
      </p:sp>
    </p:spTree>
    <p:extLst>
      <p:ext uri="{BB962C8B-B14F-4D97-AF65-F5344CB8AC3E}">
        <p14:creationId xmlns:p14="http://schemas.microsoft.com/office/powerpoint/2010/main" val="1250988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DE313-C6CD-440A-AA56-D1ADFEB33AC8}"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FAB2E-07B2-43D6-A63B-759F559F4371}" type="slidenum">
              <a:rPr lang="en-US" smtClean="0"/>
              <a:t>‹#›</a:t>
            </a:fld>
            <a:endParaRPr lang="en-US"/>
          </a:p>
        </p:txBody>
      </p:sp>
    </p:spTree>
    <p:extLst>
      <p:ext uri="{BB962C8B-B14F-4D97-AF65-F5344CB8AC3E}">
        <p14:creationId xmlns:p14="http://schemas.microsoft.com/office/powerpoint/2010/main" val="247395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DE313-C6CD-440A-AA56-D1ADFEB33AC8}"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FAB2E-07B2-43D6-A63B-759F559F4371}" type="slidenum">
              <a:rPr lang="en-US" smtClean="0"/>
              <a:t>‹#›</a:t>
            </a:fld>
            <a:endParaRPr lang="en-US"/>
          </a:p>
        </p:txBody>
      </p:sp>
    </p:spTree>
    <p:extLst>
      <p:ext uri="{BB962C8B-B14F-4D97-AF65-F5344CB8AC3E}">
        <p14:creationId xmlns:p14="http://schemas.microsoft.com/office/powerpoint/2010/main" val="197489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DE313-C6CD-440A-AA56-D1ADFEB33AC8}" type="datetimeFigureOut">
              <a:rPr lang="en-US" smtClean="0"/>
              <a:t>9/5/2016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FAB2E-07B2-43D6-A63B-759F559F4371}" type="slidenum">
              <a:rPr lang="en-US" smtClean="0"/>
              <a:t>‹#›</a:t>
            </a:fld>
            <a:endParaRPr lang="en-US"/>
          </a:p>
        </p:txBody>
      </p:sp>
    </p:spTree>
    <p:extLst>
      <p:ext uri="{BB962C8B-B14F-4D97-AF65-F5344CB8AC3E}">
        <p14:creationId xmlns:p14="http://schemas.microsoft.com/office/powerpoint/2010/main" val="1635195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16676" y="608146"/>
            <a:ext cx="9781780" cy="584775"/>
          </a:xfrm>
          <a:prstGeom prst="rect">
            <a:avLst/>
          </a:prstGeom>
          <a:noFill/>
        </p:spPr>
        <p:txBody>
          <a:bodyPr wrap="none" rtlCol="0">
            <a:spAutoFit/>
            <a:scene3d>
              <a:camera prst="orthographicFront"/>
              <a:lightRig rig="harsh" dir="t"/>
            </a:scene3d>
            <a:sp3d extrusionH="57150" prstMaterial="matte">
              <a:bevelT w="63500" h="12700" prst="angle"/>
              <a:contourClr>
                <a:schemeClr val="bg1">
                  <a:lumMod val="65000"/>
                </a:schemeClr>
              </a:contourClr>
            </a:sp3d>
          </a:bodyPr>
          <a:lstStyle/>
          <a:p>
            <a:r>
              <a:rPr lang="en-US" sz="3200" b="1" smtClean="0">
                <a:ln/>
                <a:solidFill>
                  <a:srgbClr val="C00000"/>
                </a:solidFill>
                <a:latin typeface="Times New Roman" panose="02020603050405020304" pitchFamily="18" charset="0"/>
                <a:cs typeface="Times New Roman" panose="02020603050405020304" pitchFamily="18" charset="0"/>
              </a:rPr>
              <a:t>BÀI THUYẾT TRÌNH BỘ MÔN CẤP CỨU HỒI SỨC</a:t>
            </a:r>
            <a:endParaRPr lang="en-US" sz="3200" b="1">
              <a:ln/>
              <a:solidFill>
                <a:srgbClr val="C0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2155532" y="1516836"/>
            <a:ext cx="8517012" cy="523220"/>
          </a:xfrm>
          <a:prstGeom prst="rect">
            <a:avLst/>
          </a:prstGeom>
          <a:noFill/>
        </p:spPr>
        <p:txBody>
          <a:bodyPr wrap="none" rtlCol="0">
            <a:spAutoFit/>
            <a:scene3d>
              <a:camera prst="orthographicFront"/>
              <a:lightRig rig="threePt" dir="t"/>
            </a:scene3d>
            <a:sp3d extrusionH="57150">
              <a:bevelT w="38100" h="38100" prst="convex"/>
            </a:sp3d>
          </a:bodyPr>
          <a:lstStyle/>
          <a:p>
            <a:r>
              <a:rPr lang="en-US" sz="2800" b="1" dirty="0" smtClean="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ĐỀ </a:t>
            </a:r>
            <a:r>
              <a:rPr lang="en-US" sz="2800" b="1" smtClean="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TÀI</a:t>
            </a:r>
            <a:r>
              <a:rPr lang="en-US" sz="2800" b="1" smtClean="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CHĂM SÓC BỆNH NHÂN </a:t>
            </a:r>
            <a:r>
              <a:rPr lang="en-US" sz="2800" b="1" dirty="0" smtClean="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PHÙ PHỔI CẤP</a:t>
            </a:r>
            <a:endParaRPr lang="en-US" sz="2800" b="1" dirty="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8" name="TextBox 7"/>
          <p:cNvSpPr txBox="1"/>
          <p:nvPr/>
        </p:nvSpPr>
        <p:spPr>
          <a:xfrm>
            <a:off x="1468191" y="2363972"/>
            <a:ext cx="4430252" cy="461665"/>
          </a:xfrm>
          <a:prstGeom prst="rect">
            <a:avLst/>
          </a:prstGeom>
          <a:noFill/>
        </p:spPr>
        <p:txBody>
          <a:bodyPr wrap="none" rtlCol="0">
            <a:spAutoFit/>
          </a:bodyPr>
          <a:lstStyle/>
          <a:p>
            <a:r>
              <a:rPr lang="en-US" sz="2400" smtClean="0">
                <a:latin typeface="Times New Roman" panose="02020603050405020304" pitchFamily="18" charset="0"/>
                <a:cs typeface="Times New Roman" panose="02020603050405020304" pitchFamily="18" charset="0"/>
              </a:rPr>
              <a:t>GVHD: Ths,Bs Nguyễn Phúc Học</a:t>
            </a:r>
            <a:endParaRPr lang="en-US" sz="2400">
              <a:latin typeface="Times New Roman" panose="02020603050405020304" pitchFamily="18" charset="0"/>
              <a:cs typeface="Times New Roman" panose="02020603050405020304" pitchFamily="18" charset="0"/>
            </a:endParaRPr>
          </a:p>
        </p:txBody>
      </p:sp>
      <p:sp>
        <p:nvSpPr>
          <p:cNvPr id="9" name="TextBox 8"/>
          <p:cNvSpPr txBox="1"/>
          <p:nvPr/>
        </p:nvSpPr>
        <p:spPr>
          <a:xfrm>
            <a:off x="1468191" y="2938800"/>
            <a:ext cx="2438488" cy="461665"/>
          </a:xfrm>
          <a:prstGeom prst="rect">
            <a:avLst/>
          </a:prstGeom>
          <a:noFill/>
        </p:spPr>
        <p:txBody>
          <a:bodyPr wrap="none" rtlCol="0">
            <a:spAutoFit/>
          </a:bodyPr>
          <a:lstStyle/>
          <a:p>
            <a:r>
              <a:rPr lang="en-US" sz="2400" smtClean="0">
                <a:latin typeface="Times New Roman" panose="02020603050405020304" pitchFamily="18" charset="0"/>
                <a:cs typeface="Times New Roman" panose="02020603050405020304" pitchFamily="18" charset="0"/>
              </a:rPr>
              <a:t>Thành viên </a:t>
            </a:r>
            <a:r>
              <a:rPr lang="en-US" sz="2400">
                <a:latin typeface="Times New Roman" panose="02020603050405020304" pitchFamily="18" charset="0"/>
                <a:cs typeface="Times New Roman" panose="02020603050405020304" pitchFamily="18" charset="0"/>
              </a:rPr>
              <a:t>nhóm</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10" name="TextBox 9"/>
          <p:cNvSpPr txBox="1"/>
          <p:nvPr/>
        </p:nvSpPr>
        <p:spPr>
          <a:xfrm>
            <a:off x="1468191" y="3567449"/>
            <a:ext cx="8860665" cy="2693045"/>
          </a:xfrm>
          <a:prstGeom prst="rect">
            <a:avLst/>
          </a:prstGeom>
          <a:noFill/>
        </p:spPr>
        <p:txBody>
          <a:bodyPr wrap="square" numCol="2" rtlCol="0">
            <a:spAutoFit/>
          </a:bodyPr>
          <a:lstStyle/>
          <a:p>
            <a:pPr marL="342900" lvl="0" indent="-342900">
              <a:buFont typeface="+mj-lt"/>
              <a:buAutoNum type="arabicPeriod"/>
            </a:pPr>
            <a:r>
              <a:rPr lang="en-US" sz="2400" smtClean="0">
                <a:latin typeface="Times New Roman" panose="02020603050405020304" pitchFamily="18" charset="0"/>
                <a:cs typeface="Times New Roman" panose="02020603050405020304" pitchFamily="18" charset="0"/>
              </a:rPr>
              <a:t>Võ </a:t>
            </a:r>
            <a:r>
              <a:rPr lang="en-US" sz="2400">
                <a:latin typeface="Times New Roman" panose="02020603050405020304" pitchFamily="18" charset="0"/>
                <a:cs typeface="Times New Roman" panose="02020603050405020304" pitchFamily="18" charset="0"/>
              </a:rPr>
              <a:t>Ngọc Trung</a:t>
            </a:r>
          </a:p>
          <a:p>
            <a:pPr marL="342900" lvl="0" indent="-342900">
              <a:buFont typeface="+mj-lt"/>
              <a:buAutoNum type="arabicPeriod"/>
            </a:pPr>
            <a:r>
              <a:rPr lang="en-US" sz="2400">
                <a:latin typeface="Times New Roman" panose="02020603050405020304" pitchFamily="18" charset="0"/>
                <a:cs typeface="Times New Roman" panose="02020603050405020304" pitchFamily="18" charset="0"/>
              </a:rPr>
              <a:t>Trần Thị Thu Hường</a:t>
            </a:r>
          </a:p>
          <a:p>
            <a:pPr marL="342900" lvl="0" indent="-342900">
              <a:buFont typeface="+mj-lt"/>
              <a:buAutoNum type="arabicPeriod"/>
            </a:pPr>
            <a:r>
              <a:rPr lang="en-US" sz="2400">
                <a:latin typeface="Times New Roman" panose="02020603050405020304" pitchFamily="18" charset="0"/>
                <a:cs typeface="Times New Roman" panose="02020603050405020304" pitchFamily="18" charset="0"/>
              </a:rPr>
              <a:t>Nguyễn Thị Trang</a:t>
            </a:r>
          </a:p>
          <a:p>
            <a:pPr marL="342900" lvl="0" indent="-342900">
              <a:buFont typeface="+mj-lt"/>
              <a:buAutoNum type="arabicPeriod"/>
            </a:pPr>
            <a:r>
              <a:rPr lang="en-US" sz="2400">
                <a:latin typeface="Times New Roman" panose="02020603050405020304" pitchFamily="18" charset="0"/>
                <a:cs typeface="Times New Roman" panose="02020603050405020304" pitchFamily="18" charset="0"/>
              </a:rPr>
              <a:t>Nguyễn Thị Thu Trang</a:t>
            </a:r>
          </a:p>
          <a:p>
            <a:pPr marL="342900" lvl="0" indent="-342900">
              <a:buFont typeface="+mj-lt"/>
              <a:buAutoNum type="arabicPeriod"/>
            </a:pPr>
            <a:r>
              <a:rPr lang="en-US" sz="2400">
                <a:latin typeface="Times New Roman" panose="02020603050405020304" pitchFamily="18" charset="0"/>
                <a:cs typeface="Times New Roman" panose="02020603050405020304" pitchFamily="18" charset="0"/>
              </a:rPr>
              <a:t>Trần Thị Hải Yến</a:t>
            </a:r>
          </a:p>
          <a:p>
            <a:pPr marL="342900" lvl="0" indent="-342900">
              <a:spcAft>
                <a:spcPts val="3000"/>
              </a:spcAft>
              <a:buFont typeface="+mj-lt"/>
              <a:buAutoNum type="arabicPeriod"/>
            </a:pPr>
            <a:r>
              <a:rPr lang="en-US" sz="2400">
                <a:latin typeface="Times New Roman" panose="02020603050405020304" pitchFamily="18" charset="0"/>
                <a:cs typeface="Times New Roman" panose="02020603050405020304" pitchFamily="18" charset="0"/>
              </a:rPr>
              <a:t>Lê Thị Diễm</a:t>
            </a:r>
          </a:p>
          <a:p>
            <a:pPr marL="342900" lvl="0" indent="-342900">
              <a:buFont typeface="+mj-lt"/>
              <a:buAutoNum type="arabicPeriod"/>
            </a:pPr>
            <a:r>
              <a:rPr lang="en-US" sz="2400">
                <a:latin typeface="Times New Roman" panose="02020603050405020304" pitchFamily="18" charset="0"/>
                <a:cs typeface="Times New Roman" panose="02020603050405020304" pitchFamily="18" charset="0"/>
              </a:rPr>
              <a:t>Dương Nữ Thương </a:t>
            </a:r>
            <a:r>
              <a:rPr lang="en-US" sz="2400" smtClean="0">
                <a:latin typeface="Times New Roman" panose="02020603050405020304" pitchFamily="18" charset="0"/>
                <a:cs typeface="Times New Roman" panose="02020603050405020304" pitchFamily="18" charset="0"/>
              </a:rPr>
              <a:t>Thương</a:t>
            </a:r>
            <a:endParaRPr lang="en-US" sz="2400">
              <a:latin typeface="Times New Roman" panose="02020603050405020304" pitchFamily="18" charset="0"/>
              <a:cs typeface="Times New Roman" panose="02020603050405020304" pitchFamily="18" charset="0"/>
            </a:endParaRPr>
          </a:p>
          <a:p>
            <a:pPr marL="342900" lvl="0" indent="-342900">
              <a:buFont typeface="+mj-lt"/>
              <a:buAutoNum type="arabicPeriod"/>
            </a:pPr>
            <a:r>
              <a:rPr lang="en-US" sz="2400">
                <a:latin typeface="Times New Roman" panose="02020603050405020304" pitchFamily="18" charset="0"/>
                <a:cs typeface="Times New Roman" panose="02020603050405020304" pitchFamily="18" charset="0"/>
              </a:rPr>
              <a:t>Nguyễn Thị Lý</a:t>
            </a:r>
          </a:p>
          <a:p>
            <a:pPr marL="342900" lvl="0" indent="-342900">
              <a:buFont typeface="+mj-lt"/>
              <a:buAutoNum type="arabicPeriod"/>
            </a:pPr>
            <a:r>
              <a:rPr lang="en-US" sz="2400">
                <a:latin typeface="Times New Roman" panose="02020603050405020304" pitchFamily="18" charset="0"/>
                <a:cs typeface="Times New Roman" panose="02020603050405020304" pitchFamily="18" charset="0"/>
              </a:rPr>
              <a:t>Đặng Thị Nhi</a:t>
            </a:r>
          </a:p>
          <a:p>
            <a:pPr marL="342900" lvl="0" indent="-342900">
              <a:buFont typeface="+mj-lt"/>
              <a:buAutoNum type="arabicPeriod"/>
            </a:pPr>
            <a:r>
              <a:rPr lang="en-US" sz="2400">
                <a:latin typeface="Times New Roman" panose="02020603050405020304" pitchFamily="18" charset="0"/>
                <a:cs typeface="Times New Roman" panose="02020603050405020304" pitchFamily="18" charset="0"/>
              </a:rPr>
              <a:t>Trịnh Nguyễn Minh Châu</a:t>
            </a:r>
          </a:p>
          <a:p>
            <a:pPr marL="342900" lvl="0" indent="-342900">
              <a:buFont typeface="+mj-lt"/>
              <a:buAutoNum type="arabicPeriod"/>
            </a:pPr>
            <a:r>
              <a:rPr lang="en-US" sz="2400">
                <a:latin typeface="Times New Roman" panose="02020603050405020304" pitchFamily="18" charset="0"/>
                <a:cs typeface="Times New Roman" panose="02020603050405020304" pitchFamily="18" charset="0"/>
              </a:rPr>
              <a:t>Lê Thị Thúy Lan</a:t>
            </a:r>
          </a:p>
          <a:p>
            <a:pPr marL="342900" indent="-342900">
              <a:buFont typeface="+mj-lt"/>
              <a:buAutoNum type="arabicPeriod"/>
            </a:pPr>
            <a:r>
              <a:rPr lang="en-US" sz="2400" smtClean="0">
                <a:latin typeface="Times New Roman" panose="02020603050405020304" pitchFamily="18" charset="0"/>
                <a:cs typeface="Times New Roman" panose="02020603050405020304" pitchFamily="18" charset="0"/>
              </a:rPr>
              <a:t>Phan </a:t>
            </a:r>
            <a:r>
              <a:rPr lang="en-US" sz="2400">
                <a:latin typeface="Times New Roman" panose="02020603050405020304" pitchFamily="18" charset="0"/>
                <a:cs typeface="Times New Roman" panose="02020603050405020304" pitchFamily="18" charset="0"/>
              </a:rPr>
              <a:t>Thị Mỹ </a:t>
            </a:r>
            <a:r>
              <a:rPr lang="en-US" sz="2400" smtClean="0">
                <a:latin typeface="Times New Roman" panose="02020603050405020304" pitchFamily="18" charset="0"/>
                <a:cs typeface="Times New Roman" panose="02020603050405020304" pitchFamily="18" charset="0"/>
              </a:rPr>
              <a:t>Hương</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8861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5368124"/>
              </p:ext>
            </p:extLst>
          </p:nvPr>
        </p:nvGraphicFramePr>
        <p:xfrm>
          <a:off x="2" y="0"/>
          <a:ext cx="12192000" cy="7053253"/>
        </p:xfrm>
        <a:graphic>
          <a:graphicData uri="http://schemas.openxmlformats.org/drawingml/2006/table">
            <a:tbl>
              <a:tblPr firstRow="1" bandRow="1">
                <a:tableStyleId>{5C22544A-7EE6-4342-B048-85BDC9FD1C3A}</a:tableStyleId>
              </a:tblPr>
              <a:tblGrid>
                <a:gridCol w="2096084"/>
                <a:gridCol w="2180492"/>
                <a:gridCol w="3038624"/>
                <a:gridCol w="2438400"/>
                <a:gridCol w="2438400"/>
              </a:tblGrid>
              <a:tr h="993466">
                <a:tc>
                  <a:txBody>
                    <a:bodyPr/>
                    <a:lstStyle/>
                    <a:p>
                      <a:pPr marL="0" algn="l" defTabSz="914400" rtl="0" eaLnBrk="1" latinLnBrk="0" hangingPunct="1"/>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NHẬN ĐỊNH</a:t>
                      </a:r>
                      <a:endParaRPr lang="en-US" sz="2400" b="1" kern="1200">
                        <a:solidFill>
                          <a:schemeClr val="lt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CHẨN ĐOÁN</a:t>
                      </a:r>
                      <a:endParaRPr lang="en-US" sz="2400" b="1" kern="1200">
                        <a:solidFill>
                          <a:schemeClr val="lt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LẬP KẾ HOẠCH CHĂM SÓC</a:t>
                      </a:r>
                      <a:endParaRPr lang="en-US" sz="2400" b="1" kern="1200">
                        <a:solidFill>
                          <a:schemeClr val="lt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THỰC HIỆN KẾ HOẠCH CHĂM SÓC</a:t>
                      </a:r>
                      <a:endParaRPr lang="en-US" sz="2400" b="1" kern="1200">
                        <a:solidFill>
                          <a:schemeClr val="lt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LƯỢNG GIÁ</a:t>
                      </a:r>
                      <a:endParaRPr lang="en-US" sz="2400" b="1" kern="1200">
                        <a:solidFill>
                          <a:schemeClr val="lt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r>
              <a:tr h="5864533">
                <a:tc>
                  <a:txBody>
                    <a:bodyPr/>
                    <a:lstStyle/>
                    <a:p>
                      <a:pPr marL="0" algn="l" defTabSz="914400" rtl="0" eaLnBrk="1" latinLnBrk="0" hangingPunct="1"/>
                      <a:r>
                        <a:rPr lang="en-US" sz="2400" kern="1200" smtClean="0">
                          <a:solidFill>
                            <a:schemeClr val="dk1"/>
                          </a:solidFill>
                          <a:effectLst/>
                          <a:latin typeface="Times New Roman" panose="02020603050405020304" pitchFamily="18" charset="0"/>
                          <a:ea typeface="+mn-ea"/>
                          <a:cs typeface="Times New Roman" panose="02020603050405020304" pitchFamily="18" charset="0"/>
                        </a:rPr>
                        <a:t> NGƯỜI BỆNH ĂN ÍT, CÓ BỎ BỮA</a:t>
                      </a:r>
                    </a:p>
                  </a:txBody>
                  <a:tcPr/>
                </a:tc>
                <a:tc>
                  <a:txBody>
                    <a:bodyPr/>
                    <a:lstStyle/>
                    <a:p>
                      <a:pPr marL="0" algn="l" defTabSz="914400" rtl="0" eaLnBrk="1" latinLnBrk="0" hangingPunct="1"/>
                      <a:r>
                        <a:rPr lang="en-US" sz="2400" kern="1200" smtClean="0">
                          <a:solidFill>
                            <a:schemeClr val="dk1"/>
                          </a:solidFill>
                          <a:effectLst/>
                          <a:latin typeface="Times New Roman" panose="02020603050405020304" pitchFamily="18" charset="0"/>
                          <a:ea typeface="+mn-ea"/>
                          <a:cs typeface="Times New Roman" panose="02020603050405020304" pitchFamily="18" charset="0"/>
                        </a:rPr>
                        <a:t>Người bệnh ăn uống kém do cơ thể còn yếu, mệt mỏi.</a:t>
                      </a:r>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3000"/>
                        </a:spcAft>
                        <a:buClrTx/>
                        <a:buSzTx/>
                        <a:buFontTx/>
                        <a:buNone/>
                        <a:tabLst/>
                        <a:defRPr/>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Giúp người bệnh cung cấp đầy đủ dinh dưỡng, có chế độ ăn và thực đơn hợp lí để tăng sức đề kháng và cung cấp năng lượng cho cơ thể.</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Khi bệnh nhân có sùi bọt hồng: Chuẩn bị dụng cụ, đặt Nội khí quản hoặc mở khí quản, thở máy, máy hút.</a:t>
                      </a:r>
                    </a:p>
                    <a:p>
                      <a:pPr marL="0" algn="l" defTabSz="914400" rtl="0" eaLnBrk="1" latinLnBrk="0" hangingPunct="1"/>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Khi bệnh nhân có sùi bọt hồng: Chuẩn bị dụng cụ, đặt Nội khí quản hoặc mở khí quản, thở máy, máy hút.</a:t>
                      </a:r>
                    </a:p>
                    <a:p>
                      <a:pPr marL="0" algn="l" defTabSz="914400" rtl="0" eaLnBrk="1" latinLnBrk="0" hangingPunct="1"/>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a:spcAft>
                          <a:spcPts val="8400"/>
                        </a:spcAft>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Da niêm mạc hồng.</a:t>
                      </a:r>
                    </a:p>
                    <a:p>
                      <a:pPr>
                        <a:spcAft>
                          <a:spcPts val="3000"/>
                        </a:spcAft>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Bệnh nhân tỉnh táo, tiếp xúc tốt.</a:t>
                      </a:r>
                    </a:p>
                    <a:p>
                      <a:pPr>
                        <a:spcAft>
                          <a:spcPts val="3000"/>
                        </a:spcAft>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Lượng nước tiểu &gt; 1 lít/24 giờ.</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Bệnh nhân ăn uống được.</a:t>
                      </a:r>
                    </a:p>
                    <a:p>
                      <a:pPr marL="0" algn="l" defTabSz="914400" rtl="0" eaLnBrk="1" latinLnBrk="0" hangingPunct="1"/>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21345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53296456"/>
              </p:ext>
            </p:extLst>
          </p:nvPr>
        </p:nvGraphicFramePr>
        <p:xfrm>
          <a:off x="2" y="0"/>
          <a:ext cx="12192000" cy="6857999"/>
        </p:xfrm>
        <a:graphic>
          <a:graphicData uri="http://schemas.openxmlformats.org/drawingml/2006/table">
            <a:tbl>
              <a:tblPr firstRow="1" bandRow="1">
                <a:tableStyleId>{5C22544A-7EE6-4342-B048-85BDC9FD1C3A}</a:tableStyleId>
              </a:tblPr>
              <a:tblGrid>
                <a:gridCol w="1871001"/>
                <a:gridCol w="1955409"/>
                <a:gridCol w="2644726"/>
                <a:gridCol w="3727939"/>
                <a:gridCol w="1992925"/>
              </a:tblGrid>
              <a:tr h="993466">
                <a:tc>
                  <a:txBody>
                    <a:bodyPr/>
                    <a:lstStyle/>
                    <a:p>
                      <a:pPr marL="0" algn="l" defTabSz="914400" rtl="0" eaLnBrk="1" latinLnBrk="0" hangingPunct="1"/>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NHẬN ĐỊNH</a:t>
                      </a:r>
                      <a:endParaRPr lang="en-US" sz="2400" b="1" kern="1200">
                        <a:solidFill>
                          <a:schemeClr val="lt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CHẨN ĐOÁN</a:t>
                      </a:r>
                      <a:endParaRPr lang="en-US" sz="2400" b="1" kern="1200">
                        <a:solidFill>
                          <a:schemeClr val="lt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LẬP KẾ HOẠCH CHĂM SÓC</a:t>
                      </a:r>
                      <a:endParaRPr lang="en-US" sz="2400" b="1" kern="1200">
                        <a:solidFill>
                          <a:schemeClr val="lt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THỰC HIỆN KẾ HOẠCH CHĂM SÓC</a:t>
                      </a:r>
                      <a:endParaRPr lang="en-US" sz="2400" b="1" kern="1200">
                        <a:solidFill>
                          <a:schemeClr val="lt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LƯỢNG GIÁ</a:t>
                      </a:r>
                      <a:endParaRPr lang="en-US" sz="2400" b="1" kern="1200">
                        <a:solidFill>
                          <a:schemeClr val="lt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r>
              <a:tr h="5864533">
                <a:tc>
                  <a:txBody>
                    <a:bodyPr/>
                    <a:lstStyle/>
                    <a:p>
                      <a:pPr marL="0" algn="l" defTabSz="914400" rtl="0" eaLnBrk="1" latinLnBrk="0" hangingPunct="1"/>
                      <a:endParaRPr lang="en-US" sz="2400" kern="120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algn="l" defTabSz="914400" rtl="0" eaLnBrk="1" latinLnBrk="0" hangingPunct="1"/>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algn="l" defTabSz="914400" rtl="0" eaLnBrk="1" latinLnBrk="0" hangingPunct="1"/>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342900" indent="-342900" algn="l" defTabSz="914400" rtl="0" eaLnBrk="1" latinLnBrk="0" hangingPunct="1">
                        <a:buFont typeface="Arial" panose="020B0604020202020204" pitchFamily="34" charset="0"/>
                        <a:buChar char="•"/>
                      </a:pPr>
                      <a:r>
                        <a:rPr lang="en-US" sz="2400" b="1" i="1" kern="1200" smtClean="0">
                          <a:solidFill>
                            <a:schemeClr val="dk1"/>
                          </a:solidFill>
                          <a:effectLst/>
                          <a:latin typeface="Times New Roman" panose="02020603050405020304" pitchFamily="18" charset="0"/>
                          <a:ea typeface="+mn-ea"/>
                          <a:cs typeface="Times New Roman" panose="02020603050405020304" pitchFamily="18" charset="0"/>
                        </a:rPr>
                        <a:t>Thực hiện y lệnh</a:t>
                      </a:r>
                    </a:p>
                    <a:p>
                      <a:pPr marL="0" algn="l" defTabSz="914400" rtl="0" eaLnBrk="1" latinLnBrk="0" hangingPunct="1"/>
                      <a:r>
                        <a:rPr lang="en-US" sz="2400" kern="1200" smtClean="0">
                          <a:solidFill>
                            <a:schemeClr val="dk1"/>
                          </a:solidFill>
                          <a:effectLst/>
                          <a:latin typeface="Times New Roman" panose="02020603050405020304" pitchFamily="18" charset="0"/>
                          <a:ea typeface="+mn-ea"/>
                          <a:cs typeface="Times New Roman" panose="02020603050405020304" pitchFamily="18" charset="0"/>
                        </a:rPr>
                        <a:t>+ Dùng thuốc:- mocphin đường tĩnh mạch hoặc tiêm bắp tiêm laxilic tĩnh mạch và các thuốc khác theo y lệnh</a:t>
                      </a:r>
                    </a:p>
                    <a:p>
                      <a:pPr marL="0" algn="l" defTabSz="914400" rtl="0" eaLnBrk="1" latinLnBrk="0" hangingPunct="1"/>
                      <a:r>
                        <a:rPr lang="en-US" sz="2400" kern="1200" smtClean="0">
                          <a:solidFill>
                            <a:schemeClr val="dk1"/>
                          </a:solidFill>
                          <a:effectLst/>
                          <a:latin typeface="Times New Roman" panose="02020603050405020304" pitchFamily="18" charset="0"/>
                          <a:ea typeface="+mn-ea"/>
                          <a:cs typeface="Times New Roman" panose="02020603050405020304" pitchFamily="18" charset="0"/>
                        </a:rPr>
                        <a:t>+ Lấy máu xét nghiệm, chụp X quang, ghi điện tim…</a:t>
                      </a:r>
                    </a:p>
                    <a:p>
                      <a:pPr marL="0" algn="l" defTabSz="914400" rtl="0" eaLnBrk="1" latinLnBrk="0" hangingPunct="1"/>
                      <a:r>
                        <a:rPr lang="en-US" sz="2400" kern="1200" smtClean="0">
                          <a:solidFill>
                            <a:schemeClr val="dk1"/>
                          </a:solidFill>
                          <a:effectLst/>
                          <a:latin typeface="Times New Roman" panose="02020603050405020304" pitchFamily="18" charset="0"/>
                          <a:ea typeface="+mn-ea"/>
                          <a:cs typeface="Times New Roman" panose="02020603050405020304" pitchFamily="18" charset="0"/>
                        </a:rPr>
                        <a:t>+ Chuẩn bị cho làm các thủ thuật: chọc tĩnh mạch dưới đòn</a:t>
                      </a:r>
                    </a:p>
                    <a:p>
                      <a:pPr marL="342900" indent="-342900" algn="l" defTabSz="914400" rtl="0" eaLnBrk="1" latinLnBrk="0" hangingPunct="1">
                        <a:buFont typeface="Arial" panose="020B0604020202020204" pitchFamily="34" charset="0"/>
                        <a:buChar char="•"/>
                      </a:pPr>
                      <a:r>
                        <a:rPr lang="en-US" sz="2400" b="1" i="1" kern="1200" smtClean="0">
                          <a:solidFill>
                            <a:schemeClr val="dk1"/>
                          </a:solidFill>
                          <a:effectLst/>
                          <a:latin typeface="Times New Roman" panose="02020603050405020304" pitchFamily="18" charset="0"/>
                          <a:ea typeface="+mn-ea"/>
                          <a:cs typeface="Times New Roman" panose="02020603050405020304" pitchFamily="18" charset="0"/>
                        </a:rPr>
                        <a:t>Theo dõi diễn biến và chăm sóc khác</a:t>
                      </a:r>
                    </a:p>
                    <a:p>
                      <a:pPr marL="0" algn="l" defTabSz="914400" rtl="0" eaLnBrk="1" latinLnBrk="0" hangingPunct="1"/>
                      <a:r>
                        <a:rPr lang="en-US" sz="2400" kern="1200" smtClean="0">
                          <a:solidFill>
                            <a:schemeClr val="dk1"/>
                          </a:solidFill>
                          <a:effectLst/>
                          <a:latin typeface="Times New Roman" panose="02020603050405020304" pitchFamily="18" charset="0"/>
                          <a:ea typeface="+mn-ea"/>
                          <a:cs typeface="Times New Roman" panose="02020603050405020304" pitchFamily="18" charset="0"/>
                        </a:rPr>
                        <a:t>+ Để bệnh nhân nằm yên tĩnh, tránh kích thích mạnh.</a:t>
                      </a:r>
                    </a:p>
                    <a:p>
                      <a:pPr marL="0" algn="l" defTabSz="914400" rtl="0" eaLnBrk="1" latinLnBrk="0" hangingPunct="1"/>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algn="l" defTabSz="914400" rtl="0" eaLnBrk="1" latinLnBrk="0" hangingPunct="1"/>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897454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22884714"/>
              </p:ext>
            </p:extLst>
          </p:nvPr>
        </p:nvGraphicFramePr>
        <p:xfrm>
          <a:off x="2" y="0"/>
          <a:ext cx="12192000" cy="7053253"/>
        </p:xfrm>
        <a:graphic>
          <a:graphicData uri="http://schemas.openxmlformats.org/drawingml/2006/table">
            <a:tbl>
              <a:tblPr firstRow="1" bandRow="1">
                <a:tableStyleId>{5C22544A-7EE6-4342-B048-85BDC9FD1C3A}</a:tableStyleId>
              </a:tblPr>
              <a:tblGrid>
                <a:gridCol w="1617783"/>
                <a:gridCol w="2194560"/>
                <a:gridCol w="2166424"/>
                <a:gridCol w="4248443"/>
                <a:gridCol w="1964790"/>
              </a:tblGrid>
              <a:tr h="993466">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NHẬN ĐỊNH</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CHẨN ĐOÁN</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LẬP KẾ HOẠCH CHĂM SÓC</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THỰC HIỆN KẾ HOẠCH CHĂM SÓC</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LƯỢNG GIÁ</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r>
              <a:tr h="5864533">
                <a:tc>
                  <a:txBody>
                    <a:bodyPr/>
                    <a:lstStyle/>
                    <a:p>
                      <a:endParaRPr lang="en-US" sz="2400" kern="120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Điều chỉnh nhịp thở 15-30phút/lần</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Lấy mạch đo huyết áp 30phút/lần, nhiệt độ 3h/lần</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Theo dõi độ bão hòa oxy máu SpO</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Theo dõi sự ho khạc và bọt hồng</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Theo dõi lượng nước tiểu</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+Theo dõi ý thức</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Theo dõi nhịp tim trên máy monitoring phát hiện những rối loạn nhịp, kịp thời báo bác sĩ để xử lý sớm.</a:t>
                      </a:r>
                    </a:p>
                  </a:txBody>
                  <a:tcPr/>
                </a:tc>
                <a:tc>
                  <a:txBody>
                    <a:bodyPr/>
                    <a:lstStyle/>
                    <a:p>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698427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91908201"/>
              </p:ext>
            </p:extLst>
          </p:nvPr>
        </p:nvGraphicFramePr>
        <p:xfrm>
          <a:off x="2" y="0"/>
          <a:ext cx="12192000" cy="7132320"/>
        </p:xfrm>
        <a:graphic>
          <a:graphicData uri="http://schemas.openxmlformats.org/drawingml/2006/table">
            <a:tbl>
              <a:tblPr firstRow="1" bandRow="1">
                <a:tableStyleId>{5C22544A-7EE6-4342-B048-85BDC9FD1C3A}</a:tableStyleId>
              </a:tblPr>
              <a:tblGrid>
                <a:gridCol w="1491173"/>
                <a:gridCol w="1702191"/>
                <a:gridCol w="2518117"/>
                <a:gridCol w="5120640"/>
                <a:gridCol w="1359879"/>
              </a:tblGrid>
              <a:tr h="993466">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NHẬN ĐỊNH</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CHẨN ĐOÁN</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LẬP KẾ HOẠCH CHĂM SÓC</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THỰC HIỆN KẾ HOẠCH CHĂM SÓC</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LƯỢNG GIÁ</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r>
              <a:tr h="5864533">
                <a:tc>
                  <a:txBody>
                    <a:bodyPr/>
                    <a:lstStyle/>
                    <a:p>
                      <a:endParaRPr lang="en-US" sz="2400" kern="120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Nếu có đặt ống Nội khí quản, mở KQ:</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Chuẩn bị máy thở cho bệnh nhân thở máy</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Hút đờm rãi</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Chăm sóc ống Nội khí quản, chăm sóc miệng vệ sinh sạch sẽ</a:t>
                      </a:r>
                    </a:p>
                    <a:p>
                      <a:pPr marL="342900" indent="-342900">
                        <a:buFont typeface="Arial" panose="020B0604020202020204" pitchFamily="34" charset="0"/>
                        <a:buChar char="•"/>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Giảm kích thích và lo sợ cho bệnh nhân: Thái độ chăm sóc ân cần, chu đáo</a:t>
                      </a:r>
                    </a:p>
                    <a:p>
                      <a:pPr marL="342900" indent="-342900">
                        <a:buFont typeface="Arial" panose="020B0604020202020204" pitchFamily="34" charset="0"/>
                        <a:buChar char="•"/>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Chăm sóc dinh dưỡng</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Khi bệnh nhân qua cơn khó thở nặng cho uống sữa, nước hoa quả, ăn nhẹ cháo, súp.</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Nếu bệnh nhân nặng thở máy: Đặt sonde dạ dày nuôi dưỡng.</a:t>
                      </a:r>
                    </a:p>
                    <a:p>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19346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76530827"/>
              </p:ext>
            </p:extLst>
          </p:nvPr>
        </p:nvGraphicFramePr>
        <p:xfrm>
          <a:off x="2" y="0"/>
          <a:ext cx="12192000" cy="7053253"/>
        </p:xfrm>
        <a:graphic>
          <a:graphicData uri="http://schemas.openxmlformats.org/drawingml/2006/table">
            <a:tbl>
              <a:tblPr firstRow="1" bandRow="1">
                <a:tableStyleId>{5C22544A-7EE6-4342-B048-85BDC9FD1C3A}</a:tableStyleId>
              </a:tblPr>
              <a:tblGrid>
                <a:gridCol w="1491173"/>
                <a:gridCol w="1702191"/>
                <a:gridCol w="2082019"/>
                <a:gridCol w="5556738"/>
                <a:gridCol w="1359879"/>
              </a:tblGrid>
              <a:tr h="993466">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NHẬN ĐỊNH</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CHẨN ĐOÁN</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LẬP KẾ HOẠCH CHĂM SÓC</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THỰC HIỆN KẾ HOẠCH CHĂM SÓC</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c>
                  <a:txBody>
                    <a:bodyPr/>
                    <a:lstStyle/>
                    <a:p>
                      <a:pPr marL="0" algn="l" defTabSz="914400" rtl="0" eaLnBrk="1" latinLnBrk="0" hangingPunct="1"/>
                      <a:r>
                        <a:rPr lang="en-US" sz="2400" b="1" kern="1200" smtClean="0">
                          <a:solidFill>
                            <a:schemeClr val="bg1"/>
                          </a:solidFill>
                          <a:effectLst/>
                          <a:latin typeface="Times New Roman" panose="02020603050405020304" pitchFamily="18" charset="0"/>
                          <a:ea typeface="+mn-ea"/>
                          <a:cs typeface="Times New Roman" panose="02020603050405020304" pitchFamily="18" charset="0"/>
                        </a:rPr>
                        <a:t>LƯỢNG GIÁ</a:t>
                      </a:r>
                      <a:endParaRPr lang="en-US" sz="2400" b="1" kern="1200">
                        <a:solidFill>
                          <a:schemeClr val="bg1"/>
                        </a:solidFill>
                        <a:effectLst/>
                        <a:latin typeface="Times New Roman" panose="02020603050405020304" pitchFamily="18" charset="0"/>
                        <a:ea typeface="+mn-ea"/>
                        <a:cs typeface="Times New Roman" panose="02020603050405020304" pitchFamily="18" charset="0"/>
                      </a:endParaRPr>
                    </a:p>
                  </a:txBody>
                  <a:tcPr>
                    <a:solidFill>
                      <a:srgbClr val="C00000"/>
                    </a:solidFill>
                  </a:tcPr>
                </a:tc>
              </a:tr>
              <a:tr h="5864533">
                <a:tc>
                  <a:txBody>
                    <a:bodyPr/>
                    <a:lstStyle/>
                    <a:p>
                      <a:endParaRPr lang="en-US" sz="2400" kern="120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342900" indent="-342900" algn="l" defTabSz="914400" rtl="0" eaLnBrk="1" latinLnBrk="0" hangingPunct="1">
                        <a:buFont typeface="Arial" panose="020B0604020202020204" pitchFamily="34" charset="0"/>
                        <a:buChar char="•"/>
                      </a:pPr>
                      <a:r>
                        <a:rPr lang="en-US" sz="2400" b="1" i="1" kern="1200" smtClean="0">
                          <a:solidFill>
                            <a:schemeClr val="dk1"/>
                          </a:solidFill>
                          <a:effectLst/>
                          <a:latin typeface="Times New Roman" panose="02020603050405020304" pitchFamily="18" charset="0"/>
                          <a:ea typeface="+mn-ea"/>
                          <a:cs typeface="Times New Roman" panose="02020603050405020304" pitchFamily="18" charset="0"/>
                        </a:rPr>
                        <a:t>Giáo dục sức khỏe:</a:t>
                      </a:r>
                    </a:p>
                    <a:p>
                      <a:pPr marL="342900" indent="-342900" rtl="0">
                        <a:buFont typeface="Wingdings" panose="05000000000000000000" pitchFamily="2" charset="2"/>
                        <a:buChar char="Ø"/>
                      </a:pPr>
                      <a:r>
                        <a:rPr lang="vi-VN" sz="2400" b="0" i="0" kern="1200" smtClean="0">
                          <a:solidFill>
                            <a:schemeClr val="dk1"/>
                          </a:solidFill>
                          <a:effectLst/>
                          <a:latin typeface="Times New Roman" panose="02020603050405020304" pitchFamily="18" charset="0"/>
                          <a:ea typeface="+mn-ea"/>
                          <a:cs typeface="Times New Roman" panose="02020603050405020304" pitchFamily="18" charset="0"/>
                        </a:rPr>
                        <a:t>Hướng dẫn người thân và bệnh nhân chế độ ăn nhạt. Hướng dẫn cho gia đình người bệnh về các loại thực phẩm cần kiêng ăn không tốt cho bệnh Nhân viên y tế hướng dẫn cho gia đình và người bệnh một số bài tập thể dục để điều hòa khí huyết giúp cho người bệnh luôn có tâm trạng thoải mái ổn định.</a:t>
                      </a:r>
                    </a:p>
                    <a:p>
                      <a:pPr marL="342900" indent="-342900" rtl="0">
                        <a:buFont typeface="Wingdings" panose="05000000000000000000" pitchFamily="2" charset="2"/>
                        <a:buChar char="Ø"/>
                      </a:pPr>
                      <a:r>
                        <a:rPr lang="vi-VN" sz="2400" b="0" i="0" kern="1200" smtClean="0">
                          <a:solidFill>
                            <a:schemeClr val="dk1"/>
                          </a:solidFill>
                          <a:effectLst/>
                          <a:latin typeface="Times New Roman" panose="02020603050405020304" pitchFamily="18" charset="0"/>
                          <a:ea typeface="+mn-ea"/>
                          <a:cs typeface="Times New Roman" panose="02020603050405020304" pitchFamily="18" charset="0"/>
                        </a:rPr>
                        <a:t>Theo dõi diễn biến trong quá trình hồi phục. nếu có bất cứ thắc mắc liên quan cần liên hệ ngay cho nhân viên y tế hoặc các trung tâm y tế ( nếu bệnh nhân điều trị tại nhà )gần đó để kịp thời giải quyết</a:t>
                      </a:r>
                      <a:r>
                        <a:rPr lang="en-US" sz="2400" b="0" i="0" kern="1200" smtClean="0">
                          <a:solidFill>
                            <a:schemeClr val="dk1"/>
                          </a:solidFill>
                          <a:effectLst/>
                          <a:latin typeface="Times New Roman" panose="02020603050405020304" pitchFamily="18" charset="0"/>
                          <a:ea typeface="+mn-ea"/>
                          <a:cs typeface="Times New Roman" panose="02020603050405020304" pitchFamily="18" charset="0"/>
                        </a:rPr>
                        <a:t>.</a:t>
                      </a:r>
                      <a:endParaRPr lang="vi-VN" sz="2400" b="0" i="0" kern="1200" smtClean="0">
                        <a:solidFill>
                          <a:schemeClr val="dk1"/>
                        </a:solidFill>
                        <a:effectLst/>
                        <a:latin typeface="Times New Roman" panose="02020603050405020304" pitchFamily="18" charset="0"/>
                        <a:ea typeface="+mn-ea"/>
                        <a:cs typeface="Times New Roman" panose="02020603050405020304" pitchFamily="18" charset="0"/>
                      </a:endParaRPr>
                    </a:p>
                    <a:p>
                      <a:pPr marL="342900" indent="-342900">
                        <a:buFont typeface="Wingdings" panose="05000000000000000000" pitchFamily="2" charset="2"/>
                        <a:buChar char="Ø"/>
                      </a:pPr>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793241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1529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25026" y="476520"/>
            <a:ext cx="4634602" cy="646331"/>
          </a:xfrm>
          <a:prstGeom prst="rect">
            <a:avLst/>
          </a:prstGeom>
          <a:noFill/>
        </p:spPr>
        <p:txBody>
          <a:bodyPr wrap="none" rtlCol="0">
            <a:spAutoFit/>
            <a:scene3d>
              <a:camera prst="obliqueTopRight"/>
              <a:lightRig rig="soft" dir="t">
                <a:rot lat="0" lon="0" rev="15600000"/>
              </a:lightRig>
            </a:scene3d>
            <a:sp3d extrusionH="57150" prstMaterial="softEdge">
              <a:bevelT w="25400" h="38100"/>
            </a:sp3d>
          </a:bodyPr>
          <a:lstStyle/>
          <a:p>
            <a:r>
              <a:rPr lang="en-US" sz="3600" b="1" smtClean="0">
                <a:ln>
                  <a:solidFill>
                    <a:srgbClr val="C00000"/>
                  </a:solidFill>
                </a:ln>
                <a:solidFill>
                  <a:srgbClr val="C00000"/>
                </a:solidFill>
                <a:latin typeface="Times New Roman" panose="02020603050405020304" pitchFamily="18" charset="0"/>
                <a:cs typeface="Times New Roman" panose="02020603050405020304" pitchFamily="18" charset="0"/>
              </a:rPr>
              <a:t>NỘI DUNG BÀI HỌC</a:t>
            </a:r>
            <a:endParaRPr lang="en-US" sz="3600" b="1">
              <a:ln>
                <a:solidFill>
                  <a:srgbClr val="C00000"/>
                </a:solidFill>
              </a:ln>
              <a:solidFill>
                <a:srgbClr val="C00000"/>
              </a:solidFill>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28964722"/>
              </p:ext>
            </p:extLst>
          </p:nvPr>
        </p:nvGraphicFramePr>
        <p:xfrm>
          <a:off x="413198" y="1619564"/>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35624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graphicEl>
                                              <a:dgm id="{7F5A0C15-0643-497D-B7A9-6B2F6BB060D2}"/>
                                            </p:graphicEl>
                                          </p:spTgt>
                                        </p:tgtEl>
                                        <p:attrNameLst>
                                          <p:attrName>style.visibility</p:attrName>
                                        </p:attrNameLst>
                                      </p:cBhvr>
                                      <p:to>
                                        <p:strVal val="visible"/>
                                      </p:to>
                                    </p:set>
                                    <p:animEffect transition="in" filter="barn(inVertical)">
                                      <p:cBhvr>
                                        <p:cTn id="7" dur="500"/>
                                        <p:tgtEl>
                                          <p:spTgt spid="7">
                                            <p:graphicEl>
                                              <a:dgm id="{7F5A0C15-0643-497D-B7A9-6B2F6BB060D2}"/>
                                            </p:graphic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graphicEl>
                                              <a:dgm id="{57EC4279-A532-4CE1-8DAC-6F8A406DD03B}"/>
                                            </p:graphicEl>
                                          </p:spTgt>
                                        </p:tgtEl>
                                        <p:attrNameLst>
                                          <p:attrName>style.visibility</p:attrName>
                                        </p:attrNameLst>
                                      </p:cBhvr>
                                      <p:to>
                                        <p:strVal val="visible"/>
                                      </p:to>
                                    </p:set>
                                    <p:animEffect transition="in" filter="barn(inVertical)">
                                      <p:cBhvr>
                                        <p:cTn id="10" dur="500"/>
                                        <p:tgtEl>
                                          <p:spTgt spid="7">
                                            <p:graphicEl>
                                              <a:dgm id="{57EC4279-A532-4CE1-8DAC-6F8A406DD03B}"/>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graphicEl>
                                              <a:dgm id="{8464AF4F-605D-4F83-A89E-9C5D16E117D5}"/>
                                            </p:graphicEl>
                                          </p:spTgt>
                                        </p:tgtEl>
                                        <p:attrNameLst>
                                          <p:attrName>style.visibility</p:attrName>
                                        </p:attrNameLst>
                                      </p:cBhvr>
                                      <p:to>
                                        <p:strVal val="visible"/>
                                      </p:to>
                                    </p:set>
                                    <p:animEffect transition="in" filter="barn(inVertical)">
                                      <p:cBhvr>
                                        <p:cTn id="15" dur="500"/>
                                        <p:tgtEl>
                                          <p:spTgt spid="7">
                                            <p:graphicEl>
                                              <a:dgm id="{8464AF4F-605D-4F83-A89E-9C5D16E117D5}"/>
                                            </p:graphic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graphicEl>
                                              <a:dgm id="{BB979C1F-9659-4EC6-BDA1-AACD19F44EC7}"/>
                                            </p:graphicEl>
                                          </p:spTgt>
                                        </p:tgtEl>
                                        <p:attrNameLst>
                                          <p:attrName>style.visibility</p:attrName>
                                        </p:attrNameLst>
                                      </p:cBhvr>
                                      <p:to>
                                        <p:strVal val="visible"/>
                                      </p:to>
                                    </p:set>
                                    <p:animEffect transition="in" filter="barn(inVertical)">
                                      <p:cBhvr>
                                        <p:cTn id="18" dur="500"/>
                                        <p:tgtEl>
                                          <p:spTgt spid="7">
                                            <p:graphicEl>
                                              <a:dgm id="{BB979C1F-9659-4EC6-BDA1-AACD19F44EC7}"/>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
                                            <p:graphicEl>
                                              <a:dgm id="{45DF57B4-4821-4958-BDEC-2F56405E7DD1}"/>
                                            </p:graphicEl>
                                          </p:spTgt>
                                        </p:tgtEl>
                                        <p:attrNameLst>
                                          <p:attrName>style.visibility</p:attrName>
                                        </p:attrNameLst>
                                      </p:cBhvr>
                                      <p:to>
                                        <p:strVal val="visible"/>
                                      </p:to>
                                    </p:set>
                                    <p:animEffect transition="in" filter="barn(inVertical)">
                                      <p:cBhvr>
                                        <p:cTn id="23" dur="500"/>
                                        <p:tgtEl>
                                          <p:spTgt spid="7">
                                            <p:graphicEl>
                                              <a:dgm id="{45DF57B4-4821-4958-BDEC-2F56405E7DD1}"/>
                                            </p:graphic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7">
                                            <p:graphicEl>
                                              <a:dgm id="{4C524144-EBFA-4A9A-88B0-95497C37074B}"/>
                                            </p:graphicEl>
                                          </p:spTgt>
                                        </p:tgtEl>
                                        <p:attrNameLst>
                                          <p:attrName>style.visibility</p:attrName>
                                        </p:attrNameLst>
                                      </p:cBhvr>
                                      <p:to>
                                        <p:strVal val="visible"/>
                                      </p:to>
                                    </p:set>
                                    <p:animEffect transition="in" filter="barn(inVertical)">
                                      <p:cBhvr>
                                        <p:cTn id="26" dur="500"/>
                                        <p:tgtEl>
                                          <p:spTgt spid="7">
                                            <p:graphicEl>
                                              <a:dgm id="{4C524144-EBFA-4A9A-88B0-95497C37074B}"/>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7">
                                            <p:graphicEl>
                                              <a:dgm id="{66A29519-9EDA-40CA-B99F-4D50DC838601}"/>
                                            </p:graphicEl>
                                          </p:spTgt>
                                        </p:tgtEl>
                                        <p:attrNameLst>
                                          <p:attrName>style.visibility</p:attrName>
                                        </p:attrNameLst>
                                      </p:cBhvr>
                                      <p:to>
                                        <p:strVal val="visible"/>
                                      </p:to>
                                    </p:set>
                                    <p:animEffect transition="in" filter="barn(inVertical)">
                                      <p:cBhvr>
                                        <p:cTn id="31" dur="500"/>
                                        <p:tgtEl>
                                          <p:spTgt spid="7">
                                            <p:graphicEl>
                                              <a:dgm id="{66A29519-9EDA-40CA-B99F-4D50DC838601}"/>
                                            </p:graphicEl>
                                          </p:spTgt>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7">
                                            <p:graphicEl>
                                              <a:dgm id="{43C5C771-403E-4CEA-A14A-F7DAE169B88A}"/>
                                            </p:graphicEl>
                                          </p:spTgt>
                                        </p:tgtEl>
                                        <p:attrNameLst>
                                          <p:attrName>style.visibility</p:attrName>
                                        </p:attrNameLst>
                                      </p:cBhvr>
                                      <p:to>
                                        <p:strVal val="visible"/>
                                      </p:to>
                                    </p:set>
                                    <p:animEffect transition="in" filter="barn(inVertical)">
                                      <p:cBhvr>
                                        <p:cTn id="34" dur="500"/>
                                        <p:tgtEl>
                                          <p:spTgt spid="7">
                                            <p:graphicEl>
                                              <a:dgm id="{43C5C771-403E-4CEA-A14A-F7DAE169B88A}"/>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7">
                                            <p:graphicEl>
                                              <a:dgm id="{CC75BC87-A244-493E-B67C-17FA7A02A30A}"/>
                                            </p:graphicEl>
                                          </p:spTgt>
                                        </p:tgtEl>
                                        <p:attrNameLst>
                                          <p:attrName>style.visibility</p:attrName>
                                        </p:attrNameLst>
                                      </p:cBhvr>
                                      <p:to>
                                        <p:strVal val="visible"/>
                                      </p:to>
                                    </p:set>
                                    <p:animEffect transition="in" filter="barn(inVertical)">
                                      <p:cBhvr>
                                        <p:cTn id="39" dur="500"/>
                                        <p:tgtEl>
                                          <p:spTgt spid="7">
                                            <p:graphicEl>
                                              <a:dgm id="{CC75BC87-A244-493E-B67C-17FA7A02A30A}"/>
                                            </p:graphicEl>
                                          </p:spTgt>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7">
                                            <p:graphicEl>
                                              <a:dgm id="{4BBD6EDD-B187-4D4F-9D72-3C39F8ED7E43}"/>
                                            </p:graphicEl>
                                          </p:spTgt>
                                        </p:tgtEl>
                                        <p:attrNameLst>
                                          <p:attrName>style.visibility</p:attrName>
                                        </p:attrNameLst>
                                      </p:cBhvr>
                                      <p:to>
                                        <p:strVal val="visible"/>
                                      </p:to>
                                    </p:set>
                                    <p:animEffect transition="in" filter="barn(inVertical)">
                                      <p:cBhvr>
                                        <p:cTn id="42" dur="500"/>
                                        <p:tgtEl>
                                          <p:spTgt spid="7">
                                            <p:graphicEl>
                                              <a:dgm id="{4BBD6EDD-B187-4D4F-9D72-3C39F8ED7E4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18195" y="507484"/>
            <a:ext cx="3078087" cy="707886"/>
          </a:xfrm>
          <a:prstGeom prst="rect">
            <a:avLst/>
          </a:prstGeom>
        </p:spPr>
        <p:txBody>
          <a:bodyPr wrap="none">
            <a:spAutoFit/>
            <a:scene3d>
              <a:camera prst="perspectiveLeft"/>
              <a:lightRig rig="soft" dir="t">
                <a:rot lat="0" lon="0" rev="15600000"/>
              </a:lightRig>
            </a:scene3d>
            <a:sp3d extrusionH="57150" prstMaterial="softEdge">
              <a:bevelT w="25400" h="38100"/>
            </a:sp3d>
          </a:bodyPr>
          <a:lstStyle/>
          <a:p>
            <a:r>
              <a:rPr lang="en-US" sz="4000" b="1" dirty="0" smtClean="0">
                <a:ln/>
                <a:solidFill>
                  <a:srgbClr val="C00000"/>
                </a:solidFill>
                <a:effectLst>
                  <a:reflection blurRad="6350" stA="50000" endA="300" endPos="50000" dist="60007" dir="5400000" sy="-100000" algn="bl" rotWithShape="0"/>
                </a:effectLst>
                <a:latin typeface="Times New Roman" panose="02020603050405020304" pitchFamily="18" charset="0"/>
                <a:cs typeface="Times New Roman" panose="02020603050405020304" pitchFamily="18" charset="0"/>
              </a:rPr>
              <a:t>KHÁI NIỆM</a:t>
            </a:r>
            <a:endParaRPr lang="en-US" sz="4000" b="1" dirty="0">
              <a:ln/>
              <a:solidFill>
                <a:srgbClr val="C00000"/>
              </a:solidFill>
              <a:effectLst>
                <a:reflection blurRad="6350" stA="50000" endA="300" endPos="50000" dist="60007" dir="5400000" sy="-100000" algn="bl" rotWithShape="0"/>
              </a:effectLst>
              <a:latin typeface="Times New Roman" panose="02020603050405020304" pitchFamily="18" charset="0"/>
              <a:cs typeface="Times New Roman" panose="02020603050405020304" pitchFamily="18" charset="0"/>
            </a:endParaRPr>
          </a:p>
        </p:txBody>
      </p:sp>
      <p:sp>
        <p:nvSpPr>
          <p:cNvPr id="7" name="Content Placeholder 2"/>
          <p:cNvSpPr>
            <a:spLocks noGrp="1"/>
          </p:cNvSpPr>
          <p:nvPr>
            <p:ph idx="1"/>
          </p:nvPr>
        </p:nvSpPr>
        <p:spPr>
          <a:xfrm>
            <a:off x="838200" y="1607127"/>
            <a:ext cx="10515600" cy="4569836"/>
          </a:xfrm>
        </p:spPr>
        <p:txBody>
          <a:bodyPr/>
          <a:lstStyle/>
          <a:p>
            <a:r>
              <a:rPr lang="en-US" dirty="0" err="1">
                <a:latin typeface="Times New Roman" pitchFamily="18" charset="0"/>
                <a:cs typeface="Times New Roman" pitchFamily="18" charset="0"/>
              </a:rPr>
              <a:t>Phù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nặng</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thanh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dịch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khí</a:t>
            </a:r>
            <a:r>
              <a:rPr lang="en-US" dirty="0">
                <a:latin typeface="Times New Roman" pitchFamily="18" charset="0"/>
                <a:cs typeface="Times New Roman" pitchFamily="18" charset="0"/>
              </a:rPr>
              <a:t>.</a:t>
            </a:r>
          </a:p>
          <a:p>
            <a:pPr marL="0" indent="0">
              <a:buNone/>
            </a:pPr>
            <a:endParaRPr lang="en-US" dirty="0">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011" y="3118154"/>
            <a:ext cx="5016138" cy="3177138"/>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5496" y="3118153"/>
            <a:ext cx="4800600" cy="3267442"/>
          </a:xfrm>
          <a:prstGeom prst="rect">
            <a:avLst/>
          </a:prstGeom>
        </p:spPr>
      </p:pic>
    </p:spTree>
    <p:extLst>
      <p:ext uri="{BB962C8B-B14F-4D97-AF65-F5344CB8AC3E}">
        <p14:creationId xmlns:p14="http://schemas.microsoft.com/office/powerpoint/2010/main" val="38061643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scene3d>
              <a:camera prst="orthographicFront"/>
              <a:lightRig rig="threePt" dir="t"/>
            </a:scene3d>
            <a:sp3d extrusionH="57150">
              <a:bevelT w="38100" h="38100"/>
            </a:sp3d>
          </a:bodyPr>
          <a:lstStyle/>
          <a:p>
            <a:pPr algn="ctr"/>
            <a:r>
              <a:rPr lang="en-US" sz="4000" b="1" smtClean="0">
                <a:ln/>
                <a:solidFill>
                  <a:srgbClr val="C00000"/>
                </a:solidFill>
                <a:effectLst>
                  <a:reflection blurRad="6350" stA="50000" endA="300" endPos="50000" dist="60007" dir="5400000" sy="-100000" algn="bl" rotWithShape="0"/>
                </a:effectLst>
                <a:latin typeface="Times New Roman" panose="02020603050405020304" pitchFamily="18" charset="0"/>
                <a:cs typeface="Times New Roman" panose="02020603050405020304" pitchFamily="18" charset="0"/>
              </a:rPr>
              <a:t> </a:t>
            </a:r>
            <a:r>
              <a:rPr lang="en-US" sz="4000" b="1" smtClean="0">
                <a:ln/>
                <a:solidFill>
                  <a:srgbClr val="C00000"/>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NGUYÊN </a:t>
            </a:r>
            <a:r>
              <a:rPr lang="en-US" sz="4000" b="1" dirty="0">
                <a:ln/>
                <a:solidFill>
                  <a:srgbClr val="C00000"/>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NHÂN</a:t>
            </a:r>
            <a:r>
              <a:rPr lang="en-US" b="1" dirty="0">
                <a:ln/>
                <a:solidFill>
                  <a:srgbClr val="C00000"/>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 </a:t>
            </a:r>
            <a:r>
              <a:rPr lang="en-US" b="1" dirty="0">
                <a:ln/>
                <a:solidFill>
                  <a:srgbClr val="C00000"/>
                </a:solidFill>
                <a:effectLst>
                  <a:reflection blurRad="6350" stA="50000" endA="300" endPos="50000" dist="60007" dir="5400000" sy="-100000" algn="bl" rotWithShape="0"/>
                </a:effectLst>
                <a:latin typeface="Times New Roman" panose="02020603050405020304" pitchFamily="18" charset="0"/>
                <a:cs typeface="Times New Roman" panose="02020603050405020304" pitchFamily="18" charset="0"/>
              </a:rPr>
              <a:t/>
            </a:r>
            <a:br>
              <a:rPr lang="en-US" b="1" dirty="0">
                <a:ln/>
                <a:solidFill>
                  <a:srgbClr val="C00000"/>
                </a:solidFill>
                <a:effectLst>
                  <a:reflection blurRad="6350" stA="50000" endA="300" endPos="50000" dist="60007" dir="5400000" sy="-100000" algn="bl" rotWithShape="0"/>
                </a:effectLst>
                <a:latin typeface="Times New Roman" panose="02020603050405020304" pitchFamily="18" charset="0"/>
                <a:cs typeface="Times New Roman" panose="02020603050405020304" pitchFamily="18" charset="0"/>
              </a:rPr>
            </a:br>
            <a:endParaRPr lang="en-US" b="1" dirty="0">
              <a:ln/>
              <a:solidFill>
                <a:srgbClr val="C00000"/>
              </a:solidFill>
              <a:effectLst>
                <a:reflection blurRad="6350" stA="50000" endA="300" endPos="50000" dist="60007" dir="5400000" sy="-100000" algn="bl" rotWithShape="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332934" y="1291053"/>
            <a:ext cx="5181600" cy="4351338"/>
          </a:xfrm>
        </p:spPr>
        <p:txBody>
          <a:bodyPr>
            <a:noAutofit/>
          </a:bodyPr>
          <a:lstStyle/>
          <a:p>
            <a:pPr fontAlgn="base"/>
            <a:r>
              <a:rPr lang="en-US" sz="3000" smtClean="0">
                <a:latin typeface="Times New Roman" pitchFamily="18" charset="0"/>
                <a:cs typeface="Times New Roman" pitchFamily="18" charset="0"/>
              </a:rPr>
              <a:t>Thường </a:t>
            </a:r>
            <a:r>
              <a:rPr lang="en-US" sz="3000" dirty="0" err="1">
                <a:latin typeface="Times New Roman" pitchFamily="18" charset="0"/>
                <a:cs typeface="Times New Roman" pitchFamily="18" charset="0"/>
              </a:rPr>
              <a:t>gặp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các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bệnh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mạch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err="1">
                <a:latin typeface="Times New Roman" pitchFamily="18" charset="0"/>
                <a:cs typeface="Times New Roman" pitchFamily="18" charset="0"/>
              </a:rPr>
              <a:t>bệnh</a:t>
            </a:r>
            <a:r>
              <a:rPr lang="en-US" sz="3000">
                <a:latin typeface="Times New Roman" pitchFamily="18" charset="0"/>
                <a:cs typeface="Times New Roman" pitchFamily="18" charset="0"/>
              </a:rPr>
              <a:t> </a:t>
            </a:r>
            <a:r>
              <a:rPr lang="en-US" sz="3000" smtClean="0">
                <a:latin typeface="Times New Roman" pitchFamily="18" charset="0"/>
                <a:cs typeface="Times New Roman" pitchFamily="18" charset="0"/>
              </a:rPr>
              <a:t>thận:</a:t>
            </a:r>
            <a:endParaRPr lang="en-US" sz="3000" dirty="0">
              <a:latin typeface="Times New Roman" pitchFamily="18" charset="0"/>
              <a:cs typeface="Times New Roman" pitchFamily="18" charset="0"/>
            </a:endParaRPr>
          </a:p>
          <a:p>
            <a:pPr marL="0" indent="0" fontAlgn="base">
              <a:buNone/>
            </a:pPr>
            <a:r>
              <a:rPr lang="en-US" sz="3000" dirty="0">
                <a:latin typeface="Times New Roman" pitchFamily="18" charset="0"/>
                <a:cs typeface="Times New Roman" pitchFamily="18" charset="0"/>
              </a:rPr>
              <a:t>    - </a:t>
            </a:r>
            <a:r>
              <a:rPr lang="en-US" sz="3000" dirty="0" err="1">
                <a:latin typeface="Times New Roman" pitchFamily="18" charset="0"/>
                <a:cs typeface="Times New Roman" pitchFamily="18" charset="0"/>
              </a:rPr>
              <a:t>Bệnh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mạch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nhồi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máu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cơ</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hẹp</a:t>
            </a:r>
            <a:r>
              <a:rPr lang="en-US" sz="3000" dirty="0">
                <a:latin typeface="Times New Roman" pitchFamily="18" charset="0"/>
                <a:cs typeface="Times New Roman" pitchFamily="18" charset="0"/>
              </a:rPr>
              <a:t> van </a:t>
            </a:r>
            <a:r>
              <a:rPr lang="en-US" sz="3000" dirty="0" err="1">
                <a:latin typeface="Times New Roman" pitchFamily="18" charset="0"/>
                <a:cs typeface="Times New Roman" pitchFamily="18" charset="0"/>
              </a:rPr>
              <a:t>hai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lá</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viêm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cơ</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tăng</a:t>
            </a:r>
            <a:r>
              <a:rPr lang="en-US" sz="3000" dirty="0">
                <a:latin typeface="Times New Roman" pitchFamily="18" charset="0"/>
                <a:cs typeface="Times New Roman" pitchFamily="18" charset="0"/>
              </a:rPr>
              <a:t> </a:t>
            </a:r>
            <a:r>
              <a:rPr lang="en-US" sz="3000" err="1">
                <a:latin typeface="Times New Roman" pitchFamily="18" charset="0"/>
                <a:cs typeface="Times New Roman" pitchFamily="18" charset="0"/>
              </a:rPr>
              <a:t>huyết</a:t>
            </a:r>
            <a:r>
              <a:rPr lang="en-US" sz="3000">
                <a:latin typeface="Times New Roman" pitchFamily="18" charset="0"/>
                <a:cs typeface="Times New Roman" pitchFamily="18" charset="0"/>
              </a:rPr>
              <a:t> </a:t>
            </a:r>
            <a:r>
              <a:rPr lang="en-US" sz="3000" smtClean="0">
                <a:latin typeface="Times New Roman" pitchFamily="18" charset="0"/>
                <a:cs typeface="Times New Roman" pitchFamily="18" charset="0"/>
              </a:rPr>
              <a:t>áp.</a:t>
            </a:r>
            <a:endParaRPr lang="en-US" sz="3000" dirty="0">
              <a:latin typeface="Times New Roman" pitchFamily="18" charset="0"/>
              <a:cs typeface="Times New Roman" pitchFamily="18" charset="0"/>
            </a:endParaRPr>
          </a:p>
          <a:p>
            <a:pPr marL="0" indent="0" fontAlgn="base">
              <a:buNone/>
            </a:pPr>
            <a:r>
              <a:rPr lang="en-US" sz="3000" dirty="0">
                <a:latin typeface="Times New Roman" pitchFamily="18" charset="0"/>
                <a:cs typeface="Times New Roman" pitchFamily="18" charset="0"/>
              </a:rPr>
              <a:t>    - </a:t>
            </a:r>
            <a:r>
              <a:rPr lang="en-US" sz="3000" dirty="0" err="1">
                <a:latin typeface="Times New Roman" pitchFamily="18" charset="0"/>
                <a:cs typeface="Times New Roman" pitchFamily="18" charset="0"/>
              </a:rPr>
              <a:t>Suy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thận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cấp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suy</a:t>
            </a:r>
            <a:r>
              <a:rPr lang="en-US" sz="3000" dirty="0">
                <a:latin typeface="Times New Roman" pitchFamily="18" charset="0"/>
                <a:cs typeface="Times New Roman" pitchFamily="18" charset="0"/>
              </a:rPr>
              <a:t> </a:t>
            </a:r>
            <a:r>
              <a:rPr lang="en-US" sz="3000" err="1">
                <a:latin typeface="Times New Roman" pitchFamily="18" charset="0"/>
                <a:cs typeface="Times New Roman" pitchFamily="18" charset="0"/>
              </a:rPr>
              <a:t>thận</a:t>
            </a:r>
            <a:r>
              <a:rPr lang="en-US" sz="3000">
                <a:latin typeface="Times New Roman" pitchFamily="18" charset="0"/>
                <a:cs typeface="Times New Roman" pitchFamily="18" charset="0"/>
              </a:rPr>
              <a:t> </a:t>
            </a:r>
            <a:r>
              <a:rPr lang="en-US" sz="3000" smtClean="0">
                <a:latin typeface="Times New Roman" pitchFamily="18" charset="0"/>
                <a:cs typeface="Times New Roman" pitchFamily="18" charset="0"/>
              </a:rPr>
              <a:t>mạn.</a:t>
            </a:r>
            <a:endParaRPr lang="en-US" sz="3000" dirty="0">
              <a:latin typeface="Times New Roman" pitchFamily="18" charset="0"/>
              <a:cs typeface="Times New Roman" pitchFamily="18" charset="0"/>
            </a:endParaRPr>
          </a:p>
          <a:p>
            <a:pPr marL="0" indent="0" fontAlgn="base">
              <a:buNone/>
            </a:pPr>
            <a:r>
              <a:rPr lang="en-US" sz="3000" dirty="0">
                <a:latin typeface="Times New Roman" pitchFamily="18" charset="0"/>
                <a:cs typeface="Times New Roman" pitchFamily="18" charset="0"/>
              </a:rPr>
              <a:t>  </a:t>
            </a:r>
            <a:r>
              <a:rPr lang="en-US" sz="3000">
                <a:latin typeface="Times New Roman" pitchFamily="18" charset="0"/>
                <a:cs typeface="Times New Roman" pitchFamily="18" charset="0"/>
              </a:rPr>
              <a:t> </a:t>
            </a:r>
            <a:endParaRPr lang="en-US" sz="3000" dirty="0">
              <a:latin typeface="Times New Roman" pitchFamily="18" charset="0"/>
              <a:cs typeface="Times New Roman" pitchFamily="18" charset="0"/>
            </a:endParaRPr>
          </a:p>
        </p:txBody>
      </p:sp>
      <p:sp>
        <p:nvSpPr>
          <p:cNvPr id="6" name="Content Placeholder 5"/>
          <p:cNvSpPr>
            <a:spLocks noGrp="1"/>
          </p:cNvSpPr>
          <p:nvPr>
            <p:ph sz="half" idx="2"/>
          </p:nvPr>
        </p:nvSpPr>
        <p:spPr>
          <a:xfrm>
            <a:off x="5893191" y="1291053"/>
            <a:ext cx="5181600" cy="4351338"/>
          </a:xfrm>
        </p:spPr>
        <p:txBody>
          <a:bodyPr/>
          <a:lstStyle/>
          <a:p>
            <a:pPr fontAlgn="base"/>
            <a:r>
              <a:rPr lang="en-US" smtClean="0">
                <a:latin typeface="Times New Roman" pitchFamily="18" charset="0"/>
                <a:cs typeface="Times New Roman" pitchFamily="18" charset="0"/>
              </a:rPr>
              <a:t>Nguyên </a:t>
            </a:r>
            <a:r>
              <a:rPr lang="en-US">
                <a:latin typeface="Times New Roman" pitchFamily="18" charset="0"/>
                <a:cs typeface="Times New Roman" pitchFamily="18" charset="0"/>
              </a:rPr>
              <a:t>nhân khác:</a:t>
            </a:r>
          </a:p>
          <a:p>
            <a:pPr marL="0" indent="0" fontAlgn="base">
              <a:buNone/>
            </a:pPr>
            <a:r>
              <a:rPr lang="en-US">
                <a:latin typeface="Times New Roman" pitchFamily="18" charset="0"/>
                <a:cs typeface="Times New Roman" pitchFamily="18" charset="0"/>
              </a:rPr>
              <a:t>            + Ngộ độc: monoxit cacbon, photpho hữu </a:t>
            </a:r>
            <a:r>
              <a:rPr lang="en-US" smtClean="0">
                <a:latin typeface="Times New Roman" pitchFamily="18" charset="0"/>
                <a:cs typeface="Times New Roman" pitchFamily="18" charset="0"/>
              </a:rPr>
              <a:t>cơ.</a:t>
            </a:r>
            <a:endParaRPr lang="en-US">
              <a:latin typeface="Times New Roman" pitchFamily="18" charset="0"/>
              <a:cs typeface="Times New Roman" pitchFamily="18" charset="0"/>
            </a:endParaRPr>
          </a:p>
          <a:p>
            <a:pPr marL="0" indent="0" fontAlgn="base">
              <a:buNone/>
            </a:pPr>
            <a:r>
              <a:rPr lang="en-US">
                <a:latin typeface="Times New Roman" pitchFamily="18" charset="0"/>
                <a:cs typeface="Times New Roman" pitchFamily="18" charset="0"/>
              </a:rPr>
              <a:t>            + Tai biến trong các thủ thuật: thông tim, chọc tháo dịch màng phổi </a:t>
            </a:r>
            <a:r>
              <a:rPr lang="en-US" smtClean="0">
                <a:latin typeface="Times New Roman" pitchFamily="18" charset="0"/>
                <a:cs typeface="Times New Roman" pitchFamily="18" charset="0"/>
              </a:rPr>
              <a:t>quá nhanh</a:t>
            </a:r>
            <a:r>
              <a:rPr lang="en-US">
                <a:latin typeface="Times New Roman" pitchFamily="18" charset="0"/>
                <a:cs typeface="Times New Roman" pitchFamily="18" charset="0"/>
              </a:rPr>
              <a:t>, quá </a:t>
            </a:r>
            <a:r>
              <a:rPr lang="en-US" smtClean="0">
                <a:latin typeface="Times New Roman" pitchFamily="18" charset="0"/>
                <a:cs typeface="Times New Roman" pitchFamily="18" charset="0"/>
              </a:rPr>
              <a:t>nhiều.</a:t>
            </a:r>
            <a:r>
              <a:rPr lang="en-US">
                <a:latin typeface="Times New Roman" pitchFamily="18" charset="0"/>
                <a:cs typeface="Times New Roman" pitchFamily="18" charset="0"/>
              </a:rPr>
              <a:t> </a:t>
            </a:r>
          </a:p>
          <a:p>
            <a:pPr marL="0" indent="0" fontAlgn="base">
              <a:buNone/>
            </a:pPr>
            <a:r>
              <a:rPr lang="en-US">
                <a:latin typeface="Times New Roman" pitchFamily="18" charset="0"/>
                <a:cs typeface="Times New Roman" pitchFamily="18" charset="0"/>
              </a:rPr>
              <a:t>           + Truyền dịch quá nhanh, quá </a:t>
            </a:r>
            <a:r>
              <a:rPr lang="en-US" smtClean="0">
                <a:latin typeface="Times New Roman" pitchFamily="18" charset="0"/>
                <a:cs typeface="Times New Roman" pitchFamily="18" charset="0"/>
              </a:rPr>
              <a:t>nhiều.</a:t>
            </a:r>
            <a:endParaRPr lang="en-US">
              <a:latin typeface="Times New Roman" pitchFamily="18" charset="0"/>
              <a:cs typeface="Times New Roman" pitchFamily="18" charset="0"/>
            </a:endParaRPr>
          </a:p>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44" y="4206240"/>
            <a:ext cx="5309381" cy="2587162"/>
          </a:xfrm>
          <a:prstGeom prst="rect">
            <a:avLst/>
          </a:prstGeom>
        </p:spPr>
      </p:pic>
    </p:spTree>
    <p:extLst>
      <p:ext uri="{BB962C8B-B14F-4D97-AF65-F5344CB8AC3E}">
        <p14:creationId xmlns:p14="http://schemas.microsoft.com/office/powerpoint/2010/main" val="279429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2" presetClass="entr" presetSubtype="2" fill="hold" grpId="0" nodeType="after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2" fill="hold" grpId="0" nodeType="after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 calcmode="lin" valueType="num">
                                      <p:cBhvr additive="base">
                                        <p:cTn id="28"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 presetClass="entr" presetSubtype="2" fill="hold" grpId="0" nodeType="after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 calcmode="lin" valueType="num">
                                      <p:cBhvr additive="base">
                                        <p:cTn id="33"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2" fill="hold" grpId="0" nodeType="after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additive="base">
                                        <p:cTn id="38"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6" presetClass="entr" presetSubtype="16" fill="hold"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circle(in)">
                                      <p:cBhvr>
                                        <p:cTn id="4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65419" y="263236"/>
            <a:ext cx="3884397" cy="707886"/>
          </a:xfrm>
          <a:prstGeom prst="rect">
            <a:avLst/>
          </a:prstGeom>
          <a:noFill/>
        </p:spPr>
        <p:txBody>
          <a:bodyPr wrap="none" rtlCol="0">
            <a:spAutoFit/>
            <a:scene3d>
              <a:camera prst="perspectiveFront"/>
              <a:lightRig rig="harsh" dir="t"/>
            </a:scene3d>
            <a:sp3d extrusionH="57150" prstMaterial="matte">
              <a:bevelT w="63500" h="12700" prst="relaxedInset"/>
              <a:contourClr>
                <a:schemeClr val="bg1">
                  <a:lumMod val="65000"/>
                </a:schemeClr>
              </a:contourClr>
            </a:sp3d>
          </a:bodyPr>
          <a:lstStyle/>
          <a:p>
            <a:r>
              <a:rPr lang="en-US" sz="4000" b="1" smtClean="0">
                <a:ln/>
                <a:solidFill>
                  <a:srgbClr val="C00000"/>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TRIỆU CHỨNG</a:t>
            </a:r>
            <a:endParaRPr lang="en-US" sz="4000" b="1">
              <a:ln/>
              <a:solidFill>
                <a:srgbClr val="C00000"/>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Content Placeholder 15"/>
          <p:cNvSpPr>
            <a:spLocks noGrp="1"/>
          </p:cNvSpPr>
          <p:nvPr>
            <p:ph idx="1"/>
          </p:nvPr>
        </p:nvSpPr>
        <p:spPr>
          <a:xfrm>
            <a:off x="429065" y="1308746"/>
            <a:ext cx="11444068" cy="5078437"/>
          </a:xfrm>
        </p:spPr>
        <p:txBody>
          <a:bodyPr numCol="2">
            <a:noAutofit/>
          </a:bodyPr>
          <a:lstStyle/>
          <a:p>
            <a:pPr>
              <a:spcAft>
                <a:spcPts val="10200"/>
              </a:spcAft>
            </a:pPr>
            <a:r>
              <a:rPr lang="vi-VN" b="1">
                <a:latin typeface="Times New Roman" panose="02020603050405020304" pitchFamily="18" charset="0"/>
                <a:cs typeface="Times New Roman" panose="02020603050405020304" pitchFamily="18" charset="0"/>
              </a:rPr>
              <a:t>Lâm </a:t>
            </a:r>
            <a:r>
              <a:rPr lang="vi-VN" b="1" smtClean="0">
                <a:latin typeface="Times New Roman" panose="02020603050405020304" pitchFamily="18" charset="0"/>
                <a:cs typeface="Times New Roman" panose="02020603050405020304" pitchFamily="18" charset="0"/>
              </a:rPr>
              <a:t>sàng</a:t>
            </a:r>
            <a:r>
              <a:rPr lang="vi-VN" sz="2400">
                <a:latin typeface="Times New Roman" panose="02020603050405020304" pitchFamily="18" charset="0"/>
                <a:cs typeface="Times New Roman" panose="02020603050405020304" pitchFamily="18" charset="0"/>
              </a:rPr>
              <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Cơn phù phổi cấp thường xuất hiện đột ngột, tiến triển nhanh, hay gặp về đêm.</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Bệnh nhân lo lắng, hoảng hốt, vã mồ hôi</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Khó thở, thở nhanh (trên 30 lần phút), phải ngồi dậy để thở, tím môi và đầu chi </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Có thể khạc ra đờm bọt </a:t>
            </a:r>
            <a:r>
              <a:rPr lang="vi-VN" sz="2400" smtClean="0">
                <a:latin typeface="Times New Roman" panose="02020603050405020304" pitchFamily="18" charset="0"/>
                <a:cs typeface="Times New Roman" panose="02020603050405020304" pitchFamily="18" charset="0"/>
              </a:rPr>
              <a:t>hồng</a:t>
            </a:r>
            <a:endParaRPr lang="en-US" sz="2400" smtClean="0">
              <a:latin typeface="Times New Roman" panose="02020603050405020304" pitchFamily="18" charset="0"/>
              <a:cs typeface="Times New Roman" panose="02020603050405020304" pitchFamily="18" charset="0"/>
            </a:endParaRPr>
          </a:p>
          <a:p>
            <a:pPr marL="0" indent="0">
              <a:spcAft>
                <a:spcPts val="1800"/>
              </a:spcAft>
              <a:buNone/>
            </a:pPr>
            <a:r>
              <a:rPr lang="vi-VN" sz="2400">
                <a:latin typeface="Times New Roman" panose="02020603050405020304" pitchFamily="18" charset="0"/>
                <a:cs typeface="Times New Roman" panose="02020603050405020304" pitchFamily="18" charset="0"/>
              </a:rPr>
              <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Nhịp tim nhanh (100 -140 lần phút), </a:t>
            </a:r>
            <a:r>
              <a:rPr lang="vi-VN" sz="2400" smtClean="0">
                <a:latin typeface="Times New Roman" panose="02020603050405020304" pitchFamily="18" charset="0"/>
                <a:cs typeface="Times New Roman" panose="02020603050405020304" pitchFamily="18" charset="0"/>
              </a:rPr>
              <a:t>có </a:t>
            </a:r>
            <a:r>
              <a:rPr lang="vi-VN" sz="2400">
                <a:latin typeface="Times New Roman" panose="02020603050405020304" pitchFamily="18" charset="0"/>
                <a:cs typeface="Times New Roman" panose="02020603050405020304" pitchFamily="18" charset="0"/>
              </a:rPr>
              <a:t>thể nghe thấy nhịp ngựa phi trái, tĩnh mạch cổ nổi.</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Huyết áp có thể bình thường hoặc tăng </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Phù phổi cấp kéo dài, muộn, bệnh nhân sẽ suy hô hấp nặng, tụt HA, rối loạn ý thức.</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a:r>
            <a:br>
              <a:rPr lang="vi-VN" sz="2400">
                <a:latin typeface="Times New Roman" panose="02020603050405020304" pitchFamily="18" charset="0"/>
                <a:cs typeface="Times New Roman" panose="02020603050405020304" pitchFamily="18" charset="0"/>
              </a:rPr>
            </a:br>
            <a:r>
              <a:rPr lang="vi-VN" sz="2400">
                <a:latin typeface="Times New Roman" panose="02020603050405020304" pitchFamily="18" charset="0"/>
                <a:cs typeface="Times New Roman" panose="02020603050405020304" pitchFamily="18" charset="0"/>
              </a:rPr>
              <a:t>- Các triệu chứng lâm sàng của bệnh lý nguyên nhân phù phổi cấp: rung tâm trương, tim ngựa phi, phù…</a:t>
            </a:r>
            <a:br>
              <a:rPr lang="vi-VN" sz="2400">
                <a:latin typeface="Times New Roman" panose="02020603050405020304" pitchFamily="18" charset="0"/>
                <a:cs typeface="Times New Roman" panose="02020603050405020304" pitchFamily="18" charset="0"/>
              </a:rPr>
            </a:br>
            <a:endParaRPr lang="en-US" sz="2400">
              <a:latin typeface="Times New Roman" panose="02020603050405020304" pitchFamily="18" charset="0"/>
              <a:cs typeface="Times New Roman" panose="02020603050405020304" pitchFamily="18" charset="0"/>
            </a:endParaRPr>
          </a:p>
        </p:txBody>
      </p: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945" y="4740812"/>
            <a:ext cx="5244319" cy="2117188"/>
          </a:xfrm>
          <a:prstGeom prst="rect">
            <a:avLst/>
          </a:prstGeom>
        </p:spPr>
      </p:pic>
    </p:spTree>
    <p:extLst>
      <p:ext uri="{BB962C8B-B14F-4D97-AF65-F5344CB8AC3E}">
        <p14:creationId xmlns:p14="http://schemas.microsoft.com/office/powerpoint/2010/main" val="10483733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 calcmode="lin" valueType="num">
                                      <p:cBhvr additive="base">
                                        <p:cTn id="12" dur="500" fill="hold"/>
                                        <p:tgtEl>
                                          <p:spTgt spid="16">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6">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arn(inVertical)">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083" y="1825624"/>
            <a:ext cx="11746523" cy="5032375"/>
          </a:xfrm>
        </p:spPr>
        <p:txBody>
          <a:bodyPr>
            <a:normAutofit fontScale="92500" lnSpcReduction="10000"/>
          </a:bodyPr>
          <a:lstStyle/>
          <a:p>
            <a:r>
              <a:rPr lang="vi-VN" b="1">
                <a:latin typeface="+mj-lt"/>
              </a:rPr>
              <a:t>Cận lâm sàng</a:t>
            </a:r>
            <a:br>
              <a:rPr lang="vi-VN" b="1">
                <a:latin typeface="+mj-lt"/>
              </a:rPr>
            </a:br>
            <a:r>
              <a:rPr lang="vi-VN">
                <a:latin typeface="+mj-lt"/>
              </a:rPr>
              <a:t/>
            </a:r>
            <a:br>
              <a:rPr lang="vi-VN">
                <a:latin typeface="+mj-lt"/>
              </a:rPr>
            </a:br>
            <a:r>
              <a:rPr lang="vi-VN">
                <a:latin typeface="+mj-lt"/>
              </a:rPr>
              <a:t>- XQ phổi: mờ lan toả 2 bên phổi, lan từ rốn phổi ra (hình cánh bướm); có thể thấy bóng tim to (chỉ số tim- ngực &gt; 50%)</a:t>
            </a:r>
            <a:br>
              <a:rPr lang="vi-VN">
                <a:latin typeface="+mj-lt"/>
              </a:rPr>
            </a:br>
            <a:r>
              <a:rPr lang="vi-VN">
                <a:latin typeface="+mj-lt"/>
              </a:rPr>
              <a:t/>
            </a:r>
            <a:br>
              <a:rPr lang="vi-VN">
                <a:latin typeface="+mj-lt"/>
              </a:rPr>
            </a:br>
            <a:r>
              <a:rPr lang="vi-VN">
                <a:latin typeface="+mj-lt"/>
              </a:rPr>
              <a:t>- Khí máu: PaO</a:t>
            </a:r>
            <a:r>
              <a:rPr lang="vi-VN" baseline="-25000">
                <a:latin typeface="+mj-lt"/>
              </a:rPr>
              <a:t>2</a:t>
            </a:r>
            <a:r>
              <a:rPr lang="vi-VN">
                <a:latin typeface="+mj-lt"/>
              </a:rPr>
              <a:t> giảm, PaCO</a:t>
            </a:r>
            <a:r>
              <a:rPr lang="vi-VN" baseline="-25000">
                <a:latin typeface="+mj-lt"/>
              </a:rPr>
              <a:t>2</a:t>
            </a:r>
            <a:r>
              <a:rPr lang="vi-VN">
                <a:latin typeface="+mj-lt"/>
              </a:rPr>
              <a:t> bình thường hoặc </a:t>
            </a:r>
            <a:r>
              <a:rPr lang="vi-VN" smtClean="0">
                <a:latin typeface="+mj-lt"/>
              </a:rPr>
              <a:t>giảm</a:t>
            </a:r>
            <a:r>
              <a:rPr lang="en-US" smtClean="0">
                <a:latin typeface="+mj-lt"/>
              </a:rPr>
              <a:t>.</a:t>
            </a:r>
            <a:r>
              <a:rPr lang="vi-VN" smtClean="0">
                <a:latin typeface="+mj-lt"/>
              </a:rPr>
              <a:t/>
            </a:r>
            <a:br>
              <a:rPr lang="vi-VN" smtClean="0">
                <a:latin typeface="+mj-lt"/>
              </a:rPr>
            </a:br>
            <a:r>
              <a:rPr lang="vi-VN">
                <a:latin typeface="+mj-lt"/>
              </a:rPr>
              <a:t/>
            </a:r>
            <a:br>
              <a:rPr lang="vi-VN">
                <a:latin typeface="+mj-lt"/>
              </a:rPr>
            </a:br>
            <a:r>
              <a:rPr lang="vi-VN">
                <a:latin typeface="+mj-lt"/>
              </a:rPr>
              <a:t>- Các xét nghiệm và thăm dò khác</a:t>
            </a:r>
            <a:r>
              <a:rPr lang="vi-VN" smtClean="0">
                <a:latin typeface="+mj-lt"/>
              </a:rPr>
              <a:t>:</a:t>
            </a:r>
            <a:r>
              <a:rPr lang="vi-VN">
                <a:latin typeface="+mj-lt"/>
              </a:rPr>
              <a:t/>
            </a:r>
            <a:br>
              <a:rPr lang="vi-VN">
                <a:latin typeface="+mj-lt"/>
              </a:rPr>
            </a:br>
            <a:r>
              <a:rPr lang="vi-VN">
                <a:latin typeface="+mj-lt"/>
              </a:rPr>
              <a:t>. Đánh giá huyết động: CVP (áp lực tĩnh mạch trung tâm); PCWP (áp lực mao mạch phổi bít) tăng; CO (cung lượng tim) </a:t>
            </a:r>
            <a:r>
              <a:rPr lang="vi-VN" smtClean="0">
                <a:latin typeface="+mj-lt"/>
              </a:rPr>
              <a:t>giảm</a:t>
            </a:r>
            <a:r>
              <a:rPr lang="en-US" smtClean="0">
                <a:latin typeface="+mj-lt"/>
              </a:rPr>
              <a:t>.</a:t>
            </a:r>
            <a:r>
              <a:rPr lang="vi-VN">
                <a:latin typeface="+mj-lt"/>
              </a:rPr>
              <a:t/>
            </a:r>
            <a:br>
              <a:rPr lang="vi-VN">
                <a:latin typeface="+mj-lt"/>
              </a:rPr>
            </a:br>
            <a:r>
              <a:rPr lang="vi-VN">
                <a:latin typeface="+mj-lt"/>
              </a:rPr>
              <a:t>. Điện tâm đồ: có thể thấy dấu hiệu NMCT, dầy thất trái... </a:t>
            </a:r>
            <a:br>
              <a:rPr lang="vi-VN">
                <a:latin typeface="+mj-lt"/>
              </a:rPr>
            </a:br>
            <a:r>
              <a:rPr lang="vi-VN">
                <a:latin typeface="+mj-lt"/>
              </a:rPr>
              <a:t/>
            </a:r>
            <a:br>
              <a:rPr lang="vi-VN">
                <a:latin typeface="+mj-lt"/>
              </a:rPr>
            </a:br>
            <a:r>
              <a:rPr lang="vi-VN">
                <a:latin typeface="+mj-lt"/>
              </a:rPr>
              <a:t>- Các xét nghiệm tuỳ theo nguyên nhân phù phổi cấp: tăng ure, creatinin trong suy thận; tăng CKMB, troponin trong nhồi máu cơ tim</a:t>
            </a:r>
            <a:r>
              <a:rPr lang="vi-VN" smtClean="0">
                <a:latin typeface="+mj-lt"/>
              </a:rPr>
              <a:t>.</a:t>
            </a:r>
            <a:r>
              <a:rPr lang="vi-VN">
                <a:latin typeface="+mj-lt"/>
              </a:rPr>
              <a:t/>
            </a:r>
            <a:br>
              <a:rPr lang="vi-VN">
                <a:latin typeface="+mj-lt"/>
              </a:rPr>
            </a:br>
            <a:endParaRPr lang="en-US">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5035" y="0"/>
            <a:ext cx="5326966" cy="2152357"/>
          </a:xfrm>
          <a:prstGeom prst="rect">
            <a:avLst/>
          </a:prstGeom>
        </p:spPr>
      </p:pic>
      <p:sp>
        <p:nvSpPr>
          <p:cNvPr id="5" name="Rectangle 4"/>
          <p:cNvSpPr/>
          <p:nvPr/>
        </p:nvSpPr>
        <p:spPr>
          <a:xfrm>
            <a:off x="2271076" y="204926"/>
            <a:ext cx="3884397" cy="707886"/>
          </a:xfrm>
          <a:prstGeom prst="rect">
            <a:avLst/>
          </a:prstGeom>
        </p:spPr>
        <p:txBody>
          <a:bodyPr wrap="none">
            <a:spAutoFit/>
            <a:scene3d>
              <a:camera prst="orthographicFront"/>
              <a:lightRig rig="threePt" dir="t"/>
            </a:scene3d>
            <a:sp3d extrusionH="57150">
              <a:bevelT w="38100" h="38100"/>
            </a:sp3d>
          </a:bodyPr>
          <a:lstStyle/>
          <a:p>
            <a:r>
              <a:rPr lang="en-US" sz="4000" b="1">
                <a:ln/>
                <a:solidFill>
                  <a:srgbClr val="C00000"/>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TRIỆU CHỨNG</a:t>
            </a:r>
          </a:p>
        </p:txBody>
      </p:sp>
    </p:spTree>
    <p:extLst>
      <p:ext uri="{BB962C8B-B14F-4D97-AF65-F5344CB8AC3E}">
        <p14:creationId xmlns:p14="http://schemas.microsoft.com/office/powerpoint/2010/main" val="186045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6"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5890" y="798038"/>
            <a:ext cx="5752406" cy="6517179"/>
          </a:xfrm>
        </p:spPr>
        <p:txBody>
          <a:bodyPr>
            <a:normAutofit/>
          </a:bodyPr>
          <a:lstStyle/>
          <a:p>
            <a:pPr marL="0" lvl="0" indent="0" fontAlgn="base">
              <a:buNone/>
            </a:pPr>
            <a:r>
              <a:rPr lang="en-US" sz="3000" i="1" dirty="0" smtClean="0">
                <a:latin typeface="Times New Roman"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Điều</a:t>
            </a:r>
            <a:r>
              <a:rPr lang="en-US" sz="3000" i="1" dirty="0" smtClean="0">
                <a:latin typeface="Times New Roman" panose="02020603050405020304" pitchFamily="18" charset="0"/>
                <a:cs typeface="Times New Roman" panose="02020603050405020304" pitchFamily="18" charset="0"/>
              </a:rPr>
              <a:t> </a:t>
            </a:r>
            <a:r>
              <a:rPr lang="en-US" sz="3000" i="1" dirty="0" err="1">
                <a:latin typeface="Times New Roman" panose="02020603050405020304" pitchFamily="18" charset="0"/>
                <a:cs typeface="Times New Roman" panose="02020603050405020304" pitchFamily="18" charset="0"/>
              </a:rPr>
              <a:t>trị</a:t>
            </a:r>
            <a:r>
              <a:rPr lang="en-US" sz="3000" i="1" dirty="0">
                <a:latin typeface="Times New Roman" panose="02020603050405020304" pitchFamily="18" charset="0"/>
                <a:cs typeface="Times New Roman" panose="02020603050405020304" pitchFamily="18" charset="0"/>
              </a:rPr>
              <a:t> </a:t>
            </a:r>
            <a:r>
              <a:rPr lang="en-US" sz="3000" i="1" dirty="0" err="1">
                <a:latin typeface="Times New Roman" panose="02020603050405020304" pitchFamily="18" charset="0"/>
                <a:cs typeface="Times New Roman" panose="02020603050405020304" pitchFamily="18" charset="0"/>
              </a:rPr>
              <a:t>triệu</a:t>
            </a:r>
            <a:r>
              <a:rPr lang="en-US" sz="3000" i="1" dirty="0">
                <a:latin typeface="Times New Roman" panose="02020603050405020304" pitchFamily="18" charset="0"/>
                <a:cs typeface="Times New Roman" panose="02020603050405020304" pitchFamily="18" charset="0"/>
              </a:rPr>
              <a:t> </a:t>
            </a:r>
            <a:r>
              <a:rPr lang="en-US" sz="3000" i="1" dirty="0" err="1">
                <a:latin typeface="Times New Roman" panose="02020603050405020304" pitchFamily="18" charset="0"/>
                <a:cs typeface="Times New Roman" panose="02020603050405020304" pitchFamily="18" charset="0"/>
              </a:rPr>
              <a:t>chứng</a:t>
            </a:r>
            <a:r>
              <a:rPr lang="en-US" sz="3000" i="1" dirty="0" smtClean="0">
                <a:latin typeface="Times New Roman" panose="02020603050405020304" pitchFamily="18" charset="0"/>
                <a:cs typeface="Times New Roman" panose="02020603050405020304" pitchFamily="18" charset="0"/>
              </a:rPr>
              <a:t>:</a:t>
            </a:r>
          </a:p>
          <a:p>
            <a:pPr fontAlgn="base"/>
            <a:r>
              <a:rPr lang="en-US" sz="3000" dirty="0" err="1">
                <a:latin typeface="Times New Roman" pitchFamily="18" charset="0"/>
                <a:cs typeface="Times New Roman" pitchFamily="18" charset="0"/>
              </a:rPr>
              <a:t>Đặt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bệnh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nhân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ngồi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hoặc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nửa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nằm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nửa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ngồi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thõng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chân</a:t>
            </a:r>
            <a:endParaRPr lang="en-US" sz="3000" dirty="0">
              <a:latin typeface="Times New Roman" pitchFamily="18" charset="0"/>
              <a:cs typeface="Times New Roman" pitchFamily="18" charset="0"/>
            </a:endParaRPr>
          </a:p>
          <a:p>
            <a:pPr fontAlgn="base"/>
            <a:r>
              <a:rPr lang="en-US" sz="3000" dirty="0" err="1">
                <a:latin typeface="Times New Roman" pitchFamily="18" charset="0"/>
                <a:cs typeface="Times New Roman" pitchFamily="18" charset="0"/>
              </a:rPr>
              <a:t>Thở</a:t>
            </a:r>
            <a:r>
              <a:rPr lang="en-US" sz="3000" dirty="0">
                <a:latin typeface="Times New Roman" pitchFamily="18" charset="0"/>
                <a:cs typeface="Times New Roman" pitchFamily="18" charset="0"/>
              </a:rPr>
              <a:t> oxy 6-8 </a:t>
            </a:r>
            <a:r>
              <a:rPr lang="en-US" sz="3000" dirty="0" err="1">
                <a:latin typeface="Times New Roman" pitchFamily="18" charset="0"/>
                <a:cs typeface="Times New Roman" pitchFamily="18" charset="0"/>
              </a:rPr>
              <a:t>lít</a:t>
            </a:r>
            <a:r>
              <a:rPr lang="en-US" sz="3000" dirty="0">
                <a:latin typeface="Times New Roman" pitchFamily="18" charset="0"/>
                <a:cs typeface="Times New Roman" pitchFamily="18" charset="0"/>
              </a:rPr>
              <a:t>/</a:t>
            </a:r>
            <a:r>
              <a:rPr lang="en-US" sz="3000" dirty="0" err="1">
                <a:latin typeface="Times New Roman" pitchFamily="18" charset="0"/>
                <a:cs typeface="Times New Roman" pitchFamily="18" charset="0"/>
              </a:rPr>
              <a:t>phút</a:t>
            </a:r>
            <a:r>
              <a:rPr lang="en-US" sz="3000" dirty="0">
                <a:latin typeface="Times New Roman" pitchFamily="18" charset="0"/>
                <a:cs typeface="Times New Roman" pitchFamily="18" charset="0"/>
              </a:rPr>
              <a:t> qua </a:t>
            </a:r>
            <a:r>
              <a:rPr lang="en-US" sz="3000" dirty="0" err="1">
                <a:latin typeface="Times New Roman" pitchFamily="18" charset="0"/>
                <a:cs typeface="Times New Roman" pitchFamily="18" charset="0"/>
              </a:rPr>
              <a:t>xông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mũi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hoặc</a:t>
            </a:r>
            <a:r>
              <a:rPr lang="en-US" sz="3000" dirty="0">
                <a:latin typeface="Times New Roman" pitchFamily="18" charset="0"/>
                <a:cs typeface="Times New Roman" pitchFamily="18" charset="0"/>
              </a:rPr>
              <a:t> qua </a:t>
            </a:r>
            <a:r>
              <a:rPr lang="en-US" sz="3000" dirty="0" err="1">
                <a:latin typeface="Times New Roman" pitchFamily="18" charset="0"/>
                <a:cs typeface="Times New Roman" pitchFamily="18" charset="0"/>
              </a:rPr>
              <a:t>mặt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nạ</a:t>
            </a:r>
            <a:endParaRPr lang="en-US" sz="3000" dirty="0">
              <a:latin typeface="Times New Roman" pitchFamily="18" charset="0"/>
              <a:cs typeface="Times New Roman" pitchFamily="18" charset="0"/>
            </a:endParaRPr>
          </a:p>
          <a:p>
            <a:pPr fontAlgn="base"/>
            <a:r>
              <a:rPr lang="en-US" sz="3000" dirty="0" err="1">
                <a:latin typeface="Times New Roman" pitchFamily="18" charset="0"/>
                <a:cs typeface="Times New Roman" pitchFamily="18" charset="0"/>
              </a:rPr>
              <a:t>Hút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đờm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dãi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bọt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hồng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trong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miệng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mũi</a:t>
            </a:r>
            <a:endParaRPr lang="en-US" sz="3000" dirty="0">
              <a:latin typeface="Times New Roman" pitchFamily="18" charset="0"/>
              <a:cs typeface="Times New Roman" pitchFamily="18" charset="0"/>
            </a:endParaRPr>
          </a:p>
          <a:p>
            <a:pPr fontAlgn="base"/>
            <a:r>
              <a:rPr lang="en-US" sz="3000" dirty="0" err="1">
                <a:latin typeface="Times New Roman" pitchFamily="18" charset="0"/>
                <a:cs typeface="Times New Roman" pitchFamily="18" charset="0"/>
              </a:rPr>
              <a:t>Băng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ép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gốc</a:t>
            </a:r>
            <a:r>
              <a:rPr lang="en-US" sz="3000" dirty="0">
                <a:latin typeface="Times New Roman" pitchFamily="18" charset="0"/>
                <a:cs typeface="Times New Roman" pitchFamily="18" charset="0"/>
              </a:rPr>
              <a:t> 3 chi, </a:t>
            </a:r>
            <a:r>
              <a:rPr lang="en-US" sz="3000" dirty="0" err="1">
                <a:latin typeface="Times New Roman" pitchFamily="18" charset="0"/>
                <a:cs typeface="Times New Roman" pitchFamily="18" charset="0"/>
              </a:rPr>
              <a:t>thay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đổi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luân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phiên</a:t>
            </a:r>
            <a:r>
              <a:rPr lang="en-US" sz="3000" dirty="0">
                <a:latin typeface="Times New Roman" pitchFamily="18" charset="0"/>
                <a:cs typeface="Times New Roman" pitchFamily="18" charset="0"/>
              </a:rPr>
              <a:t> 15 </a:t>
            </a:r>
            <a:r>
              <a:rPr lang="en-US" sz="3000" dirty="0" err="1" smtClean="0">
                <a:latin typeface="Times New Roman" pitchFamily="18" charset="0"/>
                <a:cs typeface="Times New Roman" pitchFamily="18" charset="0"/>
              </a:rPr>
              <a:t>phút</a:t>
            </a:r>
            <a:r>
              <a:rPr lang="en-US" sz="3000" dirty="0" smtClean="0">
                <a:latin typeface="Times New Roman" pitchFamily="18" charset="0"/>
                <a:cs typeface="Times New Roman" pitchFamily="18" charset="0"/>
              </a:rPr>
              <a:t>/</a:t>
            </a:r>
            <a:r>
              <a:rPr lang="en-US" sz="3000" dirty="0" err="1" smtClean="0">
                <a:latin typeface="Times New Roman" pitchFamily="18" charset="0"/>
                <a:cs typeface="Times New Roman" pitchFamily="18" charset="0"/>
              </a:rPr>
              <a:t>lần</a:t>
            </a:r>
            <a:endParaRPr lang="en-US" sz="3000" dirty="0">
              <a:latin typeface="Times New Roman" pitchFamily="18" charset="0"/>
              <a:cs typeface="Times New Roman" pitchFamily="18" charset="0"/>
            </a:endParaRPr>
          </a:p>
        </p:txBody>
      </p:sp>
      <p:sp>
        <p:nvSpPr>
          <p:cNvPr id="4" name="Content Placeholder 3"/>
          <p:cNvSpPr>
            <a:spLocks noGrp="1"/>
          </p:cNvSpPr>
          <p:nvPr>
            <p:ph sz="half" idx="2"/>
          </p:nvPr>
        </p:nvSpPr>
        <p:spPr>
          <a:xfrm>
            <a:off x="6878277" y="951513"/>
            <a:ext cx="5181600" cy="4813676"/>
          </a:xfrm>
        </p:spPr>
        <p:txBody>
          <a:bodyPr>
            <a:noAutofit/>
          </a:bodyPr>
          <a:lstStyle/>
          <a:p>
            <a:pPr marL="0" indent="0" fontAlgn="base">
              <a:buNone/>
            </a:pPr>
            <a:r>
              <a:rPr lang="en-US" sz="3000" i="1" smtClean="0"/>
              <a:t>  </a:t>
            </a:r>
            <a:r>
              <a:rPr lang="en-US" sz="3000" smtClean="0">
                <a:latin typeface="Times New Roman" pitchFamily="18" charset="0"/>
                <a:cs typeface="Times New Roman" pitchFamily="18" charset="0"/>
              </a:rPr>
              <a:t>Morphine </a:t>
            </a:r>
            <a:r>
              <a:rPr lang="en-US" sz="3000" dirty="0">
                <a:latin typeface="Times New Roman" pitchFamily="18" charset="0"/>
                <a:cs typeface="Times New Roman" pitchFamily="18" charset="0"/>
              </a:rPr>
              <a:t>0,01 g </a:t>
            </a:r>
            <a:r>
              <a:rPr lang="en-US" sz="3000" dirty="0" err="1">
                <a:latin typeface="Times New Roman" pitchFamily="18" charset="0"/>
                <a:cs typeface="Times New Roman" pitchFamily="18" charset="0"/>
              </a:rPr>
              <a:t>tiêm</a:t>
            </a:r>
            <a:r>
              <a:rPr lang="en-US" sz="3000" dirty="0">
                <a:latin typeface="Times New Roman" pitchFamily="18" charset="0"/>
                <a:cs typeface="Times New Roman" pitchFamily="18" charset="0"/>
              </a:rPr>
              <a:t> TM</a:t>
            </a:r>
          </a:p>
          <a:p>
            <a:pPr fontAlgn="base"/>
            <a:r>
              <a:rPr lang="en-US" sz="3000" dirty="0">
                <a:latin typeface="Times New Roman" pitchFamily="18" charset="0"/>
                <a:cs typeface="Times New Roman" pitchFamily="18" charset="0"/>
              </a:rPr>
              <a:t>Lasix 20 mg/</a:t>
            </a:r>
            <a:r>
              <a:rPr lang="en-US" sz="3000" dirty="0" err="1">
                <a:latin typeface="Times New Roman" pitchFamily="18" charset="0"/>
                <a:cs typeface="Times New Roman" pitchFamily="18" charset="0"/>
              </a:rPr>
              <a:t>ống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tiêm</a:t>
            </a:r>
            <a:r>
              <a:rPr lang="en-US" sz="3000" dirty="0">
                <a:latin typeface="Times New Roman" pitchFamily="18" charset="0"/>
                <a:cs typeface="Times New Roman" pitchFamily="18" charset="0"/>
              </a:rPr>
              <a:t> TM 2 </a:t>
            </a:r>
            <a:r>
              <a:rPr lang="en-US" sz="3000" dirty="0" err="1">
                <a:latin typeface="Times New Roman" pitchFamily="18" charset="0"/>
                <a:cs typeface="Times New Roman" pitchFamily="18" charset="0"/>
              </a:rPr>
              <a:t>ống</a:t>
            </a:r>
            <a:r>
              <a:rPr lang="en-US" sz="3000" dirty="0">
                <a:latin typeface="Times New Roman" pitchFamily="18" charset="0"/>
                <a:cs typeface="Times New Roman" pitchFamily="18" charset="0"/>
              </a:rPr>
              <a:t>/15-30 </a:t>
            </a:r>
            <a:r>
              <a:rPr lang="en-US" sz="3000" dirty="0" err="1">
                <a:latin typeface="Times New Roman" pitchFamily="18" charset="0"/>
                <a:cs typeface="Times New Roman" pitchFamily="18" charset="0"/>
              </a:rPr>
              <a:t>phút</a:t>
            </a:r>
            <a:r>
              <a:rPr lang="en-US" sz="3000" dirty="0">
                <a:latin typeface="Times New Roman" pitchFamily="18" charset="0"/>
                <a:cs typeface="Times New Roman" pitchFamily="18" charset="0"/>
              </a:rPr>
              <a:t>/</a:t>
            </a:r>
            <a:r>
              <a:rPr lang="en-US" sz="3000" dirty="0" err="1">
                <a:latin typeface="Times New Roman" pitchFamily="18" charset="0"/>
                <a:cs typeface="Times New Roman" pitchFamily="18" charset="0"/>
              </a:rPr>
              <a:t>lần</a:t>
            </a:r>
            <a:endParaRPr lang="en-US" sz="3000" dirty="0">
              <a:latin typeface="Times New Roman" pitchFamily="18" charset="0"/>
              <a:cs typeface="Times New Roman" pitchFamily="18" charset="0"/>
            </a:endParaRPr>
          </a:p>
          <a:p>
            <a:pPr fontAlgn="base"/>
            <a:r>
              <a:rPr lang="en-US" sz="3000" dirty="0" err="1">
                <a:latin typeface="Times New Roman" pitchFamily="18" charset="0"/>
                <a:cs typeface="Times New Roman" pitchFamily="18" charset="0"/>
              </a:rPr>
              <a:t>Thuốc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khác</a:t>
            </a:r>
            <a:r>
              <a:rPr lang="en-US" sz="3000" dirty="0">
                <a:latin typeface="Times New Roman" pitchFamily="18" charset="0"/>
                <a:cs typeface="Times New Roman" pitchFamily="18" charset="0"/>
              </a:rPr>
              <a:t>:</a:t>
            </a:r>
          </a:p>
          <a:p>
            <a:pPr fontAlgn="base"/>
            <a:r>
              <a:rPr lang="en-US" sz="3000" dirty="0">
                <a:latin typeface="Times New Roman" pitchFamily="18" charset="0"/>
                <a:cs typeface="Times New Roman" pitchFamily="18" charset="0"/>
              </a:rPr>
              <a:t>Nitroglycerin  </a:t>
            </a:r>
            <a:r>
              <a:rPr lang="en-US" sz="3000" dirty="0" err="1">
                <a:latin typeface="Times New Roman" pitchFamily="18" charset="0"/>
                <a:cs typeface="Times New Roman" pitchFamily="18" charset="0"/>
              </a:rPr>
              <a:t>ngậm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dưới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lưỡi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hoặc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truyền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tĩnh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mạch</a:t>
            </a:r>
            <a:r>
              <a:rPr lang="en-US" sz="3000" dirty="0">
                <a:latin typeface="Times New Roman" pitchFamily="18" charset="0"/>
                <a:cs typeface="Times New Roman" pitchFamily="18" charset="0"/>
              </a:rPr>
              <a:t> </a:t>
            </a:r>
          </a:p>
          <a:p>
            <a:pPr fontAlgn="base"/>
            <a:r>
              <a:rPr lang="en-US" sz="3000" smtClean="0">
                <a:latin typeface="Times New Roman" pitchFamily="18" charset="0"/>
                <a:cs typeface="Times New Roman" pitchFamily="18" charset="0"/>
              </a:rPr>
              <a:t>Nếu </a:t>
            </a:r>
            <a:r>
              <a:rPr lang="en-US" sz="3000" dirty="0" err="1">
                <a:latin typeface="Times New Roman" pitchFamily="18" charset="0"/>
                <a:cs typeface="Times New Roman" pitchFamily="18" charset="0"/>
              </a:rPr>
              <a:t>phù</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phổi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nặng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đáp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ứng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điều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trị</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trên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bóp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bóng</a:t>
            </a:r>
            <a:r>
              <a:rPr lang="en-US" sz="3000" dirty="0">
                <a:latin typeface="Times New Roman" pitchFamily="18" charset="0"/>
                <a:cs typeface="Times New Roman" pitchFamily="18" charset="0"/>
              </a:rPr>
              <a:t> qua </a:t>
            </a:r>
            <a:r>
              <a:rPr lang="en-US" sz="3000" dirty="0" err="1">
                <a:latin typeface="Times New Roman" pitchFamily="18" charset="0"/>
                <a:cs typeface="Times New Roman" pitchFamily="18" charset="0"/>
              </a:rPr>
              <a:t>mặt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nạ</a:t>
            </a:r>
            <a:r>
              <a:rPr lang="en-US" sz="3000" dirty="0">
                <a:latin typeface="Times New Roman" pitchFamily="18" charset="0"/>
                <a:cs typeface="Times New Roman" pitchFamily="18" charset="0"/>
              </a:rPr>
              <a:t>, </a:t>
            </a:r>
            <a:r>
              <a:rPr lang="en-US" sz="3000" err="1">
                <a:latin typeface="Times New Roman" pitchFamily="18" charset="0"/>
                <a:cs typeface="Times New Roman" pitchFamily="18" charset="0"/>
              </a:rPr>
              <a:t>sau</a:t>
            </a:r>
            <a:r>
              <a:rPr lang="en-US" sz="3000">
                <a:latin typeface="Times New Roman" pitchFamily="18" charset="0"/>
                <a:cs typeface="Times New Roman" pitchFamily="18" charset="0"/>
              </a:rPr>
              <a:t> </a:t>
            </a:r>
            <a:r>
              <a:rPr lang="en-US" sz="3000" smtClean="0">
                <a:latin typeface="Times New Roman" pitchFamily="18" charset="0"/>
                <a:cs typeface="Times New Roman" pitchFamily="18" charset="0"/>
              </a:rPr>
              <a:t>đó</a:t>
            </a:r>
            <a:r>
              <a:rPr lang="en-US" sz="3000" dirty="0">
                <a:latin typeface="Times New Roman" pitchFamily="18" charset="0"/>
                <a:cs typeface="Times New Roman" pitchFamily="18" charset="0"/>
              </a:rPr>
              <a:t> </a:t>
            </a:r>
            <a:r>
              <a:rPr lang="en-US" sz="3000" smtClean="0">
                <a:latin typeface="Times New Roman" pitchFamily="18" charset="0"/>
                <a:cs typeface="Times New Roman" pitchFamily="18" charset="0"/>
              </a:rPr>
              <a:t>đặt </a:t>
            </a:r>
            <a:r>
              <a:rPr lang="en-US" sz="3000" dirty="0">
                <a:latin typeface="Times New Roman" pitchFamily="18" charset="0"/>
                <a:cs typeface="Times New Roman" pitchFamily="18" charset="0"/>
              </a:rPr>
              <a:t>NKQ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err="1">
                <a:latin typeface="Times New Roman" pitchFamily="18" charset="0"/>
                <a:cs typeface="Times New Roman" pitchFamily="18" charset="0"/>
              </a:rPr>
              <a:t>thở</a:t>
            </a:r>
            <a:r>
              <a:rPr lang="en-US" sz="3000">
                <a:latin typeface="Times New Roman" pitchFamily="18" charset="0"/>
                <a:cs typeface="Times New Roman" pitchFamily="18" charset="0"/>
              </a:rPr>
              <a:t> </a:t>
            </a:r>
            <a:r>
              <a:rPr lang="en-US" sz="3000" smtClean="0">
                <a:latin typeface="Times New Roman" pitchFamily="18" charset="0"/>
                <a:cs typeface="Times New Roman" pitchFamily="18" charset="0"/>
              </a:rPr>
              <a:t>máy.</a:t>
            </a:r>
            <a:endParaRPr lang="en-US" sz="3000" dirty="0">
              <a:latin typeface="Times New Roman" pitchFamily="18" charset="0"/>
              <a:cs typeface="Times New Roman" pitchFamily="18" charset="0"/>
            </a:endParaRPr>
          </a:p>
          <a:p>
            <a:pPr marL="0" lvl="0" indent="0" fontAlgn="base">
              <a:buNone/>
            </a:pPr>
            <a:endParaRPr lang="en-US" sz="3000" dirty="0">
              <a:latin typeface="Times New Roman" pitchFamily="18" charset="0"/>
              <a:cs typeface="Times New Roman" pitchFamily="18" charset="0"/>
            </a:endParaRPr>
          </a:p>
        </p:txBody>
      </p:sp>
      <p:sp>
        <p:nvSpPr>
          <p:cNvPr id="5" name="TextBox 4"/>
          <p:cNvSpPr txBox="1"/>
          <p:nvPr/>
        </p:nvSpPr>
        <p:spPr>
          <a:xfrm>
            <a:off x="5087051" y="0"/>
            <a:ext cx="2498120" cy="707886"/>
          </a:xfrm>
          <a:prstGeom prst="rect">
            <a:avLst/>
          </a:prstGeom>
          <a:noFill/>
        </p:spPr>
        <p:txBody>
          <a:bodyPr wrap="none" rtlCol="0">
            <a:spAutoFit/>
            <a:scene3d>
              <a:camera prst="perspectiveAbove"/>
              <a:lightRig rig="threePt" dir="t"/>
            </a:scene3d>
            <a:sp3d extrusionH="57150">
              <a:bevelT w="82550" h="38100" prst="coolSlant"/>
            </a:sp3d>
          </a:bodyPr>
          <a:lstStyle/>
          <a:p>
            <a:r>
              <a:rPr lang="en-US" sz="4000" b="1" smtClean="0">
                <a:ln/>
                <a:solidFill>
                  <a:srgbClr val="C00000"/>
                </a:solidFill>
                <a:effectLst>
                  <a:reflection blurRad="6350" stA="50000" endA="300" endPos="50000" dist="60007" dir="5400000" sy="-100000" algn="bl" rotWithShape="0"/>
                </a:effectLst>
                <a:latin typeface="Times New Roman" panose="02020603050405020304" pitchFamily="18" charset="0"/>
                <a:cs typeface="Times New Roman" panose="02020603050405020304" pitchFamily="18" charset="0"/>
              </a:rPr>
              <a:t>ĐIỀU TRỊ</a:t>
            </a:r>
            <a:endParaRPr lang="en-US" sz="4000" b="1">
              <a:ln/>
              <a:solidFill>
                <a:srgbClr val="C00000"/>
              </a:solidFill>
              <a:effectLst>
                <a:reflection blurRad="6350" stA="50000" endA="300" endPos="50000" dist="60007" dir="5400000" sy="-100000" algn="bl" rotWithShape="0"/>
              </a:effectLst>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22923" t="7785" r="20584" b="5077"/>
          <a:stretch/>
        </p:blipFill>
        <p:spPr>
          <a:xfrm>
            <a:off x="4107766" y="4543864"/>
            <a:ext cx="2719535" cy="2314135"/>
          </a:xfrm>
          <a:prstGeom prst="rect">
            <a:avLst/>
          </a:prstGeom>
        </p:spPr>
      </p:pic>
    </p:spTree>
    <p:extLst>
      <p:ext uri="{BB962C8B-B14F-4D97-AF65-F5344CB8AC3E}">
        <p14:creationId xmlns:p14="http://schemas.microsoft.com/office/powerpoint/2010/main" val="42696279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ipe(left)">
                                      <p:cBhvr>
                                        <p:cTn id="27" dur="1000"/>
                                        <p:tgtEl>
                                          <p:spTgt spid="4">
                                            <p:txEl>
                                              <p:pRg st="0" end="0"/>
                                            </p:txEl>
                                          </p:spTgt>
                                        </p:tgtEl>
                                      </p:cBhvr>
                                    </p:animEffect>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wipe(left)">
                                      <p:cBhvr>
                                        <p:cTn id="31" dur="1000"/>
                                        <p:tgtEl>
                                          <p:spTgt spid="4">
                                            <p:txEl>
                                              <p:pRg st="1" end="1"/>
                                            </p:txEl>
                                          </p:spTgt>
                                        </p:tgtEl>
                                      </p:cBhvr>
                                    </p:animEffect>
                                  </p:childTnLst>
                                </p:cTn>
                              </p:par>
                            </p:childTnLst>
                          </p:cTn>
                        </p:par>
                        <p:par>
                          <p:cTn id="32" fill="hold">
                            <p:stCondLst>
                              <p:cond delay="4500"/>
                            </p:stCondLst>
                            <p:childTnLst>
                              <p:par>
                                <p:cTn id="33" presetID="22" presetClass="entr" presetSubtype="8" fill="hold" nodeType="after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wipe(left)">
                                      <p:cBhvr>
                                        <p:cTn id="35" dur="1000"/>
                                        <p:tgtEl>
                                          <p:spTgt spid="4">
                                            <p:txEl>
                                              <p:pRg st="2" end="2"/>
                                            </p:txEl>
                                          </p:spTgt>
                                        </p:tgtEl>
                                      </p:cBhvr>
                                    </p:animEffect>
                                  </p:childTnLst>
                                </p:cTn>
                              </p:par>
                            </p:childTnLst>
                          </p:cTn>
                        </p:par>
                        <p:par>
                          <p:cTn id="36" fill="hold">
                            <p:stCondLst>
                              <p:cond delay="5500"/>
                            </p:stCondLst>
                            <p:childTnLst>
                              <p:par>
                                <p:cTn id="37" presetID="22" presetClass="entr" presetSubtype="8" fill="hold" nodeType="after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Effect transition="in" filter="wipe(left)">
                                      <p:cBhvr>
                                        <p:cTn id="39" dur="1000"/>
                                        <p:tgtEl>
                                          <p:spTgt spid="4">
                                            <p:txEl>
                                              <p:pRg st="3" end="3"/>
                                            </p:txEl>
                                          </p:spTgt>
                                        </p:tgtEl>
                                      </p:cBhvr>
                                    </p:animEffect>
                                  </p:childTnLst>
                                </p:cTn>
                              </p:par>
                            </p:childTnLst>
                          </p:cTn>
                        </p:par>
                        <p:par>
                          <p:cTn id="40" fill="hold">
                            <p:stCondLst>
                              <p:cond delay="6500"/>
                            </p:stCondLst>
                            <p:childTnLst>
                              <p:par>
                                <p:cTn id="41" presetID="22" presetClass="entr" presetSubtype="8" fill="hold" nodeType="after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Effect transition="in" filter="wipe(left)">
                                      <p:cBhvr>
                                        <p:cTn id="43" dur="1000"/>
                                        <p:tgtEl>
                                          <p:spTgt spid="4">
                                            <p:txEl>
                                              <p:pRg st="4" end="4"/>
                                            </p:txEl>
                                          </p:spTgt>
                                        </p:tgtEl>
                                      </p:cBhvr>
                                    </p:animEffect>
                                  </p:childTnLst>
                                </p:cTn>
                              </p:par>
                            </p:childTnLst>
                          </p:cTn>
                        </p:par>
                        <p:par>
                          <p:cTn id="44" fill="hold">
                            <p:stCondLst>
                              <p:cond delay="7500"/>
                            </p:stCondLst>
                            <p:childTnLst>
                              <p:par>
                                <p:cTn id="45" presetID="6" presetClass="entr" presetSubtype="16" fill="hold"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circle(in)">
                                      <p:cBhvr>
                                        <p:cTn id="4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48846" y="393894"/>
            <a:ext cx="10041531" cy="707886"/>
          </a:xfrm>
          <a:prstGeom prst="rect">
            <a:avLst/>
          </a:prstGeom>
          <a:noFill/>
        </p:spPr>
        <p:txBody>
          <a:bodyPr wrap="none" rtlCol="0">
            <a:spAutoFit/>
            <a:scene3d>
              <a:camera prst="orthographicFront"/>
              <a:lightRig rig="harsh" dir="t"/>
            </a:scene3d>
            <a:sp3d extrusionH="57150" prstMaterial="matte">
              <a:bevelT w="63500" h="12700"/>
              <a:contourClr>
                <a:schemeClr val="bg1">
                  <a:lumMod val="65000"/>
                </a:schemeClr>
              </a:contourClr>
            </a:sp3d>
          </a:bodyPr>
          <a:lstStyle/>
          <a:p>
            <a:r>
              <a:rPr lang="en-US" sz="4000" b="1" smtClean="0">
                <a:ln>
                  <a:solidFill>
                    <a:srgbClr val="C00000"/>
                  </a:solidFill>
                </a:ln>
                <a:solidFill>
                  <a:srgbClr val="C00000"/>
                </a:solidFill>
                <a:latin typeface="Times New Roman" panose="02020603050405020304" pitchFamily="18" charset="0"/>
                <a:cs typeface="Times New Roman" panose="02020603050405020304" pitchFamily="18" charset="0"/>
              </a:rPr>
              <a:t>CHĂM SÓC BỆNH NHÂN PHÙ PHỔI CẤP</a:t>
            </a:r>
            <a:endParaRPr lang="en-US" sz="4000" b="1">
              <a:ln>
                <a:solidFill>
                  <a:srgbClr val="C00000"/>
                </a:solidFill>
              </a:ln>
              <a:solidFill>
                <a:srgbClr val="C00000"/>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5755" y="1759781"/>
            <a:ext cx="10156874" cy="48577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51671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7716934"/>
              </p:ext>
            </p:extLst>
          </p:nvPr>
        </p:nvGraphicFramePr>
        <p:xfrm>
          <a:off x="2" y="0"/>
          <a:ext cx="12192000" cy="8321040"/>
        </p:xfrm>
        <a:graphic>
          <a:graphicData uri="http://schemas.openxmlformats.org/drawingml/2006/table">
            <a:tbl>
              <a:tblPr firstRow="1" bandRow="1">
                <a:tableStyleId>{5C22544A-7EE6-4342-B048-85BDC9FD1C3A}</a:tableStyleId>
              </a:tblPr>
              <a:tblGrid>
                <a:gridCol w="2438400"/>
                <a:gridCol w="2438400"/>
                <a:gridCol w="2311789"/>
                <a:gridCol w="3080824"/>
                <a:gridCol w="1922587"/>
              </a:tblGrid>
              <a:tr h="993665">
                <a:tc>
                  <a:txBody>
                    <a:bodyPr/>
                    <a:lstStyle/>
                    <a:p>
                      <a:pPr algn="ctr"/>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NHẬN ĐỊNH</a:t>
                      </a:r>
                      <a:endParaRPr lang="en-US" sz="2400">
                        <a:latin typeface="Times New Roman" panose="02020603050405020304" pitchFamily="18" charset="0"/>
                        <a:cs typeface="Times New Roman" panose="02020603050405020304" pitchFamily="18" charset="0"/>
                      </a:endParaRPr>
                    </a:p>
                  </a:txBody>
                  <a:tcPr>
                    <a:solidFill>
                      <a:srgbClr val="C00000"/>
                    </a:solidFill>
                  </a:tcPr>
                </a:tc>
                <a:tc>
                  <a:txBody>
                    <a:bodyPr/>
                    <a:lstStyle/>
                    <a:p>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CHẨN ĐOÁN</a:t>
                      </a:r>
                      <a:endParaRPr lang="en-US" sz="2400">
                        <a:latin typeface="Times New Roman" panose="02020603050405020304" pitchFamily="18" charset="0"/>
                        <a:cs typeface="Times New Roman" panose="02020603050405020304" pitchFamily="18" charset="0"/>
                      </a:endParaRPr>
                    </a:p>
                  </a:txBody>
                  <a:tcPr>
                    <a:solidFill>
                      <a:srgbClr val="C00000"/>
                    </a:solidFill>
                  </a:tcPr>
                </a:tc>
                <a:tc>
                  <a:txBody>
                    <a:bodyPr/>
                    <a:lstStyle/>
                    <a:p>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LẬP KẾ HOẠCH CHĂM SÓC</a:t>
                      </a:r>
                      <a:endParaRPr lang="en-US" sz="2400">
                        <a:latin typeface="Times New Roman" panose="02020603050405020304" pitchFamily="18" charset="0"/>
                        <a:cs typeface="Times New Roman" panose="02020603050405020304" pitchFamily="18" charset="0"/>
                      </a:endParaRPr>
                    </a:p>
                  </a:txBody>
                  <a:tcPr>
                    <a:solidFill>
                      <a:srgbClr val="C00000"/>
                    </a:solidFill>
                  </a:tcPr>
                </a:tc>
                <a:tc>
                  <a:txBody>
                    <a:bodyPr/>
                    <a:lstStyle/>
                    <a:p>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THỰC HIỆN KẾ HOẠCH CHĂM SÓC</a:t>
                      </a:r>
                      <a:endParaRPr lang="en-US" sz="2400">
                        <a:latin typeface="Times New Roman" panose="02020603050405020304" pitchFamily="18" charset="0"/>
                        <a:cs typeface="Times New Roman" panose="02020603050405020304" pitchFamily="18" charset="0"/>
                      </a:endParaRPr>
                    </a:p>
                  </a:txBody>
                  <a:tcPr>
                    <a:solidFill>
                      <a:srgbClr val="C00000"/>
                    </a:solidFill>
                  </a:tcPr>
                </a:tc>
                <a:tc>
                  <a:txBody>
                    <a:bodyPr/>
                    <a:lstStyle/>
                    <a:p>
                      <a:r>
                        <a:rPr lang="en-US" sz="2400" b="1" kern="1200" smtClean="0">
                          <a:solidFill>
                            <a:schemeClr val="lt1"/>
                          </a:solidFill>
                          <a:effectLst/>
                          <a:latin typeface="Times New Roman" panose="02020603050405020304" pitchFamily="18" charset="0"/>
                          <a:ea typeface="+mn-ea"/>
                          <a:cs typeface="Times New Roman" panose="02020603050405020304" pitchFamily="18" charset="0"/>
                        </a:rPr>
                        <a:t>LƯỢNG GIÁ</a:t>
                      </a:r>
                      <a:endParaRPr lang="en-US" sz="2400">
                        <a:latin typeface="Times New Roman" panose="02020603050405020304" pitchFamily="18" charset="0"/>
                        <a:cs typeface="Times New Roman" panose="02020603050405020304" pitchFamily="18" charset="0"/>
                      </a:endParaRPr>
                    </a:p>
                  </a:txBody>
                  <a:tcPr>
                    <a:solidFill>
                      <a:srgbClr val="C00000"/>
                    </a:solidFill>
                  </a:tcPr>
                </a:tc>
              </a:tr>
              <a:tr h="5767742">
                <a:tc>
                  <a:txBody>
                    <a:bodyPr/>
                    <a:lstStyle/>
                    <a:p>
                      <a:pPr>
                        <a:spcAft>
                          <a:spcPts val="9000"/>
                        </a:spcAft>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NGƯỜI BỆNH KHÓ THỞ (50-60 lần/phút),HO KHẠC RA BỌT HỒNG.</a:t>
                      </a:r>
                    </a:p>
                    <a:p>
                      <a:pPr>
                        <a:spcAft>
                          <a:spcPts val="9000"/>
                        </a:spcAft>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 NGƯỜI BỆNH LO SỢ,HOẢNG HỐT, RA NHIỀU MỒ HÔI.</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 </a:t>
                      </a:r>
                    </a:p>
                  </a:txBody>
                  <a:tcPr/>
                </a:tc>
                <a:tc>
                  <a:txBody>
                    <a:bodyPr/>
                    <a:lstStyle/>
                    <a:p>
                      <a:pPr>
                        <a:spcAft>
                          <a:spcPts val="6000"/>
                        </a:spcAft>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Suy hô hấp do ứ thanh dịch trong lòng phế nang.</a:t>
                      </a:r>
                    </a:p>
                    <a:p>
                      <a:pPr>
                        <a:spcAft>
                          <a:spcPts val="6000"/>
                        </a:spcAft>
                      </a:pPr>
                      <a:endParaRPr lang="en-US" sz="2400" kern="1200" smtClean="0">
                        <a:solidFill>
                          <a:schemeClr val="dk1"/>
                        </a:solidFill>
                        <a:effectLst/>
                        <a:latin typeface="Times New Roman" panose="02020603050405020304" pitchFamily="18" charset="0"/>
                        <a:ea typeface="+mn-ea"/>
                        <a:cs typeface="Times New Roman" panose="02020603050405020304" pitchFamily="18" charset="0"/>
                      </a:endParaRPr>
                    </a:p>
                    <a:p>
                      <a:pPr>
                        <a:spcAft>
                          <a:spcPts val="3000"/>
                        </a:spcAft>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Rối loạn tinh thần do thiếu oxy lên não.</a:t>
                      </a:r>
                      <a:endParaRPr lang="en-US" sz="240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10200"/>
                        </a:spcAft>
                        <a:buClrTx/>
                        <a:buSzTx/>
                        <a:buFontTx/>
                        <a:buNone/>
                        <a:tabLst/>
                        <a:defRPr/>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Gíup người bệnh chống ngạt thở.</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kern="1200" smtClean="0">
                        <a:solidFill>
                          <a:schemeClr val="dk1"/>
                        </a:solidFill>
                        <a:effectLst/>
                        <a:latin typeface="Times New Roman" panose="02020603050405020304" pitchFamily="18" charset="0"/>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kern="1200" smtClean="0">
                        <a:solidFill>
                          <a:schemeClr val="dk1"/>
                        </a:solidFill>
                        <a:effectLst/>
                        <a:latin typeface="Times New Roman" panose="02020603050405020304" pitchFamily="18" charset="0"/>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Giúp người bệnh trấn tĩnh, ổn định tinh thần.</a:t>
                      </a:r>
                    </a:p>
                  </a:txBody>
                  <a:tcPr/>
                </a:tc>
                <a:tc>
                  <a:txBody>
                    <a:bodyPr/>
                    <a:lstStyle/>
                    <a:p>
                      <a:pPr marL="342900" indent="-342900" algn="l" defTabSz="914400" rtl="0" eaLnBrk="1" latinLnBrk="0" hangingPunct="1">
                        <a:buFont typeface="Wingdings" panose="05000000000000000000" pitchFamily="2" charset="2"/>
                        <a:buChar char="v"/>
                      </a:pPr>
                      <a:r>
                        <a:rPr lang="en-US" sz="2400" b="1" i="1" kern="1200" smtClean="0">
                          <a:solidFill>
                            <a:schemeClr val="dk1"/>
                          </a:solidFill>
                          <a:effectLst/>
                          <a:latin typeface="Times New Roman" panose="02020603050405020304" pitchFamily="18" charset="0"/>
                          <a:ea typeface="+mn-ea"/>
                          <a:cs typeface="Times New Roman" panose="02020603050405020304" pitchFamily="18" charset="0"/>
                        </a:rPr>
                        <a:t>Chăm sóc cơ bản:</a:t>
                      </a:r>
                    </a:p>
                    <a:p>
                      <a:pPr marL="342900" indent="-342900">
                        <a:buFont typeface="Arial" panose="020B0604020202020204" pitchFamily="34" charset="0"/>
                        <a:buChar char="•"/>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 Cho bệnh nhân ngồi, để thõng 2 chân xuống giường nếu nặng cho nằm tư thế đầu cao( 45- 90</a:t>
                      </a:r>
                      <a:r>
                        <a:rPr lang="en-US" sz="2400" kern="1200" baseline="30000" smtClean="0">
                          <a:solidFill>
                            <a:schemeClr val="dk1"/>
                          </a:solidFill>
                          <a:effectLst/>
                          <a:latin typeface="Times New Roman" panose="02020603050405020304" pitchFamily="18" charset="0"/>
                          <a:ea typeface="+mn-ea"/>
                          <a:cs typeface="Times New Roman" panose="02020603050405020304" pitchFamily="18" charset="0"/>
                        </a:rPr>
                        <a:t>o</a:t>
                      </a:r>
                      <a:r>
                        <a:rPr lang="en-US" sz="2400" kern="1200" smtClean="0">
                          <a:solidFill>
                            <a:schemeClr val="dk1"/>
                          </a:solidFill>
                          <a:effectLst/>
                          <a:latin typeface="Times New Roman" panose="02020603050405020304" pitchFamily="18" charset="0"/>
                          <a:ea typeface="+mn-ea"/>
                          <a:cs typeface="Times New Roman" panose="02020603050405020304" pitchFamily="18" charset="0"/>
                        </a:rPr>
                        <a:t>)</a:t>
                      </a:r>
                    </a:p>
                    <a:p>
                      <a:pPr marL="342900" indent="-342900">
                        <a:buFont typeface="Arial" panose="020B0604020202020204" pitchFamily="34" charset="0"/>
                        <a:buChar char="•"/>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Chống suy hô hấp cho bệnh nhân thở oxy qua mặt nạ liều lượng cao: 8- 10lít/phút</a:t>
                      </a:r>
                    </a:p>
                    <a:p>
                      <a:pPr marL="342900" indent="-342900">
                        <a:buFont typeface="Arial" panose="020B0604020202020204" pitchFamily="34" charset="0"/>
                        <a:buChar char="•"/>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Khi đỡ khó thở nhiều giảm liều oxy 2-3 lít/phút.</a:t>
                      </a:r>
                    </a:p>
                    <a:p>
                      <a:endParaRPr lang="en-US" sz="2400">
                        <a:latin typeface="Times New Roman" panose="02020603050405020304" pitchFamily="18" charset="0"/>
                        <a:cs typeface="Times New Roman" panose="02020603050405020304" pitchFamily="18" charset="0"/>
                      </a:endParaRPr>
                    </a:p>
                  </a:txBody>
                  <a:tcPr/>
                </a:tc>
                <a:tc>
                  <a:txBody>
                    <a:bodyPr/>
                    <a:lstStyle/>
                    <a:p>
                      <a:pPr>
                        <a:spcAft>
                          <a:spcPts val="8400"/>
                        </a:spcAft>
                      </a:pPr>
                      <a:r>
                        <a:rPr lang="en-US" sz="2400" kern="1200" smtClean="0">
                          <a:solidFill>
                            <a:schemeClr val="dk1"/>
                          </a:solidFill>
                          <a:effectLst/>
                          <a:latin typeface="Times New Roman" panose="02020603050405020304" pitchFamily="18" charset="0"/>
                          <a:ea typeface="+mn-ea"/>
                          <a:cs typeface="Times New Roman" panose="02020603050405020304" pitchFamily="18" charset="0"/>
                        </a:rPr>
                        <a:t>Bệnh nhân đỡ khó thở, nhịp thở giảm xuống.</a:t>
                      </a:r>
                    </a:p>
                    <a:p>
                      <a:r>
                        <a:rPr lang="en-US" sz="2400" kern="1200" smtClean="0">
                          <a:solidFill>
                            <a:schemeClr val="dk1"/>
                          </a:solidFill>
                          <a:effectLst/>
                          <a:latin typeface="Times New Roman" panose="02020603050405020304" pitchFamily="18" charset="0"/>
                          <a:ea typeface="+mn-ea"/>
                          <a:cs typeface="Times New Roman" panose="02020603050405020304" pitchFamily="18" charset="0"/>
                        </a:rPr>
                        <a:t>Mạch giảm xuống 90-100 lần/phút</a:t>
                      </a:r>
                    </a:p>
                    <a:p>
                      <a:endParaRPr lang="en-US" sz="240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685746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TotalTime>
  <Words>954</Words>
  <Application>Microsoft Office PowerPoint</Application>
  <PresentationFormat>Widescreen</PresentationFormat>
  <Paragraphs>133</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 NGUYÊN NHÂN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 Hoàng</dc:creator>
  <cp:lastModifiedBy>Thi Hoàng</cp:lastModifiedBy>
  <cp:revision>74</cp:revision>
  <dcterms:created xsi:type="dcterms:W3CDTF">2016-08-21T14:56:00Z</dcterms:created>
  <dcterms:modified xsi:type="dcterms:W3CDTF">2016-09-05T09:26:02Z</dcterms:modified>
</cp:coreProperties>
</file>