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2" r:id="rId9"/>
    <p:sldId id="263" r:id="rId10"/>
    <p:sldId id="264" r:id="rId11"/>
    <p:sldId id="267" r:id="rId12"/>
    <p:sldId id="265" r:id="rId13"/>
    <p:sldId id="269" r:id="rId14"/>
    <p:sldId id="268" r:id="rId15"/>
    <p:sldId id="270" r:id="rId16"/>
    <p:sldId id="266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F0A6-5DCC-4D5C-A463-BF4B508101B8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615A-4A14-42F4-A729-B4D9B08D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372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F0A6-5DCC-4D5C-A463-BF4B508101B8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615A-4A14-42F4-A729-B4D9B08D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17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F0A6-5DCC-4D5C-A463-BF4B508101B8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615A-4A14-42F4-A729-B4D9B08D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52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F0A6-5DCC-4D5C-A463-BF4B508101B8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615A-4A14-42F4-A729-B4D9B08D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830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F0A6-5DCC-4D5C-A463-BF4B508101B8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615A-4A14-42F4-A729-B4D9B08D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69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F0A6-5DCC-4D5C-A463-BF4B508101B8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615A-4A14-42F4-A729-B4D9B08D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238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F0A6-5DCC-4D5C-A463-BF4B508101B8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615A-4A14-42F4-A729-B4D9B08D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F0A6-5DCC-4D5C-A463-BF4B508101B8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615A-4A14-42F4-A729-B4D9B08D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2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F0A6-5DCC-4D5C-A463-BF4B508101B8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615A-4A14-42F4-A729-B4D9B08D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05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F0A6-5DCC-4D5C-A463-BF4B508101B8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615A-4A14-42F4-A729-B4D9B08D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37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FF0A6-5DCC-4D5C-A463-BF4B508101B8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3615A-4A14-42F4-A729-B4D9B08D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187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FF0A6-5DCC-4D5C-A463-BF4B508101B8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3615A-4A14-42F4-A729-B4D9B08D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821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g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vi.wikipedia.org/wiki/H%E1%BB%87_th%E1%BA%A7n_kinh_trung_%C6%B0%C6%A1ng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3048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THUYẾT TRÌNH VỀ BỆNH LÝ HỌC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21336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h.s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.s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5410200"/>
            <a:ext cx="655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Times New Roman" pitchFamily="18" charset="0"/>
                <a:cs typeface="Times New Roman" pitchFamily="18" charset="0"/>
              </a:rPr>
              <a:t>BỆNH PARKINSON</a:t>
            </a:r>
            <a:endParaRPr lang="en-US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0400" y="2616874"/>
            <a:ext cx="4191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9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Minh</a:t>
            </a:r>
          </a:p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Phước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Quang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Bích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Duyên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Quỳnh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Hưng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22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1524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2.Triệu </a:t>
            </a:r>
            <a:r>
              <a:rPr lang="en-US" sz="4000" dirty="0" err="1" smtClean="0"/>
              <a:t>chứng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447800"/>
            <a:ext cx="83058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3200" dirty="0" err="1" smtClean="0"/>
              <a:t>Từ</a:t>
            </a:r>
            <a:r>
              <a:rPr lang="en-US" sz="3200" dirty="0" smtClean="0"/>
              <a:t> </a:t>
            </a:r>
            <a:r>
              <a:rPr lang="en-US" sz="3200" dirty="0" err="1" smtClean="0"/>
              <a:t>một</a:t>
            </a:r>
            <a:r>
              <a:rPr lang="en-US" sz="3200" dirty="0" smtClean="0"/>
              <a:t> </a:t>
            </a:r>
            <a:r>
              <a:rPr lang="en-US" sz="3200" dirty="0" err="1" smtClean="0"/>
              <a:t>số</a:t>
            </a:r>
            <a:r>
              <a:rPr lang="en-US" sz="3200" dirty="0" smtClean="0"/>
              <a:t> </a:t>
            </a:r>
            <a:r>
              <a:rPr lang="en-US" sz="3200" dirty="0" err="1" smtClean="0"/>
              <a:t>triệu</a:t>
            </a:r>
            <a:r>
              <a:rPr lang="en-US" sz="3200" dirty="0" smtClean="0"/>
              <a:t> </a:t>
            </a:r>
            <a:r>
              <a:rPr lang="en-US" sz="3200" dirty="0" err="1" smtClean="0"/>
              <a:t>chứng</a:t>
            </a:r>
            <a:r>
              <a:rPr lang="en-US" sz="3200" dirty="0" smtClean="0"/>
              <a:t> </a:t>
            </a:r>
            <a:r>
              <a:rPr lang="en-US" sz="3200" dirty="0" err="1" smtClean="0"/>
              <a:t>đó</a:t>
            </a:r>
            <a:r>
              <a:rPr lang="en-US" sz="3200" dirty="0" smtClean="0"/>
              <a:t> </a:t>
            </a:r>
            <a:r>
              <a:rPr lang="en-US" sz="3200" dirty="0" err="1" smtClean="0"/>
              <a:t>có</a:t>
            </a:r>
            <a:r>
              <a:rPr lang="en-US" sz="3200" dirty="0" smtClean="0"/>
              <a:t> </a:t>
            </a:r>
            <a:r>
              <a:rPr lang="en-US" sz="3200" dirty="0" err="1" smtClean="0"/>
              <a:t>thể</a:t>
            </a:r>
            <a:r>
              <a:rPr lang="en-US" sz="3200" dirty="0" smtClean="0"/>
              <a:t> </a:t>
            </a:r>
            <a:r>
              <a:rPr lang="en-US" sz="3200" dirty="0" err="1" smtClean="0"/>
              <a:t>chuẩn</a:t>
            </a:r>
            <a:r>
              <a:rPr lang="en-US" sz="3200" dirty="0" smtClean="0"/>
              <a:t> </a:t>
            </a:r>
            <a:r>
              <a:rPr lang="en-US" sz="3200" dirty="0" err="1" smtClean="0"/>
              <a:t>đoán</a:t>
            </a:r>
            <a:r>
              <a:rPr lang="en-US" sz="3200" dirty="0" smtClean="0"/>
              <a:t> ban </a:t>
            </a:r>
            <a:r>
              <a:rPr lang="en-US" sz="3200" dirty="0" err="1" smtClean="0"/>
              <a:t>đầu</a:t>
            </a:r>
            <a:r>
              <a:rPr lang="en-US" sz="3200" dirty="0" smtClean="0"/>
              <a:t> </a:t>
            </a:r>
            <a:r>
              <a:rPr lang="en-US" sz="3200" dirty="0" err="1" smtClean="0"/>
              <a:t>của</a:t>
            </a:r>
            <a:r>
              <a:rPr lang="en-US" sz="3200" dirty="0" smtClean="0"/>
              <a:t> </a:t>
            </a:r>
            <a:r>
              <a:rPr lang="en-US" sz="3200" dirty="0" err="1" smtClean="0"/>
              <a:t>bệnh</a:t>
            </a:r>
            <a:r>
              <a:rPr lang="en-US" sz="3200" dirty="0" smtClean="0"/>
              <a:t> </a:t>
            </a:r>
            <a:r>
              <a:rPr lang="en-US" sz="3200" dirty="0" err="1" smtClean="0"/>
              <a:t>parkinson</a:t>
            </a:r>
            <a:endParaRPr lang="en-US" sz="3200" dirty="0" smtClean="0"/>
          </a:p>
          <a:p>
            <a:pPr marL="285750" indent="-285750">
              <a:buFontTx/>
              <a:buChar char="-"/>
            </a:pPr>
            <a:r>
              <a:rPr lang="en-US" sz="3200" dirty="0" err="1" smtClean="0"/>
              <a:t>Tuy</a:t>
            </a:r>
            <a:r>
              <a:rPr lang="en-US" sz="3200" dirty="0" smtClean="0"/>
              <a:t> </a:t>
            </a:r>
            <a:r>
              <a:rPr lang="en-US" sz="3200" dirty="0" err="1" smtClean="0"/>
              <a:t>nhiên</a:t>
            </a:r>
            <a:r>
              <a:rPr lang="en-US" sz="3200" dirty="0" smtClean="0"/>
              <a:t> </a:t>
            </a:r>
            <a:r>
              <a:rPr lang="en-US" sz="3200" dirty="0" err="1" smtClean="0"/>
              <a:t>cần</a:t>
            </a:r>
            <a:r>
              <a:rPr lang="en-US" sz="3200" dirty="0" smtClean="0"/>
              <a:t> </a:t>
            </a:r>
            <a:r>
              <a:rPr lang="en-US" sz="3200" dirty="0" err="1" smtClean="0"/>
              <a:t>chuẩn</a:t>
            </a:r>
            <a:r>
              <a:rPr lang="en-US" sz="3200" dirty="0" smtClean="0"/>
              <a:t> </a:t>
            </a:r>
            <a:r>
              <a:rPr lang="en-US" sz="3200" dirty="0" err="1" smtClean="0"/>
              <a:t>đoán</a:t>
            </a:r>
            <a:r>
              <a:rPr lang="en-US" sz="3200" dirty="0" smtClean="0"/>
              <a:t> </a:t>
            </a:r>
            <a:r>
              <a:rPr lang="en-US" sz="3200" dirty="0" err="1" smtClean="0"/>
              <a:t>phân</a:t>
            </a:r>
            <a:r>
              <a:rPr lang="en-US" sz="3200" dirty="0" smtClean="0"/>
              <a:t> </a:t>
            </a:r>
            <a:r>
              <a:rPr lang="en-US" sz="3200" dirty="0" err="1" smtClean="0"/>
              <a:t>biệt</a:t>
            </a:r>
            <a:r>
              <a:rPr lang="en-US" sz="3200" dirty="0" smtClean="0"/>
              <a:t> </a:t>
            </a:r>
            <a:r>
              <a:rPr lang="en-US" sz="3200" dirty="0" err="1" smtClean="0"/>
              <a:t>một</a:t>
            </a:r>
            <a:r>
              <a:rPr lang="en-US" sz="3200" dirty="0" smtClean="0"/>
              <a:t> </a:t>
            </a:r>
            <a:r>
              <a:rPr lang="en-US" sz="3200" dirty="0" err="1" smtClean="0"/>
              <a:t>số</a:t>
            </a:r>
            <a:r>
              <a:rPr lang="en-US" sz="3200" dirty="0" smtClean="0"/>
              <a:t> </a:t>
            </a:r>
            <a:r>
              <a:rPr lang="en-US" sz="3200" dirty="0" err="1" smtClean="0"/>
              <a:t>trường</a:t>
            </a:r>
            <a:r>
              <a:rPr lang="en-US" sz="3200" dirty="0" smtClean="0"/>
              <a:t> </a:t>
            </a:r>
            <a:r>
              <a:rPr lang="en-US" sz="3200" dirty="0" err="1" smtClean="0"/>
              <a:t>hợp</a:t>
            </a:r>
            <a:r>
              <a:rPr lang="en-US" sz="3200" dirty="0" smtClean="0"/>
              <a:t>:</a:t>
            </a:r>
          </a:p>
          <a:p>
            <a:r>
              <a:rPr lang="en-US" sz="3200" dirty="0" smtClean="0"/>
              <a:t>+ run : run ở </a:t>
            </a:r>
            <a:r>
              <a:rPr lang="en-US" sz="3200" dirty="0" err="1" smtClean="0"/>
              <a:t>người</a:t>
            </a:r>
            <a:r>
              <a:rPr lang="en-US" sz="3200" dirty="0" smtClean="0"/>
              <a:t> </a:t>
            </a:r>
            <a:r>
              <a:rPr lang="en-US" sz="3200" dirty="0" err="1" smtClean="0"/>
              <a:t>già,di</a:t>
            </a:r>
            <a:r>
              <a:rPr lang="en-US" sz="3200" dirty="0" smtClean="0"/>
              <a:t> </a:t>
            </a:r>
            <a:r>
              <a:rPr lang="en-US" sz="3200" dirty="0" err="1" smtClean="0"/>
              <a:t>truyền,ngộ</a:t>
            </a:r>
            <a:r>
              <a:rPr lang="en-US" sz="3200" dirty="0" smtClean="0"/>
              <a:t> </a:t>
            </a:r>
            <a:r>
              <a:rPr lang="en-US" sz="3200" dirty="0" err="1" smtClean="0"/>
              <a:t>độc</a:t>
            </a:r>
            <a:r>
              <a:rPr lang="en-US" sz="3200" dirty="0" smtClean="0"/>
              <a:t>…</a:t>
            </a:r>
          </a:p>
          <a:p>
            <a:r>
              <a:rPr lang="en-US" sz="3200" dirty="0" smtClean="0"/>
              <a:t>+ </a:t>
            </a:r>
            <a:r>
              <a:rPr lang="en-US" sz="3200" dirty="0" err="1" smtClean="0"/>
              <a:t>với</a:t>
            </a:r>
            <a:r>
              <a:rPr lang="en-US" sz="3200" dirty="0" smtClean="0"/>
              <a:t> </a:t>
            </a:r>
            <a:r>
              <a:rPr lang="en-US" sz="3200" dirty="0" err="1" smtClean="0"/>
              <a:t>bệnh</a:t>
            </a:r>
            <a:r>
              <a:rPr lang="en-US" sz="3200" dirty="0" smtClean="0"/>
              <a:t> </a:t>
            </a:r>
            <a:r>
              <a:rPr lang="en-US" sz="3200" dirty="0" err="1" smtClean="0"/>
              <a:t>gây</a:t>
            </a:r>
            <a:r>
              <a:rPr lang="en-US" sz="3200" dirty="0" smtClean="0"/>
              <a:t> </a:t>
            </a:r>
            <a:r>
              <a:rPr lang="en-US" sz="3200" dirty="0" err="1" smtClean="0"/>
              <a:t>trương</a:t>
            </a:r>
            <a:r>
              <a:rPr lang="en-US" sz="3200" dirty="0" smtClean="0"/>
              <a:t> </a:t>
            </a:r>
            <a:r>
              <a:rPr lang="en-US" sz="3200" dirty="0" err="1" smtClean="0"/>
              <a:t>lực</a:t>
            </a:r>
            <a:r>
              <a:rPr lang="en-US" sz="3200" dirty="0" smtClean="0"/>
              <a:t>: </a:t>
            </a:r>
            <a:r>
              <a:rPr lang="en-US" sz="3200" dirty="0" err="1" smtClean="0"/>
              <a:t>wilson,huntington,não</a:t>
            </a:r>
            <a:r>
              <a:rPr lang="en-US" sz="3200" dirty="0" smtClean="0"/>
              <a:t> </a:t>
            </a:r>
            <a:r>
              <a:rPr lang="en-US" sz="3200" dirty="0" err="1" smtClean="0"/>
              <a:t>gan,hội</a:t>
            </a:r>
            <a:r>
              <a:rPr lang="en-US" sz="3200" dirty="0" smtClean="0"/>
              <a:t> </a:t>
            </a:r>
            <a:r>
              <a:rPr lang="en-US" sz="3200" dirty="0" err="1" smtClean="0"/>
              <a:t>chứng</a:t>
            </a:r>
            <a:r>
              <a:rPr lang="en-US" sz="3200" dirty="0" smtClean="0"/>
              <a:t> </a:t>
            </a:r>
            <a:r>
              <a:rPr lang="en-US" sz="3200" dirty="0" err="1" smtClean="0"/>
              <a:t>giả</a:t>
            </a:r>
            <a:r>
              <a:rPr lang="en-US" sz="3200" dirty="0" smtClean="0"/>
              <a:t> </a:t>
            </a:r>
            <a:r>
              <a:rPr lang="en-US" sz="3200" dirty="0" err="1" smtClean="0"/>
              <a:t>hành</a:t>
            </a:r>
            <a:r>
              <a:rPr lang="en-US" sz="3200" dirty="0" smtClean="0"/>
              <a:t> </a:t>
            </a:r>
            <a:r>
              <a:rPr lang="en-US" sz="3200" dirty="0" err="1" smtClean="0"/>
              <a:t>tủy</a:t>
            </a:r>
            <a:r>
              <a:rPr lang="en-US" sz="3200" dirty="0" smtClean="0"/>
              <a:t>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3435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152400"/>
            <a:ext cx="312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3.Điều </a:t>
            </a:r>
            <a:r>
              <a:rPr lang="en-US" sz="4800" dirty="0" err="1" smtClean="0"/>
              <a:t>trị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44780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-</a:t>
            </a:r>
            <a:r>
              <a:rPr lang="en-US" sz="2800" dirty="0" err="1"/>
              <a:t>Thay</a:t>
            </a:r>
            <a:r>
              <a:rPr lang="en-US" sz="2800" dirty="0"/>
              <a:t> </a:t>
            </a:r>
            <a:r>
              <a:rPr lang="en-US" sz="2800" dirty="0" err="1"/>
              <a:t>thế</a:t>
            </a:r>
            <a:r>
              <a:rPr lang="en-US" sz="2800" dirty="0"/>
              <a:t> </a:t>
            </a:r>
            <a:r>
              <a:rPr lang="en-US" sz="2800" dirty="0" err="1"/>
              <a:t>sự</a:t>
            </a:r>
            <a:r>
              <a:rPr lang="en-US" sz="2800" dirty="0"/>
              <a:t> </a:t>
            </a:r>
            <a:r>
              <a:rPr lang="en-US" sz="2800" dirty="0" err="1"/>
              <a:t>thiếu</a:t>
            </a:r>
            <a:r>
              <a:rPr lang="en-US" sz="2800" dirty="0"/>
              <a:t> </a:t>
            </a:r>
            <a:r>
              <a:rPr lang="en-US" sz="2800" dirty="0" err="1"/>
              <a:t>hụt</a:t>
            </a:r>
            <a:r>
              <a:rPr lang="en-US" sz="2800" dirty="0"/>
              <a:t> </a:t>
            </a:r>
            <a:r>
              <a:rPr lang="en-US" sz="2800" dirty="0" err="1" smtClean="0"/>
              <a:t>domamin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286000"/>
            <a:ext cx="3810000" cy="34899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600" y="2438400"/>
            <a:ext cx="3352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/>
              <a:t>thuốc kết hợp điều trị bệnh rung giật Parkinson khi đang dùng </a:t>
            </a:r>
            <a:r>
              <a:rPr lang="vi-VN" sz="2400" b="1" dirty="0"/>
              <a:t>levodopa/carbidopa</a:t>
            </a:r>
            <a:r>
              <a:rPr lang="vi-VN" sz="2400" dirty="0"/>
              <a:t> ở giai đoạn không hiệu </a:t>
            </a:r>
            <a:r>
              <a:rPr lang="vi-VN" sz="2400" dirty="0" smtClean="0"/>
              <a:t>quả</a:t>
            </a:r>
            <a:r>
              <a:rPr lang="en-US" sz="2400" dirty="0" smtClean="0"/>
              <a:t>,</a:t>
            </a:r>
            <a:r>
              <a:rPr lang="vi-VN" sz="2400" dirty="0" smtClean="0"/>
              <a:t>Giai </a:t>
            </a:r>
            <a:r>
              <a:rPr lang="vi-VN" sz="2400" dirty="0"/>
              <a:t>đoạn này là giai đoạn thuốc đang dùng không còn tác dụng bởi sự gia tăng triệu chứng rung và đi lại khó khăn.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0401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" y="152400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3.Điều </a:t>
            </a:r>
            <a:r>
              <a:rPr lang="en-US" sz="4800" dirty="0" err="1" smtClean="0"/>
              <a:t>trị</a:t>
            </a:r>
            <a:endParaRPr lang="en-US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458036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</a:t>
            </a:r>
            <a:r>
              <a:rPr lang="en-US" sz="2800" dirty="0" err="1" smtClean="0"/>
              <a:t>Thay</a:t>
            </a:r>
            <a:r>
              <a:rPr lang="en-US" sz="2800" dirty="0" smtClean="0"/>
              <a:t> </a:t>
            </a:r>
            <a:r>
              <a:rPr lang="en-US" sz="2800" dirty="0" err="1" smtClean="0"/>
              <a:t>thế</a:t>
            </a:r>
            <a:r>
              <a:rPr lang="en-US" sz="2800" dirty="0" smtClean="0"/>
              <a:t> </a:t>
            </a:r>
            <a:r>
              <a:rPr lang="en-US" sz="2800" dirty="0" err="1" smtClean="0"/>
              <a:t>sự</a:t>
            </a:r>
            <a:r>
              <a:rPr lang="en-US" sz="2800" dirty="0" smtClean="0"/>
              <a:t> </a:t>
            </a:r>
            <a:r>
              <a:rPr lang="en-US" sz="2800" dirty="0" err="1" smtClean="0"/>
              <a:t>thiếu</a:t>
            </a:r>
            <a:r>
              <a:rPr lang="en-US" sz="2800" dirty="0" smtClean="0"/>
              <a:t> </a:t>
            </a:r>
            <a:r>
              <a:rPr lang="en-US" sz="2800" dirty="0" err="1" smtClean="0"/>
              <a:t>hụt</a:t>
            </a:r>
            <a:r>
              <a:rPr lang="en-US" sz="2800" dirty="0" smtClean="0"/>
              <a:t> </a:t>
            </a:r>
            <a:r>
              <a:rPr lang="en-US" sz="2800" dirty="0" err="1" smtClean="0"/>
              <a:t>domamin</a:t>
            </a:r>
            <a:endParaRPr lang="en-US" sz="2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458872"/>
            <a:ext cx="1981200" cy="3103728"/>
          </a:xfrm>
          <a:prstGeom prst="rect">
            <a:avLst/>
          </a:prstGeom>
        </p:spPr>
      </p:pic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96123"/>
              </p:ext>
            </p:extLst>
          </p:nvPr>
        </p:nvGraphicFramePr>
        <p:xfrm>
          <a:off x="3276600" y="2236801"/>
          <a:ext cx="1905000" cy="4090666"/>
        </p:xfrm>
        <a:graphic>
          <a:graphicData uri="http://schemas.openxmlformats.org/drawingml/2006/table">
            <a:tbl>
              <a:tblPr/>
              <a:tblGrid>
                <a:gridCol w="1905000"/>
              </a:tblGrid>
              <a:tr h="4090666">
                <a:tc>
                  <a:txBody>
                    <a:bodyPr/>
                    <a:lstStyle/>
                    <a:p>
                      <a:r>
                        <a:rPr lang="vi-VN" sz="2400" b="0" i="0" dirty="0">
                          <a:solidFill>
                            <a:srgbClr val="953735"/>
                          </a:solidFill>
                          <a:effectLst/>
                          <a:latin typeface="Calibri"/>
                        </a:rPr>
                        <a:t>để tránh L-dopa chuyển thành</a:t>
                      </a:r>
                      <a:br>
                        <a:rPr lang="vi-VN" sz="2400" b="0" i="0" dirty="0">
                          <a:solidFill>
                            <a:srgbClr val="953735"/>
                          </a:solidFill>
                          <a:effectLst/>
                          <a:latin typeface="Calibri"/>
                        </a:rPr>
                      </a:br>
                      <a:r>
                        <a:rPr lang="vi-VN" sz="2400" b="0" i="0" dirty="0">
                          <a:solidFill>
                            <a:srgbClr val="953735"/>
                          </a:solidFill>
                          <a:effectLst/>
                          <a:latin typeface="Calibri"/>
                        </a:rPr>
                        <a:t>dopamine ở ngoại vi nên thường phối hợp với benséraside hoặc</a:t>
                      </a:r>
                      <a:br>
                        <a:rPr lang="vi-VN" sz="2400" b="0" i="0" dirty="0">
                          <a:solidFill>
                            <a:srgbClr val="953735"/>
                          </a:solidFill>
                          <a:effectLst/>
                          <a:latin typeface="Calibri"/>
                        </a:rPr>
                      </a:br>
                      <a:r>
                        <a:rPr lang="vi-VN" sz="2400" b="0" i="0" dirty="0">
                          <a:solidFill>
                            <a:srgbClr val="953735"/>
                          </a:solidFill>
                          <a:effectLst/>
                          <a:latin typeface="Calibri"/>
                        </a:rPr>
                        <a:t>carbidopa</a:t>
                      </a:r>
                      <a:endParaRPr lang="vi-VN" sz="24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3619500" y="2963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981256"/>
            <a:ext cx="3048000" cy="4190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954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152400"/>
            <a:ext cx="312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3.Điều </a:t>
            </a:r>
            <a:r>
              <a:rPr lang="en-US" sz="4800" dirty="0" err="1" smtClean="0"/>
              <a:t>trị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52400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 </a:t>
            </a:r>
            <a:r>
              <a:rPr lang="en-US" sz="2800" dirty="0" err="1" smtClean="0"/>
              <a:t>Thuốc</a:t>
            </a:r>
            <a:r>
              <a:rPr lang="en-US" sz="2800" dirty="0" smtClean="0"/>
              <a:t> </a:t>
            </a:r>
            <a:r>
              <a:rPr lang="en-US" sz="2800" dirty="0" err="1" smtClean="0"/>
              <a:t>ức</a:t>
            </a:r>
            <a:r>
              <a:rPr lang="en-US" sz="2800" dirty="0" smtClean="0"/>
              <a:t> </a:t>
            </a:r>
            <a:r>
              <a:rPr lang="en-US" sz="2800" dirty="0" err="1" smtClean="0"/>
              <a:t>chế</a:t>
            </a:r>
            <a:r>
              <a:rPr lang="en-US" sz="2800" dirty="0" smtClean="0"/>
              <a:t> MAO-B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2438400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thuốc</a:t>
            </a:r>
            <a:r>
              <a:rPr lang="en-US" sz="2400" dirty="0"/>
              <a:t> </a:t>
            </a:r>
            <a:r>
              <a:rPr lang="en-US" sz="2400" dirty="0" err="1"/>
              <a:t>này</a:t>
            </a:r>
            <a:r>
              <a:rPr lang="en-US" sz="2400" dirty="0"/>
              <a:t> </a:t>
            </a:r>
            <a:r>
              <a:rPr lang="en-US" sz="2400" dirty="0" err="1"/>
              <a:t>bao</a:t>
            </a:r>
            <a:r>
              <a:rPr lang="en-US" sz="2400" dirty="0"/>
              <a:t> </a:t>
            </a:r>
            <a:r>
              <a:rPr lang="en-US" sz="2400" dirty="0" err="1"/>
              <a:t>gồm</a:t>
            </a:r>
            <a:r>
              <a:rPr lang="en-US" sz="2400" dirty="0"/>
              <a:t> </a:t>
            </a:r>
            <a:r>
              <a:rPr lang="en-US" sz="2400" dirty="0" err="1" smtClean="0"/>
              <a:t>selegilin</a:t>
            </a:r>
            <a:r>
              <a:rPr lang="en-US" sz="2400" dirty="0" smtClean="0"/>
              <a:t> </a:t>
            </a:r>
            <a:r>
              <a:rPr lang="en-US" sz="2400" dirty="0" err="1" smtClean="0"/>
              <a:t>và</a:t>
            </a:r>
            <a:r>
              <a:rPr lang="en-US" sz="2400" dirty="0" smtClean="0"/>
              <a:t> </a:t>
            </a:r>
            <a:r>
              <a:rPr lang="en-US" sz="2400" dirty="0" err="1" smtClean="0"/>
              <a:t>rasagilin,chúng</a:t>
            </a:r>
            <a:r>
              <a:rPr lang="en-US" sz="2400" dirty="0" smtClean="0"/>
              <a:t> </a:t>
            </a:r>
            <a:r>
              <a:rPr lang="en-US" sz="2400" dirty="0" err="1" smtClean="0"/>
              <a:t>ngăn</a:t>
            </a:r>
            <a:r>
              <a:rPr lang="en-US" sz="2400" dirty="0" smtClean="0"/>
              <a:t> </a:t>
            </a:r>
            <a:r>
              <a:rPr lang="en-US" sz="2400" dirty="0" err="1" smtClean="0"/>
              <a:t>chặn</a:t>
            </a:r>
            <a:r>
              <a:rPr lang="en-US" sz="2400" dirty="0" smtClean="0"/>
              <a:t> </a:t>
            </a:r>
            <a:r>
              <a:rPr lang="en-US" sz="2400" dirty="0" err="1" smtClean="0"/>
              <a:t>sự</a:t>
            </a:r>
            <a:r>
              <a:rPr lang="en-US" sz="2400" dirty="0" smtClean="0"/>
              <a:t> </a:t>
            </a:r>
            <a:r>
              <a:rPr lang="en-US" sz="2400" dirty="0" err="1" smtClean="0"/>
              <a:t>phân</a:t>
            </a:r>
            <a:r>
              <a:rPr lang="en-US" sz="2400" dirty="0" smtClean="0"/>
              <a:t> </a:t>
            </a:r>
            <a:r>
              <a:rPr lang="en-US" sz="2400" dirty="0" err="1" smtClean="0"/>
              <a:t>hủy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dopamin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1727360"/>
            <a:ext cx="2621280" cy="24636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810000"/>
            <a:ext cx="3200400" cy="2667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648200" y="4724400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Tác</a:t>
            </a:r>
            <a:r>
              <a:rPr lang="en-US" sz="2400" dirty="0" smtClean="0"/>
              <a:t> </a:t>
            </a:r>
            <a:r>
              <a:rPr lang="en-US" sz="2400" dirty="0" err="1" smtClean="0"/>
              <a:t>dụng</a:t>
            </a:r>
            <a:r>
              <a:rPr lang="en-US" sz="2400" dirty="0" smtClean="0"/>
              <a:t> </a:t>
            </a:r>
            <a:r>
              <a:rPr lang="en-US" sz="2400" dirty="0" err="1" smtClean="0"/>
              <a:t>phụ</a:t>
            </a:r>
            <a:r>
              <a:rPr lang="en-US" sz="2400" dirty="0" smtClean="0"/>
              <a:t>: </a:t>
            </a:r>
            <a:r>
              <a:rPr lang="en-US" sz="2400" dirty="0" err="1" smtClean="0"/>
              <a:t>nôn</a:t>
            </a:r>
            <a:r>
              <a:rPr lang="en-US" sz="2400" dirty="0" smtClean="0"/>
              <a:t> </a:t>
            </a:r>
            <a:r>
              <a:rPr lang="en-US" sz="2400" dirty="0" err="1" smtClean="0"/>
              <a:t>hoặc</a:t>
            </a:r>
            <a:r>
              <a:rPr lang="en-US" sz="2400" dirty="0" smtClean="0"/>
              <a:t> </a:t>
            </a:r>
            <a:r>
              <a:rPr lang="en-US" sz="2400" dirty="0" err="1" smtClean="0"/>
              <a:t>mất</a:t>
            </a:r>
            <a:r>
              <a:rPr lang="en-US" sz="2400" dirty="0" smtClean="0"/>
              <a:t> </a:t>
            </a:r>
            <a:r>
              <a:rPr lang="en-US" sz="2400" dirty="0" err="1" smtClean="0"/>
              <a:t>ngủ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0719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76200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3.Điều </a:t>
            </a:r>
            <a:r>
              <a:rPr lang="en-US" sz="4800" dirty="0" err="1" smtClean="0"/>
              <a:t>trị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600200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 </a:t>
            </a:r>
            <a:r>
              <a:rPr lang="en-US" sz="2800" dirty="0" err="1" smtClean="0"/>
              <a:t>Chất</a:t>
            </a:r>
            <a:r>
              <a:rPr lang="en-US" sz="2800" dirty="0" smtClean="0"/>
              <a:t> </a:t>
            </a:r>
            <a:r>
              <a:rPr lang="en-US" sz="2800" dirty="0" err="1" smtClean="0"/>
              <a:t>đồng</a:t>
            </a:r>
            <a:r>
              <a:rPr lang="en-US" sz="2800" dirty="0" smtClean="0"/>
              <a:t> </a:t>
            </a:r>
            <a:r>
              <a:rPr lang="en-US" sz="2800" dirty="0" err="1" smtClean="0"/>
              <a:t>vận</a:t>
            </a:r>
            <a:r>
              <a:rPr lang="en-US" sz="2800" dirty="0" smtClean="0"/>
              <a:t> </a:t>
            </a:r>
            <a:r>
              <a:rPr lang="en-US" sz="2800" dirty="0" err="1" smtClean="0"/>
              <a:t>dopamin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600200"/>
            <a:ext cx="3467100" cy="25771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332" y="4439453"/>
            <a:ext cx="3895867" cy="2133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14" y="2400300"/>
            <a:ext cx="3291385" cy="2057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57200" y="5029200"/>
            <a:ext cx="32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Bắt</a:t>
            </a:r>
            <a:r>
              <a:rPr lang="en-US" sz="2800" dirty="0" smtClean="0"/>
              <a:t> </a:t>
            </a:r>
            <a:r>
              <a:rPr lang="en-US" sz="2800" dirty="0" err="1" smtClean="0"/>
              <a:t>chước</a:t>
            </a:r>
            <a:r>
              <a:rPr lang="en-US" sz="2800" dirty="0" smtClean="0"/>
              <a:t> </a:t>
            </a:r>
            <a:r>
              <a:rPr lang="en-US" sz="2800" dirty="0" err="1" smtClean="0"/>
              <a:t>hiệu</a:t>
            </a:r>
            <a:r>
              <a:rPr lang="en-US" sz="2800" dirty="0" smtClean="0"/>
              <a:t> </a:t>
            </a:r>
            <a:r>
              <a:rPr lang="en-US" sz="2800" dirty="0" err="1" smtClean="0"/>
              <a:t>ứng</a:t>
            </a:r>
            <a:r>
              <a:rPr lang="en-US" sz="2800" dirty="0" smtClean="0"/>
              <a:t> </a:t>
            </a:r>
            <a:r>
              <a:rPr lang="en-US" sz="2800" dirty="0" err="1" smtClean="0"/>
              <a:t>dopamin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2355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152400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3.Điều </a:t>
            </a:r>
            <a:r>
              <a:rPr lang="en-US" sz="4800" dirty="0" err="1" smtClean="0"/>
              <a:t>trị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600200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 </a:t>
            </a:r>
            <a:r>
              <a:rPr lang="en-US" sz="2800" dirty="0" err="1" smtClean="0"/>
              <a:t>Thuốc</a:t>
            </a:r>
            <a:r>
              <a:rPr lang="en-US" sz="2800" dirty="0" smtClean="0"/>
              <a:t> </a:t>
            </a:r>
            <a:r>
              <a:rPr lang="en-US" sz="2800" dirty="0" err="1" smtClean="0"/>
              <a:t>kháng</a:t>
            </a:r>
            <a:r>
              <a:rPr lang="en-US" sz="2800" dirty="0" smtClean="0"/>
              <a:t> </a:t>
            </a:r>
            <a:r>
              <a:rPr lang="en-US" sz="2800" dirty="0" err="1" smtClean="0"/>
              <a:t>cholinegric</a:t>
            </a:r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861810"/>
            <a:ext cx="3048000" cy="202439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436" y="3706167"/>
            <a:ext cx="2519363" cy="23717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09600" y="2438400"/>
            <a:ext cx="411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/>
              <a:t>kiểm soát các cơn rung liên quan đến bệnh Parkinson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724400" y="4648200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Lưu</a:t>
            </a:r>
            <a:r>
              <a:rPr lang="en-US" sz="2400" dirty="0" smtClean="0"/>
              <a:t> ý </a:t>
            </a:r>
            <a:r>
              <a:rPr lang="en-US" sz="2400" dirty="0" err="1" smtClean="0"/>
              <a:t>về</a:t>
            </a:r>
            <a:r>
              <a:rPr lang="en-US" sz="2400" dirty="0" smtClean="0"/>
              <a:t> </a:t>
            </a:r>
            <a:r>
              <a:rPr lang="en-US" sz="2400" dirty="0" err="1" smtClean="0"/>
              <a:t>tác</a:t>
            </a:r>
            <a:r>
              <a:rPr lang="en-US" sz="2400" dirty="0" smtClean="0"/>
              <a:t> </a:t>
            </a:r>
            <a:r>
              <a:rPr lang="en-US" sz="2400" dirty="0" err="1" smtClean="0"/>
              <a:t>dụng</a:t>
            </a:r>
            <a:r>
              <a:rPr lang="en-US" sz="2400" dirty="0" smtClean="0"/>
              <a:t> </a:t>
            </a:r>
            <a:r>
              <a:rPr lang="en-US" sz="2400" dirty="0" err="1" smtClean="0"/>
              <a:t>phụ</a:t>
            </a:r>
            <a:r>
              <a:rPr lang="en-US" sz="2400" dirty="0" smtClean="0"/>
              <a:t> </a:t>
            </a:r>
            <a:r>
              <a:rPr lang="en-US" sz="2400" dirty="0" err="1" smtClean="0"/>
              <a:t>của</a:t>
            </a:r>
            <a:r>
              <a:rPr lang="en-US" sz="2400" dirty="0" smtClean="0"/>
              <a:t> </a:t>
            </a:r>
            <a:r>
              <a:rPr lang="en-US" sz="2400" dirty="0" err="1" smtClean="0"/>
              <a:t>thuốc</a:t>
            </a:r>
            <a:r>
              <a:rPr lang="en-US" sz="2400" dirty="0" smtClean="0"/>
              <a:t> </a:t>
            </a:r>
            <a:r>
              <a:rPr lang="en-US" sz="2400" dirty="0" err="1" smtClean="0"/>
              <a:t>kháng</a:t>
            </a:r>
            <a:r>
              <a:rPr lang="en-US" sz="2400" dirty="0" smtClean="0"/>
              <a:t> </a:t>
            </a:r>
            <a:r>
              <a:rPr lang="en-US" sz="2400" dirty="0" err="1" smtClean="0"/>
              <a:t>cholin</a:t>
            </a:r>
            <a:r>
              <a:rPr lang="en-US" sz="2400" dirty="0" smtClean="0"/>
              <a:t>: </a:t>
            </a:r>
            <a:r>
              <a:rPr lang="en-US" sz="2400" dirty="0" err="1" smtClean="0"/>
              <a:t>khô</a:t>
            </a:r>
            <a:r>
              <a:rPr lang="en-US" sz="2400" dirty="0" smtClean="0"/>
              <a:t> </a:t>
            </a:r>
            <a:r>
              <a:rPr lang="en-US" sz="2400" dirty="0" err="1" smtClean="0"/>
              <a:t>miệng</a:t>
            </a:r>
            <a:r>
              <a:rPr lang="en-US" sz="2400" dirty="0" smtClean="0"/>
              <a:t>, </a:t>
            </a:r>
            <a:r>
              <a:rPr lang="en-US" sz="2400" dirty="0" err="1" smtClean="0"/>
              <a:t>táo</a:t>
            </a:r>
            <a:r>
              <a:rPr lang="en-US" sz="2400" dirty="0" smtClean="0"/>
              <a:t> </a:t>
            </a:r>
            <a:r>
              <a:rPr lang="en-US" sz="2400" dirty="0" err="1" smtClean="0"/>
              <a:t>bón</a:t>
            </a:r>
            <a:r>
              <a:rPr lang="en-US" sz="2400" dirty="0" smtClean="0"/>
              <a:t>, </a:t>
            </a:r>
            <a:r>
              <a:rPr lang="en-US" sz="2400" dirty="0" err="1" smtClean="0"/>
              <a:t>bí</a:t>
            </a:r>
            <a:r>
              <a:rPr lang="en-US" sz="2400" dirty="0" smtClean="0"/>
              <a:t> </a:t>
            </a:r>
            <a:r>
              <a:rPr lang="en-US" sz="2400" dirty="0" err="1" smtClean="0"/>
              <a:t>tiểu</a:t>
            </a:r>
            <a:r>
              <a:rPr lang="en-US" sz="2400" dirty="0" smtClean="0"/>
              <a:t>, 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6738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9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50" autoRev="1" fill="remove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762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3.Điều </a:t>
            </a:r>
            <a:r>
              <a:rPr lang="en-US" sz="4800" dirty="0" err="1" smtClean="0"/>
              <a:t>trị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6764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 </a:t>
            </a:r>
            <a:r>
              <a:rPr lang="en-US" sz="2800" dirty="0" err="1" smtClean="0"/>
              <a:t>Tác</a:t>
            </a:r>
            <a:r>
              <a:rPr lang="en-US" sz="2800" dirty="0" smtClean="0"/>
              <a:t> </a:t>
            </a:r>
            <a:r>
              <a:rPr lang="en-US" sz="2800" dirty="0" err="1" smtClean="0"/>
              <a:t>động</a:t>
            </a:r>
            <a:r>
              <a:rPr lang="en-US" sz="2800" dirty="0" smtClean="0"/>
              <a:t> </a:t>
            </a:r>
            <a:r>
              <a:rPr lang="en-US" sz="2800" dirty="0" err="1" smtClean="0"/>
              <a:t>lên</a:t>
            </a:r>
            <a:r>
              <a:rPr lang="en-US" sz="2800" dirty="0" smtClean="0"/>
              <a:t> </a:t>
            </a:r>
            <a:r>
              <a:rPr lang="en-US" sz="2800" dirty="0" err="1" smtClean="0"/>
              <a:t>trương</a:t>
            </a:r>
            <a:r>
              <a:rPr lang="en-US" sz="2800" dirty="0"/>
              <a:t> </a:t>
            </a:r>
            <a:r>
              <a:rPr lang="en-US" sz="2800" dirty="0" err="1" smtClean="0"/>
              <a:t>lực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427863"/>
            <a:ext cx="5181600" cy="20859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90600" y="24384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330326"/>
              </p:ext>
            </p:extLst>
          </p:nvPr>
        </p:nvGraphicFramePr>
        <p:xfrm>
          <a:off x="1371600" y="2286000"/>
          <a:ext cx="7086600" cy="979981"/>
        </p:xfrm>
        <a:graphic>
          <a:graphicData uri="http://schemas.openxmlformats.org/drawingml/2006/table">
            <a:tbl>
              <a:tblPr/>
              <a:tblGrid>
                <a:gridCol w="7086600"/>
              </a:tblGrid>
              <a:tr h="979981">
                <a:tc>
                  <a:txBody>
                    <a:bodyPr/>
                    <a:lstStyle/>
                    <a:p>
                      <a:r>
                        <a:rPr lang="vi-VN" sz="2400" b="0" i="0" dirty="0">
                          <a:solidFill>
                            <a:srgbClr val="953735"/>
                          </a:solidFill>
                          <a:effectLst/>
                          <a:latin typeface="Calibri"/>
                        </a:rPr>
                        <a:t>tác dụng tốt lên bất động và tăng trương lực, rất yếu lên </a:t>
                      </a:r>
                      <a:r>
                        <a:rPr lang="vi-VN" sz="2400" b="0" i="0" dirty="0" smtClean="0">
                          <a:solidFill>
                            <a:srgbClr val="953735"/>
                          </a:solidFill>
                          <a:effectLst/>
                          <a:latin typeface="Calibri"/>
                        </a:rPr>
                        <a:t>triệu</a:t>
                      </a:r>
                      <a:r>
                        <a:rPr lang="en-US" sz="2400" b="0" i="0" baseline="0" dirty="0" smtClean="0">
                          <a:solidFill>
                            <a:srgbClr val="953735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vi-VN" sz="2400" b="0" i="0" dirty="0" smtClean="0">
                          <a:solidFill>
                            <a:srgbClr val="953735"/>
                          </a:solidFill>
                          <a:effectLst/>
                          <a:latin typeface="Calibri"/>
                        </a:rPr>
                        <a:t>chứng </a:t>
                      </a:r>
                      <a:r>
                        <a:rPr lang="vi-VN" sz="2400" b="0" i="0" dirty="0">
                          <a:solidFill>
                            <a:srgbClr val="953735"/>
                          </a:solidFill>
                          <a:effectLst/>
                          <a:latin typeface="Calibri"/>
                        </a:rPr>
                        <a:t>run</a:t>
                      </a:r>
                      <a:endParaRPr lang="vi-VN" sz="2400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61950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5791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Lưu</a:t>
            </a:r>
            <a:r>
              <a:rPr lang="en-US" sz="2400" dirty="0" smtClean="0"/>
              <a:t> ý: </a:t>
            </a:r>
            <a:r>
              <a:rPr lang="en-US" sz="2400" dirty="0" err="1" smtClean="0"/>
              <a:t>kiêng</a:t>
            </a:r>
            <a:r>
              <a:rPr lang="en-US" sz="2400" dirty="0" smtClean="0"/>
              <a:t> </a:t>
            </a:r>
            <a:r>
              <a:rPr lang="en-US" sz="2400" dirty="0" err="1" smtClean="0"/>
              <a:t>ăn</a:t>
            </a:r>
            <a:r>
              <a:rPr lang="en-US" sz="2400" dirty="0" smtClean="0"/>
              <a:t> </a:t>
            </a:r>
            <a:r>
              <a:rPr lang="en-US" sz="2400" dirty="0" err="1" smtClean="0"/>
              <a:t>đạm,vitamin</a:t>
            </a:r>
            <a:r>
              <a:rPr lang="en-US" sz="2400" dirty="0" smtClean="0"/>
              <a:t> b6, </a:t>
            </a:r>
            <a:r>
              <a:rPr lang="en-US" sz="2400" dirty="0" err="1" smtClean="0"/>
              <a:t>thuốc</a:t>
            </a:r>
            <a:r>
              <a:rPr lang="en-US" sz="2400" dirty="0" smtClean="0"/>
              <a:t> </a:t>
            </a:r>
            <a:r>
              <a:rPr lang="en-US" sz="2400" dirty="0" err="1" smtClean="0"/>
              <a:t>hạ</a:t>
            </a:r>
            <a:r>
              <a:rPr lang="en-US" sz="2400" dirty="0" smtClean="0"/>
              <a:t> </a:t>
            </a:r>
            <a:r>
              <a:rPr lang="en-US" sz="2400" dirty="0" err="1" smtClean="0"/>
              <a:t>HA,thuốc</a:t>
            </a:r>
            <a:r>
              <a:rPr lang="en-US" sz="2400" dirty="0" smtClean="0"/>
              <a:t> an </a:t>
            </a:r>
            <a:r>
              <a:rPr lang="en-US" sz="2400" dirty="0" err="1" smtClean="0"/>
              <a:t>thần</a:t>
            </a:r>
            <a:r>
              <a:rPr lang="en-US" sz="2400" dirty="0" smtClean="0"/>
              <a:t> </a:t>
            </a:r>
            <a:r>
              <a:rPr lang="en-US" sz="2400" dirty="0" err="1" smtClean="0"/>
              <a:t>kinh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226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76200"/>
            <a:ext cx="32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3.Điều </a:t>
            </a:r>
            <a:r>
              <a:rPr lang="en-US" sz="6000" dirty="0" err="1" smtClean="0"/>
              <a:t>trị</a:t>
            </a:r>
            <a:endParaRPr lang="en-US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1676400"/>
            <a:ext cx="6858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4000" dirty="0" err="1"/>
              <a:t>P</a:t>
            </a:r>
            <a:r>
              <a:rPr lang="en-US" sz="4000" dirty="0" err="1" smtClean="0"/>
              <a:t>hẩu</a:t>
            </a:r>
            <a:r>
              <a:rPr lang="en-US" sz="4000" dirty="0" smtClean="0"/>
              <a:t> </a:t>
            </a:r>
            <a:r>
              <a:rPr lang="en-US" sz="4000" dirty="0" err="1" smtClean="0"/>
              <a:t>thuật</a:t>
            </a:r>
            <a:endParaRPr lang="en-US" sz="4000" dirty="0" smtClean="0"/>
          </a:p>
          <a:p>
            <a:pPr marL="285750" indent="-285750">
              <a:buFontTx/>
              <a:buChar char="-"/>
            </a:pPr>
            <a:r>
              <a:rPr lang="en-US" sz="4000" dirty="0" err="1" smtClean="0"/>
              <a:t>Vận</a:t>
            </a:r>
            <a:r>
              <a:rPr lang="en-US" sz="4000" dirty="0" smtClean="0"/>
              <a:t> </a:t>
            </a:r>
            <a:r>
              <a:rPr lang="en-US" sz="4000" dirty="0" err="1" smtClean="0"/>
              <a:t>động</a:t>
            </a:r>
            <a:r>
              <a:rPr lang="en-US" sz="4000" dirty="0" smtClean="0"/>
              <a:t> </a:t>
            </a:r>
            <a:r>
              <a:rPr lang="en-US" sz="4000" dirty="0" err="1" smtClean="0"/>
              <a:t>liệu</a:t>
            </a:r>
            <a:r>
              <a:rPr lang="en-US" sz="4000" dirty="0" smtClean="0"/>
              <a:t> </a:t>
            </a:r>
            <a:r>
              <a:rPr lang="en-US" sz="4000" dirty="0" err="1" smtClean="0"/>
              <a:t>pháp</a:t>
            </a:r>
            <a:endParaRPr lang="en-US" sz="4000" dirty="0" smtClean="0"/>
          </a:p>
          <a:p>
            <a:pPr marL="285750" indent="-285750">
              <a:buFontTx/>
              <a:buChar char="-"/>
            </a:pPr>
            <a:r>
              <a:rPr lang="en-US" sz="4000" dirty="0" err="1" smtClean="0"/>
              <a:t>Điều</a:t>
            </a:r>
            <a:r>
              <a:rPr lang="en-US" sz="4000" dirty="0" smtClean="0"/>
              <a:t> </a:t>
            </a:r>
            <a:r>
              <a:rPr lang="en-US" sz="4000" dirty="0" err="1" smtClean="0"/>
              <a:t>trị</a:t>
            </a:r>
            <a:r>
              <a:rPr lang="en-US" sz="4000" dirty="0" smtClean="0"/>
              <a:t> </a:t>
            </a:r>
            <a:r>
              <a:rPr lang="en-US" sz="4000" dirty="0" err="1" smtClean="0"/>
              <a:t>ngoại</a:t>
            </a:r>
            <a:r>
              <a:rPr lang="en-US" sz="4000" dirty="0" smtClean="0"/>
              <a:t> </a:t>
            </a:r>
            <a:r>
              <a:rPr lang="en-US" sz="4000" dirty="0" err="1" smtClean="0"/>
              <a:t>khoa</a:t>
            </a:r>
            <a:endParaRPr lang="en-US" sz="4000" dirty="0" smtClean="0"/>
          </a:p>
          <a:p>
            <a:pPr marL="285750" indent="-285750">
              <a:buFontTx/>
              <a:buChar char="-"/>
            </a:pPr>
            <a:r>
              <a:rPr lang="en-US" sz="4000" dirty="0" err="1" smtClean="0"/>
              <a:t>Điều</a:t>
            </a:r>
            <a:r>
              <a:rPr lang="en-US" sz="4000" dirty="0" smtClean="0"/>
              <a:t> </a:t>
            </a:r>
            <a:r>
              <a:rPr lang="en-US" sz="4000" dirty="0" err="1" smtClean="0"/>
              <a:t>trị</a:t>
            </a:r>
            <a:r>
              <a:rPr lang="en-US" sz="4000" dirty="0" smtClean="0"/>
              <a:t> </a:t>
            </a:r>
            <a:r>
              <a:rPr lang="en-US" sz="4000" dirty="0" err="1" smtClean="0"/>
              <a:t>trầm</a:t>
            </a:r>
            <a:r>
              <a:rPr lang="en-US" sz="4000" dirty="0" smtClean="0"/>
              <a:t> </a:t>
            </a:r>
            <a:r>
              <a:rPr lang="en-US" sz="4000" dirty="0" err="1" smtClean="0"/>
              <a:t>cảm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8028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365760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 you</a:t>
            </a:r>
            <a:endParaRPr lang="en-US" sz="96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0337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304800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BỆNH PARKINSON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057400"/>
            <a:ext cx="7239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1.Đại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cương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parkinson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2.Triệu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3.Điều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trị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58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0" y="42672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1.Khái </a:t>
            </a:r>
            <a:r>
              <a:rPr lang="en-US" sz="3600" dirty="0" err="1" smtClean="0">
                <a:solidFill>
                  <a:schemeClr val="bg1"/>
                </a:solidFill>
              </a:rPr>
              <a:t>niệm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381000"/>
            <a:ext cx="4648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/>
              <a:t>Bệnh Parkinson</a:t>
            </a:r>
            <a:r>
              <a:rPr lang="vi-VN" sz="2800" dirty="0"/>
              <a:t> (hay còn gọi là </a:t>
            </a:r>
            <a:r>
              <a:rPr lang="vi-VN" sz="2800" b="1" dirty="0"/>
              <a:t>PD</a:t>
            </a:r>
            <a:r>
              <a:rPr lang="vi-VN" sz="2800" dirty="0"/>
              <a:t>) là một rối loạn thoái hoá của </a:t>
            </a:r>
            <a:r>
              <a:rPr lang="vi-VN" sz="2800" dirty="0">
                <a:hlinkClick r:id="rId3" tooltip="Hệ thần kinh trung ương"/>
              </a:rPr>
              <a:t>hệ thần kinh trung ương</a:t>
            </a:r>
            <a:r>
              <a:rPr lang="vi-VN" sz="2800" dirty="0"/>
              <a:t> gây ảnh hưởng đến tình trạng cử động, thăng bằng và kiểm soát cơ của bệnh nhân.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81000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1"/>
                </a:solidFill>
              </a:rPr>
              <a:t>1.Đại</a:t>
            </a:r>
            <a:r>
              <a:rPr lang="en-US" sz="4800" dirty="0" smtClean="0">
                <a:solidFill>
                  <a:schemeClr val="accent1"/>
                </a:solidFill>
              </a:rPr>
              <a:t> </a:t>
            </a:r>
            <a:r>
              <a:rPr lang="en-US" sz="4800" dirty="0" err="1" smtClean="0">
                <a:solidFill>
                  <a:schemeClr val="accent1"/>
                </a:solidFill>
              </a:rPr>
              <a:t>cương</a:t>
            </a:r>
            <a:endParaRPr lang="en-US" sz="4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487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76200"/>
            <a:ext cx="411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1.Đại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cương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1676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p.l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>
            <a:stCxn id="10" idx="3"/>
          </p:cNvCxnSpPr>
          <p:nvPr/>
        </p:nvCxnSpPr>
        <p:spPr>
          <a:xfrm>
            <a:off x="1066800" y="1907233"/>
            <a:ext cx="1143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209800" y="16764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Tyrosine</a:t>
            </a:r>
            <a:endParaRPr lang="en-US" sz="2400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733800" y="1907232"/>
            <a:ext cx="160020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486400" y="1676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Brain</a:t>
            </a:r>
            <a:endParaRPr lang="en-US" sz="2400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6629400" y="1907233"/>
            <a:ext cx="91440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696200" y="1676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DOPA</a:t>
            </a:r>
            <a:endParaRPr lang="en-US" sz="2400" dirty="0"/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1828800" y="2326332"/>
            <a:ext cx="6400800" cy="1940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62000" y="45720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Dopamine</a:t>
            </a:r>
            <a:endParaRPr lang="en-US" sz="2400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2514600" y="4802832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733800" y="12192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Insulin</a:t>
            </a:r>
          </a:p>
          <a:p>
            <a:pPr algn="ctr"/>
            <a:r>
              <a:rPr lang="en-US" dirty="0" smtClean="0"/>
              <a:t>LNAA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038600" y="2138065"/>
            <a:ext cx="876300" cy="376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BBB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066800" y="1542365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liver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629400" y="12192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O2</a:t>
            </a:r>
          </a:p>
          <a:p>
            <a:pPr algn="ctr"/>
            <a:r>
              <a:rPr lang="en-US" dirty="0" smtClean="0"/>
              <a:t>Fe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667500" y="1981200"/>
            <a:ext cx="952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Folate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371600" y="29718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Dopa-decarbocylase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3886200" y="45720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GABA receptor</a:t>
            </a:r>
            <a:endParaRPr lang="en-US" sz="2400" dirty="0"/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6019800" y="4038600"/>
            <a:ext cx="914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6096000" y="4953000"/>
            <a:ext cx="838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941127" y="37338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D1</a:t>
            </a:r>
            <a:endParaRPr lang="en-US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7105650" y="5181600"/>
            <a:ext cx="590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D2</a:t>
            </a:r>
            <a:endParaRPr lang="en-US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5029200" y="2165866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Tyrosinehydroxylse</a:t>
            </a:r>
            <a:endParaRPr lang="en-US" sz="1400" dirty="0"/>
          </a:p>
        </p:txBody>
      </p:sp>
      <p:cxnSp>
        <p:nvCxnSpPr>
          <p:cNvPr id="58" name="Straight Connector 57"/>
          <p:cNvCxnSpPr/>
          <p:nvPr/>
        </p:nvCxnSpPr>
        <p:spPr>
          <a:xfrm>
            <a:off x="4724400" y="3124200"/>
            <a:ext cx="609600" cy="3092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4724400" y="3048000"/>
            <a:ext cx="4572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838200" y="5643265"/>
            <a:ext cx="609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Cơ</a:t>
            </a:r>
            <a:r>
              <a:rPr lang="en-US" sz="2400" dirty="0" smtClean="0"/>
              <a:t> </a:t>
            </a:r>
            <a:r>
              <a:rPr lang="en-US" sz="2400" dirty="0" err="1" smtClean="0"/>
              <a:t>chết</a:t>
            </a:r>
            <a:r>
              <a:rPr lang="en-US" sz="2400" dirty="0" smtClean="0"/>
              <a:t> </a:t>
            </a:r>
            <a:r>
              <a:rPr lang="en-US" sz="2400" dirty="0" err="1" smtClean="0"/>
              <a:t>gây</a:t>
            </a:r>
            <a:r>
              <a:rPr lang="en-US" sz="2400" dirty="0" smtClean="0"/>
              <a:t> </a:t>
            </a:r>
            <a:r>
              <a:rPr lang="en-US" sz="2400" dirty="0" err="1" smtClean="0"/>
              <a:t>tổn</a:t>
            </a:r>
            <a:r>
              <a:rPr lang="en-US" sz="2400" dirty="0" smtClean="0"/>
              <a:t> </a:t>
            </a:r>
            <a:r>
              <a:rPr lang="en-US" sz="2400" dirty="0" err="1" smtClean="0"/>
              <a:t>thương</a:t>
            </a:r>
            <a:r>
              <a:rPr lang="en-US" sz="2400" dirty="0" smtClean="0"/>
              <a:t> </a:t>
            </a:r>
            <a:r>
              <a:rPr lang="en-US" sz="2400" dirty="0" err="1" smtClean="0"/>
              <a:t>liềm</a:t>
            </a:r>
            <a:r>
              <a:rPr lang="en-US" sz="2400" dirty="0" smtClean="0"/>
              <a:t> </a:t>
            </a:r>
            <a:r>
              <a:rPr lang="en-US" sz="2400" dirty="0" err="1" smtClean="0"/>
              <a:t>đen-nơi</a:t>
            </a:r>
            <a:r>
              <a:rPr lang="en-US" sz="2400" dirty="0" smtClean="0"/>
              <a:t> </a:t>
            </a:r>
            <a:r>
              <a:rPr lang="en-US" sz="2400" dirty="0" err="1" smtClean="0"/>
              <a:t>sản</a:t>
            </a:r>
            <a:r>
              <a:rPr lang="en-US" sz="2400" dirty="0" smtClean="0"/>
              <a:t> </a:t>
            </a:r>
            <a:r>
              <a:rPr lang="en-US" sz="2400" dirty="0" err="1" smtClean="0"/>
              <a:t>xuất</a:t>
            </a:r>
            <a:r>
              <a:rPr lang="en-US" sz="2400" dirty="0" smtClean="0"/>
              <a:t> </a:t>
            </a:r>
            <a:r>
              <a:rPr lang="en-US" sz="2400" dirty="0" err="1" smtClean="0"/>
              <a:t>dopamin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578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381000"/>
            <a:ext cx="342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1.Đại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cương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590800" y="2760518"/>
            <a:ext cx="32766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24200" y="30480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parkinson</a:t>
            </a:r>
            <a:endParaRPr lang="en-US" sz="4000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1981200" y="2590800"/>
            <a:ext cx="609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486400" y="2362200"/>
            <a:ext cx="990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229100" y="4495800"/>
            <a:ext cx="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57200" y="1676400"/>
            <a:ext cx="152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Thường</a:t>
            </a:r>
            <a:r>
              <a:rPr lang="en-US" sz="2800" dirty="0" smtClean="0"/>
              <a:t>: </a:t>
            </a:r>
            <a:r>
              <a:rPr lang="en-US" sz="2800" dirty="0" err="1" smtClean="0"/>
              <a:t>chưa</a:t>
            </a:r>
            <a:r>
              <a:rPr lang="en-US" sz="2800" dirty="0" smtClean="0"/>
              <a:t> </a:t>
            </a:r>
            <a:r>
              <a:rPr lang="en-US" sz="2800" dirty="0" err="1" smtClean="0"/>
              <a:t>biết</a:t>
            </a:r>
            <a:r>
              <a:rPr lang="en-US" sz="2800" dirty="0" smtClean="0"/>
              <a:t> </a:t>
            </a:r>
            <a:r>
              <a:rPr lang="en-US" sz="2800" dirty="0" err="1" smtClean="0"/>
              <a:t>nguyên</a:t>
            </a:r>
            <a:r>
              <a:rPr lang="en-US" sz="2800" dirty="0" smtClean="0"/>
              <a:t> </a:t>
            </a:r>
            <a:r>
              <a:rPr lang="en-US" sz="2800" dirty="0" err="1" smtClean="0"/>
              <a:t>nhân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6629400" y="1828800"/>
            <a:ext cx="2057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Đôi</a:t>
            </a:r>
            <a:r>
              <a:rPr lang="en-US" sz="3200" dirty="0" smtClean="0"/>
              <a:t> </a:t>
            </a:r>
            <a:r>
              <a:rPr lang="en-US" sz="3200" dirty="0" err="1" smtClean="0"/>
              <a:t>khi</a:t>
            </a:r>
            <a:r>
              <a:rPr lang="en-US" sz="3200" dirty="0" smtClean="0"/>
              <a:t>: do di </a:t>
            </a:r>
            <a:r>
              <a:rPr lang="en-US" sz="3200" dirty="0" err="1" smtClean="0"/>
              <a:t>truyền</a:t>
            </a:r>
            <a:r>
              <a:rPr lang="en-US" sz="3200" dirty="0" smtClean="0"/>
              <a:t>( </a:t>
            </a:r>
            <a:r>
              <a:rPr lang="en-US" sz="3200" dirty="0" err="1" smtClean="0"/>
              <a:t>đột</a:t>
            </a:r>
            <a:r>
              <a:rPr lang="en-US" sz="3200" dirty="0" smtClean="0"/>
              <a:t> </a:t>
            </a:r>
            <a:r>
              <a:rPr lang="en-US" sz="3200" dirty="0" err="1" smtClean="0"/>
              <a:t>biến</a:t>
            </a:r>
            <a:r>
              <a:rPr lang="en-US" sz="3200" dirty="0" smtClean="0"/>
              <a:t> gen)</a:t>
            </a:r>
            <a:endParaRPr lang="en-US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1524000" y="5105400"/>
            <a:ext cx="61341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Hiếm</a:t>
            </a:r>
            <a:r>
              <a:rPr lang="en-US" sz="3200" dirty="0" smtClean="0"/>
              <a:t> </a:t>
            </a:r>
            <a:r>
              <a:rPr lang="en-US" sz="3200" dirty="0" err="1" smtClean="0"/>
              <a:t>khi</a:t>
            </a:r>
            <a:r>
              <a:rPr lang="en-US" sz="3200" dirty="0" smtClean="0"/>
              <a:t>: </a:t>
            </a:r>
            <a:r>
              <a:rPr lang="en-US" sz="3200" dirty="0" err="1" smtClean="0"/>
              <a:t>tạp</a:t>
            </a:r>
            <a:r>
              <a:rPr lang="en-US" sz="3200" dirty="0" smtClean="0"/>
              <a:t> </a:t>
            </a:r>
            <a:r>
              <a:rPr lang="en-US" sz="3200" dirty="0" err="1" smtClean="0"/>
              <a:t>chất</a:t>
            </a:r>
            <a:r>
              <a:rPr lang="en-US" sz="3200" dirty="0" smtClean="0"/>
              <a:t> </a:t>
            </a:r>
            <a:r>
              <a:rPr lang="en-US" sz="3200" dirty="0" err="1" smtClean="0"/>
              <a:t>độc</a:t>
            </a:r>
            <a:r>
              <a:rPr lang="en-US" sz="3200" dirty="0" smtClean="0"/>
              <a:t> </a:t>
            </a:r>
            <a:r>
              <a:rPr lang="en-US" sz="3200" dirty="0" err="1" smtClean="0"/>
              <a:t>hại</a:t>
            </a:r>
            <a:r>
              <a:rPr lang="en-US" sz="3200" dirty="0" smtClean="0"/>
              <a:t>( </a:t>
            </a:r>
            <a:r>
              <a:rPr lang="en-US" sz="3200" dirty="0" err="1" smtClean="0"/>
              <a:t>thuốc</a:t>
            </a:r>
            <a:r>
              <a:rPr lang="en-US" sz="3200" dirty="0" smtClean="0"/>
              <a:t> </a:t>
            </a:r>
            <a:r>
              <a:rPr lang="en-US" sz="3200" dirty="0" err="1" smtClean="0"/>
              <a:t>trừ</a:t>
            </a:r>
            <a:r>
              <a:rPr lang="en-US" sz="3200" dirty="0" smtClean="0"/>
              <a:t> </a:t>
            </a:r>
            <a:r>
              <a:rPr lang="en-US" sz="3200" dirty="0" err="1" smtClean="0"/>
              <a:t>sâu</a:t>
            </a:r>
            <a:r>
              <a:rPr lang="en-US" sz="3200" dirty="0" smtClean="0"/>
              <a:t>, </a:t>
            </a:r>
            <a:r>
              <a:rPr lang="en-US" sz="3200" dirty="0" err="1" smtClean="0"/>
              <a:t>dùng</a:t>
            </a:r>
            <a:r>
              <a:rPr lang="en-US" sz="3200" dirty="0" smtClean="0"/>
              <a:t> opioid, 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78530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  <p:bldP spid="16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228600"/>
            <a:ext cx="381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2.Triệu </a:t>
            </a:r>
            <a:r>
              <a:rPr lang="en-US" sz="4800" dirty="0" err="1" smtClean="0"/>
              <a:t>chứng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67640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-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Khởi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đầu</a:t>
            </a:r>
            <a:r>
              <a:rPr lang="en-US" sz="3200" dirty="0" smtClean="0">
                <a:solidFill>
                  <a:srgbClr val="FF0000"/>
                </a:solidFill>
              </a:rPr>
              <a:t>: </a:t>
            </a:r>
            <a:r>
              <a:rPr lang="en-US" sz="3200" dirty="0" err="1" smtClean="0">
                <a:solidFill>
                  <a:srgbClr val="FF0000"/>
                </a:solidFill>
              </a:rPr>
              <a:t>triệu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chứng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kín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đáo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không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điển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hình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en-US" sz="3200" dirty="0">
                <a:solidFill>
                  <a:srgbClr val="FF0000"/>
                </a:solidFill>
              </a:rPr>
              <a:t>-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Thời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kì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toàn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phát</a:t>
            </a:r>
            <a:r>
              <a:rPr lang="en-US" sz="3200" dirty="0" smtClean="0">
                <a:solidFill>
                  <a:srgbClr val="FF0000"/>
                </a:solidFill>
              </a:rPr>
              <a:t>: run + </a:t>
            </a:r>
            <a:r>
              <a:rPr lang="en-US" sz="3200" dirty="0" err="1" smtClean="0">
                <a:solidFill>
                  <a:srgbClr val="FF0000"/>
                </a:solidFill>
              </a:rPr>
              <a:t>vô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động</a:t>
            </a:r>
            <a:r>
              <a:rPr lang="en-US" sz="3200" dirty="0" smtClean="0">
                <a:solidFill>
                  <a:srgbClr val="FF0000"/>
                </a:solidFill>
              </a:rPr>
              <a:t> + </a:t>
            </a:r>
            <a:r>
              <a:rPr lang="en-US" sz="3200" dirty="0" err="1" smtClean="0">
                <a:solidFill>
                  <a:srgbClr val="FF0000"/>
                </a:solidFill>
              </a:rPr>
              <a:t>tăng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trương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lực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cơ</a:t>
            </a:r>
            <a:endParaRPr lang="en-US" sz="3200" dirty="0" smtClean="0">
              <a:solidFill>
                <a:srgbClr val="FF0000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457200" y="3429000"/>
            <a:ext cx="12192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133600" y="3246060"/>
            <a:ext cx="3657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+ </a:t>
            </a:r>
            <a:r>
              <a:rPr lang="en-US" sz="3200" dirty="0" err="1" smtClean="0"/>
              <a:t>Rối</a:t>
            </a:r>
            <a:r>
              <a:rPr lang="en-US" sz="3200" dirty="0" smtClean="0"/>
              <a:t> </a:t>
            </a:r>
            <a:r>
              <a:rPr lang="en-US" sz="3200" dirty="0" err="1" smtClean="0"/>
              <a:t>loạn</a:t>
            </a:r>
            <a:r>
              <a:rPr lang="en-US" sz="3200" dirty="0" smtClean="0"/>
              <a:t> </a:t>
            </a:r>
            <a:r>
              <a:rPr lang="en-US" sz="3200" dirty="0" err="1" smtClean="0"/>
              <a:t>đi</a:t>
            </a:r>
            <a:endParaRPr lang="en-US" sz="3200" dirty="0" smtClean="0"/>
          </a:p>
          <a:p>
            <a:r>
              <a:rPr lang="en-US" sz="3200" dirty="0" smtClean="0"/>
              <a:t>+ </a:t>
            </a:r>
            <a:r>
              <a:rPr lang="en-US" sz="3200" dirty="0" err="1" smtClean="0"/>
              <a:t>Rối</a:t>
            </a:r>
            <a:r>
              <a:rPr lang="en-US" sz="3200" dirty="0" smtClean="0"/>
              <a:t> </a:t>
            </a:r>
            <a:r>
              <a:rPr lang="en-US" sz="3200" dirty="0" err="1" smtClean="0"/>
              <a:t>loạn</a:t>
            </a:r>
            <a:r>
              <a:rPr lang="en-US" sz="3200" dirty="0" smtClean="0"/>
              <a:t> </a:t>
            </a:r>
            <a:r>
              <a:rPr lang="en-US" sz="3200" dirty="0" err="1" smtClean="0"/>
              <a:t>lời</a:t>
            </a:r>
            <a:r>
              <a:rPr lang="en-US" sz="3200" dirty="0" smtClean="0"/>
              <a:t> </a:t>
            </a:r>
            <a:r>
              <a:rPr lang="en-US" sz="3200" dirty="0" err="1" smtClean="0"/>
              <a:t>nói</a:t>
            </a:r>
            <a:r>
              <a:rPr lang="en-US" sz="3200" dirty="0" smtClean="0"/>
              <a:t> </a:t>
            </a:r>
            <a:r>
              <a:rPr lang="en-US" sz="3200" dirty="0" err="1" smtClean="0"/>
              <a:t>và</a:t>
            </a:r>
            <a:r>
              <a:rPr lang="en-US" sz="3200" dirty="0" smtClean="0"/>
              <a:t> </a:t>
            </a:r>
            <a:r>
              <a:rPr lang="en-US" sz="3200" dirty="0" err="1" smtClean="0"/>
              <a:t>viết</a:t>
            </a:r>
            <a:endParaRPr lang="en-US" sz="3200" dirty="0" smtClean="0"/>
          </a:p>
          <a:p>
            <a:r>
              <a:rPr lang="en-US" sz="3200" dirty="0" smtClean="0"/>
              <a:t>+ </a:t>
            </a:r>
            <a:r>
              <a:rPr lang="en-US" sz="3200" dirty="0" err="1" smtClean="0"/>
              <a:t>Rối</a:t>
            </a:r>
            <a:r>
              <a:rPr lang="en-US" sz="3200" dirty="0" smtClean="0"/>
              <a:t> </a:t>
            </a:r>
            <a:r>
              <a:rPr lang="en-US" sz="3200" dirty="0" err="1" smtClean="0"/>
              <a:t>loạn</a:t>
            </a:r>
            <a:r>
              <a:rPr lang="en-US" sz="3200" dirty="0" smtClean="0"/>
              <a:t> </a:t>
            </a:r>
            <a:r>
              <a:rPr lang="en-US" sz="3200" dirty="0" err="1" smtClean="0"/>
              <a:t>thực</a:t>
            </a:r>
            <a:r>
              <a:rPr lang="en-US" sz="3200" dirty="0" smtClean="0"/>
              <a:t> </a:t>
            </a:r>
            <a:r>
              <a:rPr lang="en-US" sz="3200" dirty="0" err="1" smtClean="0"/>
              <a:t>vật</a:t>
            </a:r>
            <a:endParaRPr lang="en-US" sz="3200" dirty="0" smtClean="0"/>
          </a:p>
          <a:p>
            <a:r>
              <a:rPr lang="en-US" sz="3200" dirty="0" smtClean="0"/>
              <a:t>+ </a:t>
            </a:r>
            <a:r>
              <a:rPr lang="en-US" sz="3200" dirty="0" err="1" smtClean="0"/>
              <a:t>Rối</a:t>
            </a:r>
            <a:r>
              <a:rPr lang="en-US" sz="3200" dirty="0" smtClean="0"/>
              <a:t> </a:t>
            </a:r>
            <a:r>
              <a:rPr lang="en-US" sz="3200" dirty="0" err="1" smtClean="0"/>
              <a:t>loạn</a:t>
            </a:r>
            <a:r>
              <a:rPr lang="en-US" sz="3200" dirty="0" smtClean="0"/>
              <a:t> </a:t>
            </a:r>
            <a:r>
              <a:rPr lang="en-US" sz="3200" dirty="0" err="1" smtClean="0"/>
              <a:t>cảm</a:t>
            </a:r>
            <a:r>
              <a:rPr lang="en-US" sz="3200" dirty="0" smtClean="0"/>
              <a:t> </a:t>
            </a:r>
            <a:r>
              <a:rPr lang="en-US" sz="3200" dirty="0" err="1" smtClean="0"/>
              <a:t>giác</a:t>
            </a:r>
            <a:endParaRPr lang="en-US" sz="3200" dirty="0" smtClean="0"/>
          </a:p>
          <a:p>
            <a:r>
              <a:rPr lang="en-US" sz="3200" dirty="0" smtClean="0"/>
              <a:t>+ </a:t>
            </a:r>
            <a:r>
              <a:rPr lang="en-US" sz="3200" dirty="0" err="1" smtClean="0"/>
              <a:t>Rối</a:t>
            </a:r>
            <a:r>
              <a:rPr lang="en-US" sz="3200" dirty="0" smtClean="0"/>
              <a:t> </a:t>
            </a:r>
            <a:r>
              <a:rPr lang="en-US" sz="3200" dirty="0" err="1" smtClean="0"/>
              <a:t>loạn</a:t>
            </a:r>
            <a:r>
              <a:rPr lang="en-US" sz="3200" dirty="0" smtClean="0"/>
              <a:t> </a:t>
            </a:r>
            <a:r>
              <a:rPr lang="en-US" sz="3200" dirty="0" err="1" smtClean="0"/>
              <a:t>tâm</a:t>
            </a:r>
            <a:r>
              <a:rPr lang="en-US" sz="3200" dirty="0" smtClean="0"/>
              <a:t> </a:t>
            </a:r>
            <a:r>
              <a:rPr lang="en-US" sz="3200" dirty="0" err="1" smtClean="0"/>
              <a:t>thần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612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52400"/>
            <a:ext cx="8601501" cy="3276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86200"/>
            <a:ext cx="81534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810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75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2286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2.Triệu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295400"/>
            <a:ext cx="85344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40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2400" y="1524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1524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2.Triệu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14478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 </a:t>
            </a:r>
            <a:r>
              <a:rPr lang="en-US" sz="2800" dirty="0" err="1" smtClean="0"/>
              <a:t>Tiến</a:t>
            </a:r>
            <a:r>
              <a:rPr lang="en-US" sz="2800" dirty="0" smtClean="0"/>
              <a:t> </a:t>
            </a:r>
            <a:r>
              <a:rPr lang="en-US" sz="2800" dirty="0" err="1" smtClean="0"/>
              <a:t>triển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bệnh</a:t>
            </a:r>
            <a:r>
              <a:rPr lang="en-US" sz="2800" dirty="0" smtClean="0"/>
              <a:t> </a:t>
            </a:r>
            <a:r>
              <a:rPr lang="en-US" sz="2800" dirty="0" err="1" smtClean="0"/>
              <a:t>parkinson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2590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Parkinson</a:t>
            </a:r>
            <a:endParaRPr lang="en-US" sz="2400" dirty="0"/>
          </a:p>
        </p:txBody>
      </p:sp>
      <p:sp>
        <p:nvSpPr>
          <p:cNvPr id="13" name="Heart 12"/>
          <p:cNvSpPr/>
          <p:nvPr/>
        </p:nvSpPr>
        <p:spPr>
          <a:xfrm>
            <a:off x="1602475" y="2590800"/>
            <a:ext cx="304800" cy="461665"/>
          </a:xfrm>
          <a:prstGeom prst="hear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133600" y="25908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L-dopa</a:t>
            </a:r>
            <a:endParaRPr lang="en-US" sz="2400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757684" y="2821632"/>
            <a:ext cx="12192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257800" y="25908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Parkinson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7543800" y="2590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L-dopa</a:t>
            </a:r>
            <a:endParaRPr lang="en-US" sz="2400" dirty="0"/>
          </a:p>
        </p:txBody>
      </p:sp>
      <p:sp>
        <p:nvSpPr>
          <p:cNvPr id="20" name="Not Equal 19"/>
          <p:cNvSpPr/>
          <p:nvPr/>
        </p:nvSpPr>
        <p:spPr>
          <a:xfrm>
            <a:off x="6858000" y="2590800"/>
            <a:ext cx="533400" cy="461665"/>
          </a:xfrm>
          <a:prstGeom prst="mathNot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Up Arrow Callout 21"/>
          <p:cNvSpPr/>
          <p:nvPr/>
        </p:nvSpPr>
        <p:spPr>
          <a:xfrm>
            <a:off x="159224" y="3200399"/>
            <a:ext cx="3276600" cy="3276599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Up Arrow Callout 22"/>
          <p:cNvSpPr/>
          <p:nvPr/>
        </p:nvSpPr>
        <p:spPr>
          <a:xfrm>
            <a:off x="5231073" y="3324366"/>
            <a:ext cx="3810000" cy="3152633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81000" y="4495800"/>
            <a:ext cx="2895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Các</a:t>
            </a:r>
            <a:r>
              <a:rPr lang="en-US" sz="3200" dirty="0" smtClean="0"/>
              <a:t> </a:t>
            </a:r>
            <a:r>
              <a:rPr lang="en-US" sz="3200" dirty="0" err="1" smtClean="0"/>
              <a:t>triệu</a:t>
            </a:r>
            <a:r>
              <a:rPr lang="en-US" sz="3200" dirty="0" smtClean="0"/>
              <a:t> </a:t>
            </a:r>
            <a:r>
              <a:rPr lang="en-US" sz="3200" dirty="0" err="1" smtClean="0"/>
              <a:t>chứng</a:t>
            </a:r>
            <a:r>
              <a:rPr lang="en-US" sz="3200" dirty="0" smtClean="0"/>
              <a:t> </a:t>
            </a:r>
            <a:r>
              <a:rPr lang="en-US" sz="3200" dirty="0" err="1" smtClean="0"/>
              <a:t>chữa</a:t>
            </a:r>
            <a:r>
              <a:rPr lang="en-US" sz="3200" dirty="0" smtClean="0"/>
              <a:t> </a:t>
            </a:r>
            <a:r>
              <a:rPr lang="en-US" sz="3200" dirty="0" err="1" smtClean="0"/>
              <a:t>khỏi</a:t>
            </a:r>
            <a:r>
              <a:rPr lang="en-US" sz="3200" dirty="0" smtClean="0"/>
              <a:t> </a:t>
            </a:r>
            <a:r>
              <a:rPr lang="en-US" sz="3200" dirty="0" err="1" smtClean="0"/>
              <a:t>bằng</a:t>
            </a:r>
            <a:r>
              <a:rPr lang="en-US" sz="3200" dirty="0" smtClean="0"/>
              <a:t> </a:t>
            </a:r>
            <a:r>
              <a:rPr lang="en-US" sz="3200" dirty="0" err="1" smtClean="0"/>
              <a:t>l-dopa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5410200" y="4495800"/>
            <a:ext cx="350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Triệu</a:t>
            </a:r>
            <a:r>
              <a:rPr lang="en-US" sz="2400" dirty="0" smtClean="0"/>
              <a:t> </a:t>
            </a:r>
            <a:r>
              <a:rPr lang="en-US" sz="2400" dirty="0" err="1" smtClean="0"/>
              <a:t>chứng</a:t>
            </a:r>
            <a:r>
              <a:rPr lang="en-US" sz="2400" dirty="0" smtClean="0"/>
              <a:t> </a:t>
            </a:r>
            <a:r>
              <a:rPr lang="en-US" sz="2400" dirty="0" err="1" smtClean="0"/>
              <a:t>không</a:t>
            </a:r>
            <a:r>
              <a:rPr lang="en-US" sz="2400" dirty="0" smtClean="0"/>
              <a:t> </a:t>
            </a:r>
            <a:r>
              <a:rPr lang="en-US" sz="2400" dirty="0" err="1" smtClean="0"/>
              <a:t>phân</a:t>
            </a:r>
            <a:r>
              <a:rPr lang="en-US" sz="2400" dirty="0" smtClean="0"/>
              <a:t> </a:t>
            </a:r>
            <a:r>
              <a:rPr lang="en-US" sz="2400" dirty="0" err="1" smtClean="0"/>
              <a:t>biệt</a:t>
            </a:r>
            <a:r>
              <a:rPr lang="en-US" sz="2400" dirty="0" smtClean="0"/>
              <a:t> </a:t>
            </a:r>
            <a:r>
              <a:rPr lang="en-US" sz="2400" dirty="0" err="1" smtClean="0"/>
              <a:t>được</a:t>
            </a:r>
            <a:r>
              <a:rPr lang="en-US" sz="2400" dirty="0" smtClean="0"/>
              <a:t> do </a:t>
            </a:r>
            <a:r>
              <a:rPr lang="en-US" sz="2400" dirty="0" err="1" smtClean="0"/>
              <a:t>bệnh</a:t>
            </a:r>
            <a:r>
              <a:rPr lang="en-US" sz="2400" dirty="0" smtClean="0"/>
              <a:t> hay do </a:t>
            </a:r>
            <a:r>
              <a:rPr lang="en-US" sz="2400" dirty="0" err="1" smtClean="0"/>
              <a:t>l-dopa</a:t>
            </a:r>
            <a:r>
              <a:rPr lang="en-US" sz="2400" dirty="0" smtClean="0"/>
              <a:t> hay do </a:t>
            </a:r>
            <a:r>
              <a:rPr lang="en-US" sz="2400" dirty="0" err="1" smtClean="0"/>
              <a:t>thuốc</a:t>
            </a:r>
            <a:r>
              <a:rPr lang="en-US" sz="2400" dirty="0" smtClean="0"/>
              <a:t> </a:t>
            </a:r>
            <a:r>
              <a:rPr lang="en-US" sz="2400" dirty="0" err="1" smtClean="0"/>
              <a:t>kháng</a:t>
            </a:r>
            <a:r>
              <a:rPr lang="en-US" sz="2400" dirty="0" smtClean="0"/>
              <a:t> </a:t>
            </a:r>
            <a:r>
              <a:rPr lang="en-US" sz="2400" dirty="0" err="1" smtClean="0"/>
              <a:t>cholinegric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02826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/>
      <p:bldP spid="18" grpId="0"/>
      <p:bldP spid="19" grpId="0"/>
      <p:bldP spid="24" grpId="0"/>
      <p:bldP spid="2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</TotalTime>
  <Words>432</Words>
  <Application>Microsoft Office PowerPoint</Application>
  <PresentationFormat>On-screen Show (4:3)</PresentationFormat>
  <Paragraphs>93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meandm</dc:creator>
  <cp:lastModifiedBy>CỘNG HÒA XÃ HỘI CHŨ NGHĨA VIỆT NAM</cp:lastModifiedBy>
  <cp:revision>29</cp:revision>
  <dcterms:created xsi:type="dcterms:W3CDTF">2019-03-09T00:29:41Z</dcterms:created>
  <dcterms:modified xsi:type="dcterms:W3CDTF">2019-03-28T09:49:09Z</dcterms:modified>
</cp:coreProperties>
</file>