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7" r:id="rId17"/>
    <p:sldId id="272" r:id="rId18"/>
    <p:sldId id="274" r:id="rId19"/>
    <p:sldId id="275" r:id="rId20"/>
    <p:sldId id="273"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98" autoAdjust="0"/>
  </p:normalViewPr>
  <p:slideViewPr>
    <p:cSldViewPr>
      <p:cViewPr varScale="1">
        <p:scale>
          <a:sx n="50" d="100"/>
          <a:sy n="50" d="100"/>
        </p:scale>
        <p:origin x="-102" y="-390"/>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656225-51DB-47B1-BF18-2B78569D8EDF}"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255643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56225-51DB-47B1-BF18-2B78569D8EDF}"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1947153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56225-51DB-47B1-BF18-2B78569D8EDF}"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229993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56225-51DB-47B1-BF18-2B78569D8EDF}"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97561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656225-51DB-47B1-BF18-2B78569D8EDF}"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1206065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656225-51DB-47B1-BF18-2B78569D8EDF}"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293680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656225-51DB-47B1-BF18-2B78569D8EDF}" type="datetimeFigureOut">
              <a:rPr lang="en-US" smtClean="0"/>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2180379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656225-51DB-47B1-BF18-2B78569D8EDF}"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341400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56225-51DB-47B1-BF18-2B78569D8EDF}" type="datetimeFigureOut">
              <a:rPr lang="en-US" smtClean="0"/>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244101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56225-51DB-47B1-BF18-2B78569D8EDF}"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291429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56225-51DB-47B1-BF18-2B78569D8EDF}"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722A5-F0EA-48B6-94FA-8175FDE0D1A7}" type="slidenum">
              <a:rPr lang="en-US" smtClean="0"/>
              <a:t>‹#›</a:t>
            </a:fld>
            <a:endParaRPr lang="en-US"/>
          </a:p>
        </p:txBody>
      </p:sp>
    </p:spTree>
    <p:extLst>
      <p:ext uri="{BB962C8B-B14F-4D97-AF65-F5344CB8AC3E}">
        <p14:creationId xmlns:p14="http://schemas.microsoft.com/office/powerpoint/2010/main" val="35282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56225-51DB-47B1-BF18-2B78569D8EDF}" type="datetimeFigureOut">
              <a:rPr lang="en-US" smtClean="0"/>
              <a:t>9/5/2016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722A5-F0EA-48B6-94FA-8175FDE0D1A7}" type="slidenum">
              <a:rPr lang="en-US" smtClean="0"/>
              <a:t>‹#›</a:t>
            </a:fld>
            <a:endParaRPr lang="en-US"/>
          </a:p>
        </p:txBody>
      </p:sp>
    </p:spTree>
    <p:extLst>
      <p:ext uri="{BB962C8B-B14F-4D97-AF65-F5344CB8AC3E}">
        <p14:creationId xmlns:p14="http://schemas.microsoft.com/office/powerpoint/2010/main" val="3670374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914400" y="1447800"/>
            <a:ext cx="7620000" cy="1752600"/>
          </a:xfrm>
        </p:spPr>
        <p:txBody>
          <a:bodyPr>
            <a:normAutofit/>
          </a:bodyPr>
          <a:lstStyle/>
          <a:p>
            <a:r>
              <a:rPr lang="en-US" sz="5200" b="1" smtClean="0">
                <a:latin typeface="+mn-lt"/>
                <a:cs typeface="Times New Roman" pitchFamily="18" charset="0"/>
              </a:rPr>
              <a:t>CHĂM SÓC BỆNH NHÂN </a:t>
            </a:r>
            <a:r>
              <a:rPr lang="en-US" sz="5200" b="1" smtClean="0">
                <a:latin typeface="+mn-lt"/>
                <a:cs typeface="Times New Roman" pitchFamily="18" charset="0"/>
              </a:rPr>
              <a:t>PHÙ PHỔI </a:t>
            </a:r>
            <a:r>
              <a:rPr lang="en-US" sz="5200" b="1" smtClean="0">
                <a:latin typeface="+mn-lt"/>
                <a:cs typeface="Times New Roman" pitchFamily="18" charset="0"/>
              </a:rPr>
              <a:t>CẤP</a:t>
            </a:r>
          </a:p>
        </p:txBody>
      </p:sp>
      <p:sp>
        <p:nvSpPr>
          <p:cNvPr id="5" name="Subtitle 2"/>
          <p:cNvSpPr>
            <a:spLocks noGrp="1"/>
          </p:cNvSpPr>
          <p:nvPr>
            <p:ph type="subTitle" idx="1"/>
          </p:nvPr>
        </p:nvSpPr>
        <p:spPr>
          <a:xfrm>
            <a:off x="1371600" y="3657600"/>
            <a:ext cx="6400800" cy="1752600"/>
          </a:xfrm>
        </p:spPr>
        <p:txBody>
          <a:bodyPr/>
          <a:lstStyle/>
          <a:p>
            <a:pPr marL="0" indent="0" algn="ctr">
              <a:buFont typeface="Arial" charset="0"/>
              <a:buNone/>
            </a:pPr>
            <a:r>
              <a:rPr lang="en-US" altLang="en-US" smtClean="0">
                <a:solidFill>
                  <a:schemeClr val="tx1"/>
                </a:solidFill>
                <a:cs typeface="Times New Roman" pitchFamily="18" charset="0"/>
              </a:rPr>
              <a:t>GVHD: NGUYỄN PHÚC HỌC </a:t>
            </a:r>
          </a:p>
          <a:p>
            <a:pPr marL="0" indent="0" algn="ctr">
              <a:buFont typeface="Arial" charset="0"/>
              <a:buNone/>
            </a:pPr>
            <a:r>
              <a:rPr lang="en-US" altLang="en-US" smtClean="0">
                <a:solidFill>
                  <a:schemeClr val="tx1"/>
                </a:solidFill>
                <a:cs typeface="Times New Roman" pitchFamily="18" charset="0"/>
              </a:rPr>
              <a:t>LỚP: K19YDD2</a:t>
            </a:r>
          </a:p>
          <a:p>
            <a:pPr marL="0" indent="0" algn="ctr">
              <a:buFont typeface="Arial" charset="0"/>
              <a:buNone/>
            </a:pPr>
            <a:r>
              <a:rPr lang="en-US" altLang="en-US" smtClean="0">
                <a:solidFill>
                  <a:schemeClr val="tx1"/>
                </a:solidFill>
                <a:cs typeface="Times New Roman" pitchFamily="18" charset="0"/>
              </a:rPr>
              <a:t>NHÓM 6</a:t>
            </a:r>
          </a:p>
        </p:txBody>
      </p:sp>
    </p:spTree>
    <p:extLst>
      <p:ext uri="{BB962C8B-B14F-4D97-AF65-F5344CB8AC3E}">
        <p14:creationId xmlns:p14="http://schemas.microsoft.com/office/powerpoint/2010/main" val="354770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err="1" smtClean="0"/>
              <a:t>Tư</a:t>
            </a:r>
            <a:r>
              <a:rPr lang="en-US" smtClean="0"/>
              <a:t> </a:t>
            </a:r>
            <a:r>
              <a:rPr lang="en-US" err="1"/>
              <a:t>thế</a:t>
            </a:r>
            <a:r>
              <a:rPr lang="en-US"/>
              <a:t> </a:t>
            </a:r>
            <a:r>
              <a:rPr lang="en-US" err="1"/>
              <a:t>ngồi</a:t>
            </a:r>
            <a:r>
              <a:rPr lang="en-US"/>
              <a:t> </a:t>
            </a:r>
            <a:r>
              <a:rPr lang="en-US" err="1"/>
              <a:t>thõng</a:t>
            </a:r>
            <a:r>
              <a:rPr lang="en-US"/>
              <a:t> </a:t>
            </a:r>
            <a:r>
              <a:rPr lang="en-US" err="1"/>
              <a:t>chân</a:t>
            </a:r>
            <a:r>
              <a:rPr lang="en-US"/>
              <a:t> </a:t>
            </a:r>
            <a:r>
              <a:rPr lang="en-US" err="1"/>
              <a:t>làm</a:t>
            </a:r>
            <a:r>
              <a:rPr lang="en-US"/>
              <a:t> </a:t>
            </a:r>
            <a:r>
              <a:rPr lang="en-US" err="1"/>
              <a:t>giảm</a:t>
            </a:r>
            <a:r>
              <a:rPr lang="en-US"/>
              <a:t> </a:t>
            </a:r>
            <a:r>
              <a:rPr lang="en-US" err="1"/>
              <a:t>lượng</a:t>
            </a:r>
            <a:r>
              <a:rPr lang="en-US"/>
              <a:t> </a:t>
            </a:r>
            <a:r>
              <a:rPr lang="en-US" err="1"/>
              <a:t>máu</a:t>
            </a:r>
            <a:r>
              <a:rPr lang="en-US"/>
              <a:t> </a:t>
            </a:r>
            <a:r>
              <a:rPr lang="en-US" err="1"/>
              <a:t>về</a:t>
            </a:r>
            <a:r>
              <a:rPr lang="en-US"/>
              <a:t> </a:t>
            </a:r>
            <a:r>
              <a:rPr lang="en-US" err="1"/>
              <a:t>phổi</a:t>
            </a:r>
            <a:r>
              <a:rPr lang="en-US"/>
              <a:t>.</a:t>
            </a:r>
          </a:p>
          <a:p>
            <a:r>
              <a:rPr lang="en-US" err="1" smtClean="0"/>
              <a:t>Đảm</a:t>
            </a:r>
            <a:r>
              <a:rPr lang="en-US" smtClean="0"/>
              <a:t> </a:t>
            </a:r>
            <a:r>
              <a:rPr lang="en-US" err="1"/>
              <a:t>bảo</a:t>
            </a:r>
            <a:r>
              <a:rPr lang="en-US"/>
              <a:t> </a:t>
            </a:r>
            <a:r>
              <a:rPr lang="en-US" err="1"/>
              <a:t>thông</a:t>
            </a:r>
            <a:r>
              <a:rPr lang="en-US"/>
              <a:t> </a:t>
            </a:r>
            <a:r>
              <a:rPr lang="en-US" err="1"/>
              <a:t>khí</a:t>
            </a:r>
            <a:r>
              <a:rPr lang="en-US"/>
              <a:t> </a:t>
            </a:r>
            <a:r>
              <a:rPr lang="en-US" err="1"/>
              <a:t>tốt</a:t>
            </a:r>
            <a:r>
              <a:rPr lang="en-US"/>
              <a:t>.</a:t>
            </a:r>
          </a:p>
          <a:p>
            <a:r>
              <a:rPr lang="en-US" err="1" smtClean="0"/>
              <a:t>Sử</a:t>
            </a:r>
            <a:r>
              <a:rPr lang="en-US" smtClean="0"/>
              <a:t> </a:t>
            </a:r>
            <a:r>
              <a:rPr lang="en-US" err="1"/>
              <a:t>dụng</a:t>
            </a:r>
            <a:r>
              <a:rPr lang="en-US"/>
              <a:t> </a:t>
            </a:r>
            <a:r>
              <a:rPr lang="en-US" err="1"/>
              <a:t>thuốc</a:t>
            </a:r>
            <a:r>
              <a:rPr lang="en-US"/>
              <a:t>: </a:t>
            </a:r>
            <a:r>
              <a:rPr lang="en-US" err="1"/>
              <a:t>Lợi</a:t>
            </a:r>
            <a:r>
              <a:rPr lang="en-US"/>
              <a:t> </a:t>
            </a:r>
            <a:r>
              <a:rPr lang="en-US" err="1"/>
              <a:t>tiểu</a:t>
            </a:r>
            <a:r>
              <a:rPr lang="en-US"/>
              <a:t>; </a:t>
            </a:r>
            <a:r>
              <a:rPr lang="en-US" err="1"/>
              <a:t>Morphin</a:t>
            </a:r>
            <a:r>
              <a:rPr lang="en-US"/>
              <a:t> </a:t>
            </a:r>
            <a:r>
              <a:rPr lang="en-US" err="1"/>
              <a:t>làm</a:t>
            </a:r>
            <a:r>
              <a:rPr lang="en-US"/>
              <a:t> </a:t>
            </a:r>
            <a:r>
              <a:rPr lang="en-US" err="1"/>
              <a:t>giảm</a:t>
            </a:r>
            <a:r>
              <a:rPr lang="en-US"/>
              <a:t> </a:t>
            </a:r>
            <a:r>
              <a:rPr lang="en-US" err="1"/>
              <a:t>đau</a:t>
            </a:r>
            <a:r>
              <a:rPr lang="en-US"/>
              <a:t>, </a:t>
            </a:r>
            <a:r>
              <a:rPr lang="en-US" err="1"/>
              <a:t>giảm</a:t>
            </a:r>
            <a:r>
              <a:rPr lang="en-US"/>
              <a:t> lo </a:t>
            </a:r>
            <a:r>
              <a:rPr lang="en-US" err="1"/>
              <a:t>lắng</a:t>
            </a:r>
            <a:r>
              <a:rPr lang="en-US"/>
              <a:t>; Nitroglycerin </a:t>
            </a:r>
            <a:r>
              <a:rPr lang="en-US" err="1"/>
              <a:t>làm</a:t>
            </a:r>
            <a:r>
              <a:rPr lang="en-US"/>
              <a:t> </a:t>
            </a:r>
            <a:r>
              <a:rPr lang="en-US" err="1"/>
              <a:t>giãn</a:t>
            </a:r>
            <a:r>
              <a:rPr lang="en-US"/>
              <a:t> </a:t>
            </a:r>
            <a:r>
              <a:rPr lang="en-US" err="1"/>
              <a:t>tĩnh</a:t>
            </a:r>
            <a:r>
              <a:rPr lang="en-US"/>
              <a:t> </a:t>
            </a:r>
            <a:r>
              <a:rPr lang="en-US" err="1"/>
              <a:t>mạch</a:t>
            </a:r>
            <a:r>
              <a:rPr lang="en-US"/>
              <a:t> </a:t>
            </a:r>
            <a:r>
              <a:rPr lang="en-US" err="1"/>
              <a:t>làm</a:t>
            </a:r>
            <a:r>
              <a:rPr lang="en-US"/>
              <a:t> </a:t>
            </a:r>
            <a:r>
              <a:rPr lang="en-US" err="1"/>
              <a:t>giảm</a:t>
            </a:r>
            <a:r>
              <a:rPr lang="en-US"/>
              <a:t> </a:t>
            </a:r>
            <a:r>
              <a:rPr lang="en-US" err="1"/>
              <a:t>tiền</a:t>
            </a:r>
            <a:r>
              <a:rPr lang="en-US"/>
              <a:t> </a:t>
            </a:r>
            <a:r>
              <a:rPr lang="en-US" err="1"/>
              <a:t>gánh</a:t>
            </a:r>
            <a:r>
              <a:rPr lang="en-US"/>
              <a:t>, </a:t>
            </a:r>
            <a:r>
              <a:rPr lang="en-US" err="1"/>
              <a:t>hạ</a:t>
            </a:r>
            <a:r>
              <a:rPr lang="en-US"/>
              <a:t> </a:t>
            </a:r>
            <a:r>
              <a:rPr lang="en-US" err="1"/>
              <a:t>huyết</a:t>
            </a:r>
            <a:r>
              <a:rPr lang="en-US"/>
              <a:t> </a:t>
            </a:r>
            <a:r>
              <a:rPr lang="en-US" err="1"/>
              <a:t>áp</a:t>
            </a:r>
            <a:r>
              <a:rPr lang="en-US"/>
              <a:t>; Digoxin; </a:t>
            </a:r>
            <a:r>
              <a:rPr lang="en-US" err="1"/>
              <a:t>các</a:t>
            </a:r>
            <a:r>
              <a:rPr lang="en-US"/>
              <a:t> </a:t>
            </a:r>
            <a:r>
              <a:rPr lang="en-US" err="1"/>
              <a:t>thuốc</a:t>
            </a:r>
            <a:r>
              <a:rPr lang="en-US"/>
              <a:t> </a:t>
            </a:r>
            <a:r>
              <a:rPr lang="en-US" err="1"/>
              <a:t>vận</a:t>
            </a:r>
            <a:r>
              <a:rPr lang="en-US"/>
              <a:t> </a:t>
            </a:r>
            <a:r>
              <a:rPr lang="en-US" err="1"/>
              <a:t>mạch</a:t>
            </a:r>
            <a:r>
              <a:rPr lang="en-US"/>
              <a:t>.</a:t>
            </a:r>
          </a:p>
          <a:p>
            <a:r>
              <a:rPr lang="en-US" err="1"/>
              <a:t>Sau</a:t>
            </a:r>
            <a:r>
              <a:rPr lang="en-US"/>
              <a:t> </a:t>
            </a:r>
            <a:r>
              <a:rPr lang="en-US" err="1"/>
              <a:t>cấp</a:t>
            </a:r>
            <a:r>
              <a:rPr lang="en-US"/>
              <a:t> </a:t>
            </a:r>
            <a:r>
              <a:rPr lang="en-US" err="1"/>
              <a:t>cứu</a:t>
            </a:r>
            <a:r>
              <a:rPr lang="en-US"/>
              <a:t> </a:t>
            </a:r>
            <a:r>
              <a:rPr lang="en-US" err="1"/>
              <a:t>phù</a:t>
            </a:r>
            <a:r>
              <a:rPr lang="en-US"/>
              <a:t> </a:t>
            </a:r>
            <a:r>
              <a:rPr lang="en-US" err="1"/>
              <a:t>phổi</a:t>
            </a:r>
            <a:r>
              <a:rPr lang="en-US"/>
              <a:t> </a:t>
            </a:r>
            <a:r>
              <a:rPr lang="en-US" err="1"/>
              <a:t>cấp</a:t>
            </a:r>
            <a:r>
              <a:rPr lang="en-US"/>
              <a:t> </a:t>
            </a:r>
            <a:r>
              <a:rPr lang="en-US" err="1"/>
              <a:t>bệnh</a:t>
            </a:r>
            <a:r>
              <a:rPr lang="en-US"/>
              <a:t> </a:t>
            </a:r>
            <a:r>
              <a:rPr lang="en-US" err="1"/>
              <a:t>nhân</a:t>
            </a:r>
            <a:r>
              <a:rPr lang="en-US"/>
              <a:t> </a:t>
            </a:r>
            <a:r>
              <a:rPr lang="en-US" err="1"/>
              <a:t>cần</a:t>
            </a:r>
            <a:r>
              <a:rPr lang="en-US"/>
              <a:t> </a:t>
            </a:r>
            <a:r>
              <a:rPr lang="en-US" err="1"/>
              <a:t>được</a:t>
            </a:r>
            <a:r>
              <a:rPr lang="en-US"/>
              <a:t> </a:t>
            </a:r>
            <a:r>
              <a:rPr lang="en-US" err="1"/>
              <a:t>theo</a:t>
            </a:r>
            <a:r>
              <a:rPr lang="en-US"/>
              <a:t> </a:t>
            </a:r>
            <a:r>
              <a:rPr lang="en-US" err="1"/>
              <a:t>dõi</a:t>
            </a:r>
            <a:r>
              <a:rPr lang="en-US"/>
              <a:t> </a:t>
            </a:r>
            <a:r>
              <a:rPr lang="en-US" err="1"/>
              <a:t>liên</a:t>
            </a:r>
            <a:r>
              <a:rPr lang="en-US"/>
              <a:t> </a:t>
            </a:r>
            <a:r>
              <a:rPr lang="en-US" err="1"/>
              <a:t>tục</a:t>
            </a:r>
            <a:r>
              <a:rPr lang="en-US"/>
              <a:t> 24 </a:t>
            </a:r>
            <a:r>
              <a:rPr lang="en-US" err="1"/>
              <a:t>giờ</a:t>
            </a:r>
            <a:r>
              <a:rPr lang="en-US"/>
              <a:t> </a:t>
            </a:r>
            <a:r>
              <a:rPr lang="en-US" err="1"/>
              <a:t>để</a:t>
            </a:r>
            <a:r>
              <a:rPr lang="en-US"/>
              <a:t> </a:t>
            </a:r>
            <a:r>
              <a:rPr lang="en-US" err="1"/>
              <a:t>đề</a:t>
            </a:r>
            <a:r>
              <a:rPr lang="en-US"/>
              <a:t> </a:t>
            </a:r>
            <a:r>
              <a:rPr lang="en-US" err="1"/>
              <a:t>phòng</a:t>
            </a:r>
            <a:r>
              <a:rPr lang="en-US"/>
              <a:t> </a:t>
            </a:r>
            <a:r>
              <a:rPr lang="en-US" err="1"/>
              <a:t>phù</a:t>
            </a:r>
            <a:r>
              <a:rPr lang="en-US"/>
              <a:t> </a:t>
            </a:r>
            <a:r>
              <a:rPr lang="en-US" err="1"/>
              <a:t>phổi</a:t>
            </a:r>
            <a:r>
              <a:rPr lang="en-US"/>
              <a:t> </a:t>
            </a:r>
            <a:r>
              <a:rPr lang="en-US" err="1"/>
              <a:t>cấp</a:t>
            </a:r>
            <a:r>
              <a:rPr lang="en-US"/>
              <a:t> </a:t>
            </a:r>
            <a:r>
              <a:rPr lang="en-US" err="1"/>
              <a:t>tái</a:t>
            </a:r>
            <a:r>
              <a:rPr lang="en-US"/>
              <a:t> </a:t>
            </a:r>
            <a:r>
              <a:rPr lang="en-US" err="1" smtClean="0"/>
              <a:t>phát</a:t>
            </a:r>
            <a:endParaRPr lang="en-US"/>
          </a:p>
        </p:txBody>
      </p:sp>
      <p:sp>
        <p:nvSpPr>
          <p:cNvPr id="4" name="Title 1"/>
          <p:cNvSpPr>
            <a:spLocks noGrp="1"/>
          </p:cNvSpPr>
          <p:nvPr>
            <p:ph type="title"/>
          </p:nvPr>
        </p:nvSpPr>
        <p:spPr/>
        <p:txBody>
          <a:bodyPr>
            <a:normAutofit/>
          </a:bodyPr>
          <a:lstStyle/>
          <a:p>
            <a:pPr eaLnBrk="1" hangingPunct="1"/>
            <a:r>
              <a:rPr lang="en-US" altLang="en-US" sz="3200" b="1" smtClean="0">
                <a:latin typeface="Times New Roman" pitchFamily="18" charset="0"/>
                <a:cs typeface="Times New Roman" pitchFamily="18" charset="0"/>
              </a:rPr>
              <a:t>1.7. </a:t>
            </a:r>
            <a:r>
              <a:rPr lang="en-US" altLang="en-US" sz="3200" b="1" err="1" smtClean="0">
                <a:latin typeface="Times New Roman" pitchFamily="18" charset="0"/>
                <a:cs typeface="Times New Roman" pitchFamily="18" charset="0"/>
              </a:rPr>
              <a:t>Điều</a:t>
            </a:r>
            <a:r>
              <a:rPr lang="en-US" altLang="en-US" sz="3200" b="1" smtClean="0">
                <a:latin typeface="Times New Roman" pitchFamily="18" charset="0"/>
                <a:cs typeface="Times New Roman" pitchFamily="18" charset="0"/>
              </a:rPr>
              <a:t> </a:t>
            </a:r>
            <a:r>
              <a:rPr lang="en-US" altLang="en-US" sz="3200" b="1" err="1" smtClean="0">
                <a:latin typeface="Times New Roman" pitchFamily="18" charset="0"/>
                <a:cs typeface="Times New Roman" pitchFamily="18" charset="0"/>
              </a:rPr>
              <a:t>trị</a:t>
            </a:r>
            <a:endParaRPr lang="en-US" altLang="en-US" sz="3200" b="1" smtClean="0">
              <a:latin typeface="Times New Roman" pitchFamily="18" charset="0"/>
              <a:cs typeface="Times New Roman" pitchFamily="18" charset="0"/>
            </a:endParaRPr>
          </a:p>
        </p:txBody>
      </p:sp>
    </p:spTree>
    <p:extLst>
      <p:ext uri="{BB962C8B-B14F-4D97-AF65-F5344CB8AC3E}">
        <p14:creationId xmlns:p14="http://schemas.microsoft.com/office/powerpoint/2010/main" val="247527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eaLnBrk="1" hangingPunct="1"/>
            <a:r>
              <a:rPr lang="en-US" altLang="en-US" sz="3600" b="1" smtClean="0">
                <a:latin typeface="+mn-lt"/>
                <a:cs typeface="Times New Roman" pitchFamily="18" charset="0"/>
              </a:rPr>
              <a:t>II. QUY TRÌNH CHĂM SÓC BỆNH NHÂN PHÙ PHỔI CẤP</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31229443"/>
              </p:ext>
            </p:extLst>
          </p:nvPr>
        </p:nvGraphicFramePr>
        <p:xfrm>
          <a:off x="0" y="1295401"/>
          <a:ext cx="9144000" cy="5585572"/>
        </p:xfrm>
        <a:graphic>
          <a:graphicData uri="http://schemas.openxmlformats.org/drawingml/2006/table">
            <a:tbl>
              <a:tblPr firstRow="1" bandRow="1">
                <a:tableStyleId>{7DF18680-E054-41AD-8BC1-D1AEF772440D}</a:tableStyleId>
              </a:tblPr>
              <a:tblGrid>
                <a:gridCol w="5791200"/>
                <a:gridCol w="3352800"/>
              </a:tblGrid>
              <a:tr h="495189">
                <a:tc>
                  <a:txBody>
                    <a:bodyPr/>
                    <a:lstStyle/>
                    <a:p>
                      <a:pPr algn="ctr"/>
                      <a:r>
                        <a:rPr lang="en-US" sz="2800" err="1" smtClean="0">
                          <a:latin typeface="Times New Roman" panose="02020603050405020304" pitchFamily="18" charset="0"/>
                          <a:cs typeface="Times New Roman" panose="02020603050405020304" pitchFamily="18" charset="0"/>
                        </a:rPr>
                        <a:t>Nhận</a:t>
                      </a:r>
                      <a:r>
                        <a:rPr lang="en-US" sz="2800" smtClean="0">
                          <a:latin typeface="Times New Roman" panose="02020603050405020304" pitchFamily="18" charset="0"/>
                          <a:cs typeface="Times New Roman" panose="02020603050405020304" pitchFamily="18" charset="0"/>
                        </a:rPr>
                        <a:t> </a:t>
                      </a:r>
                      <a:r>
                        <a:rPr lang="en-US" sz="2800" err="1" smtClean="0">
                          <a:latin typeface="Times New Roman" panose="02020603050405020304" pitchFamily="18" charset="0"/>
                          <a:cs typeface="Times New Roman" panose="02020603050405020304" pitchFamily="18" charset="0"/>
                        </a:rPr>
                        <a:t>Định</a:t>
                      </a:r>
                      <a:endParaRPr lang="en-US" sz="2800">
                        <a:latin typeface="Times New Roman" panose="02020603050405020304" pitchFamily="18" charset="0"/>
                        <a:cs typeface="Times New Roman" panose="02020603050405020304" pitchFamily="18" charset="0"/>
                      </a:endParaRPr>
                    </a:p>
                  </a:txBody>
                  <a:tcPr marT="45721" marB="45721"/>
                </a:tc>
                <a:tc>
                  <a:txBody>
                    <a:bodyPr/>
                    <a:lstStyle/>
                    <a:p>
                      <a:pPr algn="ctr"/>
                      <a:r>
                        <a:rPr lang="en-US" sz="2800" smtClean="0">
                          <a:latin typeface="Times New Roman" panose="02020603050405020304" pitchFamily="18" charset="0"/>
                          <a:cs typeface="Times New Roman" panose="02020603050405020304" pitchFamily="18" charset="0"/>
                        </a:rPr>
                        <a:t>Chẩn Đoán</a:t>
                      </a:r>
                      <a:endParaRPr lang="en-US" sz="2800">
                        <a:latin typeface="Times New Roman" panose="02020603050405020304" pitchFamily="18" charset="0"/>
                        <a:cs typeface="Times New Roman" panose="02020603050405020304" pitchFamily="18" charset="0"/>
                      </a:endParaRPr>
                    </a:p>
                  </a:txBody>
                  <a:tcPr marT="45721" marB="45721"/>
                </a:tc>
              </a:tr>
              <a:tr h="5067410">
                <a:tc>
                  <a:txBody>
                    <a:bodyPr/>
                    <a:lstStyle/>
                    <a:p>
                      <a:pPr marL="0" marR="0" algn="just">
                        <a:lnSpc>
                          <a:spcPct val="100000"/>
                        </a:lnSpc>
                        <a:spcBef>
                          <a:spcPts val="0"/>
                        </a:spcBef>
                        <a:spcAft>
                          <a:spcPts val="0"/>
                        </a:spcAft>
                      </a:pPr>
                      <a:r>
                        <a:rPr lang="en-US" sz="2300" b="1" kern="1200" err="1">
                          <a:solidFill>
                            <a:schemeClr val="dk1"/>
                          </a:solidFill>
                          <a:effectLst/>
                          <a:latin typeface="+mn-lt"/>
                          <a:ea typeface="Calibri"/>
                          <a:cs typeface="Times New Roman"/>
                        </a:rPr>
                        <a:t>Hỏi</a:t>
                      </a:r>
                      <a:r>
                        <a:rPr lang="en-US" sz="2300" b="1" kern="1200">
                          <a:solidFill>
                            <a:schemeClr val="dk1"/>
                          </a:solidFill>
                          <a:effectLst/>
                          <a:latin typeface="+mn-lt"/>
                          <a:ea typeface="Calibri"/>
                          <a:cs typeface="Times New Roman"/>
                        </a:rPr>
                        <a:t> </a:t>
                      </a:r>
                      <a:r>
                        <a:rPr lang="en-US" sz="2300" b="1" kern="1200" err="1">
                          <a:solidFill>
                            <a:schemeClr val="dk1"/>
                          </a:solidFill>
                          <a:effectLst/>
                          <a:latin typeface="+mn-lt"/>
                          <a:ea typeface="Calibri"/>
                          <a:cs typeface="Times New Roman"/>
                        </a:rPr>
                        <a:t>bệnh</a:t>
                      </a:r>
                      <a:r>
                        <a:rPr lang="en-US" sz="2300" b="1" kern="1200">
                          <a:solidFill>
                            <a:schemeClr val="dk1"/>
                          </a:solidFill>
                          <a:effectLst/>
                          <a:latin typeface="+mn-lt"/>
                          <a:ea typeface="Calibri"/>
                          <a:cs typeface="Times New Roman"/>
                        </a:rPr>
                        <a:t>:</a:t>
                      </a:r>
                    </a:p>
                    <a:p>
                      <a:pPr marL="0" marR="0" algn="just">
                        <a:lnSpc>
                          <a:spcPct val="100000"/>
                        </a:lnSpc>
                        <a:spcBef>
                          <a:spcPts val="0"/>
                        </a:spcBef>
                        <a:spcAft>
                          <a:spcPts val="0"/>
                        </a:spcAft>
                      </a:pP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Cơn</a:t>
                      </a:r>
                      <a:r>
                        <a:rPr lang="en-US" sz="2300" kern="1200" smtClean="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khó</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thở</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xuất</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hiện</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như</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thế</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nào</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hoàn</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cảnh</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xảy</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ra</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mức</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độ</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và</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tính</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chất</a:t>
                      </a:r>
                      <a:r>
                        <a:rPr lang="en-US" sz="2300" kern="1200">
                          <a:solidFill>
                            <a:schemeClr val="dk1"/>
                          </a:solidFill>
                          <a:effectLst/>
                          <a:latin typeface="+mn-lt"/>
                          <a:ea typeface="Calibri"/>
                          <a:cs typeface="Times New Roman"/>
                        </a:rPr>
                        <a:t>.</a:t>
                      </a:r>
                    </a:p>
                    <a:p>
                      <a:pPr marL="0" marR="0" algn="just">
                        <a:lnSpc>
                          <a:spcPct val="100000"/>
                        </a:lnSpc>
                        <a:spcBef>
                          <a:spcPts val="0"/>
                        </a:spcBef>
                        <a:spcAft>
                          <a:spcPts val="0"/>
                        </a:spcAft>
                      </a:pP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Có</a:t>
                      </a:r>
                      <a:r>
                        <a:rPr lang="en-US" sz="2300" kern="1200" smtClean="0">
                          <a:solidFill>
                            <a:schemeClr val="dk1"/>
                          </a:solidFill>
                          <a:effectLst/>
                          <a:latin typeface="+mn-lt"/>
                          <a:ea typeface="Calibri"/>
                          <a:cs typeface="Times New Roman"/>
                        </a:rPr>
                        <a:t> </a:t>
                      </a:r>
                      <a:r>
                        <a:rPr lang="en-US" sz="2300" kern="1200">
                          <a:solidFill>
                            <a:schemeClr val="dk1"/>
                          </a:solidFill>
                          <a:effectLst/>
                          <a:latin typeface="+mn-lt"/>
                          <a:ea typeface="Calibri"/>
                          <a:cs typeface="Times New Roman"/>
                        </a:rPr>
                        <a:t>ho, </a:t>
                      </a:r>
                      <a:r>
                        <a:rPr lang="en-US" sz="2300" kern="1200" err="1">
                          <a:solidFill>
                            <a:schemeClr val="dk1"/>
                          </a:solidFill>
                          <a:effectLst/>
                          <a:latin typeface="+mn-lt"/>
                          <a:ea typeface="Calibri"/>
                          <a:cs typeface="Times New Roman"/>
                        </a:rPr>
                        <a:t>khạc</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đờm</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không</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số</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lượng</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màu</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sắc</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như</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thế</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nào</a:t>
                      </a:r>
                      <a:r>
                        <a:rPr lang="en-US" sz="2300" kern="1200">
                          <a:solidFill>
                            <a:schemeClr val="dk1"/>
                          </a:solidFill>
                          <a:effectLst/>
                          <a:latin typeface="+mn-lt"/>
                          <a:ea typeface="Calibri"/>
                          <a:cs typeface="Times New Roman"/>
                        </a:rPr>
                        <a:t>?</a:t>
                      </a:r>
                    </a:p>
                    <a:p>
                      <a:pPr marL="0" marR="0" algn="just">
                        <a:lnSpc>
                          <a:spcPct val="100000"/>
                        </a:lnSpc>
                        <a:spcBef>
                          <a:spcPts val="0"/>
                        </a:spcBef>
                        <a:spcAft>
                          <a:spcPts val="0"/>
                        </a:spcAft>
                      </a:pP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Bệnh</a:t>
                      </a:r>
                      <a:r>
                        <a:rPr lang="en-US" sz="2300" kern="1200" smtClean="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nhân</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có</a:t>
                      </a:r>
                      <a:r>
                        <a:rPr lang="en-US" sz="2300" kern="1200">
                          <a:solidFill>
                            <a:schemeClr val="dk1"/>
                          </a:solidFill>
                          <a:effectLst/>
                          <a:latin typeface="+mn-lt"/>
                          <a:ea typeface="Calibri"/>
                          <a:cs typeface="Times New Roman"/>
                        </a:rPr>
                        <a:t> lo </a:t>
                      </a:r>
                      <a:r>
                        <a:rPr lang="en-US" sz="2300" kern="1200" err="1">
                          <a:solidFill>
                            <a:schemeClr val="dk1"/>
                          </a:solidFill>
                          <a:effectLst/>
                          <a:latin typeface="+mn-lt"/>
                          <a:ea typeface="Calibri"/>
                          <a:cs typeface="Times New Roman"/>
                        </a:rPr>
                        <a:t>lắng</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không</a:t>
                      </a:r>
                      <a:r>
                        <a:rPr lang="en-US" sz="2300" kern="1200">
                          <a:solidFill>
                            <a:schemeClr val="dk1"/>
                          </a:solidFill>
                          <a:effectLst/>
                          <a:latin typeface="+mn-lt"/>
                          <a:ea typeface="Calibri"/>
                          <a:cs typeface="Times New Roman"/>
                        </a:rPr>
                        <a:t>?</a:t>
                      </a:r>
                    </a:p>
                    <a:p>
                      <a:pPr marL="0" marR="0" algn="just">
                        <a:lnSpc>
                          <a:spcPct val="100000"/>
                        </a:lnSpc>
                        <a:spcBef>
                          <a:spcPts val="0"/>
                        </a:spcBef>
                        <a:spcAft>
                          <a:spcPts val="0"/>
                        </a:spcAft>
                      </a:pP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Các</a:t>
                      </a:r>
                      <a:r>
                        <a:rPr lang="en-US" sz="2300" kern="1200" smtClean="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bệnh</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tim</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mạch</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đã</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có</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từ</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trước</a:t>
                      </a:r>
                      <a:r>
                        <a:rPr lang="en-US" sz="2300" kern="1200">
                          <a:solidFill>
                            <a:schemeClr val="dk1"/>
                          </a:solidFill>
                          <a:effectLst/>
                          <a:latin typeface="+mn-lt"/>
                          <a:ea typeface="Calibri"/>
                          <a:cs typeface="Times New Roman"/>
                        </a:rPr>
                        <a:t> </a:t>
                      </a:r>
                      <a:r>
                        <a:rPr lang="en-US" sz="2300" kern="1200" err="1">
                          <a:solidFill>
                            <a:schemeClr val="dk1"/>
                          </a:solidFill>
                          <a:effectLst/>
                          <a:latin typeface="+mn-lt"/>
                          <a:ea typeface="Calibri"/>
                          <a:cs typeface="Times New Roman"/>
                        </a:rPr>
                        <a:t>đến</a:t>
                      </a:r>
                      <a:r>
                        <a:rPr lang="en-US" sz="2300" kern="1200">
                          <a:solidFill>
                            <a:schemeClr val="dk1"/>
                          </a:solidFill>
                          <a:effectLst/>
                          <a:latin typeface="+mn-lt"/>
                          <a:ea typeface="Calibri"/>
                          <a:cs typeface="Times New Roman"/>
                        </a:rPr>
                        <a:t> nay</a:t>
                      </a:r>
                      <a:r>
                        <a:rPr lang="en-US" sz="2300" kern="1200" smtClean="0">
                          <a:solidFill>
                            <a:schemeClr val="dk1"/>
                          </a:solidFill>
                          <a:effectLst/>
                          <a:latin typeface="+mn-lt"/>
                          <a:ea typeface="Calibri"/>
                          <a:cs typeface="Times New Roman"/>
                        </a:rPr>
                        <a:t>?</a:t>
                      </a:r>
                    </a:p>
                    <a:p>
                      <a:pPr marL="0" marR="0" indent="0" algn="just">
                        <a:lnSpc>
                          <a:spcPct val="100000"/>
                        </a:lnSpc>
                        <a:spcBef>
                          <a:spcPts val="0"/>
                        </a:spcBef>
                        <a:spcAft>
                          <a:spcPts val="0"/>
                        </a:spcAft>
                        <a:buFontTx/>
                        <a:buNone/>
                      </a:pP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Tình</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hình</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điều</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trị</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và</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sử</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dụng</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các</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thuốc</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gần</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đây</a:t>
                      </a:r>
                      <a:r>
                        <a:rPr lang="en-US" sz="2300" kern="1200" smtClean="0">
                          <a:solidFill>
                            <a:schemeClr val="dk1"/>
                          </a:solidFill>
                          <a:effectLst/>
                          <a:latin typeface="+mn-lt"/>
                          <a:ea typeface="Calibri"/>
                          <a:cs typeface="Times New Roman"/>
                        </a:rPr>
                        <a:t>.</a:t>
                      </a:r>
                    </a:p>
                    <a:p>
                      <a:pPr marL="0" marR="0" indent="0" algn="just">
                        <a:lnSpc>
                          <a:spcPct val="100000"/>
                        </a:lnSpc>
                        <a:spcBef>
                          <a:spcPts val="0"/>
                        </a:spcBef>
                        <a:spcAft>
                          <a:spcPts val="0"/>
                        </a:spcAft>
                        <a:buFontTx/>
                        <a:buNone/>
                      </a:pPr>
                      <a:r>
                        <a:rPr lang="en-US" sz="2300" kern="1200" smtClean="0">
                          <a:solidFill>
                            <a:schemeClr val="dk1"/>
                          </a:solidFill>
                          <a:effectLst/>
                          <a:latin typeface="+mn-lt"/>
                          <a:ea typeface="Calibri"/>
                          <a:cs typeface="Times New Roman"/>
                        </a:rPr>
                        <a:t>-</a:t>
                      </a:r>
                      <a:r>
                        <a:rPr lang="en-US" sz="2300" kern="1200" baseline="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Số</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lượng</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nước</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tiểu</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của</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bệnh</a:t>
                      </a:r>
                      <a:r>
                        <a:rPr lang="en-US" sz="2300" kern="1200" smtClean="0">
                          <a:solidFill>
                            <a:schemeClr val="dk1"/>
                          </a:solidFill>
                          <a:effectLst/>
                          <a:latin typeface="+mn-lt"/>
                          <a:ea typeface="Calibri"/>
                          <a:cs typeface="Times New Roman"/>
                        </a:rPr>
                        <a:t> </a:t>
                      </a:r>
                      <a:r>
                        <a:rPr lang="en-US" sz="2300" kern="1200" err="1" smtClean="0">
                          <a:solidFill>
                            <a:schemeClr val="dk1"/>
                          </a:solidFill>
                          <a:effectLst/>
                          <a:latin typeface="+mn-lt"/>
                          <a:ea typeface="Calibri"/>
                          <a:cs typeface="Times New Roman"/>
                        </a:rPr>
                        <a:t>nhân</a:t>
                      </a:r>
                      <a:r>
                        <a:rPr lang="en-US" sz="2300" kern="1200" smtClean="0">
                          <a:solidFill>
                            <a:schemeClr val="dk1"/>
                          </a:solidFill>
                          <a:effectLst/>
                          <a:latin typeface="+mn-lt"/>
                          <a:ea typeface="Calibri"/>
                          <a:cs typeface="Times New Roman"/>
                        </a:rPr>
                        <a:t>.</a:t>
                      </a:r>
                    </a:p>
                    <a:p>
                      <a:pPr marL="0" marR="0" algn="just">
                        <a:lnSpc>
                          <a:spcPct val="100000"/>
                        </a:lnSpc>
                        <a:spcBef>
                          <a:spcPts val="0"/>
                        </a:spcBef>
                        <a:spcAft>
                          <a:spcPts val="0"/>
                        </a:spcAft>
                      </a:pPr>
                      <a:r>
                        <a:rPr lang="en-US" sz="2300" b="1" kern="1200" smtClean="0">
                          <a:solidFill>
                            <a:schemeClr val="dk1"/>
                          </a:solidFill>
                          <a:effectLst/>
                          <a:latin typeface="+mn-lt"/>
                          <a:ea typeface="Calibri"/>
                          <a:cs typeface="Times New Roman"/>
                        </a:rPr>
                        <a:t>Quan sát:</a:t>
                      </a:r>
                    </a:p>
                    <a:p>
                      <a:pPr marL="0" marR="0" algn="just">
                        <a:lnSpc>
                          <a:spcPct val="100000"/>
                        </a:lnSpc>
                        <a:spcBef>
                          <a:spcPts val="0"/>
                        </a:spcBef>
                        <a:spcAft>
                          <a:spcPts val="0"/>
                        </a:spcAft>
                      </a:pPr>
                      <a:r>
                        <a:rPr lang="en-US" sz="2300" kern="1200" smtClean="0">
                          <a:solidFill>
                            <a:schemeClr val="dk1"/>
                          </a:solidFill>
                          <a:effectLst/>
                          <a:latin typeface="+mn-lt"/>
                          <a:ea typeface="Calibri"/>
                          <a:cs typeface="Times New Roman"/>
                        </a:rPr>
                        <a:t>- Tình</a:t>
                      </a:r>
                      <a:r>
                        <a:rPr lang="en-US" sz="2300" kern="1200" baseline="0" smtClean="0">
                          <a:solidFill>
                            <a:schemeClr val="dk1"/>
                          </a:solidFill>
                          <a:effectLst/>
                          <a:latin typeface="+mn-lt"/>
                          <a:ea typeface="Calibri"/>
                          <a:cs typeface="Times New Roman"/>
                        </a:rPr>
                        <a:t> trạng tinh thần của bênh nhân: kích thích, vật vã, lo lắng hay lú lẫn</a:t>
                      </a:r>
                      <a:endParaRPr lang="en-US" sz="2300" kern="1200">
                        <a:solidFill>
                          <a:schemeClr val="dk1"/>
                        </a:solidFill>
                        <a:effectLst/>
                        <a:latin typeface="+mn-lt"/>
                        <a:ea typeface="Calibri"/>
                        <a:cs typeface="Times New Roman"/>
                      </a:endParaRPr>
                    </a:p>
                  </a:txBody>
                  <a:tcPr marL="114300" marR="114300" marT="0" marB="0"/>
                </a:tc>
                <a:tc>
                  <a:txBody>
                    <a:bodyPr/>
                    <a:lstStyle/>
                    <a:p>
                      <a:pPr marL="0" marR="0" algn="just">
                        <a:lnSpc>
                          <a:spcPct val="115000"/>
                        </a:lnSpc>
                        <a:spcBef>
                          <a:spcPts val="0"/>
                        </a:spcBef>
                        <a:spcAft>
                          <a:spcPts val="1000"/>
                        </a:spcAft>
                      </a:pPr>
                      <a:r>
                        <a:rPr lang="en-US" sz="2400">
                          <a:effectLst/>
                          <a:latin typeface="+mj-lt"/>
                          <a:ea typeface="Calibri"/>
                          <a:cs typeface="Times New Roman"/>
                        </a:rPr>
                        <a:t>-</a:t>
                      </a:r>
                      <a:r>
                        <a:rPr lang="en-US" sz="2400" err="1">
                          <a:effectLst/>
                          <a:latin typeface="+mj-lt"/>
                          <a:ea typeface="Calibri"/>
                          <a:cs typeface="Times New Roman"/>
                        </a:rPr>
                        <a:t>Bệnh</a:t>
                      </a:r>
                      <a:r>
                        <a:rPr lang="en-US" sz="2400">
                          <a:effectLst/>
                          <a:latin typeface="+mj-lt"/>
                          <a:ea typeface="Calibri"/>
                          <a:cs typeface="Times New Roman"/>
                        </a:rPr>
                        <a:t> </a:t>
                      </a:r>
                      <a:r>
                        <a:rPr lang="en-US" sz="2400" err="1">
                          <a:effectLst/>
                          <a:latin typeface="+mj-lt"/>
                          <a:ea typeface="Calibri"/>
                          <a:cs typeface="Times New Roman"/>
                        </a:rPr>
                        <a:t>nhân</a:t>
                      </a:r>
                      <a:r>
                        <a:rPr lang="en-US" sz="2400">
                          <a:effectLst/>
                          <a:latin typeface="+mj-lt"/>
                          <a:ea typeface="Calibri"/>
                          <a:cs typeface="Times New Roman"/>
                        </a:rPr>
                        <a:t> </a:t>
                      </a:r>
                      <a:r>
                        <a:rPr lang="en-US" sz="2400" err="1">
                          <a:effectLst/>
                          <a:latin typeface="+mj-lt"/>
                          <a:ea typeface="Calibri"/>
                          <a:cs typeface="Times New Roman"/>
                        </a:rPr>
                        <a:t>khó</a:t>
                      </a:r>
                      <a:r>
                        <a:rPr lang="en-US" sz="2400">
                          <a:effectLst/>
                          <a:latin typeface="+mj-lt"/>
                          <a:ea typeface="Calibri"/>
                          <a:cs typeface="Times New Roman"/>
                        </a:rPr>
                        <a:t> </a:t>
                      </a:r>
                      <a:r>
                        <a:rPr lang="en-US" sz="2400" err="1">
                          <a:effectLst/>
                          <a:latin typeface="+mj-lt"/>
                          <a:ea typeface="Calibri"/>
                          <a:cs typeface="Times New Roman"/>
                        </a:rPr>
                        <a:t>thở</a:t>
                      </a:r>
                      <a:r>
                        <a:rPr lang="en-US" sz="2400">
                          <a:effectLst/>
                          <a:latin typeface="+mj-lt"/>
                          <a:ea typeface="Calibri"/>
                          <a:cs typeface="Times New Roman"/>
                        </a:rPr>
                        <a:t> </a:t>
                      </a:r>
                      <a:r>
                        <a:rPr lang="en-US" sz="2400" err="1">
                          <a:effectLst/>
                          <a:latin typeface="+mj-lt"/>
                          <a:ea typeface="Calibri"/>
                          <a:cs typeface="Times New Roman"/>
                        </a:rPr>
                        <a:t>dữ</a:t>
                      </a:r>
                      <a:r>
                        <a:rPr lang="en-US" sz="2400">
                          <a:effectLst/>
                          <a:latin typeface="+mj-lt"/>
                          <a:ea typeface="Calibri"/>
                          <a:cs typeface="Times New Roman"/>
                        </a:rPr>
                        <a:t> </a:t>
                      </a:r>
                      <a:r>
                        <a:rPr lang="en-US" sz="2400" err="1">
                          <a:effectLst/>
                          <a:latin typeface="+mj-lt"/>
                          <a:ea typeface="Calibri"/>
                          <a:cs typeface="Times New Roman"/>
                        </a:rPr>
                        <a:t>dội</a:t>
                      </a:r>
                      <a:r>
                        <a:rPr lang="en-US" sz="2400">
                          <a:effectLst/>
                          <a:latin typeface="+mj-lt"/>
                          <a:ea typeface="Calibri"/>
                          <a:cs typeface="Times New Roman"/>
                        </a:rPr>
                        <a:t> do </a:t>
                      </a:r>
                      <a:r>
                        <a:rPr lang="en-US" sz="2400" err="1">
                          <a:effectLst/>
                          <a:latin typeface="+mj-lt"/>
                          <a:ea typeface="Calibri"/>
                          <a:cs typeface="Times New Roman"/>
                        </a:rPr>
                        <a:t>giảm</a:t>
                      </a:r>
                      <a:r>
                        <a:rPr lang="en-US" sz="2400">
                          <a:effectLst/>
                          <a:latin typeface="+mj-lt"/>
                          <a:ea typeface="Calibri"/>
                          <a:cs typeface="Times New Roman"/>
                        </a:rPr>
                        <a:t> </a:t>
                      </a:r>
                      <a:r>
                        <a:rPr lang="en-US" sz="2400" err="1">
                          <a:effectLst/>
                          <a:latin typeface="+mj-lt"/>
                          <a:ea typeface="Calibri"/>
                          <a:cs typeface="Times New Roman"/>
                        </a:rPr>
                        <a:t>trao</a:t>
                      </a:r>
                      <a:r>
                        <a:rPr lang="en-US" sz="2400">
                          <a:effectLst/>
                          <a:latin typeface="+mj-lt"/>
                          <a:ea typeface="Calibri"/>
                          <a:cs typeface="Times New Roman"/>
                        </a:rPr>
                        <a:t> </a:t>
                      </a:r>
                      <a:r>
                        <a:rPr lang="en-US" sz="2400" err="1">
                          <a:effectLst/>
                          <a:latin typeface="+mj-lt"/>
                          <a:ea typeface="Calibri"/>
                          <a:cs typeface="Times New Roman"/>
                        </a:rPr>
                        <a:t>đổi</a:t>
                      </a:r>
                      <a:r>
                        <a:rPr lang="en-US" sz="2400">
                          <a:effectLst/>
                          <a:latin typeface="+mj-lt"/>
                          <a:ea typeface="Calibri"/>
                          <a:cs typeface="Times New Roman"/>
                        </a:rPr>
                        <a:t> </a:t>
                      </a:r>
                      <a:r>
                        <a:rPr lang="en-US" sz="2400" err="1">
                          <a:effectLst/>
                          <a:latin typeface="+mj-lt"/>
                          <a:ea typeface="Calibri"/>
                          <a:cs typeface="Times New Roman"/>
                        </a:rPr>
                        <a:t>khí</a:t>
                      </a:r>
                      <a:r>
                        <a:rPr lang="en-US" sz="2400">
                          <a:effectLst/>
                          <a:latin typeface="+mj-lt"/>
                          <a:ea typeface="Calibri"/>
                          <a:cs typeface="Times New Roman"/>
                        </a:rPr>
                        <a:t>.</a:t>
                      </a:r>
                    </a:p>
                    <a:p>
                      <a:pPr marL="0" marR="0" algn="just">
                        <a:lnSpc>
                          <a:spcPct val="115000"/>
                        </a:lnSpc>
                        <a:spcBef>
                          <a:spcPts val="0"/>
                        </a:spcBef>
                        <a:spcAft>
                          <a:spcPts val="1000"/>
                        </a:spcAft>
                      </a:pPr>
                      <a:r>
                        <a:rPr lang="en-US" sz="2400">
                          <a:effectLst/>
                          <a:latin typeface="+mj-lt"/>
                          <a:ea typeface="Calibri"/>
                          <a:cs typeface="Times New Roman"/>
                        </a:rPr>
                        <a:t> </a:t>
                      </a:r>
                    </a:p>
                    <a:p>
                      <a:pPr marL="0" marR="0" algn="just">
                        <a:lnSpc>
                          <a:spcPct val="115000"/>
                        </a:lnSpc>
                        <a:spcBef>
                          <a:spcPts val="0"/>
                        </a:spcBef>
                        <a:spcAft>
                          <a:spcPts val="1000"/>
                        </a:spcAft>
                      </a:pPr>
                      <a:r>
                        <a:rPr lang="en-US" sz="2400">
                          <a:effectLst/>
                          <a:latin typeface="+mj-lt"/>
                          <a:ea typeface="Calibri"/>
                          <a:cs typeface="Times New Roman"/>
                        </a:rPr>
                        <a:t>-Da </a:t>
                      </a:r>
                      <a:r>
                        <a:rPr lang="en-US" sz="2400" err="1">
                          <a:effectLst/>
                          <a:latin typeface="+mj-lt"/>
                          <a:ea typeface="Calibri"/>
                          <a:cs typeface="Times New Roman"/>
                        </a:rPr>
                        <a:t>xanh</a:t>
                      </a:r>
                      <a:r>
                        <a:rPr lang="en-US" sz="2400">
                          <a:effectLst/>
                          <a:latin typeface="+mj-lt"/>
                          <a:ea typeface="Calibri"/>
                          <a:cs typeface="Times New Roman"/>
                        </a:rPr>
                        <a:t> </a:t>
                      </a:r>
                      <a:r>
                        <a:rPr lang="en-US" sz="2400" err="1">
                          <a:effectLst/>
                          <a:latin typeface="+mj-lt"/>
                          <a:ea typeface="Calibri"/>
                          <a:cs typeface="Times New Roman"/>
                        </a:rPr>
                        <a:t>tái</a:t>
                      </a:r>
                      <a:r>
                        <a:rPr lang="en-US" sz="2400">
                          <a:effectLst/>
                          <a:latin typeface="+mj-lt"/>
                          <a:ea typeface="Calibri"/>
                          <a:cs typeface="Times New Roman"/>
                        </a:rPr>
                        <a:t>, </a:t>
                      </a:r>
                      <a:r>
                        <a:rPr lang="en-US" sz="2400" err="1">
                          <a:effectLst/>
                          <a:latin typeface="+mj-lt"/>
                          <a:ea typeface="Calibri"/>
                          <a:cs typeface="Times New Roman"/>
                        </a:rPr>
                        <a:t>vã</a:t>
                      </a:r>
                      <a:r>
                        <a:rPr lang="en-US" sz="2400">
                          <a:effectLst/>
                          <a:latin typeface="+mj-lt"/>
                          <a:ea typeface="Calibri"/>
                          <a:cs typeface="Times New Roman"/>
                        </a:rPr>
                        <a:t> </a:t>
                      </a:r>
                      <a:r>
                        <a:rPr lang="en-US" sz="2400" err="1">
                          <a:effectLst/>
                          <a:latin typeface="+mj-lt"/>
                          <a:ea typeface="Calibri"/>
                          <a:cs typeface="Times New Roman"/>
                        </a:rPr>
                        <a:t>mồ</a:t>
                      </a:r>
                      <a:r>
                        <a:rPr lang="en-US" sz="2400">
                          <a:effectLst/>
                          <a:latin typeface="+mj-lt"/>
                          <a:ea typeface="Calibri"/>
                          <a:cs typeface="Times New Roman"/>
                        </a:rPr>
                        <a:t> </a:t>
                      </a:r>
                      <a:r>
                        <a:rPr lang="en-US" sz="2400" err="1">
                          <a:effectLst/>
                          <a:latin typeface="+mj-lt"/>
                          <a:ea typeface="Calibri"/>
                          <a:cs typeface="Times New Roman"/>
                        </a:rPr>
                        <a:t>hôi</a:t>
                      </a:r>
                      <a:r>
                        <a:rPr lang="en-US" sz="2400">
                          <a:effectLst/>
                          <a:latin typeface="+mj-lt"/>
                          <a:ea typeface="Calibri"/>
                          <a:cs typeface="Times New Roman"/>
                        </a:rPr>
                        <a:t>, </a:t>
                      </a:r>
                      <a:r>
                        <a:rPr lang="en-US" sz="2400" err="1">
                          <a:effectLst/>
                          <a:latin typeface="+mj-lt"/>
                          <a:ea typeface="Calibri"/>
                          <a:cs typeface="Times New Roman"/>
                        </a:rPr>
                        <a:t>vật</a:t>
                      </a:r>
                      <a:r>
                        <a:rPr lang="en-US" sz="2400">
                          <a:effectLst/>
                          <a:latin typeface="+mj-lt"/>
                          <a:ea typeface="Calibri"/>
                          <a:cs typeface="Times New Roman"/>
                        </a:rPr>
                        <a:t> </a:t>
                      </a:r>
                      <a:r>
                        <a:rPr lang="en-US" sz="2400" err="1">
                          <a:effectLst/>
                          <a:latin typeface="+mj-lt"/>
                          <a:ea typeface="Calibri"/>
                          <a:cs typeface="Times New Roman"/>
                        </a:rPr>
                        <a:t>vã</a:t>
                      </a:r>
                      <a:r>
                        <a:rPr lang="en-US" sz="2400">
                          <a:effectLst/>
                          <a:latin typeface="+mj-lt"/>
                          <a:ea typeface="Calibri"/>
                          <a:cs typeface="Times New Roman"/>
                        </a:rPr>
                        <a:t> do </a:t>
                      </a:r>
                      <a:r>
                        <a:rPr lang="en-US" sz="2400" err="1">
                          <a:effectLst/>
                          <a:latin typeface="+mj-lt"/>
                          <a:ea typeface="Calibri"/>
                          <a:cs typeface="Times New Roman"/>
                        </a:rPr>
                        <a:t>thiếu</a:t>
                      </a:r>
                      <a:r>
                        <a:rPr lang="en-US" sz="2400">
                          <a:effectLst/>
                          <a:latin typeface="+mj-lt"/>
                          <a:ea typeface="Calibri"/>
                          <a:cs typeface="Times New Roman"/>
                        </a:rPr>
                        <a:t> </a:t>
                      </a:r>
                      <a:r>
                        <a:rPr lang="en-US" sz="2400" err="1">
                          <a:effectLst/>
                          <a:latin typeface="+mj-lt"/>
                          <a:ea typeface="Calibri"/>
                          <a:cs typeface="Times New Roman"/>
                        </a:rPr>
                        <a:t>khí</a:t>
                      </a:r>
                      <a:r>
                        <a:rPr lang="en-US" sz="2400">
                          <a:effectLst/>
                          <a:latin typeface="+mj-lt"/>
                          <a:ea typeface="Calibri"/>
                          <a:cs typeface="Times New Roman"/>
                        </a:rPr>
                        <a:t>.</a:t>
                      </a:r>
                    </a:p>
                    <a:p>
                      <a:pPr marL="0" marR="0" algn="just">
                        <a:lnSpc>
                          <a:spcPct val="115000"/>
                        </a:lnSpc>
                        <a:spcBef>
                          <a:spcPts val="0"/>
                        </a:spcBef>
                        <a:spcAft>
                          <a:spcPts val="1000"/>
                        </a:spcAft>
                      </a:pPr>
                      <a:r>
                        <a:rPr lang="en-US" sz="2400">
                          <a:effectLst/>
                          <a:latin typeface="+mj-lt"/>
                          <a:ea typeface="Calibri"/>
                          <a:cs typeface="Times New Roman"/>
                        </a:rPr>
                        <a:t> </a:t>
                      </a:r>
                    </a:p>
                    <a:p>
                      <a:pPr marL="0" marR="0" algn="just">
                        <a:lnSpc>
                          <a:spcPct val="115000"/>
                        </a:lnSpc>
                        <a:spcBef>
                          <a:spcPts val="0"/>
                        </a:spcBef>
                        <a:spcAft>
                          <a:spcPts val="1000"/>
                        </a:spcAft>
                      </a:pPr>
                      <a:r>
                        <a:rPr lang="en-US" sz="2400">
                          <a:effectLst/>
                          <a:latin typeface="+mj-lt"/>
                          <a:ea typeface="Calibri"/>
                          <a:cs typeface="Times New Roman"/>
                        </a:rPr>
                        <a:t>-Ho </a:t>
                      </a:r>
                      <a:r>
                        <a:rPr lang="en-US" sz="2400" err="1">
                          <a:effectLst/>
                          <a:latin typeface="+mj-lt"/>
                          <a:ea typeface="Calibri"/>
                          <a:cs typeface="Times New Roman"/>
                        </a:rPr>
                        <a:t>khạc</a:t>
                      </a:r>
                      <a:r>
                        <a:rPr lang="en-US" sz="2400">
                          <a:effectLst/>
                          <a:latin typeface="+mj-lt"/>
                          <a:ea typeface="Calibri"/>
                          <a:cs typeface="Times New Roman"/>
                        </a:rPr>
                        <a:t> </a:t>
                      </a:r>
                      <a:r>
                        <a:rPr lang="en-US" sz="2400" err="1">
                          <a:effectLst/>
                          <a:latin typeface="+mj-lt"/>
                          <a:ea typeface="Calibri"/>
                          <a:cs typeface="Times New Roman"/>
                        </a:rPr>
                        <a:t>ra</a:t>
                      </a:r>
                      <a:r>
                        <a:rPr lang="en-US" sz="2400">
                          <a:effectLst/>
                          <a:latin typeface="+mj-lt"/>
                          <a:ea typeface="Calibri"/>
                          <a:cs typeface="Times New Roman"/>
                        </a:rPr>
                        <a:t> </a:t>
                      </a:r>
                      <a:r>
                        <a:rPr lang="en-US" sz="2400" err="1">
                          <a:effectLst/>
                          <a:latin typeface="+mj-lt"/>
                          <a:ea typeface="Calibri"/>
                          <a:cs typeface="Times New Roman"/>
                        </a:rPr>
                        <a:t>bọt</a:t>
                      </a:r>
                      <a:r>
                        <a:rPr lang="en-US" sz="2400">
                          <a:effectLst/>
                          <a:latin typeface="+mj-lt"/>
                          <a:ea typeface="Calibri"/>
                          <a:cs typeface="Times New Roman"/>
                        </a:rPr>
                        <a:t> </a:t>
                      </a:r>
                      <a:r>
                        <a:rPr lang="en-US" sz="2400" err="1">
                          <a:effectLst/>
                          <a:latin typeface="+mj-lt"/>
                          <a:ea typeface="Calibri"/>
                          <a:cs typeface="Times New Roman"/>
                        </a:rPr>
                        <a:t>màu</a:t>
                      </a:r>
                      <a:r>
                        <a:rPr lang="en-US" sz="2400">
                          <a:effectLst/>
                          <a:latin typeface="+mj-lt"/>
                          <a:ea typeface="Calibri"/>
                          <a:cs typeface="Times New Roman"/>
                        </a:rPr>
                        <a:t> </a:t>
                      </a:r>
                      <a:r>
                        <a:rPr lang="en-US" sz="2400" err="1">
                          <a:effectLst/>
                          <a:latin typeface="+mj-lt"/>
                          <a:ea typeface="Calibri"/>
                          <a:cs typeface="Times New Roman"/>
                        </a:rPr>
                        <a:t>hồng</a:t>
                      </a:r>
                      <a:r>
                        <a:rPr lang="en-US" sz="2400">
                          <a:effectLst/>
                          <a:latin typeface="+mj-lt"/>
                          <a:ea typeface="Calibri"/>
                          <a:cs typeface="Times New Roman"/>
                        </a:rPr>
                        <a:t> do </a:t>
                      </a:r>
                      <a:r>
                        <a:rPr lang="en-US" sz="2400" err="1">
                          <a:effectLst/>
                          <a:latin typeface="+mj-lt"/>
                          <a:ea typeface="Calibri"/>
                          <a:cs typeface="Times New Roman"/>
                        </a:rPr>
                        <a:t>phù</a:t>
                      </a:r>
                      <a:r>
                        <a:rPr lang="en-US" sz="2400">
                          <a:effectLst/>
                          <a:latin typeface="+mj-lt"/>
                          <a:ea typeface="Calibri"/>
                          <a:cs typeface="Times New Roman"/>
                        </a:rPr>
                        <a:t> </a:t>
                      </a:r>
                      <a:r>
                        <a:rPr lang="en-US" sz="2400" err="1">
                          <a:effectLst/>
                          <a:latin typeface="+mj-lt"/>
                          <a:ea typeface="Calibri"/>
                          <a:cs typeface="Times New Roman"/>
                        </a:rPr>
                        <a:t>phổi</a:t>
                      </a:r>
                      <a:r>
                        <a:rPr lang="en-US" sz="2400">
                          <a:effectLst/>
                          <a:latin typeface="+mj-lt"/>
                          <a:ea typeface="Calibri"/>
                          <a:cs typeface="Times New Roman"/>
                        </a:rPr>
                        <a:t> </a:t>
                      </a:r>
                      <a:r>
                        <a:rPr lang="en-US" sz="2400" err="1">
                          <a:effectLst/>
                          <a:latin typeface="+mj-lt"/>
                          <a:ea typeface="Calibri"/>
                          <a:cs typeface="Times New Roman"/>
                        </a:rPr>
                        <a:t>cấp</a:t>
                      </a:r>
                      <a:r>
                        <a:rPr lang="en-US" sz="2400">
                          <a:effectLst/>
                          <a:latin typeface="+mj-lt"/>
                          <a:ea typeface="Calibri"/>
                          <a:cs typeface="Times New Roman"/>
                        </a:rPr>
                        <a:t>.</a:t>
                      </a:r>
                    </a:p>
                    <a:p>
                      <a:pPr marL="0" marR="0" algn="just">
                        <a:lnSpc>
                          <a:spcPct val="115000"/>
                        </a:lnSpc>
                        <a:spcBef>
                          <a:spcPts val="0"/>
                        </a:spcBef>
                        <a:spcAft>
                          <a:spcPts val="1000"/>
                        </a:spcAft>
                      </a:pPr>
                      <a:r>
                        <a:rPr lang="en-US" sz="2400">
                          <a:effectLst/>
                          <a:latin typeface="+mj-lt"/>
                          <a:ea typeface="Calibri"/>
                          <a:cs typeface="Times New Roman"/>
                        </a:rPr>
                        <a:t> </a:t>
                      </a:r>
                    </a:p>
                  </a:txBody>
                  <a:tcPr marL="114300" marR="114300" marT="0" marB="0"/>
                </a:tc>
              </a:tr>
            </a:tbl>
          </a:graphicData>
        </a:graphic>
      </p:graphicFrame>
    </p:spTree>
    <p:extLst>
      <p:ext uri="{BB962C8B-B14F-4D97-AF65-F5344CB8AC3E}">
        <p14:creationId xmlns:p14="http://schemas.microsoft.com/office/powerpoint/2010/main" val="106863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7"/>
          <p:cNvGraphicFramePr>
            <a:graphicFrameLocks noGrp="1"/>
          </p:cNvGraphicFramePr>
          <p:nvPr>
            <p:ph idx="1"/>
            <p:extLst>
              <p:ext uri="{D42A27DB-BD31-4B8C-83A1-F6EECF244321}">
                <p14:modId xmlns:p14="http://schemas.microsoft.com/office/powerpoint/2010/main" val="341883479"/>
              </p:ext>
            </p:extLst>
          </p:nvPr>
        </p:nvGraphicFramePr>
        <p:xfrm>
          <a:off x="0" y="0"/>
          <a:ext cx="9144001" cy="6858000"/>
        </p:xfrm>
        <a:graphic>
          <a:graphicData uri="http://schemas.openxmlformats.org/drawingml/2006/table">
            <a:tbl>
              <a:tblPr firstRow="1" bandRow="1">
                <a:tableStyleId>{7DF18680-E054-41AD-8BC1-D1AEF772440D}</a:tableStyleId>
              </a:tblPr>
              <a:tblGrid>
                <a:gridCol w="5501898"/>
                <a:gridCol w="3642103"/>
              </a:tblGrid>
              <a:tr h="619058">
                <a:tc>
                  <a:txBody>
                    <a:bodyPr/>
                    <a:lstStyle/>
                    <a:p>
                      <a:pPr algn="ctr"/>
                      <a:r>
                        <a:rPr lang="en-US" sz="2800" err="1" smtClean="0">
                          <a:latin typeface="Times New Roman" panose="02020603050405020304" pitchFamily="18" charset="0"/>
                          <a:cs typeface="Times New Roman" panose="02020603050405020304" pitchFamily="18" charset="0"/>
                        </a:rPr>
                        <a:t>Nhận</a:t>
                      </a:r>
                      <a:r>
                        <a:rPr lang="en-US" sz="2800" smtClean="0">
                          <a:latin typeface="Times New Roman" panose="02020603050405020304" pitchFamily="18" charset="0"/>
                          <a:cs typeface="Times New Roman" panose="02020603050405020304" pitchFamily="18" charset="0"/>
                        </a:rPr>
                        <a:t> </a:t>
                      </a:r>
                      <a:r>
                        <a:rPr lang="en-US" sz="2800" err="1" smtClean="0">
                          <a:latin typeface="Times New Roman" panose="02020603050405020304" pitchFamily="18" charset="0"/>
                          <a:cs typeface="Times New Roman" panose="02020603050405020304" pitchFamily="18" charset="0"/>
                        </a:rPr>
                        <a:t>Định</a:t>
                      </a:r>
                      <a:endParaRPr lang="en-US" sz="2800">
                        <a:latin typeface="Times New Roman" panose="02020603050405020304" pitchFamily="18" charset="0"/>
                        <a:cs typeface="Times New Roman" panose="02020603050405020304" pitchFamily="18" charset="0"/>
                      </a:endParaRPr>
                    </a:p>
                  </a:txBody>
                  <a:tcPr marT="45721" marB="45721"/>
                </a:tc>
                <a:tc>
                  <a:txBody>
                    <a:bodyPr/>
                    <a:lstStyle/>
                    <a:p>
                      <a:pPr algn="ctr"/>
                      <a:r>
                        <a:rPr lang="en-US" sz="2800" err="1" smtClean="0">
                          <a:latin typeface="Times New Roman" panose="02020603050405020304" pitchFamily="18" charset="0"/>
                          <a:cs typeface="Times New Roman" panose="02020603050405020304" pitchFamily="18" charset="0"/>
                        </a:rPr>
                        <a:t>Chẩn</a:t>
                      </a:r>
                      <a:r>
                        <a:rPr lang="en-US" sz="2800" smtClean="0">
                          <a:latin typeface="Times New Roman" panose="02020603050405020304" pitchFamily="18" charset="0"/>
                          <a:cs typeface="Times New Roman" panose="02020603050405020304" pitchFamily="18" charset="0"/>
                        </a:rPr>
                        <a:t> </a:t>
                      </a:r>
                      <a:r>
                        <a:rPr lang="en-US" sz="2800" err="1" smtClean="0">
                          <a:latin typeface="Times New Roman" panose="02020603050405020304" pitchFamily="18" charset="0"/>
                          <a:cs typeface="Times New Roman" panose="02020603050405020304" pitchFamily="18" charset="0"/>
                        </a:rPr>
                        <a:t>Đoán</a:t>
                      </a:r>
                      <a:endParaRPr lang="en-US" sz="2800">
                        <a:latin typeface="Times New Roman" panose="02020603050405020304" pitchFamily="18" charset="0"/>
                        <a:cs typeface="Times New Roman" panose="02020603050405020304" pitchFamily="18" charset="0"/>
                      </a:endParaRPr>
                    </a:p>
                  </a:txBody>
                  <a:tcPr marT="45721" marB="45721"/>
                </a:tc>
              </a:tr>
              <a:tr h="6238942">
                <a:tc>
                  <a:txBody>
                    <a:bodyPr/>
                    <a:lstStyle/>
                    <a:p>
                      <a:pPr marL="0" marR="0" algn="just">
                        <a:lnSpc>
                          <a:spcPct val="100000"/>
                        </a:lnSpc>
                        <a:spcBef>
                          <a:spcPts val="0"/>
                        </a:spcBef>
                        <a:spcAft>
                          <a:spcPts val="0"/>
                        </a:spcAft>
                      </a:pPr>
                      <a:r>
                        <a:rPr lang="en-US" sz="2500" b="1" smtClean="0">
                          <a:effectLst/>
                          <a:latin typeface="+mn-lt"/>
                          <a:ea typeface="Calibri"/>
                          <a:cs typeface="Times New Roman"/>
                        </a:rPr>
                        <a:t>Quan sát:</a:t>
                      </a:r>
                      <a:endParaRPr lang="en-US" sz="2500" smtClean="0">
                        <a:effectLst/>
                        <a:latin typeface="+mn-lt"/>
                        <a:ea typeface="Calibri"/>
                        <a:cs typeface="Times New Roman"/>
                      </a:endParaRPr>
                    </a:p>
                    <a:p>
                      <a:pPr marL="0" marR="0" algn="just">
                        <a:lnSpc>
                          <a:spcPct val="100000"/>
                        </a:lnSpc>
                        <a:spcBef>
                          <a:spcPts val="0"/>
                        </a:spcBef>
                        <a:spcAft>
                          <a:spcPts val="0"/>
                        </a:spcAft>
                      </a:pPr>
                      <a:r>
                        <a:rPr lang="en-US" sz="2500" smtClean="0">
                          <a:effectLst/>
                          <a:latin typeface="+mn-lt"/>
                          <a:ea typeface="Calibri"/>
                          <a:cs typeface="Times New Roman"/>
                        </a:rPr>
                        <a:t>-Màu sắc đờm xem có lẫn bọt hồng không?</a:t>
                      </a:r>
                    </a:p>
                    <a:p>
                      <a:pPr marL="0" marR="0" algn="just">
                        <a:lnSpc>
                          <a:spcPct val="100000"/>
                        </a:lnSpc>
                        <a:spcBef>
                          <a:spcPts val="0"/>
                        </a:spcBef>
                        <a:spcAft>
                          <a:spcPts val="0"/>
                        </a:spcAft>
                      </a:pPr>
                      <a:r>
                        <a:rPr lang="en-US" sz="2500" smtClean="0">
                          <a:effectLst/>
                          <a:latin typeface="+mn-lt"/>
                          <a:ea typeface="Calibri"/>
                          <a:cs typeface="Times New Roman"/>
                        </a:rPr>
                        <a:t>-Mũi miệng có bọt hồng sùi ra không?</a:t>
                      </a:r>
                    </a:p>
                    <a:p>
                      <a:pPr marL="0" marR="0" algn="just">
                        <a:lnSpc>
                          <a:spcPct val="100000"/>
                        </a:lnSpc>
                        <a:spcBef>
                          <a:spcPts val="0"/>
                        </a:spcBef>
                        <a:spcAft>
                          <a:spcPts val="0"/>
                        </a:spcAft>
                      </a:pPr>
                      <a:r>
                        <a:rPr lang="en-US" sz="2500" smtClean="0">
                          <a:effectLst/>
                          <a:latin typeface="+mn-lt"/>
                          <a:ea typeface="Calibri"/>
                          <a:cs typeface="Times New Roman"/>
                        </a:rPr>
                        <a:t>-Quan sát tình trạng hô hấp, đặc biệt chú ý mức độ khó thở.</a:t>
                      </a:r>
                    </a:p>
                    <a:p>
                      <a:pPr marL="0" marR="0" algn="just">
                        <a:lnSpc>
                          <a:spcPct val="100000"/>
                        </a:lnSpc>
                        <a:spcBef>
                          <a:spcPts val="0"/>
                        </a:spcBef>
                        <a:spcAft>
                          <a:spcPts val="0"/>
                        </a:spcAft>
                      </a:pPr>
                      <a:r>
                        <a:rPr lang="en-US" sz="2500" smtClean="0">
                          <a:effectLst/>
                          <a:latin typeface="+mn-lt"/>
                          <a:ea typeface="Calibri"/>
                          <a:cs typeface="Times New Roman"/>
                        </a:rPr>
                        <a:t>-Màu sắc da, xem bệnh nhân có vã mồ hôi không?</a:t>
                      </a:r>
                    </a:p>
                    <a:p>
                      <a:pPr marL="342900" marR="0" indent="-342900" algn="just">
                        <a:lnSpc>
                          <a:spcPct val="100000"/>
                        </a:lnSpc>
                        <a:spcBef>
                          <a:spcPts val="0"/>
                        </a:spcBef>
                        <a:spcAft>
                          <a:spcPts val="0"/>
                        </a:spcAft>
                        <a:buFontTx/>
                        <a:buChar char="-"/>
                      </a:pPr>
                      <a:r>
                        <a:rPr lang="en-US" sz="2500" smtClean="0">
                          <a:effectLst/>
                          <a:latin typeface="+mn-lt"/>
                          <a:ea typeface="Calibri"/>
                          <a:cs typeface="Times New Roman"/>
                        </a:rPr>
                        <a:t>độ ngoại biên?</a:t>
                      </a:r>
                    </a:p>
                    <a:p>
                      <a:pPr marL="0" marR="0" indent="0" algn="just">
                        <a:lnSpc>
                          <a:spcPct val="100000"/>
                        </a:lnSpc>
                        <a:spcBef>
                          <a:spcPts val="0"/>
                        </a:spcBef>
                        <a:spcAft>
                          <a:spcPts val="0"/>
                        </a:spcAft>
                        <a:buFontTx/>
                        <a:buNone/>
                      </a:pPr>
                      <a:r>
                        <a:rPr lang="en-US" sz="2500" b="1" smtClean="0">
                          <a:effectLst/>
                          <a:latin typeface="+mn-lt"/>
                          <a:ea typeface="Calibri"/>
                          <a:cs typeface="Times New Roman"/>
                        </a:rPr>
                        <a:t>Thăm</a:t>
                      </a:r>
                      <a:r>
                        <a:rPr lang="en-US" sz="2500" b="1" baseline="0" smtClean="0">
                          <a:effectLst/>
                          <a:latin typeface="+mn-lt"/>
                          <a:ea typeface="Calibri"/>
                          <a:cs typeface="Times New Roman"/>
                        </a:rPr>
                        <a:t> khám:</a:t>
                      </a:r>
                    </a:p>
                    <a:p>
                      <a:pPr marL="342900" marR="0" indent="-342900" algn="just">
                        <a:lnSpc>
                          <a:spcPct val="100000"/>
                        </a:lnSpc>
                        <a:spcBef>
                          <a:spcPts val="0"/>
                        </a:spcBef>
                        <a:spcAft>
                          <a:spcPts val="0"/>
                        </a:spcAft>
                        <a:buFontTx/>
                        <a:buChar char="-"/>
                      </a:pPr>
                      <a:r>
                        <a:rPr lang="en-US" sz="2500" smtClean="0">
                          <a:effectLst/>
                          <a:latin typeface="+mn-lt"/>
                          <a:ea typeface="Calibri"/>
                          <a:cs typeface="Times New Roman"/>
                        </a:rPr>
                        <a:t>Lấy</a:t>
                      </a:r>
                      <a:r>
                        <a:rPr lang="en-US" sz="2500" baseline="0" smtClean="0">
                          <a:effectLst/>
                          <a:latin typeface="+mn-lt"/>
                          <a:ea typeface="Calibri"/>
                          <a:cs typeface="Times New Roman"/>
                        </a:rPr>
                        <a:t> mạch, nhiệt, huyết áp, đếm nhịp thở.</a:t>
                      </a:r>
                    </a:p>
                    <a:p>
                      <a:pPr marL="342900" marR="0" indent="-342900" algn="just">
                        <a:lnSpc>
                          <a:spcPct val="100000"/>
                        </a:lnSpc>
                        <a:spcBef>
                          <a:spcPts val="0"/>
                        </a:spcBef>
                        <a:spcAft>
                          <a:spcPts val="0"/>
                        </a:spcAft>
                        <a:buFontTx/>
                        <a:buChar char="-"/>
                      </a:pPr>
                      <a:r>
                        <a:rPr lang="en-US" sz="2500" baseline="0" smtClean="0">
                          <a:effectLst/>
                          <a:latin typeface="+mn-lt"/>
                          <a:ea typeface="Calibri"/>
                          <a:cs typeface="Times New Roman"/>
                        </a:rPr>
                        <a:t>Phổi, chú ý các ran ở phổi.</a:t>
                      </a:r>
                    </a:p>
                    <a:p>
                      <a:pPr marL="342900" marR="0" indent="-342900" algn="just">
                        <a:lnSpc>
                          <a:spcPct val="100000"/>
                        </a:lnSpc>
                        <a:spcBef>
                          <a:spcPts val="0"/>
                        </a:spcBef>
                        <a:spcAft>
                          <a:spcPts val="0"/>
                        </a:spcAft>
                        <a:buFontTx/>
                        <a:buChar char="-"/>
                      </a:pPr>
                      <a:r>
                        <a:rPr lang="en-US" sz="2500" baseline="0" smtClean="0">
                          <a:effectLst/>
                          <a:latin typeface="+mn-lt"/>
                          <a:ea typeface="Calibri"/>
                          <a:cs typeface="Times New Roman"/>
                        </a:rPr>
                        <a:t>Nghe tim</a:t>
                      </a:r>
                    </a:p>
                    <a:p>
                      <a:pPr marL="342900" marR="0" indent="-342900" algn="just">
                        <a:lnSpc>
                          <a:spcPct val="100000"/>
                        </a:lnSpc>
                        <a:spcBef>
                          <a:spcPts val="0"/>
                        </a:spcBef>
                        <a:spcAft>
                          <a:spcPts val="0"/>
                        </a:spcAft>
                        <a:buFontTx/>
                        <a:buChar char="-"/>
                      </a:pPr>
                      <a:r>
                        <a:rPr lang="en-US" sz="2500" baseline="0" smtClean="0">
                          <a:effectLst/>
                          <a:latin typeface="+mn-lt"/>
                          <a:ea typeface="Calibri"/>
                          <a:cs typeface="Times New Roman"/>
                        </a:rPr>
                        <a:t>Chú ý phát hiện các yếu tố chỉ điểm gây bệnh</a:t>
                      </a:r>
                      <a:endParaRPr lang="en-US" sz="2500">
                        <a:effectLst/>
                        <a:latin typeface="+mn-lt"/>
                        <a:ea typeface="Calibri"/>
                        <a:cs typeface="Times New Roman"/>
                      </a:endParaRPr>
                    </a:p>
                  </a:txBody>
                  <a:tcPr marL="114300" marR="114300" marT="0" marB="0"/>
                </a:tc>
                <a:tc>
                  <a:txBody>
                    <a:bodyPr/>
                    <a:lstStyle/>
                    <a:p>
                      <a:pPr marL="0" marR="0" algn="just">
                        <a:lnSpc>
                          <a:spcPct val="115000"/>
                        </a:lnSpc>
                        <a:spcBef>
                          <a:spcPts val="0"/>
                        </a:spcBef>
                        <a:spcAft>
                          <a:spcPts val="1000"/>
                        </a:spcAft>
                      </a:pPr>
                      <a:endParaRPr lang="en-US" sz="1300">
                        <a:effectLst/>
                        <a:latin typeface="Times New Roman"/>
                        <a:ea typeface="Calibri"/>
                        <a:cs typeface="Times New Roman"/>
                      </a:endParaRPr>
                    </a:p>
                    <a:p>
                      <a:pPr marL="0" marR="0" algn="just">
                        <a:lnSpc>
                          <a:spcPct val="115000"/>
                        </a:lnSpc>
                        <a:spcBef>
                          <a:spcPts val="0"/>
                        </a:spcBef>
                        <a:spcAft>
                          <a:spcPts val="1000"/>
                        </a:spcAft>
                      </a:pPr>
                      <a:r>
                        <a:rPr lang="en-US" sz="2800" kern="1200" smtClean="0">
                          <a:solidFill>
                            <a:schemeClr val="dk1"/>
                          </a:solidFill>
                          <a:effectLst/>
                          <a:latin typeface="+mn-lt"/>
                          <a:ea typeface="Calibri"/>
                          <a:cs typeface="Times New Roman"/>
                        </a:rPr>
                        <a:t>Vô niệu hay thiểu niệu do giảm thể tích tuần hoàn hiệu dụng</a:t>
                      </a:r>
                    </a:p>
                    <a:p>
                      <a:pPr marL="0" marR="0" algn="just">
                        <a:lnSpc>
                          <a:spcPct val="115000"/>
                        </a:lnSpc>
                        <a:spcBef>
                          <a:spcPts val="0"/>
                        </a:spcBef>
                        <a:spcAft>
                          <a:spcPts val="1000"/>
                        </a:spcAft>
                      </a:pPr>
                      <a:r>
                        <a:rPr lang="en-US" sz="2800" kern="1200" smtClean="0">
                          <a:solidFill>
                            <a:schemeClr val="dk1"/>
                          </a:solidFill>
                          <a:effectLst/>
                          <a:latin typeface="+mn-lt"/>
                          <a:ea typeface="Calibri"/>
                          <a:cs typeface="Times New Roman"/>
                        </a:rPr>
                        <a:t>Suy hô hấp do ứ thanh dịch trong lòng phế nang</a:t>
                      </a:r>
                    </a:p>
                    <a:p>
                      <a:pPr marL="0" marR="0" algn="just">
                        <a:lnSpc>
                          <a:spcPct val="115000"/>
                        </a:lnSpc>
                        <a:spcBef>
                          <a:spcPts val="0"/>
                        </a:spcBef>
                        <a:spcAft>
                          <a:spcPts val="1000"/>
                        </a:spcAft>
                      </a:pPr>
                      <a:r>
                        <a:rPr lang="en-US" sz="2800" kern="1200" smtClean="0">
                          <a:solidFill>
                            <a:schemeClr val="dk1"/>
                          </a:solidFill>
                          <a:effectLst/>
                          <a:latin typeface="+mn-lt"/>
                          <a:ea typeface="Calibri"/>
                          <a:cs typeface="Times New Roman"/>
                        </a:rPr>
                        <a:t>Tụt HA do ngạt thở</a:t>
                      </a:r>
                    </a:p>
                    <a:p>
                      <a:pPr marL="0" marR="0" algn="just">
                        <a:lnSpc>
                          <a:spcPct val="115000"/>
                        </a:lnSpc>
                        <a:spcBef>
                          <a:spcPts val="0"/>
                        </a:spcBef>
                        <a:spcAft>
                          <a:spcPts val="1000"/>
                        </a:spcAft>
                      </a:pPr>
                      <a:r>
                        <a:rPr lang="en-US" sz="2800" kern="1200" smtClean="0">
                          <a:solidFill>
                            <a:schemeClr val="dk1"/>
                          </a:solidFill>
                          <a:effectLst/>
                          <a:latin typeface="+mn-lt"/>
                          <a:ea typeface="Calibri"/>
                          <a:cs typeface="Times New Roman"/>
                        </a:rPr>
                        <a:t>Rối loạn do thiếu oxy não</a:t>
                      </a:r>
                      <a:endParaRPr lang="en-US" sz="2800" kern="1200">
                        <a:solidFill>
                          <a:schemeClr val="dk1"/>
                        </a:solidFill>
                        <a:effectLst/>
                        <a:latin typeface="+mn-lt"/>
                        <a:ea typeface="Calibri"/>
                        <a:cs typeface="Times New Roman"/>
                      </a:endParaRPr>
                    </a:p>
                  </a:txBody>
                  <a:tcPr marL="114300" marR="114300" marT="0" marB="0"/>
                </a:tc>
              </a:tr>
            </a:tbl>
          </a:graphicData>
        </a:graphic>
      </p:graphicFrame>
    </p:spTree>
    <p:extLst>
      <p:ext uri="{BB962C8B-B14F-4D97-AF65-F5344CB8AC3E}">
        <p14:creationId xmlns:p14="http://schemas.microsoft.com/office/powerpoint/2010/main" val="35082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57023593"/>
              </p:ext>
            </p:extLst>
          </p:nvPr>
        </p:nvGraphicFramePr>
        <p:xfrm>
          <a:off x="0" y="19050"/>
          <a:ext cx="9144000" cy="6903718"/>
        </p:xfrm>
        <a:graphic>
          <a:graphicData uri="http://schemas.openxmlformats.org/drawingml/2006/table">
            <a:tbl>
              <a:tblPr firstRow="1" bandRow="1">
                <a:tableStyleId>{7DF18680-E054-41AD-8BC1-D1AEF772440D}</a:tableStyleId>
              </a:tblPr>
              <a:tblGrid>
                <a:gridCol w="1600200"/>
                <a:gridCol w="7543800"/>
              </a:tblGrid>
              <a:tr h="742950">
                <a:tc>
                  <a:txBody>
                    <a:bodyPr/>
                    <a:lstStyle/>
                    <a:p>
                      <a:pPr algn="ctr"/>
                      <a:r>
                        <a:rPr lang="vi-VN" sz="2400" dirty="0" smtClean="0">
                          <a:latin typeface="Calibri" pitchFamily="34" charset="0"/>
                          <a:cs typeface="Calibri" pitchFamily="34" charset="0"/>
                        </a:rPr>
                        <a:t>Lập </a:t>
                      </a:r>
                      <a:r>
                        <a:rPr lang="vi-VN" sz="2400" smtClean="0">
                          <a:latin typeface="Calibri" pitchFamily="34" charset="0"/>
                          <a:cs typeface="Calibri" pitchFamily="34" charset="0"/>
                        </a:rPr>
                        <a:t>Kế Hoạch</a:t>
                      </a:r>
                      <a:endParaRPr lang="en-US" sz="2400" dirty="0">
                        <a:latin typeface="Calibri" pitchFamily="34" charset="0"/>
                        <a:cs typeface="Calibri" pitchFamily="34" charset="0"/>
                      </a:endParaRPr>
                    </a:p>
                  </a:txBody>
                  <a:tcPr marT="45719" marB="45719"/>
                </a:tc>
                <a:tc>
                  <a:txBody>
                    <a:bodyPr/>
                    <a:lstStyle/>
                    <a:p>
                      <a:pPr algn="ctr"/>
                      <a:r>
                        <a:rPr lang="vi-VN" sz="2400" smtClean="0">
                          <a:latin typeface="Calibri" pitchFamily="34" charset="0"/>
                          <a:cs typeface="Calibri" pitchFamily="34" charset="0"/>
                        </a:rPr>
                        <a:t>Thực Hiện Kế Hoạch Chăm Sóc</a:t>
                      </a:r>
                      <a:endParaRPr lang="en-US" sz="2400">
                        <a:latin typeface="Calibri" pitchFamily="34" charset="0"/>
                        <a:cs typeface="Calibri" pitchFamily="34" charset="0"/>
                      </a:endParaRPr>
                    </a:p>
                  </a:txBody>
                  <a:tcPr marT="45719" marB="45719"/>
                </a:tc>
              </a:tr>
              <a:tr h="5441451">
                <a:tc>
                  <a:txBody>
                    <a:bodyPr/>
                    <a:lstStyle/>
                    <a:p>
                      <a:pPr marL="0" marR="0" algn="just">
                        <a:lnSpc>
                          <a:spcPct val="115000"/>
                        </a:lnSpc>
                        <a:spcBef>
                          <a:spcPts val="0"/>
                        </a:spcBef>
                        <a:spcAft>
                          <a:spcPts val="1000"/>
                        </a:spcAft>
                      </a:pPr>
                      <a:r>
                        <a:rPr lang="en-US" sz="2000">
                          <a:effectLst/>
                          <a:latin typeface="+mn-lt"/>
                          <a:ea typeface="Calibri"/>
                          <a:cs typeface="Times New Roman"/>
                        </a:rPr>
                        <a:t>+Chăm sóc cơ bản:</a:t>
                      </a:r>
                    </a:p>
                    <a:p>
                      <a:pPr marL="0" marR="0" algn="just">
                        <a:lnSpc>
                          <a:spcPct val="115000"/>
                        </a:lnSpc>
                        <a:spcBef>
                          <a:spcPts val="0"/>
                        </a:spcBef>
                        <a:spcAft>
                          <a:spcPts val="1000"/>
                        </a:spcAft>
                      </a:pPr>
                      <a:r>
                        <a:rPr lang="en-US" sz="2000">
                          <a:effectLst/>
                          <a:latin typeface="+mn-lt"/>
                          <a:ea typeface="Calibri"/>
                          <a:cs typeface="Times New Roman"/>
                        </a:rPr>
                        <a:t>-Giảm kích thích và lo sợ cho bệnh nhân.</a:t>
                      </a:r>
                    </a:p>
                    <a:p>
                      <a:pPr marL="0" marR="0" algn="just">
                        <a:lnSpc>
                          <a:spcPct val="115000"/>
                        </a:lnSpc>
                        <a:spcBef>
                          <a:spcPts val="0"/>
                        </a:spcBef>
                        <a:spcAft>
                          <a:spcPts val="1000"/>
                        </a:spcAft>
                      </a:pPr>
                      <a:r>
                        <a:rPr lang="en-US" sz="2000">
                          <a:effectLst/>
                          <a:latin typeface="+mn-lt"/>
                          <a:ea typeface="Calibri"/>
                          <a:cs typeface="Times New Roman"/>
                        </a:rPr>
                        <a:t>-Chống ngạt thở</a:t>
                      </a:r>
                      <a:r>
                        <a:rPr lang="en-US" sz="2000" smtClean="0">
                          <a:effectLst/>
                          <a:latin typeface="+mn-lt"/>
                          <a:ea typeface="Calibri"/>
                          <a:cs typeface="Times New Roman"/>
                        </a:rPr>
                        <a:t>.</a:t>
                      </a:r>
                      <a:endParaRPr lang="en-US" sz="2000">
                        <a:effectLst/>
                        <a:latin typeface="+mn-lt"/>
                        <a:ea typeface="Calibri"/>
                        <a:cs typeface="Times New Roman"/>
                      </a:endParaRPr>
                    </a:p>
                  </a:txBody>
                  <a:tcPr marL="114300" marR="114300" marT="0" marB="0"/>
                </a:tc>
                <a:tc>
                  <a:txBody>
                    <a:bodyPr/>
                    <a:lstStyle/>
                    <a:p>
                      <a:pPr fontAlgn="base"/>
                      <a:r>
                        <a:rPr lang="en-US" sz="2100" b="1" kern="1200" smtClean="0">
                          <a:solidFill>
                            <a:schemeClr val="dk1"/>
                          </a:solidFill>
                          <a:effectLst/>
                          <a:latin typeface="+mn-lt"/>
                          <a:ea typeface="+mn-ea"/>
                          <a:cs typeface="+mn-cs"/>
                        </a:rPr>
                        <a:t>Chăm sóc cơ bản:</a:t>
                      </a:r>
                      <a:endParaRPr lang="en-US" sz="2100" kern="1200" smtClean="0">
                        <a:solidFill>
                          <a:schemeClr val="dk1"/>
                        </a:solidFill>
                        <a:effectLst/>
                        <a:latin typeface="+mn-lt"/>
                        <a:ea typeface="+mn-ea"/>
                        <a:cs typeface="+mn-cs"/>
                      </a:endParaRPr>
                    </a:p>
                    <a:p>
                      <a:pPr fontAlgn="base"/>
                      <a:r>
                        <a:rPr lang="en-US" sz="2100" i="1" kern="1200" smtClean="0">
                          <a:solidFill>
                            <a:schemeClr val="dk1"/>
                          </a:solidFill>
                          <a:effectLst/>
                          <a:latin typeface="+mn-lt"/>
                          <a:ea typeface="+mn-ea"/>
                          <a:cs typeface="+mn-cs"/>
                        </a:rPr>
                        <a:t>Chống ngạt thở:</a:t>
                      </a:r>
                      <a:endParaRPr lang="en-US" sz="2100" kern="1200" smtClean="0">
                        <a:solidFill>
                          <a:schemeClr val="dk1"/>
                        </a:solidFill>
                        <a:effectLst/>
                        <a:latin typeface="+mn-lt"/>
                        <a:ea typeface="+mn-ea"/>
                        <a:cs typeface="+mn-cs"/>
                      </a:endParaRPr>
                    </a:p>
                    <a:p>
                      <a:pPr fontAlgn="base"/>
                      <a:r>
                        <a:rPr lang="en-US" sz="2100" kern="1200" smtClean="0">
                          <a:solidFill>
                            <a:schemeClr val="dk1"/>
                          </a:solidFill>
                          <a:effectLst/>
                          <a:latin typeface="+mn-lt"/>
                          <a:ea typeface="+mn-ea"/>
                          <a:cs typeface="+mn-cs"/>
                        </a:rPr>
                        <a:t>Để bệnh nhân nằm ngửa đầu cao ( 45</a:t>
                      </a:r>
                      <a:r>
                        <a:rPr lang="en-US" sz="2100" kern="1200" baseline="30000" smtClean="0">
                          <a:solidFill>
                            <a:schemeClr val="dk1"/>
                          </a:solidFill>
                          <a:effectLst/>
                          <a:latin typeface="+mn-lt"/>
                          <a:ea typeface="+mn-ea"/>
                          <a:cs typeface="+mn-cs"/>
                        </a:rPr>
                        <a:t>0</a:t>
                      </a:r>
                      <a:r>
                        <a:rPr lang="en-US" sz="2100" kern="1200" smtClean="0">
                          <a:solidFill>
                            <a:schemeClr val="dk1"/>
                          </a:solidFill>
                          <a:effectLst/>
                          <a:latin typeface="+mn-lt"/>
                          <a:ea typeface="+mn-ea"/>
                          <a:cs typeface="+mn-cs"/>
                        </a:rPr>
                        <a:t>-90</a:t>
                      </a:r>
                      <a:r>
                        <a:rPr lang="en-US" sz="2100" kern="1200" baseline="30000" smtClean="0">
                          <a:solidFill>
                            <a:schemeClr val="dk1"/>
                          </a:solidFill>
                          <a:effectLst/>
                          <a:latin typeface="+mn-lt"/>
                          <a:ea typeface="+mn-ea"/>
                          <a:cs typeface="+mn-cs"/>
                        </a:rPr>
                        <a:t>0</a:t>
                      </a:r>
                      <a:r>
                        <a:rPr lang="en-US" sz="2100" kern="1200" smtClean="0">
                          <a:solidFill>
                            <a:schemeClr val="dk1"/>
                          </a:solidFill>
                          <a:effectLst/>
                          <a:latin typeface="+mn-lt"/>
                          <a:ea typeface="+mn-ea"/>
                          <a:cs typeface="+mn-cs"/>
                        </a:rPr>
                        <a:t>) hay tư thế ngồi, hai chân buông thấp so với thân.</a:t>
                      </a:r>
                    </a:p>
                    <a:p>
                      <a:pPr fontAlgn="base"/>
                      <a:r>
                        <a:rPr lang="en-US" sz="2100" kern="1200" smtClean="0">
                          <a:solidFill>
                            <a:schemeClr val="dk1"/>
                          </a:solidFill>
                          <a:effectLst/>
                          <a:latin typeface="+mn-lt"/>
                          <a:ea typeface="+mn-ea"/>
                          <a:cs typeface="+mn-cs"/>
                        </a:rPr>
                        <a:t>Cho bệnh nhân ngồi thở oxy qua mặt nạ 8 - 10 lít /phút trong 15 phút đầu, sau đó thở oxy liên tục qua ống thông mũi hoặc ống nội khí quản cho đến khi hết cơn. Giảm liều oxy xuống khi đã ổn định ( 2-3 lít/phút), tuy nhiên liều lượng oxy cho cần chú ý ở những bệnh nhân có các bệnh phổi mạn tính.</a:t>
                      </a:r>
                    </a:p>
                    <a:p>
                      <a:pPr fontAlgn="base"/>
                      <a:r>
                        <a:rPr lang="en-US" sz="2100" kern="1200" smtClean="0">
                          <a:solidFill>
                            <a:schemeClr val="dk1"/>
                          </a:solidFill>
                          <a:effectLst/>
                          <a:latin typeface="+mn-lt"/>
                          <a:ea typeface="+mn-ea"/>
                          <a:cs typeface="+mn-cs"/>
                        </a:rPr>
                        <a:t>Hút đờm dãi nếu có tình trạng ùn tắc đờm dãi.</a:t>
                      </a:r>
                    </a:p>
                    <a:p>
                      <a:pPr fontAlgn="base"/>
                      <a:r>
                        <a:rPr lang="en-US" sz="2100" kern="1200" smtClean="0">
                          <a:solidFill>
                            <a:schemeClr val="dk1"/>
                          </a:solidFill>
                          <a:effectLst/>
                          <a:latin typeface="+mn-lt"/>
                          <a:ea typeface="+mn-ea"/>
                          <a:cs typeface="+mn-cs"/>
                        </a:rPr>
                        <a:t>Khi bệnh nhân có sùi bọt hồng: Đặt nội khí quản hoặc mở khí quản, hỗ trợ hô hấp bằng bóp bóng ambu hoặc cho thở máy với áp lực dương liên tục.</a:t>
                      </a:r>
                    </a:p>
                    <a:p>
                      <a:pPr fontAlgn="base"/>
                      <a:r>
                        <a:rPr lang="en-US" sz="2100" kern="1200" smtClean="0">
                          <a:solidFill>
                            <a:schemeClr val="dk1"/>
                          </a:solidFill>
                          <a:effectLst/>
                          <a:latin typeface="+mn-lt"/>
                          <a:ea typeface="+mn-ea"/>
                          <a:cs typeface="+mn-cs"/>
                        </a:rPr>
                        <a:t>Băng ép lần lượt các gốc chi, lần lượt thay đổi vị trí 15 phút /lần.</a:t>
                      </a:r>
                    </a:p>
                    <a:p>
                      <a:pPr fontAlgn="base"/>
                      <a:r>
                        <a:rPr lang="en-US" sz="2100" i="1" kern="1200" smtClean="0">
                          <a:solidFill>
                            <a:schemeClr val="dk1"/>
                          </a:solidFill>
                          <a:effectLst/>
                          <a:latin typeface="+mn-lt"/>
                          <a:ea typeface="+mn-ea"/>
                          <a:cs typeface="+mn-cs"/>
                        </a:rPr>
                        <a:t>Giảm kích thích và lo sợ cho bệnh nhân</a:t>
                      </a:r>
                      <a:r>
                        <a:rPr lang="en-US" sz="2100" kern="1200" smtClean="0">
                          <a:solidFill>
                            <a:schemeClr val="dk1"/>
                          </a:solidFill>
                          <a:effectLst/>
                          <a:latin typeface="+mn-lt"/>
                          <a:ea typeface="+mn-ea"/>
                          <a:cs typeface="+mn-cs"/>
                        </a:rPr>
                        <a:t>: bệnh nhân lo sợ, hoảng hốt dễ dẫn đến mạch nhanh, khó thở tăng lên, tăng huyết áp và tăng nhu cầu oxy. Do đó người điều dưỡng cần phải có thái độ bình tĩnh, nhanh nhẹn, chính xác, trấn an và động viên bệnh nhân để bệnh nhân yên tâm, không rời bệnh nhân trong giai đoạn cấp.</a:t>
                      </a:r>
                    </a:p>
                  </a:txBody>
                  <a:tcPr marL="114300" marR="114300" marT="0" marB="0"/>
                </a:tc>
              </a:tr>
            </a:tbl>
          </a:graphicData>
        </a:graphic>
      </p:graphicFrame>
    </p:spTree>
    <p:extLst>
      <p:ext uri="{BB962C8B-B14F-4D97-AF65-F5344CB8AC3E}">
        <p14:creationId xmlns:p14="http://schemas.microsoft.com/office/powerpoint/2010/main" val="4294759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177815004"/>
              </p:ext>
            </p:extLst>
          </p:nvPr>
        </p:nvGraphicFramePr>
        <p:xfrm>
          <a:off x="0" y="19050"/>
          <a:ext cx="9144000" cy="7269621"/>
        </p:xfrm>
        <a:graphic>
          <a:graphicData uri="http://schemas.openxmlformats.org/drawingml/2006/table">
            <a:tbl>
              <a:tblPr firstRow="1" bandRow="1">
                <a:tableStyleId>{7DF18680-E054-41AD-8BC1-D1AEF772440D}</a:tableStyleId>
              </a:tblPr>
              <a:tblGrid>
                <a:gridCol w="1600200"/>
                <a:gridCol w="7543800"/>
              </a:tblGrid>
              <a:tr h="1066941">
                <a:tc>
                  <a:txBody>
                    <a:bodyPr/>
                    <a:lstStyle/>
                    <a:p>
                      <a:pPr algn="ctr"/>
                      <a:r>
                        <a:rPr lang="vi-VN" sz="2800" dirty="0" smtClean="0">
                          <a:latin typeface="Calibri" pitchFamily="34" charset="0"/>
                          <a:cs typeface="Calibri" pitchFamily="34" charset="0"/>
                        </a:rPr>
                        <a:t>Lập </a:t>
                      </a:r>
                      <a:r>
                        <a:rPr lang="vi-VN" sz="2800" smtClean="0">
                          <a:latin typeface="Calibri" pitchFamily="34" charset="0"/>
                          <a:cs typeface="Calibri" pitchFamily="34" charset="0"/>
                        </a:rPr>
                        <a:t>Kế Hoạch</a:t>
                      </a:r>
                      <a:endParaRPr lang="en-US" sz="2800" dirty="0">
                        <a:latin typeface="Calibri" pitchFamily="34" charset="0"/>
                        <a:cs typeface="Calibri" pitchFamily="34" charset="0"/>
                      </a:endParaRPr>
                    </a:p>
                  </a:txBody>
                  <a:tcPr marT="45719" marB="45719"/>
                </a:tc>
                <a:tc>
                  <a:txBody>
                    <a:bodyPr/>
                    <a:lstStyle/>
                    <a:p>
                      <a:pPr algn="ctr"/>
                      <a:r>
                        <a:rPr lang="vi-VN" sz="2800" smtClean="0">
                          <a:latin typeface="Calibri" pitchFamily="34" charset="0"/>
                          <a:cs typeface="Calibri" pitchFamily="34" charset="0"/>
                        </a:rPr>
                        <a:t>Thực Hiện Kế Hoạch Chăm Sóc</a:t>
                      </a:r>
                      <a:endParaRPr lang="en-US" sz="2800">
                        <a:latin typeface="Calibri" pitchFamily="34" charset="0"/>
                        <a:cs typeface="Calibri" pitchFamily="34" charset="0"/>
                      </a:endParaRPr>
                    </a:p>
                  </a:txBody>
                  <a:tcPr marT="45719" marB="45719"/>
                </a:tc>
              </a:tr>
              <a:tr h="5772009">
                <a:tc>
                  <a:txBody>
                    <a:bodyPr/>
                    <a:lstStyle/>
                    <a:p>
                      <a:r>
                        <a:rPr lang="en-US" sz="2400" kern="1200" smtClean="0">
                          <a:solidFill>
                            <a:schemeClr val="dk1"/>
                          </a:solidFill>
                          <a:effectLst/>
                          <a:latin typeface="+mn-lt"/>
                          <a:ea typeface="+mn-ea"/>
                          <a:cs typeface="+mn-cs"/>
                        </a:rPr>
                        <a:t>-Tránh vận động.</a:t>
                      </a:r>
                    </a:p>
                    <a:p>
                      <a:r>
                        <a:rPr lang="en-US" sz="2400" kern="1200" smtClean="0">
                          <a:solidFill>
                            <a:schemeClr val="dk1"/>
                          </a:solidFill>
                          <a:effectLst/>
                          <a:latin typeface="+mn-lt"/>
                          <a:ea typeface="+mn-ea"/>
                          <a:cs typeface="+mn-cs"/>
                        </a:rPr>
                        <a:t>-Chế độ nuôi dưỡng.</a:t>
                      </a:r>
                    </a:p>
                    <a:p>
                      <a:r>
                        <a:rPr lang="en-US" sz="2400" kern="1200" smtClean="0">
                          <a:solidFill>
                            <a:schemeClr val="dk1"/>
                          </a:solidFill>
                          <a:effectLst/>
                          <a:latin typeface="+mn-lt"/>
                          <a:ea typeface="+mn-ea"/>
                          <a:cs typeface="+mn-cs"/>
                        </a:rPr>
                        <a:t>+Thực hiện y lệnh:</a:t>
                      </a:r>
                    </a:p>
                    <a:p>
                      <a:r>
                        <a:rPr lang="en-US" sz="2400" kern="1200" smtClean="0">
                          <a:solidFill>
                            <a:schemeClr val="dk1"/>
                          </a:solidFill>
                          <a:effectLst/>
                          <a:latin typeface="+mn-lt"/>
                          <a:ea typeface="+mn-ea"/>
                          <a:cs typeface="+mn-cs"/>
                        </a:rPr>
                        <a:t>-Thực hiện y lệnh của bác sĩ về tiêm thuốc và các xét nghiệm.</a:t>
                      </a:r>
                    </a:p>
                    <a:p>
                      <a:pPr marL="0" marR="0" algn="just">
                        <a:lnSpc>
                          <a:spcPct val="115000"/>
                        </a:lnSpc>
                        <a:spcBef>
                          <a:spcPts val="0"/>
                        </a:spcBef>
                        <a:spcAft>
                          <a:spcPts val="1000"/>
                        </a:spcAft>
                      </a:pPr>
                      <a:endParaRPr lang="en-US" sz="2000">
                        <a:effectLst/>
                        <a:latin typeface="Times New Roman"/>
                        <a:ea typeface="Calibri"/>
                        <a:cs typeface="Times New Roman"/>
                      </a:endParaRPr>
                    </a:p>
                  </a:txBody>
                  <a:tcPr marL="114300" marR="114300" marT="0" marB="0"/>
                </a:tc>
                <a:tc>
                  <a:txBody>
                    <a:bodyPr/>
                    <a:lstStyle/>
                    <a:p>
                      <a:pPr fontAlgn="base"/>
                      <a:r>
                        <a:rPr lang="en-US" sz="2400" i="1" kern="1200" smtClean="0">
                          <a:solidFill>
                            <a:schemeClr val="dk1"/>
                          </a:solidFill>
                          <a:effectLst/>
                          <a:latin typeface="+mn-lt"/>
                          <a:ea typeface="+mn-ea"/>
                          <a:cs typeface="+mn-cs"/>
                        </a:rPr>
                        <a:t>Tránh vận động:</a:t>
                      </a:r>
                      <a:endParaRPr lang="en-US" sz="2400" kern="1200" smtClean="0">
                        <a:solidFill>
                          <a:schemeClr val="dk1"/>
                        </a:solidFill>
                        <a:effectLst/>
                        <a:latin typeface="+mn-lt"/>
                        <a:ea typeface="+mn-ea"/>
                        <a:cs typeface="+mn-cs"/>
                      </a:endParaRPr>
                    </a:p>
                    <a:p>
                      <a:pPr fontAlgn="base"/>
                      <a:r>
                        <a:rPr lang="en-US" sz="2400" kern="1200" smtClean="0">
                          <a:solidFill>
                            <a:schemeClr val="dk1"/>
                          </a:solidFill>
                          <a:effectLst/>
                          <a:latin typeface="+mn-lt"/>
                          <a:ea typeface="+mn-ea"/>
                          <a:cs typeface="+mn-cs"/>
                        </a:rPr>
                        <a:t>Tránh di chuyển bệnh nhân trong giai đoạn cấp.</a:t>
                      </a:r>
                    </a:p>
                    <a:p>
                      <a:pPr fontAlgn="base"/>
                      <a:r>
                        <a:rPr lang="en-US" sz="2400" kern="1200" smtClean="0">
                          <a:solidFill>
                            <a:schemeClr val="dk1"/>
                          </a:solidFill>
                          <a:effectLst/>
                          <a:latin typeface="+mn-lt"/>
                          <a:ea typeface="+mn-ea"/>
                          <a:cs typeface="+mn-cs"/>
                        </a:rPr>
                        <a:t>Để bệnh nhân nghỉ tuyệt đối trong giai đoạn cấp.</a:t>
                      </a:r>
                    </a:p>
                    <a:p>
                      <a:pPr fontAlgn="base"/>
                      <a:r>
                        <a:rPr lang="en-US" sz="2400" i="1" kern="1200" smtClean="0">
                          <a:solidFill>
                            <a:schemeClr val="dk1"/>
                          </a:solidFill>
                          <a:effectLst/>
                          <a:latin typeface="+mn-lt"/>
                          <a:ea typeface="+mn-ea"/>
                          <a:cs typeface="+mn-cs"/>
                        </a:rPr>
                        <a:t>Chế độ ăn uống</a:t>
                      </a:r>
                      <a:r>
                        <a:rPr lang="en-US" sz="2400" kern="1200" smtClean="0">
                          <a:solidFill>
                            <a:schemeClr val="dk1"/>
                          </a:solidFill>
                          <a:effectLst/>
                          <a:latin typeface="+mn-lt"/>
                          <a:ea typeface="+mn-ea"/>
                          <a:cs typeface="+mn-cs"/>
                        </a:rPr>
                        <a:t>: cho bệnh nhân uống sữa, nước hoa quả khi bệnh nhân qua cơn khó thở. Những giờ sau và những ngày sau cho ăn chế độ ăn lỏng hạn chế muối, ít mỡ, dễ tiêu, nhiều vitamin. Đảm bảo lượng nước tiểu &gt; 1 lít /24 giờ, nếu không đủ phải cho thuốc lợi tiểu. Cần đánh giá sát bilan nước và điện giải ở bệnh nhân.</a:t>
                      </a:r>
                    </a:p>
                    <a:p>
                      <a:pPr fontAlgn="base"/>
                      <a:r>
                        <a:rPr lang="en-US" sz="2400" kern="1200" smtClean="0">
                          <a:solidFill>
                            <a:schemeClr val="dk1"/>
                          </a:solidFill>
                          <a:effectLst/>
                          <a:latin typeface="+mn-lt"/>
                          <a:ea typeface="+mn-ea"/>
                          <a:cs typeface="+mn-cs"/>
                        </a:rPr>
                        <a:t>Nếu bệnh nhân nặng thở máy: đặt sonde dạ dày nuôi dưỡng.</a:t>
                      </a:r>
                    </a:p>
                    <a:p>
                      <a:pPr fontAlgn="base"/>
                      <a:r>
                        <a:rPr lang="en-US" sz="2400" b="1" kern="1200" smtClean="0">
                          <a:solidFill>
                            <a:schemeClr val="dk1"/>
                          </a:solidFill>
                          <a:effectLst/>
                          <a:latin typeface="+mn-lt"/>
                          <a:ea typeface="+mn-ea"/>
                          <a:cs typeface="+mn-cs"/>
                        </a:rPr>
                        <a:t>Thực hiện y lệnh của bác sĩ:</a:t>
                      </a:r>
                      <a:endParaRPr lang="en-US" sz="2400" kern="1200" smtClean="0">
                        <a:solidFill>
                          <a:schemeClr val="dk1"/>
                        </a:solidFill>
                        <a:effectLst/>
                        <a:latin typeface="+mn-lt"/>
                        <a:ea typeface="+mn-ea"/>
                        <a:cs typeface="+mn-cs"/>
                      </a:endParaRPr>
                    </a:p>
                    <a:p>
                      <a:pPr fontAlgn="base"/>
                      <a:r>
                        <a:rPr lang="en-US" sz="2400" kern="1200" smtClean="0">
                          <a:solidFill>
                            <a:schemeClr val="dk1"/>
                          </a:solidFill>
                          <a:effectLst/>
                          <a:latin typeface="+mn-lt"/>
                          <a:ea typeface="+mn-ea"/>
                          <a:cs typeface="+mn-cs"/>
                        </a:rPr>
                        <a:t>Tiêm morphin 0,01g vào tĩnh mạch hoặc tiêm bắp.</a:t>
                      </a:r>
                    </a:p>
                    <a:p>
                      <a:pPr fontAlgn="base"/>
                      <a:r>
                        <a:rPr lang="en-US" sz="2400" kern="1200" smtClean="0">
                          <a:solidFill>
                            <a:schemeClr val="dk1"/>
                          </a:solidFill>
                          <a:effectLst/>
                          <a:latin typeface="+mn-lt"/>
                          <a:ea typeface="+mn-ea"/>
                          <a:cs typeface="+mn-cs"/>
                        </a:rPr>
                        <a:t>Tiêm 20 - 60 mg Lasix vào tĩnh mạch và các thuốc khác theo y lệnh của bác sĩ.</a:t>
                      </a:r>
                    </a:p>
                    <a:p>
                      <a:pPr fontAlgn="base"/>
                      <a:r>
                        <a:rPr lang="en-US" sz="2400" kern="1200" smtClean="0">
                          <a:solidFill>
                            <a:schemeClr val="dk1"/>
                          </a:solidFill>
                          <a:effectLst/>
                          <a:latin typeface="+mn-lt"/>
                          <a:ea typeface="+mn-ea"/>
                          <a:cs typeface="+mn-cs"/>
                        </a:rPr>
                        <a:t>Làm các xét nghiệm theo yêu cầu của bác sĩ.</a:t>
                      </a:r>
                    </a:p>
                    <a:p>
                      <a:pPr marL="0" marR="0" algn="just">
                        <a:lnSpc>
                          <a:spcPct val="115000"/>
                        </a:lnSpc>
                        <a:spcBef>
                          <a:spcPts val="0"/>
                        </a:spcBef>
                        <a:spcAft>
                          <a:spcPts val="1000"/>
                        </a:spcAft>
                      </a:pPr>
                      <a:endParaRPr lang="en-US" sz="2000">
                        <a:effectLst/>
                        <a:latin typeface="Times New Roman"/>
                        <a:ea typeface="Calibri"/>
                        <a:cs typeface="Times New Roman"/>
                      </a:endParaRPr>
                    </a:p>
                  </a:txBody>
                  <a:tcPr marL="114300" marR="114300" marT="0" marB="0"/>
                </a:tc>
              </a:tr>
            </a:tbl>
          </a:graphicData>
        </a:graphic>
      </p:graphicFrame>
    </p:spTree>
    <p:extLst>
      <p:ext uri="{BB962C8B-B14F-4D97-AF65-F5344CB8AC3E}">
        <p14:creationId xmlns:p14="http://schemas.microsoft.com/office/powerpoint/2010/main" val="1912567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173570945"/>
              </p:ext>
            </p:extLst>
          </p:nvPr>
        </p:nvGraphicFramePr>
        <p:xfrm>
          <a:off x="0" y="1"/>
          <a:ext cx="9144000" cy="7528558"/>
        </p:xfrm>
        <a:graphic>
          <a:graphicData uri="http://schemas.openxmlformats.org/drawingml/2006/table">
            <a:tbl>
              <a:tblPr firstRow="1" bandRow="1">
                <a:tableStyleId>{7DF18680-E054-41AD-8BC1-D1AEF772440D}</a:tableStyleId>
              </a:tblPr>
              <a:tblGrid>
                <a:gridCol w="2667000"/>
                <a:gridCol w="6477000"/>
              </a:tblGrid>
              <a:tr h="457199">
                <a:tc>
                  <a:txBody>
                    <a:bodyPr/>
                    <a:lstStyle/>
                    <a:p>
                      <a:pPr algn="ctr"/>
                      <a:r>
                        <a:rPr lang="vi-VN" sz="2800" dirty="0" smtClean="0">
                          <a:latin typeface="Calibri" pitchFamily="34" charset="0"/>
                          <a:cs typeface="Calibri" pitchFamily="34" charset="0"/>
                        </a:rPr>
                        <a:t>Lập Kế </a:t>
                      </a:r>
                      <a:r>
                        <a:rPr lang="vi-VN" sz="2800" smtClean="0">
                          <a:latin typeface="Calibri" pitchFamily="34" charset="0"/>
                          <a:cs typeface="Calibri" pitchFamily="34" charset="0"/>
                        </a:rPr>
                        <a:t>Hoạch </a:t>
                      </a:r>
                      <a:endParaRPr lang="en-US" sz="2800" dirty="0">
                        <a:latin typeface="Calibri" pitchFamily="34" charset="0"/>
                        <a:cs typeface="Calibri" pitchFamily="34" charset="0"/>
                      </a:endParaRPr>
                    </a:p>
                  </a:txBody>
                  <a:tcPr marT="45719" marB="45719"/>
                </a:tc>
                <a:tc>
                  <a:txBody>
                    <a:bodyPr/>
                    <a:lstStyle/>
                    <a:p>
                      <a:pPr algn="ctr"/>
                      <a:r>
                        <a:rPr lang="vi-VN" sz="2800" smtClean="0">
                          <a:latin typeface="Calibri" pitchFamily="34" charset="0"/>
                          <a:cs typeface="Calibri" pitchFamily="34" charset="0"/>
                        </a:rPr>
                        <a:t>Thực Hiện Kế Hoạch Chăm Sóc</a:t>
                      </a:r>
                      <a:endParaRPr lang="en-US" sz="2800">
                        <a:latin typeface="Calibri" pitchFamily="34" charset="0"/>
                        <a:cs typeface="Calibri" pitchFamily="34" charset="0"/>
                      </a:endParaRPr>
                    </a:p>
                  </a:txBody>
                  <a:tcPr marT="45719" marB="45719"/>
                </a:tc>
              </a:tr>
              <a:tr h="5788087">
                <a:tc>
                  <a:txBody>
                    <a:bodyPr/>
                    <a:lstStyle/>
                    <a:p>
                      <a:r>
                        <a:rPr lang="en-US" sz="2300" kern="1200" smtClean="0">
                          <a:solidFill>
                            <a:schemeClr val="dk1"/>
                          </a:solidFill>
                          <a:effectLst/>
                          <a:latin typeface="+mn-lt"/>
                          <a:ea typeface="+mn-ea"/>
                          <a:cs typeface="+mn-cs"/>
                        </a:rPr>
                        <a:t>+Theo dõi bệnh nhân:</a:t>
                      </a:r>
                    </a:p>
                    <a:p>
                      <a:r>
                        <a:rPr lang="en-US" sz="2300" kern="1200" smtClean="0">
                          <a:solidFill>
                            <a:schemeClr val="dk1"/>
                          </a:solidFill>
                          <a:effectLst/>
                          <a:latin typeface="+mn-lt"/>
                          <a:ea typeface="+mn-ea"/>
                          <a:cs typeface="+mn-cs"/>
                        </a:rPr>
                        <a:t>-Theo dõi các diễn biến của các dấu hiệu sinh tồn.</a:t>
                      </a:r>
                    </a:p>
                    <a:p>
                      <a:r>
                        <a:rPr lang="en-US" sz="2300" kern="1200" smtClean="0">
                          <a:solidFill>
                            <a:schemeClr val="dk1"/>
                          </a:solidFill>
                          <a:effectLst/>
                          <a:latin typeface="+mn-lt"/>
                          <a:ea typeface="+mn-ea"/>
                          <a:cs typeface="+mn-cs"/>
                        </a:rPr>
                        <a:t>-Tình trạng hô hấp.</a:t>
                      </a:r>
                    </a:p>
                    <a:p>
                      <a:r>
                        <a:rPr lang="en-US" sz="2300" kern="1200" smtClean="0">
                          <a:solidFill>
                            <a:schemeClr val="dk1"/>
                          </a:solidFill>
                          <a:effectLst/>
                          <a:latin typeface="+mn-lt"/>
                          <a:ea typeface="+mn-ea"/>
                          <a:cs typeface="+mn-cs"/>
                        </a:rPr>
                        <a:t>-Số lượng nước tiểu.</a:t>
                      </a:r>
                    </a:p>
                    <a:p>
                      <a:r>
                        <a:rPr lang="en-US" sz="2300" kern="1200" smtClean="0">
                          <a:solidFill>
                            <a:schemeClr val="dk1"/>
                          </a:solidFill>
                          <a:effectLst/>
                          <a:latin typeface="+mn-lt"/>
                          <a:ea typeface="+mn-ea"/>
                          <a:cs typeface="+mn-cs"/>
                        </a:rPr>
                        <a:t>-Theo dõi các biến chứng.</a:t>
                      </a:r>
                    </a:p>
                    <a:p>
                      <a:r>
                        <a:rPr lang="en-US" sz="2300" kern="1200" smtClean="0">
                          <a:solidFill>
                            <a:schemeClr val="dk1"/>
                          </a:solidFill>
                          <a:effectLst/>
                          <a:latin typeface="+mn-lt"/>
                          <a:ea typeface="+mn-ea"/>
                          <a:cs typeface="+mn-cs"/>
                        </a:rPr>
                        <a:t>+Giáo dục sức khoẻ:</a:t>
                      </a:r>
                    </a:p>
                    <a:p>
                      <a:r>
                        <a:rPr lang="en-US" sz="2300" kern="1200" smtClean="0">
                          <a:solidFill>
                            <a:schemeClr val="dk1"/>
                          </a:solidFill>
                          <a:effectLst/>
                          <a:latin typeface="+mn-lt"/>
                          <a:ea typeface="+mn-ea"/>
                          <a:cs typeface="+mn-cs"/>
                        </a:rPr>
                        <a:t>-Cách phát hiện các dấu chứng sớm của cơn phù phổi cấp.</a:t>
                      </a:r>
                    </a:p>
                    <a:p>
                      <a:r>
                        <a:rPr lang="en-US" sz="2300" kern="1200" smtClean="0">
                          <a:solidFill>
                            <a:schemeClr val="dk1"/>
                          </a:solidFill>
                          <a:effectLst/>
                          <a:latin typeface="+mn-lt"/>
                          <a:ea typeface="+mn-ea"/>
                          <a:cs typeface="+mn-cs"/>
                        </a:rPr>
                        <a:t>-Các nguyên nhân có thể gây ra cơn phù phổi cấp.</a:t>
                      </a:r>
                    </a:p>
                    <a:p>
                      <a:r>
                        <a:rPr lang="en-US" sz="2300" kern="1200" smtClean="0">
                          <a:solidFill>
                            <a:schemeClr val="dk1"/>
                          </a:solidFill>
                          <a:effectLst/>
                          <a:latin typeface="+mn-lt"/>
                          <a:ea typeface="+mn-ea"/>
                          <a:cs typeface="+mn-cs"/>
                        </a:rPr>
                        <a:t>-Các yếu tố thuận lợi.</a:t>
                      </a:r>
                    </a:p>
                    <a:p>
                      <a:pPr marL="0" marR="0" algn="just">
                        <a:lnSpc>
                          <a:spcPct val="115000"/>
                        </a:lnSpc>
                        <a:spcBef>
                          <a:spcPts val="0"/>
                        </a:spcBef>
                        <a:spcAft>
                          <a:spcPts val="1000"/>
                        </a:spcAft>
                      </a:pPr>
                      <a:endParaRPr lang="en-US" sz="2000">
                        <a:effectLst/>
                        <a:latin typeface="Times New Roman"/>
                        <a:ea typeface="Calibri"/>
                        <a:cs typeface="Times New Roman"/>
                      </a:endParaRPr>
                    </a:p>
                  </a:txBody>
                  <a:tcPr marL="114300" marR="114300" marT="0" marB="0"/>
                </a:tc>
                <a:tc>
                  <a:txBody>
                    <a:bodyPr/>
                    <a:lstStyle/>
                    <a:p>
                      <a:pPr fontAlgn="base"/>
                      <a:r>
                        <a:rPr lang="en-US" sz="2200" b="1" kern="1200" smtClean="0">
                          <a:solidFill>
                            <a:schemeClr val="dk1"/>
                          </a:solidFill>
                          <a:effectLst/>
                          <a:latin typeface="+mn-lt"/>
                          <a:ea typeface="+mn-ea"/>
                          <a:cs typeface="+mn-cs"/>
                        </a:rPr>
                        <a:t>Theo dõi diễn biến của bệnh và khám xét:</a:t>
                      </a:r>
                      <a:endParaRPr lang="en-US" sz="2200" kern="1200" smtClean="0">
                        <a:solidFill>
                          <a:schemeClr val="dk1"/>
                        </a:solidFill>
                        <a:effectLst/>
                        <a:latin typeface="+mn-lt"/>
                        <a:ea typeface="+mn-ea"/>
                        <a:cs typeface="+mn-cs"/>
                      </a:endParaRPr>
                    </a:p>
                    <a:p>
                      <a:pPr fontAlgn="base"/>
                      <a:r>
                        <a:rPr lang="en-US" sz="2200" kern="1200" smtClean="0">
                          <a:solidFill>
                            <a:schemeClr val="dk1"/>
                          </a:solidFill>
                          <a:effectLst/>
                          <a:latin typeface="+mn-lt"/>
                          <a:ea typeface="+mn-ea"/>
                          <a:cs typeface="+mn-cs"/>
                        </a:rPr>
                        <a:t>Lấy mạch, nhiệt, huyết áp 30 phút /lần trong cơn, sau đó cứ 3 giờ /lần trong 24 giờ sau đó.</a:t>
                      </a:r>
                    </a:p>
                    <a:p>
                      <a:pPr fontAlgn="base"/>
                      <a:r>
                        <a:rPr lang="en-US" sz="2200" kern="1200" smtClean="0">
                          <a:solidFill>
                            <a:schemeClr val="dk1"/>
                          </a:solidFill>
                          <a:effectLst/>
                          <a:latin typeface="+mn-lt"/>
                          <a:ea typeface="+mn-ea"/>
                          <a:cs typeface="+mn-cs"/>
                        </a:rPr>
                        <a:t>Đếm tần số thở, quan sát kiểu thở.</a:t>
                      </a:r>
                    </a:p>
                    <a:p>
                      <a:pPr fontAlgn="base"/>
                      <a:r>
                        <a:rPr lang="en-US" sz="2200" kern="1200" smtClean="0">
                          <a:solidFill>
                            <a:schemeClr val="dk1"/>
                          </a:solidFill>
                          <a:effectLst/>
                          <a:latin typeface="+mn-lt"/>
                          <a:ea typeface="+mn-ea"/>
                          <a:cs typeface="+mn-cs"/>
                        </a:rPr>
                        <a:t>Theo dõi tình trạng tinh thần của bệnh nhân.</a:t>
                      </a:r>
                    </a:p>
                    <a:p>
                      <a:pPr fontAlgn="base"/>
                      <a:r>
                        <a:rPr lang="en-US" sz="2200" kern="1200" smtClean="0">
                          <a:solidFill>
                            <a:schemeClr val="dk1"/>
                          </a:solidFill>
                          <a:effectLst/>
                          <a:latin typeface="+mn-lt"/>
                          <a:ea typeface="+mn-ea"/>
                          <a:cs typeface="+mn-cs"/>
                        </a:rPr>
                        <a:t>Theo dõi độ bão hòa oxy máu SpO2.</a:t>
                      </a:r>
                    </a:p>
                    <a:p>
                      <a:pPr fontAlgn="base"/>
                      <a:r>
                        <a:rPr lang="en-US" sz="2200" kern="1200" smtClean="0">
                          <a:solidFill>
                            <a:schemeClr val="dk1"/>
                          </a:solidFill>
                          <a:effectLst/>
                          <a:latin typeface="+mn-lt"/>
                          <a:ea typeface="+mn-ea"/>
                          <a:cs typeface="+mn-cs"/>
                        </a:rPr>
                        <a:t>Theo dõi xem bệnh nhân có ho khạc, sùi bọt hồng không?</a:t>
                      </a:r>
                    </a:p>
                    <a:p>
                      <a:pPr fontAlgn="base"/>
                      <a:r>
                        <a:rPr lang="en-US" sz="2200" kern="1200" smtClean="0">
                          <a:solidFill>
                            <a:schemeClr val="dk1"/>
                          </a:solidFill>
                          <a:effectLst/>
                          <a:latin typeface="+mn-lt"/>
                          <a:ea typeface="+mn-ea"/>
                          <a:cs typeface="+mn-cs"/>
                        </a:rPr>
                        <a:t>Nghe tim để phát hiện rối loạn nhịp tim như: nhịp nhanh, nhịp chậm, rung nhĩ, rung thất.</a:t>
                      </a:r>
                    </a:p>
                    <a:p>
                      <a:pPr fontAlgn="base"/>
                      <a:r>
                        <a:rPr lang="en-US" sz="2200" kern="1200" smtClean="0">
                          <a:solidFill>
                            <a:schemeClr val="dk1"/>
                          </a:solidFill>
                          <a:effectLst/>
                          <a:latin typeface="+mn-lt"/>
                          <a:ea typeface="+mn-ea"/>
                          <a:cs typeface="+mn-cs"/>
                        </a:rPr>
                        <a:t>Đo lượng nước tiểu.</a:t>
                      </a:r>
                    </a:p>
                    <a:p>
                      <a:pPr fontAlgn="base"/>
                      <a:r>
                        <a:rPr lang="en-US" sz="2200" kern="1200" smtClean="0">
                          <a:solidFill>
                            <a:schemeClr val="dk1"/>
                          </a:solidFill>
                          <a:effectLst/>
                          <a:latin typeface="+mn-lt"/>
                          <a:ea typeface="+mn-ea"/>
                          <a:cs typeface="+mn-cs"/>
                        </a:rPr>
                        <a:t>Chỉnh liều luợng oxy để giữ nồng độ theo đúng yêu cầu.</a:t>
                      </a:r>
                    </a:p>
                    <a:p>
                      <a:pPr fontAlgn="base"/>
                      <a:r>
                        <a:rPr lang="en-US" sz="2200" kern="1200" smtClean="0">
                          <a:solidFill>
                            <a:schemeClr val="dk1"/>
                          </a:solidFill>
                          <a:effectLst/>
                          <a:latin typeface="+mn-lt"/>
                          <a:ea typeface="+mn-ea"/>
                          <a:cs typeface="+mn-cs"/>
                        </a:rPr>
                        <a:t>Chuẩn bị máy thở nếu bệnh nhân thở máy.</a:t>
                      </a:r>
                    </a:p>
                    <a:p>
                      <a:pPr fontAlgn="base"/>
                      <a:r>
                        <a:rPr lang="en-US" sz="2200" b="1" kern="1200" smtClean="0">
                          <a:solidFill>
                            <a:schemeClr val="dk1"/>
                          </a:solidFill>
                          <a:effectLst/>
                          <a:latin typeface="+mn-lt"/>
                          <a:ea typeface="+mn-ea"/>
                          <a:cs typeface="+mn-cs"/>
                        </a:rPr>
                        <a:t>Giáo dục sức khoẻ:</a:t>
                      </a:r>
                      <a:endParaRPr lang="en-US" sz="2200" kern="1200" smtClean="0">
                        <a:solidFill>
                          <a:schemeClr val="dk1"/>
                        </a:solidFill>
                        <a:effectLst/>
                        <a:latin typeface="+mn-lt"/>
                        <a:ea typeface="+mn-ea"/>
                        <a:cs typeface="+mn-cs"/>
                      </a:endParaRPr>
                    </a:p>
                    <a:p>
                      <a:pPr fontAlgn="base"/>
                      <a:r>
                        <a:rPr lang="en-US" sz="2200" kern="1200" smtClean="0">
                          <a:solidFill>
                            <a:schemeClr val="dk1"/>
                          </a:solidFill>
                          <a:effectLst/>
                          <a:latin typeface="+mn-lt"/>
                          <a:ea typeface="+mn-ea"/>
                          <a:cs typeface="+mn-cs"/>
                        </a:rPr>
                        <a:t>Bệnh nhân cần phải biết được các nguyên nhân, các yếu tố thuận lợi gây cơn phù phổi cấp và cách dự phòng.</a:t>
                      </a:r>
                    </a:p>
                    <a:p>
                      <a:pPr fontAlgn="base"/>
                      <a:r>
                        <a:rPr lang="en-US" sz="2200" kern="1200" smtClean="0">
                          <a:solidFill>
                            <a:schemeClr val="dk1"/>
                          </a:solidFill>
                          <a:effectLst/>
                          <a:latin typeface="+mn-lt"/>
                          <a:ea typeface="+mn-ea"/>
                          <a:cs typeface="+mn-cs"/>
                        </a:rPr>
                        <a:t>Cách phát hiện các triệu chứng của cơn phù phổi.</a:t>
                      </a:r>
                    </a:p>
                    <a:p>
                      <a:pPr marL="0" marR="0" algn="just">
                        <a:lnSpc>
                          <a:spcPct val="115000"/>
                        </a:lnSpc>
                        <a:spcBef>
                          <a:spcPts val="0"/>
                        </a:spcBef>
                        <a:spcAft>
                          <a:spcPts val="1000"/>
                        </a:spcAft>
                      </a:pPr>
                      <a:endParaRPr lang="en-US" sz="2200">
                        <a:effectLst/>
                        <a:latin typeface="Times New Roman"/>
                        <a:ea typeface="Calibri"/>
                        <a:cs typeface="Times New Roman"/>
                      </a:endParaRPr>
                    </a:p>
                  </a:txBody>
                  <a:tcPr marL="114300" marR="114300" marT="0" marB="0"/>
                </a:tc>
              </a:tr>
            </a:tbl>
          </a:graphicData>
        </a:graphic>
      </p:graphicFrame>
    </p:spTree>
    <p:extLst>
      <p:ext uri="{BB962C8B-B14F-4D97-AF65-F5344CB8AC3E}">
        <p14:creationId xmlns:p14="http://schemas.microsoft.com/office/powerpoint/2010/main" val="1056941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latin typeface="+mn-lt"/>
              </a:rPr>
              <a:t>Đánh giá</a:t>
            </a:r>
            <a:endParaRPr lang="en-US">
              <a:latin typeface="+mn-lt"/>
            </a:endParaRPr>
          </a:p>
        </p:txBody>
      </p:sp>
      <p:sp>
        <p:nvSpPr>
          <p:cNvPr id="3" name="Content Placeholder 2"/>
          <p:cNvSpPr>
            <a:spLocks noGrp="1"/>
          </p:cNvSpPr>
          <p:nvPr>
            <p:ph idx="1"/>
          </p:nvPr>
        </p:nvSpPr>
        <p:spPr>
          <a:xfrm>
            <a:off x="533400" y="1905000"/>
            <a:ext cx="8229600" cy="2514600"/>
          </a:xfrm>
        </p:spPr>
        <p:txBody>
          <a:bodyPr/>
          <a:lstStyle/>
          <a:p>
            <a:r>
              <a:rPr lang="en-US"/>
              <a:t>Bệnh nhân an tâm điều trị .</a:t>
            </a:r>
          </a:p>
          <a:p>
            <a:r>
              <a:rPr lang="en-US"/>
              <a:t>Bệnh nhân tự thở được</a:t>
            </a:r>
          </a:p>
          <a:p>
            <a:r>
              <a:rPr lang="en-US"/>
              <a:t>BN chủ động đi lại nhẹ nhàng</a:t>
            </a:r>
          </a:p>
          <a:p>
            <a:r>
              <a:rPr lang="en-US"/>
              <a:t>Ăn uống ngon miệng hơn.</a:t>
            </a:r>
          </a:p>
          <a:p>
            <a:pPr marL="0" indent="0">
              <a:buNone/>
            </a:pPr>
            <a:endParaRPr lang="en-US"/>
          </a:p>
        </p:txBody>
      </p:sp>
    </p:spTree>
    <p:extLst>
      <p:ext uri="{BB962C8B-B14F-4D97-AF65-F5344CB8AC3E}">
        <p14:creationId xmlns:p14="http://schemas.microsoft.com/office/powerpoint/2010/main" val="1442285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mtClean="0"/>
              <a:t>1. Nguyên </a:t>
            </a:r>
            <a:r>
              <a:rPr lang="en-US"/>
              <a:t>nhân phù phổi cấp thường gặp về tim mạch là gì ?</a:t>
            </a:r>
          </a:p>
          <a:p>
            <a:pPr marL="514350" lvl="0" indent="-514350">
              <a:buFont typeface="+mj-lt"/>
              <a:buAutoNum type="alphaUcPeriod"/>
            </a:pPr>
            <a:r>
              <a:rPr lang="en-US"/>
              <a:t>Nhồi máu cơ tim.</a:t>
            </a:r>
          </a:p>
          <a:p>
            <a:pPr marL="514350" lvl="0" indent="-514350">
              <a:buFont typeface="+mj-lt"/>
              <a:buAutoNum type="alphaUcPeriod"/>
            </a:pPr>
            <a:r>
              <a:rPr lang="en-US"/>
              <a:t>Hở van tim.</a:t>
            </a:r>
          </a:p>
          <a:p>
            <a:pPr marL="514350" lvl="0" indent="-514350">
              <a:buFont typeface="+mj-lt"/>
              <a:buAutoNum type="alphaUcPeriod"/>
            </a:pPr>
            <a:r>
              <a:rPr lang="en-US"/>
              <a:t>Hẹp van hai lá.</a:t>
            </a:r>
          </a:p>
          <a:p>
            <a:pPr marL="514350" lvl="0" indent="-514350">
              <a:buFont typeface="+mj-lt"/>
              <a:buAutoNum type="alphaUcPeriod"/>
            </a:pPr>
            <a:r>
              <a:rPr lang="en-US"/>
              <a:t>Hẹp van động mạch chủ</a:t>
            </a:r>
          </a:p>
          <a:p>
            <a:pPr marL="514350" lvl="0" indent="-514350">
              <a:buFont typeface="+mj-lt"/>
              <a:buAutoNum type="alphaUcPeriod"/>
            </a:pPr>
            <a:r>
              <a:rPr lang="en-US"/>
              <a:t>Tất cả đáp án trên</a:t>
            </a:r>
          </a:p>
          <a:p>
            <a:pPr marL="0" indent="0">
              <a:buNone/>
            </a:pPr>
            <a:endParaRPr lang="en-US"/>
          </a:p>
        </p:txBody>
      </p:sp>
      <p:sp>
        <p:nvSpPr>
          <p:cNvPr id="4" name="Title 1"/>
          <p:cNvSpPr>
            <a:spLocks noGrp="1"/>
          </p:cNvSpPr>
          <p:nvPr>
            <p:ph type="title"/>
          </p:nvPr>
        </p:nvSpPr>
        <p:spPr/>
        <p:txBody>
          <a:bodyPr/>
          <a:lstStyle/>
          <a:p>
            <a:pPr eaLnBrk="1" hangingPunct="1"/>
            <a:r>
              <a:rPr lang="en-US" altLang="en-US" sz="3600" b="1" smtClean="0">
                <a:cs typeface="Times New Roman" pitchFamily="18" charset="0"/>
              </a:rPr>
              <a:t>Câu hỏi lượng giá</a:t>
            </a:r>
            <a:r>
              <a:rPr lang="en-US" altLang="en-US" sz="3600" smtClean="0">
                <a:cs typeface="Times New Roman" pitchFamily="18" charset="0"/>
              </a:rPr>
              <a:t>.</a:t>
            </a:r>
          </a:p>
        </p:txBody>
      </p:sp>
      <p:sp>
        <p:nvSpPr>
          <p:cNvPr id="5" name="Smiley Face 4"/>
          <p:cNvSpPr/>
          <p:nvPr/>
        </p:nvSpPr>
        <p:spPr>
          <a:xfrm>
            <a:off x="381000" y="5029200"/>
            <a:ext cx="609600" cy="533400"/>
          </a:xfrm>
          <a:prstGeom prst="smileyFace">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39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2. Khi chăm sóc người bệnh chống ngạt thở, phải để người bệnh ở tư thế:</a:t>
            </a:r>
            <a:br>
              <a:rPr lang="en-US"/>
            </a:br>
            <a:r>
              <a:rPr lang="en-US"/>
              <a:t>A. Đ</a:t>
            </a:r>
            <a:r>
              <a:rPr lang="en-US" smtClean="0"/>
              <a:t>ầu </a:t>
            </a:r>
            <a:r>
              <a:rPr lang="en-US"/>
              <a:t>cao</a:t>
            </a:r>
            <a:br>
              <a:rPr lang="en-US"/>
            </a:br>
            <a:r>
              <a:rPr lang="en-US"/>
              <a:t>B. Đ</a:t>
            </a:r>
            <a:r>
              <a:rPr lang="en-US" smtClean="0"/>
              <a:t>ầu </a:t>
            </a:r>
            <a:r>
              <a:rPr lang="en-US"/>
              <a:t>cao 30 - 400</a:t>
            </a:r>
            <a:br>
              <a:rPr lang="en-US"/>
            </a:br>
            <a:r>
              <a:rPr lang="en-US"/>
              <a:t>C. </a:t>
            </a:r>
            <a:r>
              <a:rPr lang="en-US" smtClean="0"/>
              <a:t>Nửa </a:t>
            </a:r>
            <a:r>
              <a:rPr lang="en-US"/>
              <a:t>nằm nửa ngồi</a:t>
            </a:r>
            <a:br>
              <a:rPr lang="en-US"/>
            </a:br>
            <a:r>
              <a:rPr lang="en-US"/>
              <a:t>D. Để bệnh nhân nằm ngửa đầu cao ( </a:t>
            </a:r>
            <a:r>
              <a:rPr lang="en-US" smtClean="0"/>
              <a:t>45</a:t>
            </a:r>
            <a:r>
              <a:rPr lang="en-US" baseline="30000" smtClean="0"/>
              <a:t>0</a:t>
            </a:r>
            <a:r>
              <a:rPr lang="en-US" smtClean="0"/>
              <a:t>-90</a:t>
            </a:r>
            <a:r>
              <a:rPr lang="en-US" baseline="30000" smtClean="0"/>
              <a:t>0</a:t>
            </a:r>
            <a:r>
              <a:rPr lang="en-US" smtClean="0"/>
              <a:t>) </a:t>
            </a:r>
            <a:r>
              <a:rPr lang="en-US"/>
              <a:t>hay tư thế ngồi, hai chân buông thấp so với than.</a:t>
            </a:r>
          </a:p>
          <a:p>
            <a:endParaRPr lang="en-US"/>
          </a:p>
        </p:txBody>
      </p:sp>
      <p:sp>
        <p:nvSpPr>
          <p:cNvPr id="4" name="Title 1"/>
          <p:cNvSpPr>
            <a:spLocks noGrp="1"/>
          </p:cNvSpPr>
          <p:nvPr>
            <p:ph type="title"/>
          </p:nvPr>
        </p:nvSpPr>
        <p:spPr/>
        <p:txBody>
          <a:bodyPr/>
          <a:lstStyle/>
          <a:p>
            <a:pPr eaLnBrk="1" hangingPunct="1"/>
            <a:r>
              <a:rPr lang="en-US" altLang="en-US" sz="3600" b="1" smtClean="0">
                <a:latin typeface="Calibri" pitchFamily="34" charset="0"/>
                <a:cs typeface="Calibri" pitchFamily="34" charset="0"/>
              </a:rPr>
              <a:t>Câu hỏi lượng giá</a:t>
            </a:r>
            <a:r>
              <a:rPr lang="en-US" altLang="en-US" sz="3600" smtClean="0">
                <a:latin typeface="Calibri" pitchFamily="34" charset="0"/>
                <a:cs typeface="Calibri" pitchFamily="34" charset="0"/>
              </a:rPr>
              <a:t>.</a:t>
            </a:r>
          </a:p>
        </p:txBody>
      </p:sp>
      <p:sp>
        <p:nvSpPr>
          <p:cNvPr id="6" name="Smiley Face 5"/>
          <p:cNvSpPr/>
          <p:nvPr/>
        </p:nvSpPr>
        <p:spPr>
          <a:xfrm>
            <a:off x="381000" y="4114800"/>
            <a:ext cx="609600" cy="533400"/>
          </a:xfrm>
          <a:prstGeom prst="smileyFace">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955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3.Chẩn đoán một số căn nguyên về tim thường gặp trong phù phổi cấp ?</a:t>
            </a:r>
          </a:p>
          <a:p>
            <a:pPr marL="514350" lvl="0" indent="-514350">
              <a:buFont typeface="+mj-lt"/>
              <a:buAutoNum type="alphaUcPeriod"/>
            </a:pPr>
            <a:r>
              <a:rPr lang="en-US" smtClean="0"/>
              <a:t>Tăng </a:t>
            </a:r>
            <a:r>
              <a:rPr lang="en-US"/>
              <a:t>huyết áp</a:t>
            </a:r>
          </a:p>
          <a:p>
            <a:pPr marL="514350" lvl="0" indent="-514350">
              <a:buFont typeface="+mj-lt"/>
              <a:buAutoNum type="alphaUcPeriod"/>
            </a:pPr>
            <a:r>
              <a:rPr lang="en-US" smtClean="0"/>
              <a:t>Hẹp </a:t>
            </a:r>
            <a:r>
              <a:rPr lang="en-US"/>
              <a:t>hai lá</a:t>
            </a:r>
          </a:p>
          <a:p>
            <a:pPr marL="514350" lvl="0" indent="-514350">
              <a:buFont typeface="+mj-lt"/>
              <a:buAutoNum type="alphaUcPeriod"/>
            </a:pPr>
            <a:r>
              <a:rPr lang="en-US" smtClean="0"/>
              <a:t>Viêm </a:t>
            </a:r>
            <a:r>
              <a:rPr lang="en-US"/>
              <a:t>cơ tim </a:t>
            </a:r>
            <a:endParaRPr lang="en-US" smtClean="0"/>
          </a:p>
          <a:p>
            <a:pPr marL="514350" lvl="0" indent="-514350">
              <a:buFont typeface="+mj-lt"/>
              <a:buAutoNum type="alphaUcPeriod"/>
            </a:pPr>
            <a:r>
              <a:rPr lang="en-US"/>
              <a:t>N</a:t>
            </a:r>
            <a:r>
              <a:rPr lang="en-US" smtClean="0"/>
              <a:t>hồi máu cơ tim</a:t>
            </a:r>
          </a:p>
          <a:p>
            <a:pPr marL="514350" lvl="0" indent="-514350">
              <a:buFont typeface="+mj-lt"/>
              <a:buAutoNum type="alphaUcPeriod"/>
            </a:pPr>
            <a:r>
              <a:rPr lang="en-US"/>
              <a:t>T</a:t>
            </a:r>
            <a:r>
              <a:rPr lang="en-US" smtClean="0"/>
              <a:t>ất </a:t>
            </a:r>
            <a:r>
              <a:rPr lang="en-US"/>
              <a:t>cả  đáp án trên</a:t>
            </a:r>
          </a:p>
          <a:p>
            <a:endParaRPr lang="en-US"/>
          </a:p>
        </p:txBody>
      </p:sp>
      <p:sp>
        <p:nvSpPr>
          <p:cNvPr id="4" name="Title 1"/>
          <p:cNvSpPr>
            <a:spLocks noGrp="1"/>
          </p:cNvSpPr>
          <p:nvPr>
            <p:ph type="title"/>
          </p:nvPr>
        </p:nvSpPr>
        <p:spPr/>
        <p:txBody>
          <a:bodyPr/>
          <a:lstStyle/>
          <a:p>
            <a:pPr eaLnBrk="1" hangingPunct="1"/>
            <a:r>
              <a:rPr lang="en-US" altLang="en-US" sz="3600" b="1" smtClean="0">
                <a:latin typeface="Calibri" pitchFamily="34" charset="0"/>
                <a:cs typeface="Calibri" pitchFamily="34" charset="0"/>
              </a:rPr>
              <a:t>Câu hỏi lượng giá</a:t>
            </a:r>
            <a:r>
              <a:rPr lang="en-US" altLang="en-US" sz="3600" smtClean="0">
                <a:latin typeface="Calibri" pitchFamily="34" charset="0"/>
                <a:cs typeface="Calibri" pitchFamily="34" charset="0"/>
              </a:rPr>
              <a:t>.</a:t>
            </a:r>
          </a:p>
        </p:txBody>
      </p:sp>
      <p:sp>
        <p:nvSpPr>
          <p:cNvPr id="6" name="Smiley Face 5"/>
          <p:cNvSpPr/>
          <p:nvPr/>
        </p:nvSpPr>
        <p:spPr>
          <a:xfrm>
            <a:off x="381000" y="5029200"/>
            <a:ext cx="609600" cy="533400"/>
          </a:xfrm>
          <a:prstGeom prst="smileyFace">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77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eaLnBrk="1" hangingPunct="1"/>
            <a:r>
              <a:rPr lang="en-US" altLang="en-US" sz="3600" b="1" smtClean="0">
                <a:latin typeface="+mn-lt"/>
                <a:cs typeface="Times New Roman" pitchFamily="18" charset="0"/>
              </a:rPr>
              <a:t>DANH SÁCH NHÓM</a:t>
            </a:r>
          </a:p>
        </p:txBody>
      </p:sp>
      <p:sp>
        <p:nvSpPr>
          <p:cNvPr id="5" name="Content Placeholder 2"/>
          <p:cNvSpPr>
            <a:spLocks noGrp="1"/>
          </p:cNvSpPr>
          <p:nvPr>
            <p:ph idx="1"/>
          </p:nvPr>
        </p:nvSpPr>
        <p:spPr>
          <a:xfrm>
            <a:off x="228600" y="1600200"/>
            <a:ext cx="8686800" cy="4190999"/>
          </a:xfrm>
          <a:extLst/>
        </p:spPr>
        <p:txBody>
          <a:bodyPr numCol="2" rtlCol="0">
            <a:noAutofit/>
          </a:bodyPr>
          <a:lstStyle/>
          <a:p>
            <a:pPr marL="0" indent="0" algn="just" eaLnBrk="1" fontAlgn="auto" hangingPunct="1">
              <a:spcAft>
                <a:spcPts val="0"/>
              </a:spcAft>
              <a:buFont typeface="Arial" pitchFamily="34" charset="0"/>
              <a:buNone/>
              <a:defRPr/>
            </a:pPr>
            <a:r>
              <a:rPr lang="en-US" sz="3000" smtClean="0">
                <a:cs typeface="Times New Roman" pitchFamily="18" charset="0"/>
              </a:rPr>
              <a:t>1.Nguyễn </a:t>
            </a:r>
            <a:r>
              <a:rPr lang="en-US" sz="3000" err="1" smtClean="0">
                <a:cs typeface="Times New Roman" pitchFamily="18" charset="0"/>
              </a:rPr>
              <a:t>Thị</a:t>
            </a:r>
            <a:r>
              <a:rPr lang="en-US" sz="3000" smtClean="0">
                <a:cs typeface="Times New Roman" pitchFamily="18" charset="0"/>
              </a:rPr>
              <a:t> Thu </a:t>
            </a:r>
            <a:r>
              <a:rPr lang="en-US" sz="3000" err="1" smtClean="0">
                <a:cs typeface="Times New Roman" pitchFamily="18" charset="0"/>
              </a:rPr>
              <a:t>Hà</a:t>
            </a:r>
            <a:endParaRPr lang="en-US" sz="300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2. </a:t>
            </a:r>
            <a:r>
              <a:rPr lang="en-US" sz="3000" err="1" smtClean="0">
                <a:cs typeface="Times New Roman" pitchFamily="18" charset="0"/>
              </a:rPr>
              <a:t>Đặng</a:t>
            </a:r>
            <a:r>
              <a:rPr lang="en-US" sz="3000" smtClean="0">
                <a:cs typeface="Times New Roman" pitchFamily="18" charset="0"/>
              </a:rPr>
              <a:t> </a:t>
            </a:r>
            <a:r>
              <a:rPr lang="en-US" sz="3000" err="1" smtClean="0">
                <a:cs typeface="Times New Roman" pitchFamily="18" charset="0"/>
              </a:rPr>
              <a:t>Thị</a:t>
            </a:r>
            <a:r>
              <a:rPr lang="en-US" sz="3000" smtClean="0">
                <a:cs typeface="Times New Roman" pitchFamily="18" charset="0"/>
              </a:rPr>
              <a:t> </a:t>
            </a:r>
            <a:r>
              <a:rPr lang="en-US" sz="3000" err="1" smtClean="0">
                <a:cs typeface="Times New Roman" pitchFamily="18" charset="0"/>
              </a:rPr>
              <a:t>Thanh</a:t>
            </a:r>
            <a:r>
              <a:rPr lang="en-US" sz="3000" smtClean="0">
                <a:cs typeface="Times New Roman" pitchFamily="18" charset="0"/>
              </a:rPr>
              <a:t> </a:t>
            </a:r>
            <a:r>
              <a:rPr lang="en-US" sz="3000" err="1" smtClean="0">
                <a:cs typeface="Times New Roman" pitchFamily="18" charset="0"/>
              </a:rPr>
              <a:t>Huyền</a:t>
            </a:r>
            <a:endParaRPr lang="en-US" sz="3000" smtClean="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3.Phan </a:t>
            </a:r>
            <a:r>
              <a:rPr lang="en-US" sz="3000" err="1" smtClean="0">
                <a:cs typeface="Times New Roman" pitchFamily="18" charset="0"/>
              </a:rPr>
              <a:t>Thị</a:t>
            </a:r>
            <a:r>
              <a:rPr lang="en-US" sz="3000" smtClean="0">
                <a:cs typeface="Times New Roman" pitchFamily="18" charset="0"/>
              </a:rPr>
              <a:t> </a:t>
            </a:r>
            <a:r>
              <a:rPr lang="en-US" sz="3000" err="1" smtClean="0">
                <a:cs typeface="Times New Roman" pitchFamily="18" charset="0"/>
              </a:rPr>
              <a:t>Hoài</a:t>
            </a:r>
            <a:endParaRPr lang="en-US" sz="3000" smtClean="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4. </a:t>
            </a:r>
            <a:r>
              <a:rPr lang="en-US" sz="3000" err="1" smtClean="0">
                <a:cs typeface="Times New Roman" pitchFamily="18" charset="0"/>
              </a:rPr>
              <a:t>Phan</a:t>
            </a:r>
            <a:r>
              <a:rPr lang="en-US" sz="3000" smtClean="0">
                <a:cs typeface="Times New Roman" pitchFamily="18" charset="0"/>
              </a:rPr>
              <a:t> </a:t>
            </a:r>
            <a:r>
              <a:rPr lang="en-US" sz="3000" err="1" smtClean="0">
                <a:cs typeface="Times New Roman" pitchFamily="18" charset="0"/>
              </a:rPr>
              <a:t>Thị</a:t>
            </a:r>
            <a:r>
              <a:rPr lang="en-US" sz="3000" smtClean="0">
                <a:cs typeface="Times New Roman" pitchFamily="18" charset="0"/>
              </a:rPr>
              <a:t> </a:t>
            </a:r>
            <a:r>
              <a:rPr lang="en-US" sz="3000" err="1" smtClean="0">
                <a:cs typeface="Times New Roman" pitchFamily="18" charset="0"/>
              </a:rPr>
              <a:t>Sương</a:t>
            </a:r>
            <a:endParaRPr lang="en-US" sz="3000" smtClean="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5. </a:t>
            </a:r>
            <a:r>
              <a:rPr lang="en-US" sz="3000" err="1" smtClean="0">
                <a:cs typeface="Times New Roman" pitchFamily="18" charset="0"/>
              </a:rPr>
              <a:t>Nguyễn</a:t>
            </a:r>
            <a:r>
              <a:rPr lang="en-US" sz="3000" smtClean="0">
                <a:cs typeface="Times New Roman" pitchFamily="18" charset="0"/>
              </a:rPr>
              <a:t> </a:t>
            </a:r>
            <a:r>
              <a:rPr lang="en-US" sz="3000" err="1" smtClean="0">
                <a:cs typeface="Times New Roman" pitchFamily="18" charset="0"/>
              </a:rPr>
              <a:t>Huỳnh</a:t>
            </a:r>
            <a:r>
              <a:rPr lang="en-US" sz="3000" smtClean="0">
                <a:cs typeface="Times New Roman" pitchFamily="18" charset="0"/>
              </a:rPr>
              <a:t> </a:t>
            </a:r>
            <a:r>
              <a:rPr lang="en-US" sz="3000" err="1" smtClean="0">
                <a:cs typeface="Times New Roman" pitchFamily="18" charset="0"/>
              </a:rPr>
              <a:t>Đức</a:t>
            </a:r>
            <a:endParaRPr lang="en-US" sz="3000" smtClean="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6. </a:t>
            </a:r>
            <a:r>
              <a:rPr lang="en-US" sz="3000" err="1" smtClean="0">
                <a:cs typeface="Times New Roman" pitchFamily="18" charset="0"/>
              </a:rPr>
              <a:t>Lê</a:t>
            </a:r>
            <a:r>
              <a:rPr lang="en-US" sz="3000" smtClean="0">
                <a:cs typeface="Times New Roman" pitchFamily="18" charset="0"/>
              </a:rPr>
              <a:t> </a:t>
            </a:r>
            <a:r>
              <a:rPr lang="en-US" sz="3000" err="1" smtClean="0">
                <a:cs typeface="Times New Roman" pitchFamily="18" charset="0"/>
              </a:rPr>
              <a:t>Thị</a:t>
            </a:r>
            <a:r>
              <a:rPr lang="en-US" sz="3000" smtClean="0">
                <a:cs typeface="Times New Roman" pitchFamily="18" charset="0"/>
              </a:rPr>
              <a:t> Thu </a:t>
            </a:r>
            <a:r>
              <a:rPr lang="en-US" sz="3000" err="1" smtClean="0">
                <a:cs typeface="Times New Roman" pitchFamily="18" charset="0"/>
              </a:rPr>
              <a:t>Hoài</a:t>
            </a:r>
            <a:endParaRPr lang="en-US" sz="3000" smtClean="0">
              <a:cs typeface="Times New Roman" pitchFamily="18" charset="0"/>
            </a:endParaRPr>
          </a:p>
          <a:p>
            <a:pPr marL="0" indent="0" algn="just" eaLnBrk="1" fontAlgn="auto" hangingPunct="1">
              <a:spcAft>
                <a:spcPts val="0"/>
              </a:spcAft>
              <a:buFont typeface="Arial" pitchFamily="34" charset="0"/>
              <a:buNone/>
              <a:defRPr/>
            </a:pPr>
            <a:endParaRPr lang="en-US" sz="3000" smtClean="0">
              <a:cs typeface="Times New Roman" pitchFamily="18" charset="0"/>
            </a:endParaRPr>
          </a:p>
          <a:p>
            <a:pPr marL="0" indent="0" algn="just" eaLnBrk="1" fontAlgn="auto" hangingPunct="1">
              <a:spcAft>
                <a:spcPts val="0"/>
              </a:spcAft>
              <a:buFont typeface="Arial" pitchFamily="34" charset="0"/>
              <a:buNone/>
              <a:defRPr/>
            </a:pPr>
            <a:endParaRPr lang="en-US" sz="3000" smtClean="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7. </a:t>
            </a:r>
            <a:r>
              <a:rPr lang="en-US" sz="3000" err="1" smtClean="0">
                <a:cs typeface="Times New Roman" pitchFamily="18" charset="0"/>
              </a:rPr>
              <a:t>Nguyễn</a:t>
            </a:r>
            <a:r>
              <a:rPr lang="en-US" sz="3000" smtClean="0">
                <a:cs typeface="Times New Roman" pitchFamily="18" charset="0"/>
              </a:rPr>
              <a:t> </a:t>
            </a:r>
            <a:r>
              <a:rPr lang="en-US" sz="3000" err="1" smtClean="0">
                <a:cs typeface="Times New Roman" pitchFamily="18" charset="0"/>
              </a:rPr>
              <a:t>Thị</a:t>
            </a:r>
            <a:r>
              <a:rPr lang="en-US" sz="3000" smtClean="0">
                <a:cs typeface="Times New Roman" pitchFamily="18" charset="0"/>
              </a:rPr>
              <a:t> </a:t>
            </a:r>
            <a:r>
              <a:rPr lang="en-US" sz="3000" err="1" smtClean="0">
                <a:cs typeface="Times New Roman" pitchFamily="18" charset="0"/>
              </a:rPr>
              <a:t>Ngọc</a:t>
            </a:r>
            <a:r>
              <a:rPr lang="en-US" sz="3000" smtClean="0">
                <a:cs typeface="Times New Roman" pitchFamily="18" charset="0"/>
              </a:rPr>
              <a:t> </a:t>
            </a:r>
            <a:r>
              <a:rPr lang="en-US" sz="3000" err="1" smtClean="0">
                <a:cs typeface="Times New Roman" pitchFamily="18" charset="0"/>
              </a:rPr>
              <a:t>Yến</a:t>
            </a:r>
            <a:endParaRPr lang="en-US" sz="3000" smtClean="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8. </a:t>
            </a:r>
            <a:r>
              <a:rPr lang="en-US" sz="3000" err="1" smtClean="0">
                <a:cs typeface="Times New Roman" pitchFamily="18" charset="0"/>
              </a:rPr>
              <a:t>Phan</a:t>
            </a:r>
            <a:r>
              <a:rPr lang="en-US" sz="3000" smtClean="0">
                <a:cs typeface="Times New Roman" pitchFamily="18" charset="0"/>
              </a:rPr>
              <a:t> </a:t>
            </a:r>
            <a:r>
              <a:rPr lang="en-US" sz="3000" err="1" smtClean="0">
                <a:cs typeface="Times New Roman" pitchFamily="18" charset="0"/>
              </a:rPr>
              <a:t>Thị</a:t>
            </a:r>
            <a:r>
              <a:rPr lang="en-US" sz="3000" smtClean="0">
                <a:cs typeface="Times New Roman" pitchFamily="18" charset="0"/>
              </a:rPr>
              <a:t> Thu </a:t>
            </a:r>
            <a:r>
              <a:rPr lang="en-US" sz="3000" err="1" smtClean="0">
                <a:cs typeface="Times New Roman" pitchFamily="18" charset="0"/>
              </a:rPr>
              <a:t>Phương</a:t>
            </a:r>
            <a:endParaRPr lang="en-US" sz="300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9. </a:t>
            </a:r>
            <a:r>
              <a:rPr lang="en-US" sz="3000" err="1" smtClean="0">
                <a:cs typeface="Times New Roman" pitchFamily="18" charset="0"/>
              </a:rPr>
              <a:t>Lê</a:t>
            </a:r>
            <a:r>
              <a:rPr lang="en-US" sz="3000" smtClean="0">
                <a:cs typeface="Times New Roman" pitchFamily="18" charset="0"/>
              </a:rPr>
              <a:t> </a:t>
            </a:r>
            <a:r>
              <a:rPr lang="en-US" sz="3000" err="1" smtClean="0">
                <a:cs typeface="Times New Roman" pitchFamily="18" charset="0"/>
              </a:rPr>
              <a:t>Thị</a:t>
            </a:r>
            <a:r>
              <a:rPr lang="en-US" sz="3000" smtClean="0">
                <a:cs typeface="Times New Roman" pitchFamily="18" charset="0"/>
              </a:rPr>
              <a:t> </a:t>
            </a:r>
            <a:r>
              <a:rPr lang="en-US" sz="3000" err="1" smtClean="0">
                <a:cs typeface="Times New Roman" pitchFamily="18" charset="0"/>
              </a:rPr>
              <a:t>Hồng</a:t>
            </a:r>
            <a:r>
              <a:rPr lang="en-US" sz="3000" smtClean="0">
                <a:cs typeface="Times New Roman" pitchFamily="18" charset="0"/>
              </a:rPr>
              <a:t> </a:t>
            </a:r>
            <a:r>
              <a:rPr lang="en-US" sz="3000" err="1" smtClean="0">
                <a:cs typeface="Times New Roman" pitchFamily="18" charset="0"/>
              </a:rPr>
              <a:t>Phúc</a:t>
            </a:r>
            <a:endParaRPr lang="en-US" sz="3000" smtClean="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10.Lương </a:t>
            </a:r>
            <a:r>
              <a:rPr lang="en-US" sz="3000" err="1" smtClean="0">
                <a:cs typeface="Times New Roman" pitchFamily="18" charset="0"/>
              </a:rPr>
              <a:t>Thị</a:t>
            </a:r>
            <a:r>
              <a:rPr lang="en-US" sz="3000" smtClean="0">
                <a:cs typeface="Times New Roman" pitchFamily="18" charset="0"/>
              </a:rPr>
              <a:t> </a:t>
            </a:r>
            <a:r>
              <a:rPr lang="en-US" sz="3000" err="1" smtClean="0">
                <a:cs typeface="Times New Roman" pitchFamily="18" charset="0"/>
              </a:rPr>
              <a:t>Hoài</a:t>
            </a:r>
            <a:r>
              <a:rPr lang="en-US" sz="3000" smtClean="0">
                <a:cs typeface="Times New Roman" pitchFamily="18" charset="0"/>
              </a:rPr>
              <a:t> </a:t>
            </a:r>
            <a:r>
              <a:rPr lang="en-US" sz="3000" err="1" smtClean="0">
                <a:cs typeface="Times New Roman" pitchFamily="18" charset="0"/>
              </a:rPr>
              <a:t>Thương</a:t>
            </a:r>
            <a:endParaRPr lang="en-US" sz="3000" smtClean="0">
              <a:cs typeface="Times New Roman" pitchFamily="18" charset="0"/>
            </a:endParaRPr>
          </a:p>
          <a:p>
            <a:pPr marL="0" indent="0" algn="just" eaLnBrk="1" fontAlgn="auto" hangingPunct="1">
              <a:spcAft>
                <a:spcPts val="0"/>
              </a:spcAft>
              <a:buFont typeface="Arial" pitchFamily="34" charset="0"/>
              <a:buNone/>
              <a:defRPr/>
            </a:pPr>
            <a:r>
              <a:rPr lang="en-US" sz="3000" smtClean="0">
                <a:cs typeface="Times New Roman" pitchFamily="18" charset="0"/>
              </a:rPr>
              <a:t>11.Nguyễn </a:t>
            </a:r>
            <a:r>
              <a:rPr lang="en-US" sz="3000" err="1" smtClean="0">
                <a:cs typeface="Times New Roman" pitchFamily="18" charset="0"/>
              </a:rPr>
              <a:t>Thị</a:t>
            </a:r>
            <a:r>
              <a:rPr lang="en-US" sz="3000" smtClean="0">
                <a:cs typeface="Times New Roman" pitchFamily="18" charset="0"/>
              </a:rPr>
              <a:t> </a:t>
            </a:r>
            <a:r>
              <a:rPr lang="en-US" sz="3000" err="1" smtClean="0">
                <a:cs typeface="Times New Roman" pitchFamily="18" charset="0"/>
              </a:rPr>
              <a:t>Thùy</a:t>
            </a:r>
            <a:r>
              <a:rPr lang="en-US" sz="3000" smtClean="0">
                <a:cs typeface="Times New Roman" pitchFamily="18" charset="0"/>
              </a:rPr>
              <a:t> Dung</a:t>
            </a:r>
          </a:p>
          <a:p>
            <a:pPr marL="0" indent="0" algn="just" eaLnBrk="1" fontAlgn="auto" hangingPunct="1">
              <a:spcAft>
                <a:spcPts val="0"/>
              </a:spcAft>
              <a:buFont typeface="Arial" pitchFamily="34" charset="0"/>
              <a:buNone/>
              <a:defRPr/>
            </a:pPr>
            <a:r>
              <a:rPr lang="en-US" sz="3000" smtClean="0">
                <a:cs typeface="Times New Roman" pitchFamily="18" charset="0"/>
              </a:rPr>
              <a:t>12.Nguyễn Thị Thương </a:t>
            </a:r>
            <a:r>
              <a:rPr lang="en-US" sz="3000" err="1" smtClean="0">
                <a:cs typeface="Times New Roman" pitchFamily="18" charset="0"/>
              </a:rPr>
              <a:t>Thương</a:t>
            </a:r>
            <a:r>
              <a:rPr lang="en-US" sz="3000" smtClean="0">
                <a:cs typeface="Times New Roman" pitchFamily="18" charset="0"/>
              </a:rPr>
              <a:t>.</a:t>
            </a:r>
          </a:p>
        </p:txBody>
      </p:sp>
    </p:spTree>
    <p:extLst>
      <p:ext uri="{BB962C8B-B14F-4D97-AF65-F5344CB8AC3E}">
        <p14:creationId xmlns:p14="http://schemas.microsoft.com/office/powerpoint/2010/main" val="253908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4. Các triệu chứng sớm của phù phổi bao gồm:</a:t>
            </a:r>
          </a:p>
          <a:p>
            <a:pPr marL="514350" lvl="0" indent="-514350">
              <a:buFont typeface="+mj-lt"/>
              <a:buAutoNum type="alphaUcPeriod"/>
            </a:pPr>
            <a:r>
              <a:rPr lang="en-US" smtClean="0"/>
              <a:t>Khó </a:t>
            </a:r>
            <a:r>
              <a:rPr lang="en-US"/>
              <a:t>thở khi gắng sức</a:t>
            </a:r>
          </a:p>
          <a:p>
            <a:pPr marL="514350" lvl="0" indent="-514350">
              <a:buFont typeface="+mj-lt"/>
              <a:buAutoNum type="alphaUcPeriod"/>
            </a:pPr>
            <a:r>
              <a:rPr lang="en-US" smtClean="0"/>
              <a:t>Suy </a:t>
            </a:r>
            <a:r>
              <a:rPr lang="en-US"/>
              <a:t>hô hấp đột ngột sau khi ngủ</a:t>
            </a:r>
          </a:p>
          <a:p>
            <a:pPr marL="514350" lvl="0" indent="-514350">
              <a:buFont typeface="+mj-lt"/>
              <a:buAutoNum type="alphaUcPeriod"/>
            </a:pPr>
            <a:r>
              <a:rPr lang="en-US" smtClean="0"/>
              <a:t>Khó </a:t>
            </a:r>
            <a:r>
              <a:rPr lang="en-US"/>
              <a:t>thở, trừ khi ngồi thẳng</a:t>
            </a:r>
          </a:p>
          <a:p>
            <a:pPr marL="514350" lvl="0" indent="-514350">
              <a:buFont typeface="+mj-lt"/>
              <a:buAutoNum type="alphaUcPeriod"/>
            </a:pPr>
            <a:r>
              <a:rPr lang="en-US" smtClean="0"/>
              <a:t>Ho</a:t>
            </a:r>
          </a:p>
          <a:p>
            <a:pPr marL="514350" lvl="0" indent="-514350">
              <a:buFont typeface="+mj-lt"/>
              <a:buAutoNum type="alphaUcPeriod"/>
            </a:pPr>
            <a:r>
              <a:rPr lang="en-US" smtClean="0"/>
              <a:t>Tất cả các đáp án trên</a:t>
            </a:r>
            <a:endParaRPr lang="en-US"/>
          </a:p>
        </p:txBody>
      </p:sp>
      <p:sp>
        <p:nvSpPr>
          <p:cNvPr id="4" name="Title 1"/>
          <p:cNvSpPr>
            <a:spLocks noGrp="1"/>
          </p:cNvSpPr>
          <p:nvPr>
            <p:ph type="title"/>
          </p:nvPr>
        </p:nvSpPr>
        <p:spPr/>
        <p:txBody>
          <a:bodyPr/>
          <a:lstStyle/>
          <a:p>
            <a:pPr eaLnBrk="1" hangingPunct="1"/>
            <a:r>
              <a:rPr lang="en-US" altLang="en-US" sz="3600" b="1" smtClean="0">
                <a:latin typeface="Calibri" pitchFamily="34" charset="0"/>
                <a:cs typeface="Calibri" pitchFamily="34" charset="0"/>
              </a:rPr>
              <a:t>Câu hỏi lượng giá</a:t>
            </a:r>
            <a:r>
              <a:rPr lang="en-US" altLang="en-US" sz="3600" smtClean="0">
                <a:latin typeface="Calibri" pitchFamily="34" charset="0"/>
                <a:cs typeface="Calibri" pitchFamily="34" charset="0"/>
              </a:rPr>
              <a:t>.</a:t>
            </a:r>
          </a:p>
        </p:txBody>
      </p:sp>
      <p:sp>
        <p:nvSpPr>
          <p:cNvPr id="6" name="Smiley Face 5"/>
          <p:cNvSpPr/>
          <p:nvPr/>
        </p:nvSpPr>
        <p:spPr>
          <a:xfrm>
            <a:off x="381000" y="4572000"/>
            <a:ext cx="609600" cy="533400"/>
          </a:xfrm>
          <a:prstGeom prst="smileyFace">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655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fontScale="90000"/>
          </a:bodyPr>
          <a:lstStyle/>
          <a:p>
            <a:r>
              <a:rPr lang="en-US" b="1" smtClean="0">
                <a:latin typeface="Times New Roman" pitchFamily="18" charset="0"/>
                <a:cs typeface="Times New Roman" pitchFamily="18" charset="0"/>
              </a:rPr>
              <a:t>CẢM ƠN THẦY VÀ CÁC BẠN ĐÃ CHÚ Ý LẮNG NGHE!!!</a:t>
            </a:r>
            <a:endParaRPr lang="en-US"/>
          </a:p>
        </p:txBody>
      </p:sp>
    </p:spTree>
    <p:extLst>
      <p:ext uri="{BB962C8B-B14F-4D97-AF65-F5344CB8AC3E}">
        <p14:creationId xmlns:p14="http://schemas.microsoft.com/office/powerpoint/2010/main" val="113259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eaLnBrk="1" hangingPunct="1"/>
            <a:r>
              <a:rPr lang="en-US" altLang="en-US" sz="3600" b="1" smtClean="0">
                <a:latin typeface="+mn-lt"/>
                <a:cs typeface="Times New Roman" pitchFamily="18" charset="0"/>
              </a:rPr>
              <a:t>I</a:t>
            </a:r>
            <a:r>
              <a:rPr lang="en-US" altLang="en-US" sz="3600" b="1" smtClean="0">
                <a:latin typeface="+mn-lt"/>
                <a:cs typeface="Times New Roman" pitchFamily="18" charset="0"/>
              </a:rPr>
              <a:t>. TỔNG </a:t>
            </a:r>
            <a:r>
              <a:rPr lang="en-US" altLang="en-US" sz="3600" b="1" smtClean="0">
                <a:latin typeface="+mn-lt"/>
                <a:cs typeface="Times New Roman" pitchFamily="18" charset="0"/>
              </a:rPr>
              <a:t>QUAN VỀ PHÙ PHỔI CẤP</a:t>
            </a:r>
          </a:p>
        </p:txBody>
      </p:sp>
      <p:sp>
        <p:nvSpPr>
          <p:cNvPr id="5" name="Content Placeholder 2"/>
          <p:cNvSpPr>
            <a:spLocks noGrp="1"/>
          </p:cNvSpPr>
          <p:nvPr>
            <p:ph idx="1"/>
          </p:nvPr>
        </p:nvSpPr>
        <p:spPr>
          <a:xfrm>
            <a:off x="381000" y="1143000"/>
            <a:ext cx="8458200" cy="5105400"/>
          </a:xfrm>
        </p:spPr>
        <p:txBody>
          <a:bodyPr rtlCol="0">
            <a:noAutofit/>
          </a:bodyPr>
          <a:lstStyle/>
          <a:p>
            <a:pPr marL="457200" lvl="1" indent="0" eaLnBrk="1" fontAlgn="auto" hangingPunct="1">
              <a:spcAft>
                <a:spcPts val="0"/>
              </a:spcAft>
              <a:buFont typeface="Arial" pitchFamily="34" charset="0"/>
              <a:buNone/>
              <a:defRPr/>
            </a:pPr>
            <a:r>
              <a:rPr lang="en-US" sz="3000" b="1" smtClean="0">
                <a:cs typeface="Times New Roman" pitchFamily="18" charset="0"/>
              </a:rPr>
              <a:t>1.1 </a:t>
            </a:r>
            <a:r>
              <a:rPr lang="en-US" sz="3000" b="1" err="1" smtClean="0">
                <a:cs typeface="Times New Roman" pitchFamily="18" charset="0"/>
              </a:rPr>
              <a:t>Định</a:t>
            </a:r>
            <a:r>
              <a:rPr lang="en-US" sz="3000" b="1" smtClean="0">
                <a:cs typeface="Times New Roman" pitchFamily="18" charset="0"/>
              </a:rPr>
              <a:t> </a:t>
            </a:r>
            <a:r>
              <a:rPr lang="en-US" sz="3000" b="1" err="1" smtClean="0">
                <a:cs typeface="Times New Roman" pitchFamily="18" charset="0"/>
              </a:rPr>
              <a:t>nghĩa</a:t>
            </a:r>
            <a:r>
              <a:rPr lang="en-US" sz="3000" b="1" smtClean="0">
                <a:cs typeface="Times New Roman" pitchFamily="18" charset="0"/>
              </a:rPr>
              <a:t> </a:t>
            </a:r>
          </a:p>
          <a:p>
            <a:pPr marL="0" indent="0" algn="just">
              <a:spcBef>
                <a:spcPts val="0"/>
              </a:spcBef>
              <a:buNone/>
              <a:defRPr/>
            </a:pPr>
            <a:r>
              <a:rPr lang="en-US" sz="3000" smtClean="0"/>
              <a:t>Phù phổi cấp là </a:t>
            </a:r>
            <a:r>
              <a:rPr lang="en-US" sz="2800"/>
              <a:t>cấp cứu nội khoa, do sự thấm, thoát nhanh, đột ngột của dịch ở tổ chức phổi, huyết tương hoặc máu từ hệ mao mạch chức năng của phổi vào phế nang, phế quản gây ra tình trạng suy hô hấp cấp tính và suy tim trái cấp </a:t>
            </a:r>
            <a:r>
              <a:rPr lang="en-US" sz="2800"/>
              <a:t>tính</a:t>
            </a:r>
            <a:r>
              <a:rPr lang="en-US" sz="2800" smtClean="0"/>
              <a:t>. Có 2 loại: phù phổi cấp huyết động và phù phổi cấp tổn thương.</a:t>
            </a:r>
          </a:p>
          <a:p>
            <a:pPr marL="0" indent="0" algn="just">
              <a:buNone/>
              <a:defRPr/>
            </a:pPr>
            <a:r>
              <a:rPr lang="en-US" sz="2800" b="1">
                <a:cs typeface="Times New Roman" pitchFamily="18" charset="0"/>
              </a:rPr>
              <a:t> </a:t>
            </a:r>
            <a:r>
              <a:rPr lang="en-US" sz="2800" b="1" smtClean="0">
                <a:cs typeface="Times New Roman" pitchFamily="18" charset="0"/>
              </a:rPr>
              <a:t>    </a:t>
            </a:r>
            <a:r>
              <a:rPr lang="en-US" sz="3000" b="1" smtClean="0">
                <a:cs typeface="Times New Roman" pitchFamily="18" charset="0"/>
              </a:rPr>
              <a:t> 1.2 Cơ chế bệnh sinh</a:t>
            </a:r>
          </a:p>
          <a:p>
            <a:pPr marL="0" indent="0">
              <a:spcBef>
                <a:spcPts val="0"/>
              </a:spcBef>
              <a:buNone/>
            </a:pPr>
            <a:r>
              <a:rPr lang="en-US" sz="3000" smtClean="0"/>
              <a:t> </a:t>
            </a:r>
            <a:r>
              <a:rPr lang="en-US" sz="3000" err="1"/>
              <a:t>Phù</a:t>
            </a:r>
            <a:r>
              <a:rPr lang="en-US" sz="3000"/>
              <a:t> </a:t>
            </a:r>
            <a:r>
              <a:rPr lang="en-US" sz="3000" err="1"/>
              <a:t>phổi</a:t>
            </a:r>
            <a:r>
              <a:rPr lang="en-US" sz="3000"/>
              <a:t> </a:t>
            </a:r>
            <a:r>
              <a:rPr lang="en-US" sz="3000" err="1"/>
              <a:t>huyết</a:t>
            </a:r>
            <a:r>
              <a:rPr lang="en-US" sz="3000"/>
              <a:t> </a:t>
            </a:r>
            <a:r>
              <a:rPr lang="en-US" sz="3000" err="1"/>
              <a:t>động</a:t>
            </a:r>
            <a:r>
              <a:rPr lang="en-US" sz="3000"/>
              <a:t> do </a:t>
            </a:r>
            <a:r>
              <a:rPr lang="en-US" sz="3000" err="1"/>
              <a:t>tăng</a:t>
            </a:r>
            <a:r>
              <a:rPr lang="en-US" sz="3000"/>
              <a:t> </a:t>
            </a:r>
            <a:r>
              <a:rPr lang="en-US" sz="3000" err="1"/>
              <a:t>áp</a:t>
            </a:r>
            <a:r>
              <a:rPr lang="en-US" sz="3000"/>
              <a:t> </a:t>
            </a:r>
            <a:r>
              <a:rPr lang="en-US" sz="3000" err="1"/>
              <a:t>lực</a:t>
            </a:r>
            <a:r>
              <a:rPr lang="en-US" sz="3000"/>
              <a:t> </a:t>
            </a:r>
            <a:r>
              <a:rPr lang="en-US" sz="3000" err="1"/>
              <a:t>thủy</a:t>
            </a:r>
            <a:r>
              <a:rPr lang="en-US" sz="3000"/>
              <a:t> </a:t>
            </a:r>
            <a:r>
              <a:rPr lang="en-US" sz="3000" err="1"/>
              <a:t>tĩnh</a:t>
            </a:r>
            <a:r>
              <a:rPr lang="en-US" sz="3000"/>
              <a:t> </a:t>
            </a:r>
            <a:r>
              <a:rPr lang="en-US" sz="3000" err="1"/>
              <a:t>mao</a:t>
            </a:r>
            <a:r>
              <a:rPr lang="en-US" sz="3000"/>
              <a:t> </a:t>
            </a:r>
            <a:r>
              <a:rPr lang="en-US" sz="3000" err="1"/>
              <a:t>quản</a:t>
            </a:r>
            <a:r>
              <a:rPr lang="en-US" sz="3000"/>
              <a:t> </a:t>
            </a:r>
            <a:r>
              <a:rPr lang="en-US" sz="3000" err="1"/>
              <a:t>phổi</a:t>
            </a:r>
            <a:r>
              <a:rPr lang="en-US" sz="3000"/>
              <a:t>.</a:t>
            </a:r>
          </a:p>
          <a:p>
            <a:pPr marL="0" indent="0">
              <a:spcBef>
                <a:spcPts val="0"/>
              </a:spcBef>
              <a:buNone/>
            </a:pPr>
            <a:r>
              <a:rPr lang="en-US" sz="3000" smtClean="0"/>
              <a:t> </a:t>
            </a:r>
            <a:r>
              <a:rPr lang="en-US" sz="3000" err="1"/>
              <a:t>Phù</a:t>
            </a:r>
            <a:r>
              <a:rPr lang="en-US" sz="3000"/>
              <a:t> </a:t>
            </a:r>
            <a:r>
              <a:rPr lang="en-US" sz="3000" err="1"/>
              <a:t>phổi</a:t>
            </a:r>
            <a:r>
              <a:rPr lang="en-US" sz="3000"/>
              <a:t> </a:t>
            </a:r>
            <a:r>
              <a:rPr lang="en-US" sz="3000" err="1"/>
              <a:t>tổn</a:t>
            </a:r>
            <a:r>
              <a:rPr lang="en-US" sz="3000"/>
              <a:t> </a:t>
            </a:r>
            <a:r>
              <a:rPr lang="en-US" sz="3000" err="1"/>
              <a:t>thương</a:t>
            </a:r>
            <a:r>
              <a:rPr lang="en-US" sz="3000"/>
              <a:t> do </a:t>
            </a:r>
            <a:r>
              <a:rPr lang="en-US" sz="3000" err="1"/>
              <a:t>tổn</a:t>
            </a:r>
            <a:r>
              <a:rPr lang="en-US" sz="3000"/>
              <a:t> </a:t>
            </a:r>
            <a:r>
              <a:rPr lang="en-US" sz="3000" err="1"/>
              <a:t>thương</a:t>
            </a:r>
            <a:r>
              <a:rPr lang="en-US" sz="3000"/>
              <a:t> </a:t>
            </a:r>
            <a:r>
              <a:rPr lang="en-US" sz="3000" err="1"/>
              <a:t>thực</a:t>
            </a:r>
            <a:r>
              <a:rPr lang="en-US" sz="3000"/>
              <a:t> </a:t>
            </a:r>
            <a:r>
              <a:rPr lang="en-US" sz="3000" err="1"/>
              <a:t>thể</a:t>
            </a:r>
            <a:r>
              <a:rPr lang="en-US" sz="3000"/>
              <a:t> </a:t>
            </a:r>
            <a:r>
              <a:rPr lang="en-US" sz="3000" err="1"/>
              <a:t>thành</a:t>
            </a:r>
            <a:r>
              <a:rPr lang="en-US" sz="3000"/>
              <a:t> </a:t>
            </a:r>
            <a:r>
              <a:rPr lang="en-US" sz="3000" err="1"/>
              <a:t>mạch</a:t>
            </a:r>
            <a:r>
              <a:rPr lang="en-US" sz="3000"/>
              <a:t> </a:t>
            </a:r>
            <a:r>
              <a:rPr lang="en-US" sz="3000" err="1"/>
              <a:t>và</a:t>
            </a:r>
            <a:r>
              <a:rPr lang="en-US" sz="3000"/>
              <a:t> </a:t>
            </a:r>
            <a:r>
              <a:rPr lang="en-US" sz="3000" err="1"/>
              <a:t>vùng</a:t>
            </a:r>
            <a:r>
              <a:rPr lang="en-US" sz="3000"/>
              <a:t> </a:t>
            </a:r>
            <a:r>
              <a:rPr lang="en-US" sz="3000" err="1"/>
              <a:t>phế</a:t>
            </a:r>
            <a:r>
              <a:rPr lang="en-US" sz="3000"/>
              <a:t> </a:t>
            </a:r>
            <a:r>
              <a:rPr lang="en-US" sz="3000" err="1"/>
              <a:t>nang</a:t>
            </a:r>
            <a:r>
              <a:rPr lang="en-US" sz="3000"/>
              <a:t> – </a:t>
            </a:r>
            <a:r>
              <a:rPr lang="en-US" sz="3000" err="1"/>
              <a:t>mao</a:t>
            </a:r>
            <a:r>
              <a:rPr lang="en-US" sz="3000"/>
              <a:t> </a:t>
            </a:r>
            <a:r>
              <a:rPr lang="en-US" sz="3000" err="1"/>
              <a:t>mạch</a:t>
            </a:r>
            <a:r>
              <a:rPr lang="en-US" sz="3000"/>
              <a:t>.</a:t>
            </a:r>
          </a:p>
          <a:p>
            <a:pPr marL="0" indent="0" algn="just" eaLnBrk="1" fontAlgn="auto" hangingPunct="1">
              <a:spcAft>
                <a:spcPts val="0"/>
              </a:spcAft>
              <a:buNone/>
              <a:defRPr/>
            </a:pPr>
            <a:endParaRPr lang="en-US" sz="3000"/>
          </a:p>
          <a:p>
            <a:pPr marL="0" indent="0" algn="just" eaLnBrk="1" fontAlgn="auto" hangingPunct="1">
              <a:spcAft>
                <a:spcPts val="0"/>
              </a:spcAft>
              <a:buNone/>
              <a:defRPr/>
            </a:pPr>
            <a:endParaRPr lang="en-US" sz="3000" smtClean="0"/>
          </a:p>
          <a:p>
            <a:pPr algn="just" eaLnBrk="1" fontAlgn="auto" hangingPunct="1">
              <a:spcAft>
                <a:spcPts val="0"/>
              </a:spcAft>
              <a:buFont typeface="Arial" pitchFamily="34" charset="0"/>
              <a:buChar char="•"/>
              <a:defRPr/>
            </a:pPr>
            <a:endParaRPr lang="en-US" sz="3000" smtClean="0">
              <a:cs typeface="Times New Roman" pitchFamily="18" charset="0"/>
            </a:endParaRPr>
          </a:p>
          <a:p>
            <a:pPr algn="just" eaLnBrk="1" fontAlgn="auto" hangingPunct="1">
              <a:spcAft>
                <a:spcPts val="0"/>
              </a:spcAft>
              <a:buFont typeface="Arial" pitchFamily="34" charset="0"/>
              <a:buChar char="•"/>
              <a:defRPr/>
            </a:pPr>
            <a:endParaRPr lang="en-US" sz="3000" smtClean="0"/>
          </a:p>
        </p:txBody>
      </p:sp>
    </p:spTree>
    <p:extLst>
      <p:ext uri="{BB962C8B-B14F-4D97-AF65-F5344CB8AC3E}">
        <p14:creationId xmlns:p14="http://schemas.microsoft.com/office/powerpoint/2010/main" val="43793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eaLnBrk="1" hangingPunct="1"/>
            <a:r>
              <a:rPr lang="en-US" altLang="en-US" sz="3200" b="1" smtClean="0">
                <a:latin typeface="+mn-lt"/>
                <a:cs typeface="Times New Roman" pitchFamily="18" charset="0"/>
              </a:rPr>
              <a:t>1.3. </a:t>
            </a:r>
            <a:r>
              <a:rPr lang="en-US" altLang="en-US" sz="3200" b="1" err="1" smtClean="0">
                <a:latin typeface="+mn-lt"/>
                <a:cs typeface="Times New Roman" pitchFamily="18" charset="0"/>
              </a:rPr>
              <a:t>Nguyên</a:t>
            </a:r>
            <a:r>
              <a:rPr lang="en-US" altLang="en-US" sz="3200" b="1" smtClean="0">
                <a:latin typeface="+mn-lt"/>
                <a:cs typeface="Times New Roman" pitchFamily="18" charset="0"/>
              </a:rPr>
              <a:t> </a:t>
            </a:r>
            <a:r>
              <a:rPr lang="en-US" altLang="en-US" sz="3200" b="1" err="1" smtClean="0">
                <a:latin typeface="+mn-lt"/>
                <a:cs typeface="Times New Roman" pitchFamily="18" charset="0"/>
              </a:rPr>
              <a:t>nhân</a:t>
            </a:r>
            <a:endParaRPr lang="en-US" altLang="en-US" sz="3200" b="1" smtClean="0">
              <a:latin typeface="+mn-lt"/>
              <a:cs typeface="Times New Roman" pitchFamily="18" charset="0"/>
            </a:endParaRPr>
          </a:p>
        </p:txBody>
      </p:sp>
      <p:sp>
        <p:nvSpPr>
          <p:cNvPr id="3" name="Content Placeholder 2"/>
          <p:cNvSpPr>
            <a:spLocks noGrp="1"/>
          </p:cNvSpPr>
          <p:nvPr>
            <p:ph idx="1"/>
          </p:nvPr>
        </p:nvSpPr>
        <p:spPr>
          <a:xfrm>
            <a:off x="304800" y="1219200"/>
            <a:ext cx="8610600" cy="5257800"/>
          </a:xfrm>
        </p:spPr>
        <p:txBody>
          <a:bodyPr>
            <a:noAutofit/>
          </a:bodyPr>
          <a:lstStyle/>
          <a:p>
            <a:r>
              <a:rPr lang="en-US" sz="2700" err="1" smtClean="0"/>
              <a:t>Các</a:t>
            </a:r>
            <a:r>
              <a:rPr lang="en-US" sz="2700" smtClean="0"/>
              <a:t> </a:t>
            </a:r>
            <a:r>
              <a:rPr lang="en-US" sz="2700" err="1"/>
              <a:t>bệnh</a:t>
            </a:r>
            <a:r>
              <a:rPr lang="en-US" sz="2700"/>
              <a:t> </a:t>
            </a:r>
            <a:r>
              <a:rPr lang="en-US" sz="2700" err="1"/>
              <a:t>về</a:t>
            </a:r>
            <a:r>
              <a:rPr lang="en-US" sz="2700"/>
              <a:t> </a:t>
            </a:r>
            <a:r>
              <a:rPr lang="en-US" sz="2700" err="1"/>
              <a:t>tim</a:t>
            </a:r>
            <a:r>
              <a:rPr lang="en-US" sz="2700"/>
              <a:t> </a:t>
            </a:r>
            <a:r>
              <a:rPr lang="en-US" sz="2700" err="1"/>
              <a:t>mạch</a:t>
            </a:r>
            <a:r>
              <a:rPr lang="en-US" sz="2700"/>
              <a:t>: </a:t>
            </a:r>
            <a:r>
              <a:rPr lang="en-US" sz="2700" err="1"/>
              <a:t>Nhồi</a:t>
            </a:r>
            <a:r>
              <a:rPr lang="en-US" sz="2700"/>
              <a:t> </a:t>
            </a:r>
            <a:r>
              <a:rPr lang="en-US" sz="2700" err="1"/>
              <a:t>máu</a:t>
            </a:r>
            <a:r>
              <a:rPr lang="en-US" sz="2700"/>
              <a:t> </a:t>
            </a:r>
            <a:r>
              <a:rPr lang="en-US" sz="2700" err="1"/>
              <a:t>cơ</a:t>
            </a:r>
            <a:r>
              <a:rPr lang="en-US" sz="2700"/>
              <a:t> </a:t>
            </a:r>
            <a:r>
              <a:rPr lang="en-US" sz="2700" err="1"/>
              <a:t>tim</a:t>
            </a:r>
            <a:r>
              <a:rPr lang="en-US" sz="2700"/>
              <a:t>, </a:t>
            </a:r>
            <a:r>
              <a:rPr lang="en-US" sz="2700" err="1"/>
              <a:t>hở</a:t>
            </a:r>
            <a:r>
              <a:rPr lang="en-US" sz="2700"/>
              <a:t> van </a:t>
            </a:r>
            <a:r>
              <a:rPr lang="en-US" sz="2700" err="1"/>
              <a:t>tim</a:t>
            </a:r>
            <a:r>
              <a:rPr lang="en-US" sz="2700"/>
              <a:t>, </a:t>
            </a:r>
            <a:r>
              <a:rPr lang="en-US" sz="2700" smtClean="0"/>
              <a:t>ghép </a:t>
            </a:r>
            <a:r>
              <a:rPr lang="en-US" sz="2700"/>
              <a:t>van </a:t>
            </a:r>
            <a:r>
              <a:rPr lang="en-US" sz="2700" err="1"/>
              <a:t>hai</a:t>
            </a:r>
            <a:r>
              <a:rPr lang="en-US" sz="2700"/>
              <a:t> </a:t>
            </a:r>
            <a:r>
              <a:rPr lang="en-US" sz="2700" err="1"/>
              <a:t>lá</a:t>
            </a:r>
            <a:r>
              <a:rPr lang="en-US" sz="2700"/>
              <a:t>, </a:t>
            </a:r>
            <a:r>
              <a:rPr lang="en-US" sz="2700" err="1"/>
              <a:t>hẹp</a:t>
            </a:r>
            <a:r>
              <a:rPr lang="en-US" sz="2700"/>
              <a:t> van </a:t>
            </a:r>
            <a:r>
              <a:rPr lang="en-US" sz="2700" err="1"/>
              <a:t>động</a:t>
            </a:r>
            <a:r>
              <a:rPr lang="en-US" sz="2700"/>
              <a:t> </a:t>
            </a:r>
            <a:r>
              <a:rPr lang="en-US" sz="2700" err="1"/>
              <a:t>mạch</a:t>
            </a:r>
            <a:r>
              <a:rPr lang="en-US" sz="2700"/>
              <a:t> </a:t>
            </a:r>
            <a:r>
              <a:rPr lang="en-US" sz="2700" err="1"/>
              <a:t>chủ</a:t>
            </a:r>
            <a:r>
              <a:rPr lang="en-US" sz="2700"/>
              <a:t>…</a:t>
            </a:r>
          </a:p>
          <a:p>
            <a:r>
              <a:rPr lang="en-US" sz="2700" err="1" smtClean="0"/>
              <a:t>Các</a:t>
            </a:r>
            <a:r>
              <a:rPr lang="en-US" sz="2700" smtClean="0"/>
              <a:t> </a:t>
            </a:r>
            <a:r>
              <a:rPr lang="en-US" sz="2700" err="1"/>
              <a:t>bệnh</a:t>
            </a:r>
            <a:r>
              <a:rPr lang="en-US" sz="2700"/>
              <a:t> </a:t>
            </a:r>
            <a:r>
              <a:rPr lang="en-US" sz="2700" err="1"/>
              <a:t>về</a:t>
            </a:r>
            <a:r>
              <a:rPr lang="en-US" sz="2700"/>
              <a:t> </a:t>
            </a:r>
            <a:r>
              <a:rPr lang="en-US" sz="2700" err="1"/>
              <a:t>thận</a:t>
            </a:r>
            <a:r>
              <a:rPr lang="en-US" sz="2700"/>
              <a:t>: </a:t>
            </a:r>
            <a:r>
              <a:rPr lang="en-US" sz="2700" err="1"/>
              <a:t>Viêm</a:t>
            </a:r>
            <a:r>
              <a:rPr lang="en-US" sz="2700"/>
              <a:t> </a:t>
            </a:r>
            <a:r>
              <a:rPr lang="en-US" sz="2700" err="1"/>
              <a:t>cầu</a:t>
            </a:r>
            <a:r>
              <a:rPr lang="en-US" sz="2700"/>
              <a:t> </a:t>
            </a:r>
            <a:r>
              <a:rPr lang="en-US" sz="2700" smtClean="0"/>
              <a:t>thận </a:t>
            </a:r>
            <a:r>
              <a:rPr lang="en-US" sz="2700" err="1"/>
              <a:t>cấp</a:t>
            </a:r>
            <a:r>
              <a:rPr lang="en-US" sz="2700"/>
              <a:t>, </a:t>
            </a:r>
            <a:r>
              <a:rPr lang="en-US" sz="2700" err="1"/>
              <a:t>viêm</a:t>
            </a:r>
            <a:r>
              <a:rPr lang="en-US" sz="2700"/>
              <a:t> </a:t>
            </a:r>
            <a:r>
              <a:rPr lang="en-US" sz="2700" smtClean="0"/>
              <a:t>cầu </a:t>
            </a:r>
            <a:r>
              <a:rPr lang="en-US" sz="2700" err="1"/>
              <a:t>thận</a:t>
            </a:r>
            <a:r>
              <a:rPr lang="en-US" sz="2700"/>
              <a:t> </a:t>
            </a:r>
            <a:r>
              <a:rPr lang="en-US" sz="2700" err="1"/>
              <a:t>mạn</a:t>
            </a:r>
            <a:r>
              <a:rPr lang="en-US" sz="2700"/>
              <a:t> </a:t>
            </a:r>
            <a:r>
              <a:rPr lang="en-US" sz="2700" err="1"/>
              <a:t>dẫn</a:t>
            </a:r>
            <a:r>
              <a:rPr lang="en-US" sz="2700"/>
              <a:t> </a:t>
            </a:r>
            <a:r>
              <a:rPr lang="en-US" sz="2700" err="1"/>
              <a:t>đến</a:t>
            </a:r>
            <a:r>
              <a:rPr lang="en-US" sz="2700"/>
              <a:t> </a:t>
            </a:r>
            <a:r>
              <a:rPr lang="en-US" sz="2700" err="1"/>
              <a:t>tăng</a:t>
            </a:r>
            <a:r>
              <a:rPr lang="en-US" sz="2700"/>
              <a:t> </a:t>
            </a:r>
            <a:r>
              <a:rPr lang="en-US" sz="2700" err="1"/>
              <a:t>huyết</a:t>
            </a:r>
            <a:r>
              <a:rPr lang="en-US" sz="2700"/>
              <a:t> </a:t>
            </a:r>
            <a:r>
              <a:rPr lang="en-US" sz="2700" err="1"/>
              <a:t>áp</a:t>
            </a:r>
            <a:r>
              <a:rPr lang="en-US" sz="2700"/>
              <a:t>.</a:t>
            </a:r>
          </a:p>
          <a:p>
            <a:r>
              <a:rPr lang="en-US" sz="2700" err="1" smtClean="0"/>
              <a:t>Các</a:t>
            </a:r>
            <a:r>
              <a:rPr lang="en-US" sz="2700" smtClean="0"/>
              <a:t> </a:t>
            </a:r>
            <a:r>
              <a:rPr lang="en-US" sz="2700" err="1"/>
              <a:t>bệnh</a:t>
            </a:r>
            <a:r>
              <a:rPr lang="en-US" sz="2700"/>
              <a:t> </a:t>
            </a:r>
            <a:r>
              <a:rPr lang="en-US" sz="2700" err="1"/>
              <a:t>nhiễm</a:t>
            </a:r>
            <a:r>
              <a:rPr lang="en-US" sz="2700"/>
              <a:t> </a:t>
            </a:r>
            <a:r>
              <a:rPr lang="en-US" sz="2700" err="1"/>
              <a:t>khuẩn</a:t>
            </a:r>
            <a:r>
              <a:rPr lang="en-US" sz="2700"/>
              <a:t>, </a:t>
            </a:r>
            <a:r>
              <a:rPr lang="en-US" sz="2700" err="1"/>
              <a:t>nhiễm</a:t>
            </a:r>
            <a:r>
              <a:rPr lang="en-US" sz="2700"/>
              <a:t> virus: </a:t>
            </a:r>
            <a:r>
              <a:rPr lang="en-US" sz="2700" err="1"/>
              <a:t>Cúm</a:t>
            </a:r>
            <a:r>
              <a:rPr lang="en-US" sz="2700"/>
              <a:t> </a:t>
            </a:r>
            <a:r>
              <a:rPr lang="en-US" sz="2700" err="1"/>
              <a:t>ác</a:t>
            </a:r>
            <a:r>
              <a:rPr lang="en-US" sz="2700"/>
              <a:t> </a:t>
            </a:r>
            <a:r>
              <a:rPr lang="en-US" sz="2700" err="1"/>
              <a:t>tính</a:t>
            </a:r>
            <a:r>
              <a:rPr lang="en-US" sz="2700"/>
              <a:t>, </a:t>
            </a:r>
            <a:r>
              <a:rPr lang="en-US" sz="2700" err="1"/>
              <a:t>lao</a:t>
            </a:r>
            <a:r>
              <a:rPr lang="en-US" sz="2700"/>
              <a:t> </a:t>
            </a:r>
            <a:r>
              <a:rPr lang="en-US" sz="2700" err="1"/>
              <a:t>kê</a:t>
            </a:r>
            <a:r>
              <a:rPr lang="en-US" sz="2700"/>
              <a:t>, </a:t>
            </a:r>
            <a:r>
              <a:rPr lang="en-US" sz="2700" err="1"/>
              <a:t>viêm</a:t>
            </a:r>
            <a:r>
              <a:rPr lang="en-US" sz="2700"/>
              <a:t> </a:t>
            </a:r>
            <a:r>
              <a:rPr lang="en-US" sz="2700" err="1"/>
              <a:t>phổi</a:t>
            </a:r>
            <a:r>
              <a:rPr lang="en-US" sz="2700"/>
              <a:t> do </a:t>
            </a:r>
            <a:r>
              <a:rPr lang="en-US" sz="2700" err="1"/>
              <a:t>liên</a:t>
            </a:r>
            <a:r>
              <a:rPr lang="en-US" sz="2700"/>
              <a:t> </a:t>
            </a:r>
            <a:r>
              <a:rPr lang="en-US" sz="2700" err="1"/>
              <a:t>cầu</a:t>
            </a:r>
            <a:r>
              <a:rPr lang="en-US" sz="2700"/>
              <a:t>, </a:t>
            </a:r>
            <a:r>
              <a:rPr lang="en-US" sz="2700" err="1"/>
              <a:t>phế</a:t>
            </a:r>
            <a:r>
              <a:rPr lang="en-US" sz="2700"/>
              <a:t> </a:t>
            </a:r>
            <a:r>
              <a:rPr lang="en-US" sz="2700" err="1"/>
              <a:t>cầu</a:t>
            </a:r>
            <a:r>
              <a:rPr lang="en-US" sz="2700"/>
              <a:t>…</a:t>
            </a:r>
          </a:p>
          <a:p>
            <a:r>
              <a:rPr lang="en-US" sz="2700" err="1" smtClean="0"/>
              <a:t>Ngộ</a:t>
            </a:r>
            <a:r>
              <a:rPr lang="en-US" sz="2700" smtClean="0"/>
              <a:t> </a:t>
            </a:r>
            <a:r>
              <a:rPr lang="en-US" sz="2700" err="1"/>
              <a:t>độc</a:t>
            </a:r>
            <a:r>
              <a:rPr lang="en-US" sz="2700"/>
              <a:t> </a:t>
            </a:r>
            <a:r>
              <a:rPr lang="en-US" sz="2700" err="1"/>
              <a:t>cấp</a:t>
            </a:r>
            <a:r>
              <a:rPr lang="en-US" sz="2700"/>
              <a:t>: </a:t>
            </a:r>
            <a:r>
              <a:rPr lang="en-US" sz="2700" err="1"/>
              <a:t>thuốc</a:t>
            </a:r>
            <a:r>
              <a:rPr lang="en-US" sz="2700"/>
              <a:t> </a:t>
            </a:r>
            <a:r>
              <a:rPr lang="en-US" sz="2700" err="1"/>
              <a:t>hoặc</a:t>
            </a:r>
            <a:r>
              <a:rPr lang="en-US" sz="2700"/>
              <a:t> </a:t>
            </a:r>
            <a:r>
              <a:rPr lang="en-US" sz="2700" err="1"/>
              <a:t>nhiều</a:t>
            </a:r>
            <a:r>
              <a:rPr lang="en-US" sz="2700"/>
              <a:t> </a:t>
            </a:r>
            <a:r>
              <a:rPr lang="en-US" sz="2700" err="1"/>
              <a:t>chất</a:t>
            </a:r>
            <a:r>
              <a:rPr lang="en-US" sz="2700"/>
              <a:t> </a:t>
            </a:r>
            <a:r>
              <a:rPr lang="en-US" sz="2700" err="1"/>
              <a:t>có</a:t>
            </a:r>
            <a:r>
              <a:rPr lang="en-US" sz="2700"/>
              <a:t> </a:t>
            </a:r>
            <a:r>
              <a:rPr lang="en-US" sz="2700" err="1"/>
              <a:t>thể</a:t>
            </a:r>
            <a:r>
              <a:rPr lang="en-US" sz="2700"/>
              <a:t> </a:t>
            </a:r>
            <a:r>
              <a:rPr lang="en-US" sz="2700" err="1"/>
              <a:t>gây</a:t>
            </a:r>
            <a:r>
              <a:rPr lang="en-US" sz="2700"/>
              <a:t> </a:t>
            </a:r>
            <a:r>
              <a:rPr lang="en-US" sz="2700" err="1"/>
              <a:t>phù</a:t>
            </a:r>
            <a:r>
              <a:rPr lang="en-US" sz="2700"/>
              <a:t> </a:t>
            </a:r>
            <a:r>
              <a:rPr lang="en-US" sz="2700" err="1"/>
              <a:t>phổi</a:t>
            </a:r>
            <a:r>
              <a:rPr lang="en-US" sz="2700"/>
              <a:t> </a:t>
            </a:r>
            <a:r>
              <a:rPr lang="en-US" sz="2700" err="1"/>
              <a:t>cấp</a:t>
            </a:r>
            <a:r>
              <a:rPr lang="en-US" sz="2700"/>
              <a:t>, </a:t>
            </a:r>
            <a:r>
              <a:rPr lang="en-US" sz="2700" err="1"/>
              <a:t>nhưng</a:t>
            </a:r>
            <a:r>
              <a:rPr lang="en-US" sz="2700"/>
              <a:t> hay </a:t>
            </a:r>
            <a:r>
              <a:rPr lang="en-US" sz="2700" err="1"/>
              <a:t>gây</a:t>
            </a:r>
            <a:r>
              <a:rPr lang="en-US" sz="2700"/>
              <a:t> </a:t>
            </a:r>
            <a:r>
              <a:rPr lang="en-US" sz="2700" err="1"/>
              <a:t>ngộ</a:t>
            </a:r>
            <a:r>
              <a:rPr lang="en-US" sz="2700"/>
              <a:t> </a:t>
            </a:r>
            <a:r>
              <a:rPr lang="en-US" sz="2700" err="1"/>
              <a:t>độc</a:t>
            </a:r>
            <a:r>
              <a:rPr lang="en-US" sz="2700"/>
              <a:t> </a:t>
            </a:r>
            <a:r>
              <a:rPr lang="en-US" sz="2700" err="1"/>
              <a:t>là</a:t>
            </a:r>
            <a:r>
              <a:rPr lang="en-US" sz="2700"/>
              <a:t> </a:t>
            </a:r>
            <a:r>
              <a:rPr lang="en-US" sz="2700" err="1"/>
              <a:t>phospho</a:t>
            </a:r>
            <a:r>
              <a:rPr lang="en-US" sz="2700"/>
              <a:t>, carbon </a:t>
            </a:r>
            <a:r>
              <a:rPr lang="en-US" sz="2700" err="1"/>
              <a:t>monoxid</a:t>
            </a:r>
            <a:r>
              <a:rPr lang="en-US" sz="2700"/>
              <a:t>, </a:t>
            </a:r>
            <a:r>
              <a:rPr lang="en-US" sz="2700" err="1"/>
              <a:t>lân</a:t>
            </a:r>
            <a:r>
              <a:rPr lang="en-US" sz="2700"/>
              <a:t> (</a:t>
            </a:r>
            <a:r>
              <a:rPr lang="en-US" sz="2700" err="1"/>
              <a:t>phospho</a:t>
            </a:r>
            <a:r>
              <a:rPr lang="en-US" sz="2700"/>
              <a:t>) </a:t>
            </a:r>
            <a:r>
              <a:rPr lang="en-US" sz="2700" err="1"/>
              <a:t>hữu</a:t>
            </a:r>
            <a:r>
              <a:rPr lang="en-US" sz="2700"/>
              <a:t> </a:t>
            </a:r>
            <a:r>
              <a:rPr lang="en-US" sz="2700" err="1"/>
              <a:t>cơ</a:t>
            </a:r>
            <a:r>
              <a:rPr lang="en-US" sz="2700"/>
              <a:t>, </a:t>
            </a:r>
            <a:r>
              <a:rPr lang="en-US" sz="2700" err="1"/>
              <a:t>mật</a:t>
            </a:r>
            <a:r>
              <a:rPr lang="en-US" sz="2700"/>
              <a:t> </a:t>
            </a:r>
            <a:r>
              <a:rPr lang="en-US" sz="2700" err="1"/>
              <a:t>cá</a:t>
            </a:r>
            <a:r>
              <a:rPr lang="en-US" sz="2700"/>
              <a:t> </a:t>
            </a:r>
            <a:r>
              <a:rPr lang="en-US" sz="2700" err="1"/>
              <a:t>trắm</a:t>
            </a:r>
            <a:r>
              <a:rPr lang="en-US" sz="2700"/>
              <a:t>, </a:t>
            </a:r>
            <a:r>
              <a:rPr lang="en-US" sz="2700" err="1"/>
              <a:t>rắn</a:t>
            </a:r>
            <a:r>
              <a:rPr lang="en-US" sz="2700"/>
              <a:t> </a:t>
            </a:r>
            <a:r>
              <a:rPr lang="en-US" sz="2700" err="1"/>
              <a:t>độc</a:t>
            </a:r>
            <a:r>
              <a:rPr lang="en-US" sz="2700"/>
              <a:t> </a:t>
            </a:r>
            <a:r>
              <a:rPr lang="en-US" sz="2700" err="1"/>
              <a:t>cắn</a:t>
            </a:r>
            <a:r>
              <a:rPr lang="en-US" sz="2700"/>
              <a:t>.</a:t>
            </a:r>
          </a:p>
          <a:p>
            <a:r>
              <a:rPr lang="en-US" sz="2700" smtClean="0"/>
              <a:t>Tai </a:t>
            </a:r>
            <a:r>
              <a:rPr lang="en-US" sz="2700" err="1"/>
              <a:t>biến</a:t>
            </a:r>
            <a:r>
              <a:rPr lang="en-US" sz="2700"/>
              <a:t> </a:t>
            </a:r>
            <a:r>
              <a:rPr lang="en-US" sz="2700" err="1"/>
              <a:t>khi</a:t>
            </a:r>
            <a:r>
              <a:rPr lang="en-US" sz="2700"/>
              <a:t> </a:t>
            </a:r>
            <a:r>
              <a:rPr lang="en-US" sz="2700" err="1"/>
              <a:t>làm</a:t>
            </a:r>
            <a:r>
              <a:rPr lang="en-US" sz="2700"/>
              <a:t> </a:t>
            </a:r>
            <a:r>
              <a:rPr lang="en-US" sz="2700" err="1"/>
              <a:t>thủ</a:t>
            </a:r>
            <a:r>
              <a:rPr lang="en-US" sz="2700"/>
              <a:t> </a:t>
            </a:r>
            <a:r>
              <a:rPr lang="en-US" sz="2700" err="1"/>
              <a:t>thuật</a:t>
            </a:r>
            <a:r>
              <a:rPr lang="en-US" sz="2700"/>
              <a:t>: </a:t>
            </a:r>
            <a:r>
              <a:rPr lang="en-US" sz="2700" err="1"/>
              <a:t>thông</a:t>
            </a:r>
            <a:r>
              <a:rPr lang="en-US" sz="2700"/>
              <a:t> </a:t>
            </a:r>
            <a:r>
              <a:rPr lang="en-US" sz="2700" err="1"/>
              <a:t>tim</a:t>
            </a:r>
            <a:r>
              <a:rPr lang="en-US" sz="2700"/>
              <a:t>, </a:t>
            </a:r>
            <a:r>
              <a:rPr lang="en-US" sz="2700" err="1"/>
              <a:t>chọc</a:t>
            </a:r>
            <a:r>
              <a:rPr lang="en-US" sz="2700"/>
              <a:t> </a:t>
            </a:r>
            <a:r>
              <a:rPr lang="en-US" sz="2700" err="1"/>
              <a:t>tháo</a:t>
            </a:r>
            <a:r>
              <a:rPr lang="en-US" sz="2700"/>
              <a:t> </a:t>
            </a:r>
            <a:r>
              <a:rPr lang="en-US" sz="2700" err="1"/>
              <a:t>dịch</a:t>
            </a:r>
            <a:r>
              <a:rPr lang="en-US" sz="2700"/>
              <a:t> </a:t>
            </a:r>
            <a:r>
              <a:rPr lang="en-US" sz="2700" err="1"/>
              <a:t>màng</a:t>
            </a:r>
            <a:r>
              <a:rPr lang="en-US" sz="2700"/>
              <a:t> </a:t>
            </a:r>
            <a:r>
              <a:rPr lang="en-US" sz="2700" err="1"/>
              <a:t>phổi</a:t>
            </a:r>
            <a:r>
              <a:rPr lang="en-US" sz="2700"/>
              <a:t>.</a:t>
            </a:r>
          </a:p>
          <a:p>
            <a:endParaRPr lang="en-US" sz="2700"/>
          </a:p>
        </p:txBody>
      </p:sp>
    </p:spTree>
    <p:extLst>
      <p:ext uri="{BB962C8B-B14F-4D97-AF65-F5344CB8AC3E}">
        <p14:creationId xmlns:p14="http://schemas.microsoft.com/office/powerpoint/2010/main" val="4351381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92500" lnSpcReduction="20000"/>
          </a:bodyPr>
          <a:lstStyle/>
          <a:p>
            <a:r>
              <a:rPr lang="en-US" smtClean="0"/>
              <a:t> </a:t>
            </a:r>
            <a:r>
              <a:rPr lang="en-US" err="1"/>
              <a:t>Cơn</a:t>
            </a:r>
            <a:r>
              <a:rPr lang="en-US"/>
              <a:t> </a:t>
            </a:r>
            <a:r>
              <a:rPr lang="en-US" err="1"/>
              <a:t>phù</a:t>
            </a:r>
            <a:r>
              <a:rPr lang="en-US"/>
              <a:t> </a:t>
            </a:r>
            <a:r>
              <a:rPr lang="en-US" err="1"/>
              <a:t>phổi</a:t>
            </a:r>
            <a:r>
              <a:rPr lang="en-US"/>
              <a:t> </a:t>
            </a:r>
            <a:r>
              <a:rPr lang="en-US" err="1"/>
              <a:t>cấp</a:t>
            </a:r>
            <a:r>
              <a:rPr lang="en-US"/>
              <a:t> </a:t>
            </a:r>
            <a:r>
              <a:rPr lang="en-US" err="1"/>
              <a:t>điển</a:t>
            </a:r>
            <a:r>
              <a:rPr lang="en-US"/>
              <a:t> </a:t>
            </a:r>
            <a:r>
              <a:rPr lang="en-US" err="1"/>
              <a:t>hình</a:t>
            </a:r>
            <a:endParaRPr lang="en-US"/>
          </a:p>
          <a:p>
            <a:pPr marL="0" indent="0">
              <a:buNone/>
            </a:pPr>
            <a:r>
              <a:rPr lang="en-US" err="1"/>
              <a:t>Bắt</a:t>
            </a:r>
            <a:r>
              <a:rPr lang="en-US"/>
              <a:t> </a:t>
            </a:r>
            <a:r>
              <a:rPr lang="en-US" err="1"/>
              <a:t>đầu</a:t>
            </a:r>
            <a:r>
              <a:rPr lang="en-US"/>
              <a:t> ho </a:t>
            </a:r>
            <a:r>
              <a:rPr lang="en-US" err="1"/>
              <a:t>khò</a:t>
            </a:r>
            <a:r>
              <a:rPr lang="en-US"/>
              <a:t> </a:t>
            </a:r>
            <a:r>
              <a:rPr lang="en-US" err="1"/>
              <a:t>khè</a:t>
            </a:r>
            <a:r>
              <a:rPr lang="en-US"/>
              <a:t> </a:t>
            </a:r>
            <a:r>
              <a:rPr lang="en-US" err="1"/>
              <a:t>sau</a:t>
            </a:r>
            <a:r>
              <a:rPr lang="en-US"/>
              <a:t> </a:t>
            </a:r>
            <a:r>
              <a:rPr lang="en-US" err="1"/>
              <a:t>đó</a:t>
            </a:r>
            <a:r>
              <a:rPr lang="en-US"/>
              <a:t> </a:t>
            </a:r>
            <a:r>
              <a:rPr lang="en-US" err="1"/>
              <a:t>khó</a:t>
            </a:r>
            <a:r>
              <a:rPr lang="en-US"/>
              <a:t> </a:t>
            </a:r>
            <a:r>
              <a:rPr lang="en-US" err="1"/>
              <a:t>thở</a:t>
            </a:r>
            <a:r>
              <a:rPr lang="en-US"/>
              <a:t> </a:t>
            </a:r>
            <a:r>
              <a:rPr lang="en-US" err="1"/>
              <a:t>dữ</a:t>
            </a:r>
            <a:r>
              <a:rPr lang="en-US"/>
              <a:t> </a:t>
            </a:r>
            <a:r>
              <a:rPr lang="en-US" err="1"/>
              <a:t>dội</a:t>
            </a:r>
            <a:r>
              <a:rPr lang="en-US"/>
              <a:t>, </a:t>
            </a:r>
            <a:r>
              <a:rPr lang="en-US" err="1"/>
              <a:t>đột</a:t>
            </a:r>
            <a:r>
              <a:rPr lang="en-US"/>
              <a:t> </a:t>
            </a:r>
            <a:r>
              <a:rPr lang="en-US" err="1"/>
              <a:t>ngột</a:t>
            </a:r>
            <a:r>
              <a:rPr lang="en-US"/>
              <a:t> </a:t>
            </a:r>
            <a:r>
              <a:rPr lang="en-US" err="1"/>
              <a:t>nhanh</a:t>
            </a:r>
            <a:r>
              <a:rPr lang="en-US"/>
              <a:t> </a:t>
            </a:r>
            <a:r>
              <a:rPr lang="en-US" err="1"/>
              <a:t>chóng</a:t>
            </a:r>
            <a:r>
              <a:rPr lang="en-US"/>
              <a:t>. Da </a:t>
            </a:r>
            <a:r>
              <a:rPr lang="en-US" err="1"/>
              <a:t>xanh</a:t>
            </a:r>
            <a:r>
              <a:rPr lang="en-US"/>
              <a:t> </a:t>
            </a:r>
            <a:r>
              <a:rPr lang="en-US" err="1"/>
              <a:t>tái</a:t>
            </a:r>
            <a:r>
              <a:rPr lang="en-US"/>
              <a:t>, </a:t>
            </a:r>
            <a:r>
              <a:rPr lang="en-US" err="1"/>
              <a:t>vã</a:t>
            </a:r>
            <a:r>
              <a:rPr lang="en-US"/>
              <a:t> </a:t>
            </a:r>
            <a:r>
              <a:rPr lang="en-US" err="1"/>
              <a:t>mồ</a:t>
            </a:r>
            <a:r>
              <a:rPr lang="en-US"/>
              <a:t> </a:t>
            </a:r>
            <a:r>
              <a:rPr lang="en-US" err="1"/>
              <a:t>hôi</a:t>
            </a:r>
            <a:r>
              <a:rPr lang="en-US"/>
              <a:t>, </a:t>
            </a:r>
            <a:r>
              <a:rPr lang="en-US" err="1"/>
              <a:t>vật</a:t>
            </a:r>
            <a:r>
              <a:rPr lang="en-US"/>
              <a:t> </a:t>
            </a:r>
            <a:r>
              <a:rPr lang="en-US" err="1"/>
              <a:t>vã</a:t>
            </a:r>
            <a:r>
              <a:rPr lang="en-US"/>
              <a:t>. Ho </a:t>
            </a:r>
            <a:r>
              <a:rPr lang="en-US" err="1"/>
              <a:t>khạc</a:t>
            </a:r>
            <a:r>
              <a:rPr lang="en-US"/>
              <a:t> </a:t>
            </a:r>
            <a:r>
              <a:rPr lang="en-US" err="1"/>
              <a:t>ra</a:t>
            </a:r>
            <a:r>
              <a:rPr lang="en-US"/>
              <a:t> </a:t>
            </a:r>
            <a:r>
              <a:rPr lang="en-US" err="1"/>
              <a:t>bọt</a:t>
            </a:r>
            <a:r>
              <a:rPr lang="en-US"/>
              <a:t> </a:t>
            </a:r>
            <a:r>
              <a:rPr lang="en-US" err="1"/>
              <a:t>màu</a:t>
            </a:r>
            <a:r>
              <a:rPr lang="en-US"/>
              <a:t> </a:t>
            </a:r>
            <a:r>
              <a:rPr lang="en-US" err="1"/>
              <a:t>hồng</a:t>
            </a:r>
            <a:r>
              <a:rPr lang="en-US"/>
              <a:t>. </a:t>
            </a:r>
            <a:r>
              <a:rPr lang="en-US" err="1"/>
              <a:t>Nhịp</a:t>
            </a:r>
            <a:r>
              <a:rPr lang="en-US"/>
              <a:t> </a:t>
            </a:r>
            <a:r>
              <a:rPr lang="en-US" err="1"/>
              <a:t>tim</a:t>
            </a:r>
            <a:r>
              <a:rPr lang="en-US"/>
              <a:t> </a:t>
            </a:r>
            <a:r>
              <a:rPr lang="en-US" err="1"/>
              <a:t>nhanh</a:t>
            </a:r>
            <a:r>
              <a:rPr lang="en-US"/>
              <a:t>, </a:t>
            </a:r>
            <a:r>
              <a:rPr lang="en-US" err="1"/>
              <a:t>nhỏ</a:t>
            </a:r>
            <a:r>
              <a:rPr lang="en-US"/>
              <a:t>, </a:t>
            </a:r>
            <a:r>
              <a:rPr lang="en-US" err="1"/>
              <a:t>tiếng</a:t>
            </a:r>
            <a:r>
              <a:rPr lang="en-US"/>
              <a:t> </a:t>
            </a:r>
            <a:r>
              <a:rPr lang="en-US" err="1"/>
              <a:t>tim</a:t>
            </a:r>
            <a:r>
              <a:rPr lang="en-US"/>
              <a:t> </a:t>
            </a:r>
            <a:r>
              <a:rPr lang="en-US" err="1"/>
              <a:t>mờ</a:t>
            </a:r>
            <a:r>
              <a:rPr lang="en-US"/>
              <a:t>. </a:t>
            </a:r>
            <a:r>
              <a:rPr lang="en-US" err="1"/>
              <a:t>Huyết</a:t>
            </a:r>
            <a:r>
              <a:rPr lang="en-US"/>
              <a:t> </a:t>
            </a:r>
            <a:r>
              <a:rPr lang="en-US" err="1"/>
              <a:t>áp</a:t>
            </a:r>
            <a:r>
              <a:rPr lang="en-US"/>
              <a:t> </a:t>
            </a:r>
            <a:r>
              <a:rPr lang="en-US" err="1"/>
              <a:t>hạ</a:t>
            </a:r>
            <a:r>
              <a:rPr lang="en-US"/>
              <a:t> </a:t>
            </a:r>
            <a:r>
              <a:rPr lang="en-US" err="1"/>
              <a:t>và</a:t>
            </a:r>
            <a:r>
              <a:rPr lang="en-US"/>
              <a:t> </a:t>
            </a:r>
            <a:r>
              <a:rPr lang="en-US" err="1"/>
              <a:t>tụt</a:t>
            </a:r>
            <a:r>
              <a:rPr lang="en-US"/>
              <a:t> </a:t>
            </a:r>
            <a:r>
              <a:rPr lang="en-US" err="1"/>
              <a:t>kẹp</a:t>
            </a:r>
            <a:r>
              <a:rPr lang="en-US"/>
              <a:t>. </a:t>
            </a:r>
            <a:r>
              <a:rPr lang="en-US" err="1"/>
              <a:t>Vô</a:t>
            </a:r>
            <a:r>
              <a:rPr lang="en-US"/>
              <a:t> </a:t>
            </a:r>
            <a:r>
              <a:rPr lang="en-US" err="1"/>
              <a:t>niệu</a:t>
            </a:r>
            <a:r>
              <a:rPr lang="en-US"/>
              <a:t> hay </a:t>
            </a:r>
            <a:r>
              <a:rPr lang="en-US" err="1"/>
              <a:t>thiểu</a:t>
            </a:r>
            <a:r>
              <a:rPr lang="en-US"/>
              <a:t> </a:t>
            </a:r>
            <a:r>
              <a:rPr lang="en-US" err="1"/>
              <a:t>niệu</a:t>
            </a:r>
            <a:endParaRPr lang="en-US"/>
          </a:p>
          <a:p>
            <a:r>
              <a:rPr lang="en-US" smtClean="0"/>
              <a:t>Cơn </a:t>
            </a:r>
            <a:r>
              <a:rPr lang="en-US" err="1"/>
              <a:t>phù</a:t>
            </a:r>
            <a:r>
              <a:rPr lang="en-US"/>
              <a:t> </a:t>
            </a:r>
            <a:r>
              <a:rPr lang="en-US" err="1"/>
              <a:t>phổi</a:t>
            </a:r>
            <a:r>
              <a:rPr lang="en-US"/>
              <a:t> </a:t>
            </a:r>
            <a:r>
              <a:rPr lang="en-US" err="1"/>
              <a:t>cấp</a:t>
            </a:r>
            <a:r>
              <a:rPr lang="en-US"/>
              <a:t> </a:t>
            </a:r>
            <a:r>
              <a:rPr lang="en-US" err="1"/>
              <a:t>không</a:t>
            </a:r>
            <a:r>
              <a:rPr lang="en-US"/>
              <a:t> </a:t>
            </a:r>
            <a:r>
              <a:rPr lang="en-US" err="1"/>
              <a:t>điển</a:t>
            </a:r>
            <a:r>
              <a:rPr lang="en-US"/>
              <a:t> </a:t>
            </a:r>
            <a:r>
              <a:rPr lang="en-US" err="1"/>
              <a:t>hình</a:t>
            </a:r>
            <a:endParaRPr lang="en-US"/>
          </a:p>
          <a:p>
            <a:pPr marL="0" indent="0">
              <a:buNone/>
            </a:pPr>
            <a:r>
              <a:rPr lang="en-US" err="1"/>
              <a:t>Khó</a:t>
            </a:r>
            <a:r>
              <a:rPr lang="en-US"/>
              <a:t> </a:t>
            </a:r>
            <a:r>
              <a:rPr lang="en-US" err="1"/>
              <a:t>thở</a:t>
            </a:r>
            <a:r>
              <a:rPr lang="en-US"/>
              <a:t> </a:t>
            </a:r>
            <a:r>
              <a:rPr lang="en-US" err="1"/>
              <a:t>tăng</a:t>
            </a:r>
            <a:r>
              <a:rPr lang="en-US"/>
              <a:t> </a:t>
            </a:r>
            <a:r>
              <a:rPr lang="en-US" err="1"/>
              <a:t>dần</a:t>
            </a:r>
            <a:r>
              <a:rPr lang="en-US"/>
              <a:t>, </a:t>
            </a:r>
            <a:r>
              <a:rPr lang="en-US" err="1"/>
              <a:t>không</a:t>
            </a:r>
            <a:r>
              <a:rPr lang="en-US"/>
              <a:t> </a:t>
            </a:r>
            <a:r>
              <a:rPr lang="en-US" err="1"/>
              <a:t>điều</a:t>
            </a:r>
            <a:r>
              <a:rPr lang="en-US"/>
              <a:t> </a:t>
            </a:r>
            <a:r>
              <a:rPr lang="en-US" err="1"/>
              <a:t>trị</a:t>
            </a:r>
            <a:r>
              <a:rPr lang="en-US"/>
              <a:t> </a:t>
            </a:r>
            <a:r>
              <a:rPr lang="en-US" err="1"/>
              <a:t>sẽ</a:t>
            </a:r>
            <a:r>
              <a:rPr lang="en-US"/>
              <a:t> </a:t>
            </a:r>
            <a:r>
              <a:rPr lang="en-US" err="1"/>
              <a:t>chuyển</a:t>
            </a:r>
            <a:r>
              <a:rPr lang="en-US"/>
              <a:t> </a:t>
            </a:r>
            <a:r>
              <a:rPr lang="en-US" err="1"/>
              <a:t>đến</a:t>
            </a:r>
            <a:r>
              <a:rPr lang="en-US"/>
              <a:t> </a:t>
            </a:r>
            <a:r>
              <a:rPr lang="en-US" err="1"/>
              <a:t>phù</a:t>
            </a:r>
            <a:r>
              <a:rPr lang="en-US"/>
              <a:t> </a:t>
            </a:r>
            <a:r>
              <a:rPr lang="en-US" err="1"/>
              <a:t>phổi</a:t>
            </a:r>
            <a:r>
              <a:rPr lang="en-US"/>
              <a:t> </a:t>
            </a:r>
            <a:r>
              <a:rPr lang="en-US" err="1"/>
              <a:t>cấp</a:t>
            </a:r>
            <a:r>
              <a:rPr lang="en-US"/>
              <a:t> </a:t>
            </a:r>
            <a:r>
              <a:rPr lang="en-US" err="1"/>
              <a:t>điển</a:t>
            </a:r>
            <a:r>
              <a:rPr lang="en-US"/>
              <a:t> </a:t>
            </a:r>
            <a:r>
              <a:rPr lang="en-US" err="1"/>
              <a:t>hình</a:t>
            </a:r>
            <a:r>
              <a:rPr lang="en-US"/>
              <a:t>. </a:t>
            </a:r>
            <a:r>
              <a:rPr lang="en-US" err="1"/>
              <a:t>Thường</a:t>
            </a:r>
            <a:r>
              <a:rPr lang="en-US"/>
              <a:t> do </a:t>
            </a:r>
            <a:r>
              <a:rPr lang="en-US" err="1"/>
              <a:t>dịch</a:t>
            </a:r>
            <a:r>
              <a:rPr lang="en-US"/>
              <a:t> </a:t>
            </a:r>
            <a:r>
              <a:rPr lang="en-US" err="1"/>
              <a:t>truyền</a:t>
            </a:r>
            <a:r>
              <a:rPr lang="en-US"/>
              <a:t> </a:t>
            </a:r>
            <a:r>
              <a:rPr lang="en-US" err="1"/>
              <a:t>nhanh</a:t>
            </a:r>
            <a:r>
              <a:rPr lang="en-US"/>
              <a:t> </a:t>
            </a:r>
            <a:r>
              <a:rPr lang="en-US" err="1"/>
              <a:t>hoặc</a:t>
            </a:r>
            <a:r>
              <a:rPr lang="en-US"/>
              <a:t> </a:t>
            </a:r>
            <a:r>
              <a:rPr lang="en-US" err="1"/>
              <a:t>truyền</a:t>
            </a:r>
            <a:r>
              <a:rPr lang="en-US"/>
              <a:t> </a:t>
            </a:r>
            <a:r>
              <a:rPr lang="en-US" err="1"/>
              <a:t>dịch</a:t>
            </a:r>
            <a:r>
              <a:rPr lang="en-US"/>
              <a:t> </a:t>
            </a:r>
            <a:r>
              <a:rPr lang="en-US" err="1"/>
              <a:t>số</a:t>
            </a:r>
            <a:r>
              <a:rPr lang="en-US"/>
              <a:t> </a:t>
            </a:r>
            <a:r>
              <a:rPr lang="en-US" err="1"/>
              <a:t>lượng</a:t>
            </a:r>
            <a:r>
              <a:rPr lang="en-US"/>
              <a:t> </a:t>
            </a:r>
            <a:r>
              <a:rPr lang="en-US" err="1"/>
              <a:t>nhiều</a:t>
            </a:r>
            <a:r>
              <a:rPr lang="en-US"/>
              <a:t> </a:t>
            </a:r>
            <a:r>
              <a:rPr lang="en-US" err="1"/>
              <a:t>trong</a:t>
            </a:r>
            <a:r>
              <a:rPr lang="en-US"/>
              <a:t> </a:t>
            </a:r>
            <a:r>
              <a:rPr lang="en-US" err="1"/>
              <a:t>thời</a:t>
            </a:r>
            <a:r>
              <a:rPr lang="en-US"/>
              <a:t> </a:t>
            </a:r>
            <a:r>
              <a:rPr lang="en-US" err="1"/>
              <a:t>gian</a:t>
            </a:r>
            <a:r>
              <a:rPr lang="en-US"/>
              <a:t> </a:t>
            </a:r>
            <a:r>
              <a:rPr lang="en-US" err="1"/>
              <a:t>ngắn</a:t>
            </a:r>
            <a:r>
              <a:rPr lang="en-US"/>
              <a:t>.</a:t>
            </a:r>
          </a:p>
          <a:p>
            <a:endParaRPr lang="en-US"/>
          </a:p>
        </p:txBody>
      </p:sp>
      <p:sp>
        <p:nvSpPr>
          <p:cNvPr id="4" name="Title 1"/>
          <p:cNvSpPr>
            <a:spLocks noGrp="1"/>
          </p:cNvSpPr>
          <p:nvPr>
            <p:ph type="title"/>
          </p:nvPr>
        </p:nvSpPr>
        <p:spPr/>
        <p:txBody>
          <a:bodyPr>
            <a:normAutofit/>
          </a:bodyPr>
          <a:lstStyle/>
          <a:p>
            <a:pPr eaLnBrk="1" hangingPunct="1"/>
            <a:r>
              <a:rPr lang="en-US" altLang="en-US" sz="3200" b="1" smtClean="0">
                <a:latin typeface="+mn-lt"/>
                <a:cs typeface="Times New Roman" pitchFamily="18" charset="0"/>
              </a:rPr>
              <a:t>1.4. </a:t>
            </a:r>
            <a:r>
              <a:rPr lang="en-US" altLang="en-US" sz="3200" b="1" err="1">
                <a:latin typeface="+mn-lt"/>
                <a:cs typeface="Times New Roman" pitchFamily="18" charset="0"/>
              </a:rPr>
              <a:t>T</a:t>
            </a:r>
            <a:r>
              <a:rPr lang="en-US" altLang="en-US" sz="3200" b="1" err="1" smtClean="0">
                <a:latin typeface="+mn-lt"/>
                <a:cs typeface="Times New Roman" pitchFamily="18" charset="0"/>
              </a:rPr>
              <a:t>riệu</a:t>
            </a:r>
            <a:r>
              <a:rPr lang="en-US" altLang="en-US" sz="3200" b="1" smtClean="0">
                <a:latin typeface="+mn-lt"/>
                <a:cs typeface="Times New Roman" pitchFamily="18" charset="0"/>
              </a:rPr>
              <a:t> </a:t>
            </a:r>
            <a:r>
              <a:rPr lang="en-US" altLang="en-US" sz="3200" b="1" err="1" smtClean="0">
                <a:latin typeface="+mn-lt"/>
                <a:cs typeface="Times New Roman" pitchFamily="18" charset="0"/>
              </a:rPr>
              <a:t>chứng</a:t>
            </a:r>
            <a:endParaRPr lang="en-US" altLang="en-US" sz="3200" b="1" smtClean="0">
              <a:latin typeface="+mn-lt"/>
              <a:cs typeface="Times New Roman" pitchFamily="18" charset="0"/>
            </a:endParaRPr>
          </a:p>
        </p:txBody>
      </p:sp>
    </p:spTree>
    <p:extLst>
      <p:ext uri="{BB962C8B-B14F-4D97-AF65-F5344CB8AC3E}">
        <p14:creationId xmlns:p14="http://schemas.microsoft.com/office/powerpoint/2010/main" val="24909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92500" lnSpcReduction="10000"/>
          </a:bodyPr>
          <a:lstStyle/>
          <a:p>
            <a:r>
              <a:rPr lang="en-US" err="1" smtClean="0"/>
              <a:t>Chẩn</a:t>
            </a:r>
            <a:r>
              <a:rPr lang="en-US" smtClean="0"/>
              <a:t> </a:t>
            </a:r>
            <a:r>
              <a:rPr lang="en-US" err="1" smtClean="0"/>
              <a:t>đoán</a:t>
            </a:r>
            <a:r>
              <a:rPr lang="en-US" smtClean="0"/>
              <a:t> </a:t>
            </a:r>
            <a:r>
              <a:rPr lang="en-US" err="1" smtClean="0"/>
              <a:t>xác</a:t>
            </a:r>
            <a:r>
              <a:rPr lang="en-US" smtClean="0"/>
              <a:t> </a:t>
            </a:r>
            <a:r>
              <a:rPr lang="en-US" err="1" smtClean="0"/>
              <a:t>định</a:t>
            </a:r>
            <a:endParaRPr lang="en-US" smtClean="0"/>
          </a:p>
          <a:p>
            <a:r>
              <a:rPr lang="en-US" b="1" err="1"/>
              <a:t>Phù</a:t>
            </a:r>
            <a:r>
              <a:rPr lang="en-US" b="1"/>
              <a:t> </a:t>
            </a:r>
            <a:r>
              <a:rPr lang="en-US" b="1" err="1"/>
              <a:t>phổi</a:t>
            </a:r>
            <a:r>
              <a:rPr lang="en-US" b="1"/>
              <a:t> </a:t>
            </a:r>
            <a:r>
              <a:rPr lang="en-US" b="1" err="1"/>
              <a:t>cấp</a:t>
            </a:r>
            <a:r>
              <a:rPr lang="en-US" b="1"/>
              <a:t> </a:t>
            </a:r>
            <a:r>
              <a:rPr lang="en-US" b="1" err="1"/>
              <a:t>huyết</a:t>
            </a:r>
            <a:r>
              <a:rPr lang="en-US" b="1"/>
              <a:t> </a:t>
            </a:r>
            <a:r>
              <a:rPr lang="en-US" b="1" err="1"/>
              <a:t>động</a:t>
            </a:r>
            <a:r>
              <a:rPr lang="en-US" b="1"/>
              <a:t>: </a:t>
            </a:r>
            <a:r>
              <a:rPr lang="en-US" err="1"/>
              <a:t>Khó</a:t>
            </a:r>
            <a:r>
              <a:rPr lang="en-US"/>
              <a:t> </a:t>
            </a:r>
            <a:r>
              <a:rPr lang="en-US" err="1"/>
              <a:t>thở</a:t>
            </a:r>
            <a:r>
              <a:rPr lang="en-US"/>
              <a:t> </a:t>
            </a:r>
            <a:r>
              <a:rPr lang="en-US" err="1"/>
              <a:t>nhanh</a:t>
            </a:r>
            <a:r>
              <a:rPr lang="en-US"/>
              <a:t>, </a:t>
            </a:r>
            <a:r>
              <a:rPr lang="en-US" err="1"/>
              <a:t>phải</a:t>
            </a:r>
            <a:r>
              <a:rPr lang="en-US"/>
              <a:t> </a:t>
            </a:r>
            <a:r>
              <a:rPr lang="en-US" err="1"/>
              <a:t>ngồi</a:t>
            </a:r>
            <a:r>
              <a:rPr lang="en-US"/>
              <a:t> </a:t>
            </a:r>
            <a:r>
              <a:rPr lang="en-US" err="1"/>
              <a:t>dậy</a:t>
            </a:r>
            <a:r>
              <a:rPr lang="en-US"/>
              <a:t> </a:t>
            </a:r>
            <a:r>
              <a:rPr lang="en-US" err="1"/>
              <a:t>để</a:t>
            </a:r>
            <a:r>
              <a:rPr lang="en-US"/>
              <a:t> </a:t>
            </a:r>
            <a:r>
              <a:rPr lang="en-US" err="1"/>
              <a:t>thở</a:t>
            </a:r>
            <a:r>
              <a:rPr lang="en-US"/>
              <a:t>, </a:t>
            </a:r>
            <a:r>
              <a:rPr lang="en-US" err="1"/>
              <a:t>xanh</a:t>
            </a:r>
            <a:r>
              <a:rPr lang="en-US"/>
              <a:t> </a:t>
            </a:r>
            <a:r>
              <a:rPr lang="en-US" err="1"/>
              <a:t>tím</a:t>
            </a:r>
            <a:r>
              <a:rPr lang="en-US"/>
              <a:t>, </a:t>
            </a:r>
            <a:r>
              <a:rPr lang="en-US" err="1"/>
              <a:t>vã</a:t>
            </a:r>
            <a:r>
              <a:rPr lang="en-US"/>
              <a:t> </a:t>
            </a:r>
            <a:r>
              <a:rPr lang="en-US" err="1"/>
              <a:t>mồ</a:t>
            </a:r>
            <a:r>
              <a:rPr lang="en-US"/>
              <a:t> </a:t>
            </a:r>
            <a:r>
              <a:rPr lang="en-US" err="1"/>
              <a:t>hôi</a:t>
            </a:r>
            <a:r>
              <a:rPr lang="en-US"/>
              <a:t>. </a:t>
            </a:r>
            <a:r>
              <a:rPr lang="en-US" err="1"/>
              <a:t>Khởi</a:t>
            </a:r>
            <a:r>
              <a:rPr lang="en-US"/>
              <a:t> </a:t>
            </a:r>
            <a:r>
              <a:rPr lang="en-US" err="1"/>
              <a:t>đầu</a:t>
            </a:r>
            <a:r>
              <a:rPr lang="en-US"/>
              <a:t> ho khan, </a:t>
            </a:r>
            <a:r>
              <a:rPr lang="en-US" err="1"/>
              <a:t>sau</a:t>
            </a:r>
            <a:r>
              <a:rPr lang="en-US"/>
              <a:t> ho </a:t>
            </a:r>
            <a:r>
              <a:rPr lang="en-US" err="1"/>
              <a:t>khạc</a:t>
            </a:r>
            <a:r>
              <a:rPr lang="en-US"/>
              <a:t> </a:t>
            </a:r>
            <a:r>
              <a:rPr lang="en-US" err="1"/>
              <a:t>bọt</a:t>
            </a:r>
            <a:r>
              <a:rPr lang="en-US"/>
              <a:t> </a:t>
            </a:r>
            <a:r>
              <a:rPr lang="en-US" err="1"/>
              <a:t>hồng</a:t>
            </a:r>
            <a:r>
              <a:rPr lang="en-US"/>
              <a:t>. </a:t>
            </a:r>
            <a:r>
              <a:rPr lang="en-US" err="1"/>
              <a:t>Phổi</a:t>
            </a:r>
            <a:r>
              <a:rPr lang="en-US"/>
              <a:t> </a:t>
            </a:r>
            <a:r>
              <a:rPr lang="en-US" err="1"/>
              <a:t>nhiều</a:t>
            </a:r>
            <a:r>
              <a:rPr lang="en-US"/>
              <a:t> ran </a:t>
            </a:r>
            <a:r>
              <a:rPr lang="en-US" err="1"/>
              <a:t>ẩm</a:t>
            </a:r>
            <a:r>
              <a:rPr lang="en-US"/>
              <a:t> </a:t>
            </a:r>
            <a:r>
              <a:rPr lang="en-US" err="1"/>
              <a:t>hai</a:t>
            </a:r>
            <a:r>
              <a:rPr lang="en-US"/>
              <a:t> </a:t>
            </a:r>
            <a:r>
              <a:rPr lang="en-US" err="1"/>
              <a:t>đáy</a:t>
            </a:r>
            <a:r>
              <a:rPr lang="en-US"/>
              <a:t> </a:t>
            </a:r>
            <a:r>
              <a:rPr lang="en-US" err="1"/>
              <a:t>phổi</a:t>
            </a:r>
            <a:r>
              <a:rPr lang="en-US"/>
              <a:t>, </a:t>
            </a:r>
            <a:r>
              <a:rPr lang="en-US" err="1"/>
              <a:t>sau</a:t>
            </a:r>
            <a:r>
              <a:rPr lang="en-US"/>
              <a:t> </a:t>
            </a:r>
            <a:r>
              <a:rPr lang="en-US" err="1"/>
              <a:t>lan</a:t>
            </a:r>
            <a:r>
              <a:rPr lang="en-US"/>
              <a:t> </a:t>
            </a:r>
            <a:r>
              <a:rPr lang="en-US" err="1"/>
              <a:t>tới</a:t>
            </a:r>
            <a:r>
              <a:rPr lang="en-US"/>
              <a:t> </a:t>
            </a:r>
            <a:r>
              <a:rPr lang="en-US" err="1"/>
              <a:t>đỉnh</a:t>
            </a:r>
            <a:r>
              <a:rPr lang="en-US"/>
              <a:t>. X </a:t>
            </a:r>
            <a:r>
              <a:rPr lang="en-US" err="1"/>
              <a:t>quang</a:t>
            </a:r>
            <a:r>
              <a:rPr lang="en-US"/>
              <a:t> </a:t>
            </a:r>
            <a:r>
              <a:rPr lang="en-US" err="1"/>
              <a:t>tim</a:t>
            </a:r>
            <a:r>
              <a:rPr lang="en-US"/>
              <a:t> </a:t>
            </a:r>
            <a:r>
              <a:rPr lang="en-US" err="1"/>
              <a:t>phổi</a:t>
            </a:r>
            <a:r>
              <a:rPr lang="en-US"/>
              <a:t>: </a:t>
            </a:r>
            <a:r>
              <a:rPr lang="en-US" err="1"/>
              <a:t>rốn</a:t>
            </a:r>
            <a:r>
              <a:rPr lang="en-US"/>
              <a:t> </a:t>
            </a:r>
            <a:r>
              <a:rPr lang="en-US" err="1"/>
              <a:t>phổi</a:t>
            </a:r>
            <a:r>
              <a:rPr lang="en-US"/>
              <a:t> </a:t>
            </a:r>
            <a:r>
              <a:rPr lang="en-US" err="1"/>
              <a:t>đậm</a:t>
            </a:r>
            <a:r>
              <a:rPr lang="en-US"/>
              <a:t>, </a:t>
            </a:r>
            <a:r>
              <a:rPr lang="en-US" err="1"/>
              <a:t>phổi</a:t>
            </a:r>
            <a:r>
              <a:rPr lang="en-US"/>
              <a:t> </a:t>
            </a:r>
            <a:r>
              <a:rPr lang="en-US" err="1"/>
              <a:t>mờ</a:t>
            </a:r>
            <a:r>
              <a:rPr lang="en-US"/>
              <a:t> </a:t>
            </a:r>
            <a:r>
              <a:rPr lang="en-US" err="1"/>
              <a:t>đặc</a:t>
            </a:r>
            <a:r>
              <a:rPr lang="en-US"/>
              <a:t> </a:t>
            </a:r>
            <a:r>
              <a:rPr lang="en-US" err="1"/>
              <a:t>biệt</a:t>
            </a:r>
            <a:r>
              <a:rPr lang="en-US"/>
              <a:t> </a:t>
            </a:r>
            <a:r>
              <a:rPr lang="en-US" err="1"/>
              <a:t>phía</a:t>
            </a:r>
            <a:r>
              <a:rPr lang="en-US"/>
              <a:t> </a:t>
            </a:r>
            <a:r>
              <a:rPr lang="en-US" err="1"/>
              <a:t>đáy</a:t>
            </a:r>
            <a:r>
              <a:rPr lang="en-US"/>
              <a:t>.</a:t>
            </a:r>
          </a:p>
          <a:p>
            <a:r>
              <a:rPr lang="en-US" b="1" err="1"/>
              <a:t>Phù</a:t>
            </a:r>
            <a:r>
              <a:rPr lang="en-US" b="1"/>
              <a:t> </a:t>
            </a:r>
            <a:r>
              <a:rPr lang="en-US" b="1" err="1"/>
              <a:t>phổi</a:t>
            </a:r>
            <a:r>
              <a:rPr lang="en-US" b="1"/>
              <a:t> </a:t>
            </a:r>
            <a:r>
              <a:rPr lang="en-US" b="1" err="1"/>
              <a:t>tổn</a:t>
            </a:r>
            <a:r>
              <a:rPr lang="en-US" b="1"/>
              <a:t> </a:t>
            </a:r>
            <a:r>
              <a:rPr lang="en-US" b="1" err="1"/>
              <a:t>thương</a:t>
            </a:r>
            <a:r>
              <a:rPr lang="en-US" b="1"/>
              <a:t>: </a:t>
            </a:r>
            <a:r>
              <a:rPr lang="en-US" err="1"/>
              <a:t>Tình</a:t>
            </a:r>
            <a:r>
              <a:rPr lang="en-US"/>
              <a:t> </a:t>
            </a:r>
            <a:r>
              <a:rPr lang="en-US" err="1"/>
              <a:t>trạng</a:t>
            </a:r>
            <a:r>
              <a:rPr lang="en-US"/>
              <a:t> </a:t>
            </a:r>
            <a:r>
              <a:rPr lang="en-US" err="1"/>
              <a:t>khó</a:t>
            </a:r>
            <a:r>
              <a:rPr lang="en-US"/>
              <a:t> </a:t>
            </a:r>
            <a:r>
              <a:rPr lang="en-US" err="1"/>
              <a:t>thở</a:t>
            </a:r>
            <a:r>
              <a:rPr lang="en-US"/>
              <a:t>, </a:t>
            </a:r>
            <a:r>
              <a:rPr lang="en-US" err="1"/>
              <a:t>xanh</a:t>
            </a:r>
            <a:r>
              <a:rPr lang="en-US"/>
              <a:t> </a:t>
            </a:r>
            <a:r>
              <a:rPr lang="en-US" err="1"/>
              <a:t>tím</a:t>
            </a:r>
            <a:r>
              <a:rPr lang="en-US"/>
              <a:t>, </a:t>
            </a:r>
            <a:r>
              <a:rPr lang="en-US" err="1"/>
              <a:t>tím</a:t>
            </a:r>
            <a:r>
              <a:rPr lang="en-US"/>
              <a:t> </a:t>
            </a:r>
            <a:r>
              <a:rPr lang="en-US" err="1"/>
              <a:t>nhiều</a:t>
            </a:r>
            <a:r>
              <a:rPr lang="en-US"/>
              <a:t> </a:t>
            </a:r>
            <a:r>
              <a:rPr lang="en-US" err="1"/>
              <a:t>hơn</a:t>
            </a:r>
            <a:r>
              <a:rPr lang="en-US"/>
              <a:t> </a:t>
            </a:r>
            <a:r>
              <a:rPr lang="en-US" err="1"/>
              <a:t>tái</a:t>
            </a:r>
            <a:r>
              <a:rPr lang="en-US"/>
              <a:t>, </a:t>
            </a:r>
            <a:r>
              <a:rPr lang="en-US" err="1"/>
              <a:t>phát</a:t>
            </a:r>
            <a:r>
              <a:rPr lang="en-US"/>
              <a:t> </a:t>
            </a:r>
            <a:r>
              <a:rPr lang="en-US" err="1"/>
              <a:t>triển</a:t>
            </a:r>
            <a:r>
              <a:rPr lang="en-US"/>
              <a:t> </a:t>
            </a:r>
            <a:r>
              <a:rPr lang="en-US" err="1"/>
              <a:t>dần</a:t>
            </a:r>
            <a:r>
              <a:rPr lang="en-US"/>
              <a:t> </a:t>
            </a:r>
            <a:r>
              <a:rPr lang="en-US" err="1"/>
              <a:t>lên</a:t>
            </a:r>
            <a:r>
              <a:rPr lang="en-US"/>
              <a:t> </a:t>
            </a:r>
            <a:r>
              <a:rPr lang="en-US" err="1"/>
              <a:t>trong</a:t>
            </a:r>
            <a:r>
              <a:rPr lang="en-US"/>
              <a:t> </a:t>
            </a:r>
            <a:r>
              <a:rPr lang="en-US" err="1"/>
              <a:t>vài</a:t>
            </a:r>
            <a:r>
              <a:rPr lang="en-US"/>
              <a:t> </a:t>
            </a:r>
            <a:r>
              <a:rPr lang="en-US" err="1"/>
              <a:t>giờ</a:t>
            </a:r>
            <a:r>
              <a:rPr lang="en-US"/>
              <a:t> </a:t>
            </a:r>
            <a:r>
              <a:rPr lang="en-US" err="1"/>
              <a:t>đến</a:t>
            </a:r>
            <a:r>
              <a:rPr lang="en-US"/>
              <a:t> </a:t>
            </a:r>
            <a:r>
              <a:rPr lang="en-US" err="1"/>
              <a:t>vài</a:t>
            </a:r>
            <a:r>
              <a:rPr lang="en-US"/>
              <a:t> </a:t>
            </a:r>
            <a:r>
              <a:rPr lang="en-US" err="1"/>
              <a:t>ngày</a:t>
            </a:r>
            <a:r>
              <a:rPr lang="en-US"/>
              <a:t>, </a:t>
            </a:r>
            <a:r>
              <a:rPr lang="en-US" err="1"/>
              <a:t>thở</a:t>
            </a:r>
            <a:r>
              <a:rPr lang="en-US"/>
              <a:t> </a:t>
            </a:r>
            <a:r>
              <a:rPr lang="en-US" err="1"/>
              <a:t>nhanh</a:t>
            </a:r>
            <a:r>
              <a:rPr lang="en-US"/>
              <a:t>, </a:t>
            </a:r>
            <a:r>
              <a:rPr lang="en-US" err="1"/>
              <a:t>tĩnh</a:t>
            </a:r>
            <a:r>
              <a:rPr lang="en-US"/>
              <a:t> </a:t>
            </a:r>
            <a:r>
              <a:rPr lang="en-US" err="1"/>
              <a:t>mạch</a:t>
            </a:r>
            <a:r>
              <a:rPr lang="en-US"/>
              <a:t> </a:t>
            </a:r>
            <a:r>
              <a:rPr lang="en-US" err="1"/>
              <a:t>cổ</a:t>
            </a:r>
            <a:r>
              <a:rPr lang="en-US"/>
              <a:t> </a:t>
            </a:r>
            <a:r>
              <a:rPr lang="en-US" err="1"/>
              <a:t>không</a:t>
            </a:r>
            <a:r>
              <a:rPr lang="en-US"/>
              <a:t> </a:t>
            </a:r>
            <a:r>
              <a:rPr lang="en-US" err="1"/>
              <a:t>nổi</a:t>
            </a:r>
            <a:r>
              <a:rPr lang="en-US"/>
              <a:t> </a:t>
            </a:r>
            <a:r>
              <a:rPr lang="en-US" err="1"/>
              <a:t>hoặc</a:t>
            </a:r>
            <a:r>
              <a:rPr lang="en-US"/>
              <a:t> </a:t>
            </a:r>
            <a:r>
              <a:rPr lang="en-US" err="1"/>
              <a:t>nổi</a:t>
            </a:r>
            <a:r>
              <a:rPr lang="en-US"/>
              <a:t> </a:t>
            </a:r>
            <a:r>
              <a:rPr lang="en-US" err="1"/>
              <a:t>ít</a:t>
            </a:r>
            <a:r>
              <a:rPr lang="en-US"/>
              <a:t>. </a:t>
            </a:r>
            <a:r>
              <a:rPr lang="en-US" err="1"/>
              <a:t>Xuất</a:t>
            </a:r>
            <a:r>
              <a:rPr lang="en-US"/>
              <a:t> </a:t>
            </a:r>
            <a:r>
              <a:rPr lang="en-US" err="1"/>
              <a:t>hiện</a:t>
            </a:r>
            <a:r>
              <a:rPr lang="en-US"/>
              <a:t> </a:t>
            </a:r>
            <a:r>
              <a:rPr lang="en-US" err="1"/>
              <a:t>trong</a:t>
            </a:r>
            <a:r>
              <a:rPr lang="en-US"/>
              <a:t> </a:t>
            </a:r>
            <a:r>
              <a:rPr lang="en-US" smtClean="0"/>
              <a:t>.</a:t>
            </a:r>
            <a:endParaRPr lang="en-US"/>
          </a:p>
        </p:txBody>
      </p:sp>
      <p:sp>
        <p:nvSpPr>
          <p:cNvPr id="4" name="Title 1"/>
          <p:cNvSpPr>
            <a:spLocks noGrp="1"/>
          </p:cNvSpPr>
          <p:nvPr>
            <p:ph type="title"/>
          </p:nvPr>
        </p:nvSpPr>
        <p:spPr/>
        <p:txBody>
          <a:bodyPr>
            <a:normAutofit/>
          </a:bodyPr>
          <a:lstStyle/>
          <a:p>
            <a:pPr eaLnBrk="1" hangingPunct="1"/>
            <a:r>
              <a:rPr lang="en-US" altLang="en-US" sz="3200" b="1" smtClean="0">
                <a:latin typeface="+mn-lt"/>
                <a:cs typeface="Times New Roman" pitchFamily="18" charset="0"/>
              </a:rPr>
              <a:t>1.5. </a:t>
            </a:r>
            <a:r>
              <a:rPr lang="en-US" altLang="en-US" sz="3200" b="1" err="1" smtClean="0">
                <a:latin typeface="+mn-lt"/>
                <a:cs typeface="Times New Roman" pitchFamily="18" charset="0"/>
              </a:rPr>
              <a:t>Chẩn</a:t>
            </a:r>
            <a:r>
              <a:rPr lang="en-US" altLang="en-US" sz="3200" b="1" smtClean="0">
                <a:latin typeface="+mn-lt"/>
                <a:cs typeface="Times New Roman" pitchFamily="18" charset="0"/>
              </a:rPr>
              <a:t> </a:t>
            </a:r>
            <a:r>
              <a:rPr lang="en-US" altLang="en-US" sz="3200" b="1" err="1" smtClean="0">
                <a:latin typeface="+mn-lt"/>
                <a:cs typeface="Times New Roman" pitchFamily="18" charset="0"/>
              </a:rPr>
              <a:t>đoán</a:t>
            </a:r>
            <a:endParaRPr lang="en-US" altLang="en-US" sz="3200" b="1" smtClean="0">
              <a:latin typeface="+mn-lt"/>
              <a:cs typeface="Times New Roman" pitchFamily="18" charset="0"/>
            </a:endParaRPr>
          </a:p>
        </p:txBody>
      </p:sp>
    </p:spTree>
    <p:extLst>
      <p:ext uri="{BB962C8B-B14F-4D97-AF65-F5344CB8AC3E}">
        <p14:creationId xmlns:p14="http://schemas.microsoft.com/office/powerpoint/2010/main" val="45641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92500" lnSpcReduction="10000"/>
          </a:bodyPr>
          <a:lstStyle/>
          <a:p>
            <a:r>
              <a:rPr lang="en-US" err="1" smtClean="0"/>
              <a:t>Xét</a:t>
            </a:r>
            <a:r>
              <a:rPr lang="en-US" smtClean="0"/>
              <a:t> </a:t>
            </a:r>
            <a:r>
              <a:rPr lang="en-US" err="1" smtClean="0"/>
              <a:t>nghiệm</a:t>
            </a:r>
            <a:endParaRPr lang="en-US" smtClean="0"/>
          </a:p>
          <a:p>
            <a:pPr marL="0" indent="0">
              <a:buNone/>
            </a:pPr>
            <a:r>
              <a:rPr lang="en-US" smtClean="0"/>
              <a:t> -</a:t>
            </a:r>
            <a:r>
              <a:rPr lang="en-US"/>
              <a:t>PaO2 </a:t>
            </a:r>
            <a:r>
              <a:rPr lang="en-US" err="1"/>
              <a:t>giảm</a:t>
            </a:r>
            <a:r>
              <a:rPr lang="en-US"/>
              <a:t> </a:t>
            </a:r>
            <a:r>
              <a:rPr lang="en-US" err="1"/>
              <a:t>không</a:t>
            </a:r>
            <a:r>
              <a:rPr lang="en-US"/>
              <a:t> </a:t>
            </a:r>
            <a:r>
              <a:rPr lang="en-US" err="1"/>
              <a:t>đáp</a:t>
            </a:r>
            <a:r>
              <a:rPr lang="en-US"/>
              <a:t> </a:t>
            </a:r>
            <a:r>
              <a:rPr lang="en-US" err="1"/>
              <a:t>ứng</a:t>
            </a:r>
            <a:r>
              <a:rPr lang="en-US"/>
              <a:t> </a:t>
            </a:r>
            <a:r>
              <a:rPr lang="en-US" err="1"/>
              <a:t>với</a:t>
            </a:r>
            <a:r>
              <a:rPr lang="en-US"/>
              <a:t> </a:t>
            </a:r>
            <a:r>
              <a:rPr lang="en-US" err="1"/>
              <a:t>điều</a:t>
            </a:r>
            <a:r>
              <a:rPr lang="en-US"/>
              <a:t> </a:t>
            </a:r>
            <a:r>
              <a:rPr lang="en-US" err="1"/>
              <a:t>trị</a:t>
            </a:r>
            <a:r>
              <a:rPr lang="en-US"/>
              <a:t> oxy </a:t>
            </a:r>
            <a:r>
              <a:rPr lang="en-US" err="1"/>
              <a:t>thông</a:t>
            </a:r>
            <a:r>
              <a:rPr lang="en-US"/>
              <a:t> </a:t>
            </a:r>
            <a:r>
              <a:rPr lang="en-US" err="1"/>
              <a:t>thường</a:t>
            </a:r>
            <a:endParaRPr lang="en-US"/>
          </a:p>
          <a:p>
            <a:pPr marL="0" indent="0">
              <a:buNone/>
            </a:pPr>
            <a:r>
              <a:rPr lang="en-US" smtClean="0"/>
              <a:t> -</a:t>
            </a:r>
            <a:r>
              <a:rPr lang="en-US" err="1"/>
              <a:t>Tỉ</a:t>
            </a:r>
            <a:r>
              <a:rPr lang="en-US"/>
              <a:t> </a:t>
            </a:r>
            <a:r>
              <a:rPr lang="en-US" err="1"/>
              <a:t>lệ</a:t>
            </a:r>
            <a:r>
              <a:rPr lang="en-US"/>
              <a:t> PaO2/FiO2 &lt; 200</a:t>
            </a:r>
          </a:p>
          <a:p>
            <a:pPr marL="0" indent="0">
              <a:buNone/>
            </a:pPr>
            <a:r>
              <a:rPr lang="en-US" smtClean="0"/>
              <a:t> -</a:t>
            </a:r>
            <a:r>
              <a:rPr lang="en-US"/>
              <a:t>X </a:t>
            </a:r>
            <a:r>
              <a:rPr lang="en-US" err="1"/>
              <a:t>quang</a:t>
            </a:r>
            <a:r>
              <a:rPr lang="en-US"/>
              <a:t> </a:t>
            </a:r>
            <a:r>
              <a:rPr lang="en-US" err="1"/>
              <a:t>tim</a:t>
            </a:r>
            <a:r>
              <a:rPr lang="en-US"/>
              <a:t> </a:t>
            </a:r>
            <a:r>
              <a:rPr lang="en-US" err="1"/>
              <a:t>phổi</a:t>
            </a:r>
            <a:r>
              <a:rPr lang="en-US"/>
              <a:t> </a:t>
            </a:r>
            <a:r>
              <a:rPr lang="en-US" err="1"/>
              <a:t>có</a:t>
            </a:r>
            <a:r>
              <a:rPr lang="en-US"/>
              <a:t> </a:t>
            </a:r>
            <a:r>
              <a:rPr lang="en-US" err="1"/>
              <a:t>tổn</a:t>
            </a:r>
            <a:r>
              <a:rPr lang="en-US"/>
              <a:t> </a:t>
            </a:r>
            <a:r>
              <a:rPr lang="en-US" err="1"/>
              <a:t>thương</a:t>
            </a:r>
            <a:r>
              <a:rPr lang="en-US"/>
              <a:t> </a:t>
            </a:r>
            <a:r>
              <a:rPr lang="en-US" err="1"/>
              <a:t>khoảng</a:t>
            </a:r>
            <a:r>
              <a:rPr lang="en-US"/>
              <a:t> </a:t>
            </a:r>
            <a:r>
              <a:rPr lang="en-US" err="1"/>
              <a:t>kẽ</a:t>
            </a:r>
            <a:r>
              <a:rPr lang="en-US"/>
              <a:t> </a:t>
            </a:r>
            <a:r>
              <a:rPr lang="en-US" err="1"/>
              <a:t>lan</a:t>
            </a:r>
            <a:r>
              <a:rPr lang="en-US"/>
              <a:t> </a:t>
            </a:r>
            <a:r>
              <a:rPr lang="en-US" err="1"/>
              <a:t>toả</a:t>
            </a:r>
            <a:r>
              <a:rPr lang="en-US"/>
              <a:t>, 2 </a:t>
            </a:r>
            <a:r>
              <a:rPr lang="en-US" err="1"/>
              <a:t>đáy</a:t>
            </a:r>
            <a:r>
              <a:rPr lang="en-US"/>
              <a:t> </a:t>
            </a:r>
            <a:r>
              <a:rPr lang="en-US" err="1"/>
              <a:t>phổi</a:t>
            </a:r>
            <a:r>
              <a:rPr lang="en-US"/>
              <a:t> </a:t>
            </a:r>
            <a:r>
              <a:rPr lang="en-US" err="1"/>
              <a:t>sáng</a:t>
            </a:r>
            <a:endParaRPr lang="en-US"/>
          </a:p>
          <a:p>
            <a:pPr marL="0" indent="0">
              <a:buNone/>
            </a:pPr>
            <a:r>
              <a:rPr lang="en-US" smtClean="0"/>
              <a:t> -</a:t>
            </a:r>
            <a:r>
              <a:rPr lang="en-US"/>
              <a:t>Protein </a:t>
            </a:r>
            <a:r>
              <a:rPr lang="en-US" err="1"/>
              <a:t>dịch</a:t>
            </a:r>
            <a:r>
              <a:rPr lang="en-US"/>
              <a:t> </a:t>
            </a:r>
            <a:r>
              <a:rPr lang="en-US" err="1"/>
              <a:t>phù</a:t>
            </a:r>
            <a:r>
              <a:rPr lang="en-US"/>
              <a:t>/ protein </a:t>
            </a:r>
            <a:r>
              <a:rPr lang="en-US" err="1"/>
              <a:t>huyết</a:t>
            </a:r>
            <a:r>
              <a:rPr lang="en-US"/>
              <a:t> </a:t>
            </a:r>
            <a:r>
              <a:rPr lang="en-US" err="1"/>
              <a:t>tương</a:t>
            </a:r>
            <a:r>
              <a:rPr lang="en-US"/>
              <a:t> &gt;0,6</a:t>
            </a:r>
          </a:p>
          <a:p>
            <a:pPr marL="0" indent="0">
              <a:buNone/>
            </a:pPr>
            <a:r>
              <a:rPr lang="en-US" smtClean="0"/>
              <a:t> -</a:t>
            </a:r>
            <a:r>
              <a:rPr lang="en-US" err="1"/>
              <a:t>Phù</a:t>
            </a:r>
            <a:r>
              <a:rPr lang="en-US"/>
              <a:t> </a:t>
            </a:r>
            <a:r>
              <a:rPr lang="en-US" err="1"/>
              <a:t>phổi</a:t>
            </a:r>
            <a:r>
              <a:rPr lang="en-US"/>
              <a:t> </a:t>
            </a:r>
            <a:r>
              <a:rPr lang="en-US" err="1"/>
              <a:t>cấp</a:t>
            </a:r>
            <a:r>
              <a:rPr lang="en-US"/>
              <a:t> </a:t>
            </a:r>
            <a:r>
              <a:rPr lang="en-US" err="1"/>
              <a:t>tổn</a:t>
            </a:r>
            <a:r>
              <a:rPr lang="en-US"/>
              <a:t> </a:t>
            </a:r>
            <a:r>
              <a:rPr lang="en-US" err="1"/>
              <a:t>thương</a:t>
            </a:r>
            <a:r>
              <a:rPr lang="en-US"/>
              <a:t> ở </a:t>
            </a:r>
            <a:r>
              <a:rPr lang="en-US" err="1"/>
              <a:t>giai</a:t>
            </a:r>
            <a:r>
              <a:rPr lang="en-US"/>
              <a:t> </a:t>
            </a:r>
            <a:r>
              <a:rPr lang="en-US" err="1"/>
              <a:t>đoạn</a:t>
            </a:r>
            <a:r>
              <a:rPr lang="en-US"/>
              <a:t> </a:t>
            </a:r>
            <a:r>
              <a:rPr lang="en-US" err="1"/>
              <a:t>toàn</a:t>
            </a:r>
            <a:r>
              <a:rPr lang="en-US"/>
              <a:t> </a:t>
            </a:r>
            <a:r>
              <a:rPr lang="en-US" err="1"/>
              <a:t>phát</a:t>
            </a:r>
            <a:r>
              <a:rPr lang="en-US"/>
              <a:t> </a:t>
            </a:r>
            <a:r>
              <a:rPr lang="en-US" err="1"/>
              <a:t>là</a:t>
            </a:r>
            <a:r>
              <a:rPr lang="en-US"/>
              <a:t> </a:t>
            </a:r>
            <a:r>
              <a:rPr lang="en-US" err="1"/>
              <a:t>đặc</a:t>
            </a:r>
            <a:r>
              <a:rPr lang="en-US"/>
              <a:t> </a:t>
            </a:r>
            <a:r>
              <a:rPr lang="en-US" err="1"/>
              <a:t>trưng</a:t>
            </a:r>
            <a:r>
              <a:rPr lang="en-US"/>
              <a:t> </a:t>
            </a:r>
            <a:r>
              <a:rPr lang="en-US" err="1"/>
              <a:t>của</a:t>
            </a:r>
            <a:r>
              <a:rPr lang="en-US"/>
              <a:t> </a:t>
            </a:r>
            <a:r>
              <a:rPr lang="en-US" err="1"/>
              <a:t>suy</a:t>
            </a:r>
            <a:r>
              <a:rPr lang="en-US"/>
              <a:t> </a:t>
            </a:r>
            <a:r>
              <a:rPr lang="en-US" err="1"/>
              <a:t>hô</a:t>
            </a:r>
            <a:r>
              <a:rPr lang="en-US"/>
              <a:t> </a:t>
            </a:r>
            <a:r>
              <a:rPr lang="en-US" err="1"/>
              <a:t>hấp</a:t>
            </a:r>
            <a:r>
              <a:rPr lang="en-US"/>
              <a:t> </a:t>
            </a:r>
            <a:r>
              <a:rPr lang="en-US" err="1"/>
              <a:t>tiến</a:t>
            </a:r>
            <a:r>
              <a:rPr lang="en-US"/>
              <a:t> </a:t>
            </a:r>
            <a:r>
              <a:rPr lang="en-US" err="1"/>
              <a:t>triển</a:t>
            </a:r>
            <a:r>
              <a:rPr lang="en-US"/>
              <a:t>.</a:t>
            </a:r>
          </a:p>
          <a:p>
            <a:pPr marL="0" indent="0">
              <a:buNone/>
            </a:pPr>
            <a:endParaRPr lang="en-US"/>
          </a:p>
        </p:txBody>
      </p:sp>
      <p:sp>
        <p:nvSpPr>
          <p:cNvPr id="4" name="Title 1"/>
          <p:cNvSpPr>
            <a:spLocks noGrp="1"/>
          </p:cNvSpPr>
          <p:nvPr>
            <p:ph type="title"/>
          </p:nvPr>
        </p:nvSpPr>
        <p:spPr/>
        <p:txBody>
          <a:bodyPr>
            <a:normAutofit/>
          </a:bodyPr>
          <a:lstStyle/>
          <a:p>
            <a:pPr eaLnBrk="1" hangingPunct="1"/>
            <a:r>
              <a:rPr lang="en-US" altLang="en-US" sz="3200" b="1" smtClean="0">
                <a:latin typeface="+mn-lt"/>
                <a:cs typeface="Times New Roman" pitchFamily="18" charset="0"/>
              </a:rPr>
              <a:t>1.5. </a:t>
            </a:r>
            <a:r>
              <a:rPr lang="en-US" altLang="en-US" sz="3200" b="1" err="1" smtClean="0">
                <a:latin typeface="+mn-lt"/>
                <a:cs typeface="Times New Roman" pitchFamily="18" charset="0"/>
              </a:rPr>
              <a:t>Chẩn</a:t>
            </a:r>
            <a:r>
              <a:rPr lang="en-US" altLang="en-US" sz="3200" b="1" smtClean="0">
                <a:latin typeface="+mn-lt"/>
                <a:cs typeface="Times New Roman" pitchFamily="18" charset="0"/>
              </a:rPr>
              <a:t> </a:t>
            </a:r>
            <a:r>
              <a:rPr lang="en-US" altLang="en-US" sz="3200" b="1" err="1" smtClean="0">
                <a:latin typeface="+mn-lt"/>
                <a:cs typeface="Times New Roman" pitchFamily="18" charset="0"/>
              </a:rPr>
              <a:t>đoán</a:t>
            </a:r>
            <a:endParaRPr lang="en-US" altLang="en-US" sz="3200" b="1" smtClean="0">
              <a:latin typeface="+mn-lt"/>
              <a:cs typeface="Times New Roman" pitchFamily="18" charset="0"/>
            </a:endParaRPr>
          </a:p>
        </p:txBody>
      </p:sp>
    </p:spTree>
    <p:extLst>
      <p:ext uri="{BB962C8B-B14F-4D97-AF65-F5344CB8AC3E}">
        <p14:creationId xmlns:p14="http://schemas.microsoft.com/office/powerpoint/2010/main" val="193906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143000"/>
            <a:ext cx="8229600" cy="990600"/>
          </a:xfrm>
        </p:spPr>
        <p:txBody>
          <a:bodyPr>
            <a:normAutofit lnSpcReduction="10000"/>
          </a:bodyPr>
          <a:lstStyle/>
          <a:p>
            <a:pPr marL="0" indent="0">
              <a:buNone/>
            </a:pPr>
            <a:r>
              <a:rPr lang="en-US" sz="3000" err="1" smtClean="0"/>
              <a:t>Chẩn</a:t>
            </a:r>
            <a:r>
              <a:rPr lang="en-US" sz="3000" smtClean="0"/>
              <a:t> </a:t>
            </a:r>
            <a:r>
              <a:rPr lang="en-US" sz="3000" err="1" smtClean="0"/>
              <a:t>đoán</a:t>
            </a:r>
            <a:r>
              <a:rPr lang="en-US" sz="3000" smtClean="0"/>
              <a:t> </a:t>
            </a:r>
            <a:r>
              <a:rPr lang="en-US" sz="3000" err="1" smtClean="0"/>
              <a:t>phân</a:t>
            </a:r>
            <a:r>
              <a:rPr lang="en-US" sz="3000" smtClean="0"/>
              <a:t> </a:t>
            </a:r>
            <a:r>
              <a:rPr lang="en-US" sz="3000" err="1" smtClean="0"/>
              <a:t>biệt</a:t>
            </a:r>
            <a:r>
              <a:rPr lang="en-US" sz="3000" smtClean="0"/>
              <a:t> </a:t>
            </a:r>
            <a:r>
              <a:rPr lang="en-US" sz="3000" err="1" smtClean="0"/>
              <a:t>giữa</a:t>
            </a:r>
            <a:r>
              <a:rPr lang="en-US" sz="3000" smtClean="0"/>
              <a:t> </a:t>
            </a:r>
            <a:r>
              <a:rPr lang="en-US" sz="3000" err="1" smtClean="0"/>
              <a:t>Phù</a:t>
            </a:r>
            <a:r>
              <a:rPr lang="en-US" sz="3000" smtClean="0"/>
              <a:t> </a:t>
            </a:r>
            <a:r>
              <a:rPr lang="en-US" sz="3000" err="1" smtClean="0"/>
              <a:t>phổi</a:t>
            </a:r>
            <a:r>
              <a:rPr lang="en-US" sz="3000" smtClean="0"/>
              <a:t> </a:t>
            </a:r>
            <a:r>
              <a:rPr lang="en-US" sz="3000" err="1" smtClean="0"/>
              <a:t>cấp</a:t>
            </a:r>
            <a:r>
              <a:rPr lang="en-US" sz="3000" smtClean="0"/>
              <a:t> </a:t>
            </a:r>
            <a:r>
              <a:rPr lang="en-US" sz="3000" err="1" smtClean="0"/>
              <a:t>huyết</a:t>
            </a:r>
            <a:r>
              <a:rPr lang="en-US" sz="3000" smtClean="0"/>
              <a:t> </a:t>
            </a:r>
            <a:r>
              <a:rPr lang="en-US" sz="3000" err="1" smtClean="0"/>
              <a:t>động</a:t>
            </a:r>
            <a:r>
              <a:rPr lang="en-US" sz="3000" smtClean="0"/>
              <a:t> </a:t>
            </a:r>
            <a:r>
              <a:rPr lang="en-US" sz="3000" err="1" smtClean="0"/>
              <a:t>và</a:t>
            </a:r>
            <a:r>
              <a:rPr lang="en-US" sz="3000" smtClean="0"/>
              <a:t> </a:t>
            </a:r>
            <a:r>
              <a:rPr lang="en-US" sz="3000" err="1" smtClean="0"/>
              <a:t>phù</a:t>
            </a:r>
            <a:r>
              <a:rPr lang="en-US" sz="3000" smtClean="0"/>
              <a:t> </a:t>
            </a:r>
            <a:r>
              <a:rPr lang="en-US" sz="3000" err="1" smtClean="0"/>
              <a:t>phổi</a:t>
            </a:r>
            <a:r>
              <a:rPr lang="en-US" sz="3000" smtClean="0"/>
              <a:t> </a:t>
            </a:r>
            <a:r>
              <a:rPr lang="en-US" sz="3000" err="1" smtClean="0"/>
              <a:t>cấp</a:t>
            </a:r>
            <a:r>
              <a:rPr lang="en-US" sz="3000" smtClean="0"/>
              <a:t> </a:t>
            </a:r>
            <a:r>
              <a:rPr lang="en-US" sz="3000" err="1" smtClean="0"/>
              <a:t>tổn</a:t>
            </a:r>
            <a:r>
              <a:rPr lang="en-US" sz="3000" smtClean="0"/>
              <a:t> </a:t>
            </a:r>
            <a:r>
              <a:rPr lang="en-US" sz="3000" err="1" smtClean="0"/>
              <a:t>thương</a:t>
            </a:r>
            <a:endParaRPr lang="en-US" sz="3000" smtClean="0"/>
          </a:p>
          <a:p>
            <a:pPr marL="0" indent="0">
              <a:buNone/>
            </a:pPr>
            <a:endParaRPr lang="en-US" sz="3000"/>
          </a:p>
        </p:txBody>
      </p:sp>
      <p:sp>
        <p:nvSpPr>
          <p:cNvPr id="4" name="Title 1"/>
          <p:cNvSpPr>
            <a:spLocks noGrp="1"/>
          </p:cNvSpPr>
          <p:nvPr>
            <p:ph type="title"/>
          </p:nvPr>
        </p:nvSpPr>
        <p:spPr/>
        <p:txBody>
          <a:bodyPr>
            <a:normAutofit/>
          </a:bodyPr>
          <a:lstStyle/>
          <a:p>
            <a:pPr eaLnBrk="1" hangingPunct="1"/>
            <a:r>
              <a:rPr lang="en-US" altLang="en-US" sz="3200" b="1" smtClean="0">
                <a:latin typeface="+mn-lt"/>
                <a:cs typeface="Times New Roman" pitchFamily="18" charset="0"/>
              </a:rPr>
              <a:t>1.5. </a:t>
            </a:r>
            <a:r>
              <a:rPr lang="en-US" altLang="en-US" sz="3200" b="1" err="1" smtClean="0">
                <a:latin typeface="+mn-lt"/>
                <a:cs typeface="Times New Roman" pitchFamily="18" charset="0"/>
              </a:rPr>
              <a:t>Chẩn</a:t>
            </a:r>
            <a:r>
              <a:rPr lang="en-US" altLang="en-US" sz="3200" b="1" smtClean="0">
                <a:latin typeface="+mn-lt"/>
                <a:cs typeface="Times New Roman" pitchFamily="18" charset="0"/>
              </a:rPr>
              <a:t> </a:t>
            </a:r>
            <a:r>
              <a:rPr lang="en-US" altLang="en-US" sz="3200" b="1" err="1" smtClean="0">
                <a:latin typeface="+mn-lt"/>
                <a:cs typeface="Times New Roman" pitchFamily="18" charset="0"/>
              </a:rPr>
              <a:t>đoán</a:t>
            </a:r>
            <a:endParaRPr lang="en-US" altLang="en-US" sz="3200" b="1" smtClean="0">
              <a:latin typeface="+mn-lt"/>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04800" y="2133600"/>
            <a:ext cx="8534400" cy="4724400"/>
          </a:xfrm>
          <a:prstGeom prst="rect">
            <a:avLst/>
          </a:prstGeom>
        </p:spPr>
      </p:pic>
    </p:spTree>
    <p:extLst>
      <p:ext uri="{BB962C8B-B14F-4D97-AF65-F5344CB8AC3E}">
        <p14:creationId xmlns:p14="http://schemas.microsoft.com/office/powerpoint/2010/main" val="362029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err="1" smtClean="0"/>
              <a:t>Phù</a:t>
            </a:r>
            <a:r>
              <a:rPr lang="en-US" smtClean="0"/>
              <a:t> </a:t>
            </a:r>
            <a:r>
              <a:rPr lang="en-US" err="1"/>
              <a:t>phổi</a:t>
            </a:r>
            <a:r>
              <a:rPr lang="en-US"/>
              <a:t> </a:t>
            </a:r>
            <a:r>
              <a:rPr lang="en-US" err="1"/>
              <a:t>cấp</a:t>
            </a:r>
            <a:r>
              <a:rPr lang="en-US"/>
              <a:t> </a:t>
            </a:r>
            <a:r>
              <a:rPr lang="en-US" err="1"/>
              <a:t>huyết</a:t>
            </a:r>
            <a:r>
              <a:rPr lang="en-US"/>
              <a:t> </a:t>
            </a:r>
            <a:r>
              <a:rPr lang="en-US" err="1"/>
              <a:t>động</a:t>
            </a:r>
            <a:r>
              <a:rPr lang="en-US"/>
              <a:t>: </a:t>
            </a:r>
            <a:r>
              <a:rPr lang="en-US" err="1"/>
              <a:t>Tư</a:t>
            </a:r>
            <a:r>
              <a:rPr lang="en-US"/>
              <a:t> </a:t>
            </a:r>
            <a:r>
              <a:rPr lang="en-US" err="1"/>
              <a:t>thế</a:t>
            </a:r>
            <a:r>
              <a:rPr lang="en-US"/>
              <a:t> </a:t>
            </a:r>
            <a:r>
              <a:rPr lang="en-US" err="1"/>
              <a:t>ngồi</a:t>
            </a:r>
            <a:r>
              <a:rPr lang="en-US"/>
              <a:t> </a:t>
            </a:r>
            <a:r>
              <a:rPr lang="en-US" err="1"/>
              <a:t>thõng</a:t>
            </a:r>
            <a:r>
              <a:rPr lang="en-US"/>
              <a:t> </a:t>
            </a:r>
            <a:r>
              <a:rPr lang="en-US" err="1"/>
              <a:t>chân</a:t>
            </a:r>
            <a:r>
              <a:rPr lang="en-US"/>
              <a:t>, </a:t>
            </a:r>
            <a:r>
              <a:rPr lang="en-US" err="1"/>
              <a:t>thở</a:t>
            </a:r>
            <a:r>
              <a:rPr lang="en-US"/>
              <a:t> oxy 8-10L/</a:t>
            </a:r>
            <a:r>
              <a:rPr lang="en-US" err="1"/>
              <a:t>phút</a:t>
            </a:r>
            <a:r>
              <a:rPr lang="en-US"/>
              <a:t>, </a:t>
            </a:r>
            <a:r>
              <a:rPr lang="en-US" err="1"/>
              <a:t>tiêm</a:t>
            </a:r>
            <a:r>
              <a:rPr lang="en-US"/>
              <a:t> </a:t>
            </a:r>
            <a:r>
              <a:rPr lang="en-US" err="1"/>
              <a:t>morphin</a:t>
            </a:r>
            <a:r>
              <a:rPr lang="en-US"/>
              <a:t> 0.01g </a:t>
            </a:r>
            <a:r>
              <a:rPr lang="en-US" err="1"/>
              <a:t>timhx</a:t>
            </a:r>
            <a:r>
              <a:rPr lang="en-US"/>
              <a:t> </a:t>
            </a:r>
            <a:r>
              <a:rPr lang="en-US" err="1"/>
              <a:t>mạch</a:t>
            </a:r>
            <a:r>
              <a:rPr lang="en-US"/>
              <a:t>, </a:t>
            </a:r>
            <a:r>
              <a:rPr lang="en-US" err="1"/>
              <a:t>tiêm</a:t>
            </a:r>
            <a:r>
              <a:rPr lang="en-US"/>
              <a:t> Lasix 20mg 2-5 </a:t>
            </a:r>
            <a:r>
              <a:rPr lang="en-US" err="1"/>
              <a:t>ống</a:t>
            </a:r>
            <a:r>
              <a:rPr lang="en-US"/>
              <a:t> TM, </a:t>
            </a:r>
            <a:r>
              <a:rPr lang="en-US" err="1"/>
              <a:t>tiêm</a:t>
            </a:r>
            <a:r>
              <a:rPr lang="en-US"/>
              <a:t> Digoxin 0,4 mg TM </a:t>
            </a:r>
            <a:r>
              <a:rPr lang="en-US" err="1"/>
              <a:t>nếu</a:t>
            </a:r>
            <a:r>
              <a:rPr lang="en-US"/>
              <a:t> </a:t>
            </a:r>
            <a:r>
              <a:rPr lang="en-US" err="1"/>
              <a:t>không</a:t>
            </a:r>
            <a:r>
              <a:rPr lang="en-US"/>
              <a:t> </a:t>
            </a:r>
            <a:r>
              <a:rPr lang="en-US" err="1"/>
              <a:t>đỡ</a:t>
            </a:r>
            <a:r>
              <a:rPr lang="en-US"/>
              <a:t> </a:t>
            </a:r>
            <a:r>
              <a:rPr lang="en-US" err="1"/>
              <a:t>đặt</a:t>
            </a:r>
            <a:r>
              <a:rPr lang="en-US"/>
              <a:t> </a:t>
            </a:r>
            <a:r>
              <a:rPr lang="en-US" err="1"/>
              <a:t>ống</a:t>
            </a:r>
            <a:r>
              <a:rPr lang="en-US"/>
              <a:t> </a:t>
            </a:r>
            <a:r>
              <a:rPr lang="en-US" err="1"/>
              <a:t>nội</a:t>
            </a:r>
            <a:r>
              <a:rPr lang="en-US"/>
              <a:t> </a:t>
            </a:r>
            <a:r>
              <a:rPr lang="en-US" err="1"/>
              <a:t>khí</a:t>
            </a:r>
            <a:r>
              <a:rPr lang="en-US"/>
              <a:t> </a:t>
            </a:r>
            <a:r>
              <a:rPr lang="en-US" err="1"/>
              <a:t>quản</a:t>
            </a:r>
            <a:r>
              <a:rPr lang="en-US"/>
              <a:t>, </a:t>
            </a:r>
            <a:r>
              <a:rPr lang="en-US" err="1"/>
              <a:t>hút</a:t>
            </a:r>
            <a:r>
              <a:rPr lang="en-US"/>
              <a:t> </a:t>
            </a:r>
            <a:r>
              <a:rPr lang="en-US" err="1"/>
              <a:t>đờm</a:t>
            </a:r>
            <a:r>
              <a:rPr lang="en-US"/>
              <a:t>.</a:t>
            </a:r>
          </a:p>
          <a:p>
            <a:r>
              <a:rPr lang="en-US" err="1" smtClean="0"/>
              <a:t>Phù</a:t>
            </a:r>
            <a:r>
              <a:rPr lang="en-US" smtClean="0"/>
              <a:t> </a:t>
            </a:r>
            <a:r>
              <a:rPr lang="en-US" err="1"/>
              <a:t>phổi</a:t>
            </a:r>
            <a:r>
              <a:rPr lang="en-US"/>
              <a:t> </a:t>
            </a:r>
            <a:r>
              <a:rPr lang="en-US" err="1"/>
              <a:t>tổn</a:t>
            </a:r>
            <a:r>
              <a:rPr lang="en-US"/>
              <a:t> </a:t>
            </a:r>
            <a:r>
              <a:rPr lang="en-US" err="1"/>
              <a:t>thương</a:t>
            </a:r>
            <a:r>
              <a:rPr lang="en-US"/>
              <a:t>: </a:t>
            </a:r>
            <a:r>
              <a:rPr lang="en-US" err="1"/>
              <a:t>Tư</a:t>
            </a:r>
            <a:r>
              <a:rPr lang="en-US"/>
              <a:t> </a:t>
            </a:r>
            <a:r>
              <a:rPr lang="en-US" err="1"/>
              <a:t>thế</a:t>
            </a:r>
            <a:r>
              <a:rPr lang="en-US"/>
              <a:t> </a:t>
            </a:r>
            <a:r>
              <a:rPr lang="en-US" err="1"/>
              <a:t>nửa</a:t>
            </a:r>
            <a:r>
              <a:rPr lang="en-US"/>
              <a:t> </a:t>
            </a:r>
            <a:r>
              <a:rPr lang="en-US" err="1"/>
              <a:t>ngồi</a:t>
            </a:r>
            <a:r>
              <a:rPr lang="en-US"/>
              <a:t>, </a:t>
            </a:r>
            <a:r>
              <a:rPr lang="en-US" err="1"/>
              <a:t>Đặt</a:t>
            </a:r>
            <a:r>
              <a:rPr lang="en-US"/>
              <a:t> </a:t>
            </a:r>
            <a:r>
              <a:rPr lang="en-US" err="1"/>
              <a:t>ông</a:t>
            </a:r>
            <a:r>
              <a:rPr lang="en-US"/>
              <a:t> </a:t>
            </a:r>
            <a:r>
              <a:rPr lang="en-US" err="1"/>
              <a:t>nội</a:t>
            </a:r>
            <a:r>
              <a:rPr lang="en-US"/>
              <a:t> </a:t>
            </a:r>
            <a:r>
              <a:rPr lang="en-US" err="1"/>
              <a:t>khí</a:t>
            </a:r>
            <a:r>
              <a:rPr lang="en-US"/>
              <a:t> </a:t>
            </a:r>
            <a:r>
              <a:rPr lang="en-US" err="1"/>
              <a:t>quản</a:t>
            </a:r>
            <a:r>
              <a:rPr lang="en-US"/>
              <a:t>, </a:t>
            </a:r>
            <a:r>
              <a:rPr lang="en-US" err="1"/>
              <a:t>hút</a:t>
            </a:r>
            <a:r>
              <a:rPr lang="en-US"/>
              <a:t> </a:t>
            </a:r>
            <a:r>
              <a:rPr lang="en-US" err="1"/>
              <a:t>đờm</a:t>
            </a:r>
            <a:r>
              <a:rPr lang="en-US"/>
              <a:t>. </a:t>
            </a:r>
            <a:r>
              <a:rPr lang="en-US" err="1"/>
              <a:t>Thở</a:t>
            </a:r>
            <a:r>
              <a:rPr lang="en-US"/>
              <a:t> </a:t>
            </a:r>
            <a:r>
              <a:rPr lang="en-US" err="1"/>
              <a:t>máy</a:t>
            </a:r>
            <a:r>
              <a:rPr lang="en-US"/>
              <a:t> </a:t>
            </a:r>
            <a:r>
              <a:rPr lang="en-US" err="1"/>
              <a:t>với</a:t>
            </a:r>
            <a:r>
              <a:rPr lang="en-US"/>
              <a:t> oxy 40% </a:t>
            </a:r>
            <a:r>
              <a:rPr lang="en-US" err="1"/>
              <a:t>áp</a:t>
            </a:r>
            <a:r>
              <a:rPr lang="en-US"/>
              <a:t> </a:t>
            </a:r>
            <a:r>
              <a:rPr lang="en-US" err="1"/>
              <a:t>lực</a:t>
            </a:r>
            <a:r>
              <a:rPr lang="en-US"/>
              <a:t> </a:t>
            </a:r>
            <a:r>
              <a:rPr lang="en-US" err="1"/>
              <a:t>dương</a:t>
            </a:r>
            <a:r>
              <a:rPr lang="en-US"/>
              <a:t> </a:t>
            </a:r>
            <a:r>
              <a:rPr lang="en-US" err="1"/>
              <a:t>liên</a:t>
            </a:r>
            <a:r>
              <a:rPr lang="en-US"/>
              <a:t> </a:t>
            </a:r>
            <a:r>
              <a:rPr lang="en-US" err="1"/>
              <a:t>tục</a:t>
            </a:r>
            <a:r>
              <a:rPr lang="en-US"/>
              <a:t>. </a:t>
            </a:r>
            <a:r>
              <a:rPr lang="en-US" err="1"/>
              <a:t>dùng</a:t>
            </a:r>
            <a:r>
              <a:rPr lang="en-US"/>
              <a:t> Corticoid, </a:t>
            </a:r>
            <a:r>
              <a:rPr lang="en-US" err="1"/>
              <a:t>kháng</a:t>
            </a:r>
            <a:r>
              <a:rPr lang="en-US"/>
              <a:t> </a:t>
            </a:r>
            <a:r>
              <a:rPr lang="en-US" err="1"/>
              <a:t>sinh</a:t>
            </a:r>
            <a:r>
              <a:rPr lang="en-US"/>
              <a:t> </a:t>
            </a:r>
            <a:r>
              <a:rPr lang="en-US" err="1"/>
              <a:t>đề</a:t>
            </a:r>
            <a:r>
              <a:rPr lang="en-US"/>
              <a:t> </a:t>
            </a:r>
            <a:r>
              <a:rPr lang="en-US" err="1"/>
              <a:t>phòng</a:t>
            </a:r>
            <a:r>
              <a:rPr lang="en-US"/>
              <a:t> </a:t>
            </a:r>
            <a:r>
              <a:rPr lang="en-US" err="1"/>
              <a:t>bội</a:t>
            </a:r>
            <a:r>
              <a:rPr lang="en-US"/>
              <a:t> </a:t>
            </a:r>
            <a:r>
              <a:rPr lang="en-US" err="1"/>
              <a:t>nhiễm</a:t>
            </a:r>
            <a:r>
              <a:rPr lang="en-US"/>
              <a:t>.</a:t>
            </a:r>
          </a:p>
          <a:p>
            <a:endParaRPr lang="en-US"/>
          </a:p>
        </p:txBody>
      </p:sp>
      <p:sp>
        <p:nvSpPr>
          <p:cNvPr id="4" name="Title 1"/>
          <p:cNvSpPr>
            <a:spLocks noGrp="1"/>
          </p:cNvSpPr>
          <p:nvPr>
            <p:ph type="title"/>
          </p:nvPr>
        </p:nvSpPr>
        <p:spPr/>
        <p:txBody>
          <a:bodyPr>
            <a:normAutofit/>
          </a:bodyPr>
          <a:lstStyle/>
          <a:p>
            <a:pPr eaLnBrk="1" hangingPunct="1"/>
            <a:r>
              <a:rPr lang="en-US" altLang="en-US" sz="3200" b="1" smtClean="0">
                <a:latin typeface="Times New Roman" pitchFamily="18" charset="0"/>
                <a:cs typeface="Times New Roman" pitchFamily="18" charset="0"/>
              </a:rPr>
              <a:t>1.6. </a:t>
            </a:r>
            <a:r>
              <a:rPr lang="en-US" altLang="en-US" sz="3200" b="1" err="1" smtClean="0">
                <a:latin typeface="Times New Roman" pitchFamily="18" charset="0"/>
                <a:cs typeface="Times New Roman" pitchFamily="18" charset="0"/>
              </a:rPr>
              <a:t>Xử</a:t>
            </a:r>
            <a:r>
              <a:rPr lang="en-US" altLang="en-US" sz="3200" b="1" smtClean="0">
                <a:latin typeface="Times New Roman" pitchFamily="18" charset="0"/>
                <a:cs typeface="Times New Roman" pitchFamily="18" charset="0"/>
              </a:rPr>
              <a:t> </a:t>
            </a:r>
            <a:r>
              <a:rPr lang="en-US" altLang="en-US" sz="3200" b="1" err="1" smtClean="0">
                <a:latin typeface="Times New Roman" pitchFamily="18" charset="0"/>
                <a:cs typeface="Times New Roman" pitchFamily="18" charset="0"/>
              </a:rPr>
              <a:t>trí</a:t>
            </a:r>
            <a:endParaRPr lang="en-US" altLang="en-US" sz="3200" b="1" smtClean="0">
              <a:latin typeface="Times New Roman" pitchFamily="18" charset="0"/>
              <a:cs typeface="Times New Roman" pitchFamily="18" charset="0"/>
            </a:endParaRPr>
          </a:p>
        </p:txBody>
      </p:sp>
    </p:spTree>
    <p:extLst>
      <p:ext uri="{BB962C8B-B14F-4D97-AF65-F5344CB8AC3E}">
        <p14:creationId xmlns:p14="http://schemas.microsoft.com/office/powerpoint/2010/main" val="419404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1359</TotalTime>
  <Words>2043</Words>
  <Application>Microsoft Office PowerPoint</Application>
  <PresentationFormat>On-screen Show (4:3)</PresentationFormat>
  <Paragraphs>176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CHĂM SÓC BỆNH NHÂN PHÙ PHỔI CẤP</vt:lpstr>
      <vt:lpstr>DANH SÁCH NHÓM</vt:lpstr>
      <vt:lpstr>I. TỔNG QUAN VỀ PHÙ PHỔI CẤP</vt:lpstr>
      <vt:lpstr>1.3. Nguyên nhân</vt:lpstr>
      <vt:lpstr>1.4. Triệu chứng</vt:lpstr>
      <vt:lpstr>1.5. Chẩn đoán</vt:lpstr>
      <vt:lpstr>1.5. Chẩn đoán</vt:lpstr>
      <vt:lpstr>1.5. Chẩn đoán</vt:lpstr>
      <vt:lpstr>1.6. Xử trí</vt:lpstr>
      <vt:lpstr>1.7. Điều trị</vt:lpstr>
      <vt:lpstr>II. QUY TRÌNH CHĂM SÓC BỆNH NHÂN PHÙ PHỔI CẤP</vt:lpstr>
      <vt:lpstr>PowerPoint Presentation</vt:lpstr>
      <vt:lpstr>PowerPoint Presentation</vt:lpstr>
      <vt:lpstr>PowerPoint Presentation</vt:lpstr>
      <vt:lpstr>PowerPoint Presentation</vt:lpstr>
      <vt:lpstr>Đánh giá</vt:lpstr>
      <vt:lpstr>Câu hỏi lượng giá.</vt:lpstr>
      <vt:lpstr>Câu hỏi lượng giá.</vt:lpstr>
      <vt:lpstr>Câu hỏi lượng giá.</vt:lpstr>
      <vt:lpstr>Câu hỏi lượng giá.</vt:lpstr>
      <vt:lpstr>CẢM ƠN THẦY VÀ CÁC BẠN ĐÃ CHÚ Ý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CHĂM SÓC BỆNH NHÂN SUY HÔ HẤP CẤP</dc:title>
  <dc:creator>PC</dc:creator>
  <cp:lastModifiedBy>PC</cp:lastModifiedBy>
  <cp:revision>20</cp:revision>
  <dcterms:created xsi:type="dcterms:W3CDTF">2016-09-04T13:04:26Z</dcterms:created>
  <dcterms:modified xsi:type="dcterms:W3CDTF">2016-09-05T13:03:27Z</dcterms:modified>
</cp:coreProperties>
</file>