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8" r:id="rId2"/>
    <p:sldId id="279" r:id="rId3"/>
    <p:sldId id="270" r:id="rId4"/>
    <p:sldId id="273" r:id="rId5"/>
    <p:sldId id="274" r:id="rId6"/>
    <p:sldId id="283" r:id="rId7"/>
    <p:sldId id="276" r:id="rId8"/>
    <p:sldId id="282" r:id="rId9"/>
    <p:sldId id="280" r:id="rId10"/>
    <p:sldId id="263" r:id="rId11"/>
    <p:sldId id="264" r:id="rId12"/>
    <p:sldId id="265" r:id="rId13"/>
    <p:sldId id="266" r:id="rId14"/>
    <p:sldId id="267" r:id="rId15"/>
    <p:sldId id="268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3D702B-F7C7-4C9A-84C4-FA02C2CC7DCA}" type="doc">
      <dgm:prSet loTypeId="urn:microsoft.com/office/officeart/2005/8/layout/radial6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348FF48-6573-4347-B135-D8B86211BBA5}">
      <dgm:prSet phldrT="[Text]" custT="1"/>
      <dgm:spPr>
        <a:xfrm>
          <a:off x="3074003" y="1211"/>
          <a:ext cx="1319592" cy="1319592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400" b="1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Các</a:t>
          </a:r>
          <a:r>
            <a:rPr lang="en-US" sz="2400" b="1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bệnh</a:t>
          </a:r>
          <a:r>
            <a:rPr lang="en-US" sz="2400" b="1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về</a:t>
          </a:r>
          <a:r>
            <a:rPr lang="en-US" sz="2400" b="1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tim</a:t>
          </a:r>
          <a:r>
            <a:rPr lang="en-US" sz="2400" b="1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mạch</a:t>
          </a:r>
          <a:endParaRPr lang="en-US" sz="2400" b="1" dirty="0">
            <a:solidFill>
              <a:srgbClr val="FFFF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376B1D05-569D-493A-AB3E-4890D54B522F}" type="parTrans" cxnId="{8422202C-E9DB-4C7C-93DB-26096FCFE0E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7509A90B-9C0C-46C2-89C2-BC49D304A4D7}" type="sibTrans" cxnId="{8422202C-E9DB-4C7C-93DB-26096FCFE0EF}">
      <dgm:prSet/>
      <dgm:spPr>
        <a:xfrm>
          <a:off x="1684283" y="613502"/>
          <a:ext cx="4099032" cy="4099032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09EC081-C14F-4365-AB5E-77C8177ED14E}">
      <dgm:prSet phldrT="[Text]" custT="1"/>
      <dgm:spPr>
        <a:xfrm>
          <a:off x="4978029" y="1384567"/>
          <a:ext cx="1319592" cy="1319592"/>
        </a:xfrm>
        <a:gradFill rotWithShape="0">
          <a:gsLst>
            <a:gs pos="0">
              <a:srgbClr val="8064A2">
                <a:hueOff val="-1116192"/>
                <a:satOff val="6725"/>
                <a:lumOff val="539"/>
                <a:alphaOff val="0"/>
                <a:shade val="51000"/>
                <a:satMod val="130000"/>
              </a:srgbClr>
            </a:gs>
            <a:gs pos="80000">
              <a:srgbClr val="8064A2">
                <a:hueOff val="-1116192"/>
                <a:satOff val="6725"/>
                <a:lumOff val="539"/>
                <a:alphaOff val="0"/>
                <a:shade val="93000"/>
                <a:satMod val="130000"/>
              </a:srgbClr>
            </a:gs>
            <a:gs pos="100000">
              <a:srgbClr val="8064A2">
                <a:hueOff val="-1116192"/>
                <a:satOff val="6725"/>
                <a:lumOff val="53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400" b="1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Tai</a:t>
          </a:r>
          <a:r>
            <a:rPr lang="en-US" sz="2400" b="1" baseline="0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baseline="0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biến</a:t>
          </a:r>
          <a:r>
            <a:rPr lang="en-US" sz="2400" b="1" baseline="0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baseline="0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khi</a:t>
          </a:r>
          <a:r>
            <a:rPr lang="en-US" sz="2400" b="1" baseline="0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baseline="0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phẫu</a:t>
          </a:r>
          <a:r>
            <a:rPr lang="en-US" sz="2400" b="1" baseline="0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baseline="0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thuật</a:t>
          </a:r>
          <a:endParaRPr lang="en-US" sz="2400" b="1" dirty="0">
            <a:solidFill>
              <a:srgbClr val="FFFF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DFFC468D-66D5-4E43-90B9-00B9C5E877F8}" type="parTrans" cxnId="{DCC83300-AAEF-4717-882A-4DE3459B07BB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68F367B-FE5B-4CF0-AB68-9BB59907461F}" type="sibTrans" cxnId="{DCC83300-AAEF-4717-882A-4DE3459B07BB}">
      <dgm:prSet/>
      <dgm:spPr>
        <a:xfrm>
          <a:off x="1684283" y="613502"/>
          <a:ext cx="4099032" cy="4099032"/>
        </a:xfrm>
        <a:gradFill rotWithShape="0">
          <a:gsLst>
            <a:gs pos="0">
              <a:srgbClr val="8064A2">
                <a:hueOff val="-1116192"/>
                <a:satOff val="6725"/>
                <a:lumOff val="539"/>
                <a:alphaOff val="0"/>
                <a:shade val="51000"/>
                <a:satMod val="130000"/>
              </a:srgbClr>
            </a:gs>
            <a:gs pos="80000">
              <a:srgbClr val="8064A2">
                <a:hueOff val="-1116192"/>
                <a:satOff val="6725"/>
                <a:lumOff val="539"/>
                <a:alphaOff val="0"/>
                <a:shade val="93000"/>
                <a:satMod val="130000"/>
              </a:srgbClr>
            </a:gs>
            <a:gs pos="100000">
              <a:srgbClr val="8064A2">
                <a:hueOff val="-1116192"/>
                <a:satOff val="6725"/>
                <a:lumOff val="53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5F65EE9-4861-48C0-B22F-FF8A3CAD33D7}">
      <dgm:prSet phldrT="[Text]" custT="1"/>
      <dgm:spPr>
        <a:xfrm>
          <a:off x="4250756" y="3622883"/>
          <a:ext cx="1319592" cy="1319592"/>
        </a:xfrm>
        <a:gradFill rotWithShape="0">
          <a:gsLst>
            <a:gs pos="0">
              <a:srgbClr val="8064A2">
                <a:hueOff val="-2232385"/>
                <a:satOff val="13449"/>
                <a:lumOff val="1078"/>
                <a:alphaOff val="0"/>
                <a:shade val="51000"/>
                <a:satMod val="130000"/>
              </a:srgbClr>
            </a:gs>
            <a:gs pos="80000">
              <a:srgbClr val="8064A2">
                <a:hueOff val="-2232385"/>
                <a:satOff val="13449"/>
                <a:lumOff val="1078"/>
                <a:alphaOff val="0"/>
                <a:shade val="93000"/>
                <a:satMod val="130000"/>
              </a:srgbClr>
            </a:gs>
            <a:gs pos="100000">
              <a:srgbClr val="8064A2">
                <a:hueOff val="-2232385"/>
                <a:satOff val="13449"/>
                <a:lumOff val="107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400" b="1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Ngộ</a:t>
          </a:r>
          <a:r>
            <a:rPr lang="en-US" sz="2400" b="1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độc</a:t>
          </a:r>
          <a:r>
            <a:rPr lang="en-US" sz="2400" b="1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cấp</a:t>
          </a:r>
          <a:endParaRPr lang="en-US" sz="2400" b="1" dirty="0">
            <a:solidFill>
              <a:srgbClr val="FFFF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4FA9561C-4ACD-4E03-A8B2-132F4717A5BB}" type="parTrans" cxnId="{C61AB2F8-DA48-4F4D-82E6-C16D7775BB8C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7319E4B-CB1C-4928-8C05-382E9C35EC3D}" type="sibTrans" cxnId="{C61AB2F8-DA48-4F4D-82E6-C16D7775BB8C}">
      <dgm:prSet/>
      <dgm:spPr>
        <a:xfrm>
          <a:off x="1684283" y="613502"/>
          <a:ext cx="4099032" cy="4099032"/>
        </a:xfrm>
        <a:gradFill rotWithShape="0">
          <a:gsLst>
            <a:gs pos="0">
              <a:srgbClr val="8064A2">
                <a:hueOff val="-2232385"/>
                <a:satOff val="13449"/>
                <a:lumOff val="1078"/>
                <a:alphaOff val="0"/>
                <a:shade val="51000"/>
                <a:satMod val="130000"/>
              </a:srgbClr>
            </a:gs>
            <a:gs pos="80000">
              <a:srgbClr val="8064A2">
                <a:hueOff val="-2232385"/>
                <a:satOff val="13449"/>
                <a:lumOff val="1078"/>
                <a:alphaOff val="0"/>
                <a:shade val="93000"/>
                <a:satMod val="130000"/>
              </a:srgbClr>
            </a:gs>
            <a:gs pos="100000">
              <a:srgbClr val="8064A2">
                <a:hueOff val="-2232385"/>
                <a:satOff val="13449"/>
                <a:lumOff val="107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8B3CD89D-A6CB-4EC4-B534-24E69E8D9AFB}">
      <dgm:prSet phldrT="[Text]" custT="1"/>
      <dgm:spPr>
        <a:xfrm>
          <a:off x="1169978" y="1384567"/>
          <a:ext cx="1319592" cy="1319592"/>
        </a:xfrm>
        <a:gradFill rotWithShape="0">
          <a:gsLst>
            <a:gs pos="0">
              <a:srgbClr val="8064A2">
                <a:hueOff val="-4464770"/>
                <a:satOff val="26899"/>
                <a:lumOff val="2156"/>
                <a:alphaOff val="0"/>
                <a:shade val="51000"/>
                <a:satMod val="130000"/>
              </a:srgbClr>
            </a:gs>
            <a:gs pos="80000">
              <a:srgbClr val="8064A2">
                <a:hueOff val="-4464770"/>
                <a:satOff val="26899"/>
                <a:lumOff val="2156"/>
                <a:alphaOff val="0"/>
                <a:shade val="93000"/>
                <a:satMod val="130000"/>
              </a:srgbClr>
            </a:gs>
            <a:gs pos="100000">
              <a:srgbClr val="8064A2">
                <a:hueOff val="-4464770"/>
                <a:satOff val="26899"/>
                <a:lumOff val="215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400" b="1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Các</a:t>
          </a:r>
          <a:r>
            <a:rPr lang="en-US" sz="2400" b="1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bệnh</a:t>
          </a:r>
          <a:r>
            <a:rPr lang="en-US" sz="2400" b="1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về</a:t>
          </a:r>
          <a:r>
            <a:rPr lang="en-US" sz="2400" b="1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thận</a:t>
          </a:r>
          <a:endParaRPr lang="en-US" sz="2400" b="1" dirty="0">
            <a:solidFill>
              <a:srgbClr val="FFFF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3F8D821A-6D43-4398-A034-5D68210854A5}" type="sibTrans" cxnId="{B8BBE044-537D-49B2-8FED-6D3D6D3C5F52}">
      <dgm:prSet/>
      <dgm:spPr>
        <a:xfrm>
          <a:off x="1684283" y="613502"/>
          <a:ext cx="4099032" cy="4099032"/>
        </a:xfrm>
        <a:gradFill rotWithShape="0">
          <a:gsLst>
            <a:gs pos="0">
              <a:srgbClr val="8064A2">
                <a:hueOff val="-4464770"/>
                <a:satOff val="26899"/>
                <a:lumOff val="2156"/>
                <a:alphaOff val="0"/>
                <a:shade val="51000"/>
                <a:satMod val="130000"/>
              </a:srgbClr>
            </a:gs>
            <a:gs pos="80000">
              <a:srgbClr val="8064A2">
                <a:hueOff val="-4464770"/>
                <a:satOff val="26899"/>
                <a:lumOff val="2156"/>
                <a:alphaOff val="0"/>
                <a:shade val="93000"/>
                <a:satMod val="130000"/>
              </a:srgbClr>
            </a:gs>
            <a:gs pos="100000">
              <a:srgbClr val="8064A2">
                <a:hueOff val="-4464770"/>
                <a:satOff val="26899"/>
                <a:lumOff val="215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875AEC72-E904-4CC3-BD90-C6A7F8A169FF}" type="parTrans" cxnId="{B8BBE044-537D-49B2-8FED-6D3D6D3C5F5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B8E0D4E-3DBD-4F10-88D0-285F11854C32}">
      <dgm:prSet phldrT="[Text]" custT="1"/>
      <dgm:spPr>
        <a:xfrm>
          <a:off x="1897251" y="3622883"/>
          <a:ext cx="1319592" cy="1319592"/>
        </a:xfrm>
        <a:gradFill rotWithShape="0">
          <a:gsLst>
            <a:gs pos="0">
              <a:srgbClr val="8064A2">
                <a:hueOff val="-3348577"/>
                <a:satOff val="20174"/>
                <a:lumOff val="1617"/>
                <a:alphaOff val="0"/>
                <a:shade val="51000"/>
                <a:satMod val="130000"/>
              </a:srgbClr>
            </a:gs>
            <a:gs pos="80000">
              <a:srgbClr val="8064A2">
                <a:hueOff val="-3348577"/>
                <a:satOff val="20174"/>
                <a:lumOff val="1617"/>
                <a:alphaOff val="0"/>
                <a:shade val="93000"/>
                <a:satMod val="130000"/>
              </a:srgbClr>
            </a:gs>
            <a:gs pos="100000">
              <a:srgbClr val="8064A2">
                <a:hueOff val="-3348577"/>
                <a:satOff val="20174"/>
                <a:lumOff val="161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en-US" sz="2400" b="1" dirty="0">
            <a:solidFill>
              <a:srgbClr val="FFFF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30DE4276-D14B-4A34-9A55-D04CAB5D0A1D}" type="sibTrans" cxnId="{376A158E-4F66-4D4B-B492-561FC073C612}">
      <dgm:prSet/>
      <dgm:spPr>
        <a:xfrm>
          <a:off x="1684283" y="613502"/>
          <a:ext cx="4099032" cy="4099032"/>
        </a:xfrm>
        <a:gradFill rotWithShape="0">
          <a:gsLst>
            <a:gs pos="0">
              <a:srgbClr val="8064A2">
                <a:hueOff val="-3348577"/>
                <a:satOff val="20174"/>
                <a:lumOff val="1617"/>
                <a:alphaOff val="0"/>
                <a:shade val="51000"/>
                <a:satMod val="130000"/>
              </a:srgbClr>
            </a:gs>
            <a:gs pos="80000">
              <a:srgbClr val="8064A2">
                <a:hueOff val="-3348577"/>
                <a:satOff val="20174"/>
                <a:lumOff val="1617"/>
                <a:alphaOff val="0"/>
                <a:shade val="93000"/>
                <a:satMod val="130000"/>
              </a:srgbClr>
            </a:gs>
            <a:gs pos="100000">
              <a:srgbClr val="8064A2">
                <a:hueOff val="-3348577"/>
                <a:satOff val="20174"/>
                <a:lumOff val="161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4920267B-0BBB-409E-A38E-E400901F5874}" type="parTrans" cxnId="{376A158E-4F66-4D4B-B492-561FC073C61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DAFD599-CFDC-4CB9-BB14-23138F35C917}">
      <dgm:prSet phldrT="[Tex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2400" b="1" dirty="0" err="1" smtClean="0">
              <a:solidFill>
                <a:schemeClr val="bg1"/>
              </a:solidFill>
              <a:effectLst>
                <a:outerShdw blurRad="50800" dist="50800" algn="l" rotWithShape="0">
                  <a:prstClr val="black"/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Nguyên</a:t>
          </a:r>
          <a:r>
            <a:rPr lang="en-US" sz="2400" b="1" dirty="0" smtClean="0">
              <a:solidFill>
                <a:schemeClr val="bg1"/>
              </a:solidFill>
              <a:effectLst>
                <a:outerShdw blurRad="50800" dist="50800" algn="l" rotWithShape="0">
                  <a:prstClr val="black"/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dirty="0" err="1" smtClean="0">
              <a:solidFill>
                <a:schemeClr val="bg1"/>
              </a:solidFill>
              <a:effectLst>
                <a:outerShdw blurRad="50800" dist="50800" algn="l" rotWithShape="0">
                  <a:prstClr val="black"/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nhân</a:t>
          </a:r>
          <a:r>
            <a:rPr lang="en-US" sz="2400" b="1" dirty="0" smtClean="0">
              <a:solidFill>
                <a:schemeClr val="bg1"/>
              </a:solidFill>
              <a:effectLst>
                <a:outerShdw blurRad="50800" dist="50800" algn="l" rotWithShape="0">
                  <a:prstClr val="black"/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 </a:t>
          </a:r>
          <a:endParaRPr lang="en-US" sz="2400" b="1" dirty="0">
            <a:solidFill>
              <a:schemeClr val="bg1"/>
            </a:solidFill>
            <a:effectLst>
              <a:outerShdw blurRad="50800" dist="50800" algn="l" rotWithShape="0">
                <a:prstClr val="black"/>
              </a:outerShdw>
            </a:effectLst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3C1CB08C-C136-4ACA-86DE-2C0FA04B79F1}" type="sibTrans" cxnId="{D7B4A36F-D968-436A-B72B-7BF8CB58E993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A4F46AA-E4C1-445D-9624-DD65ED159DF6}" type="parTrans" cxnId="{D7B4A36F-D968-436A-B72B-7BF8CB58E993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C406B86-3B9E-446B-8CDE-E6A19215F3C4}" type="pres">
      <dgm:prSet presAssocID="{513D702B-F7C7-4C9A-84C4-FA02C2CC7DC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662EB9-60EA-4C16-9ED6-E5ABAA1322BC}" type="pres">
      <dgm:prSet presAssocID="{0DAFD599-CFDC-4CB9-BB14-23138F35C917}" presName="centerShape" presStyleLbl="node0" presStyleIdx="0" presStyleCnt="1" custLinFactNeighborX="-447" custLinFactNeighborY="3668"/>
      <dgm:spPr>
        <a:xfrm>
          <a:off x="2791234" y="1720453"/>
          <a:ext cx="1885131" cy="1885131"/>
        </a:xfrm>
        <a:prstGeom prst="ellipse">
          <a:avLst/>
        </a:prstGeom>
      </dgm:spPr>
      <dgm:t>
        <a:bodyPr/>
        <a:lstStyle/>
        <a:p>
          <a:endParaRPr lang="en-US"/>
        </a:p>
      </dgm:t>
    </dgm:pt>
    <dgm:pt modelId="{D5A15665-17B6-49E8-92B9-7099824338D8}" type="pres">
      <dgm:prSet presAssocID="{7348FF48-6573-4347-B135-D8B86211BBA5}" presName="node" presStyleLbl="node1" presStyleIdx="0" presStyleCnt="5" custScaleX="201428" custScaleY="10026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92E387FB-8FA6-4DBF-ABE9-F87F43C188DC}" type="pres">
      <dgm:prSet presAssocID="{7348FF48-6573-4347-B135-D8B86211BBA5}" presName="dummy" presStyleCnt="0"/>
      <dgm:spPr/>
    </dgm:pt>
    <dgm:pt modelId="{8228FF21-17F5-4FE6-8274-4BE6E55F78CA}" type="pres">
      <dgm:prSet presAssocID="{7509A90B-9C0C-46C2-89C2-BC49D304A4D7}" presName="sibTrans" presStyleLbl="sibTrans2D1" presStyleIdx="0" presStyleCnt="5"/>
      <dgm:spPr>
        <a:prstGeom prst="blockArc">
          <a:avLst>
            <a:gd name="adj1" fmla="val 16200000"/>
            <a:gd name="adj2" fmla="val 20520000"/>
            <a:gd name="adj3" fmla="val 4636"/>
          </a:avLst>
        </a:prstGeom>
      </dgm:spPr>
      <dgm:t>
        <a:bodyPr/>
        <a:lstStyle/>
        <a:p>
          <a:endParaRPr lang="en-US"/>
        </a:p>
      </dgm:t>
    </dgm:pt>
    <dgm:pt modelId="{B64E0E6B-77E2-4699-B495-8B12EF34308C}" type="pres">
      <dgm:prSet presAssocID="{309EC081-C14F-4365-AB5E-77C8177ED14E}" presName="node" presStyleLbl="node1" presStyleIdx="1" presStyleCnt="5" custScaleX="18905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F0053EC4-2CA6-46D2-8AA1-97444EA20C47}" type="pres">
      <dgm:prSet presAssocID="{309EC081-C14F-4365-AB5E-77C8177ED14E}" presName="dummy" presStyleCnt="0"/>
      <dgm:spPr/>
    </dgm:pt>
    <dgm:pt modelId="{F063537D-A405-4A44-963C-29F186A5AC3B}" type="pres">
      <dgm:prSet presAssocID="{068F367B-FE5B-4CF0-AB68-9BB59907461F}" presName="sibTrans" presStyleLbl="sibTrans2D1" presStyleIdx="1" presStyleCnt="5"/>
      <dgm:spPr>
        <a:prstGeom prst="blockArc">
          <a:avLst>
            <a:gd name="adj1" fmla="val 20520000"/>
            <a:gd name="adj2" fmla="val 3240000"/>
            <a:gd name="adj3" fmla="val 4636"/>
          </a:avLst>
        </a:prstGeom>
      </dgm:spPr>
      <dgm:t>
        <a:bodyPr/>
        <a:lstStyle/>
        <a:p>
          <a:endParaRPr lang="en-US"/>
        </a:p>
      </dgm:t>
    </dgm:pt>
    <dgm:pt modelId="{DDDFE6EF-7819-40FC-846A-FDB502042534}" type="pres">
      <dgm:prSet presAssocID="{E5F65EE9-4861-48C0-B22F-FF8A3CAD33D7}" presName="node" presStyleLbl="node1" presStyleIdx="2" presStyleCnt="5" custScaleX="200500" custRadScaleRad="106007" custRadScaleInc="-5122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953FD81-F9A3-406B-9200-750F1C1A5843}" type="pres">
      <dgm:prSet presAssocID="{E5F65EE9-4861-48C0-B22F-FF8A3CAD33D7}" presName="dummy" presStyleCnt="0"/>
      <dgm:spPr/>
    </dgm:pt>
    <dgm:pt modelId="{0B52176B-7794-406E-B61F-BDFD89FF563E}" type="pres">
      <dgm:prSet presAssocID="{D7319E4B-CB1C-4928-8C05-382E9C35EC3D}" presName="sibTrans" presStyleLbl="sibTrans2D1" presStyleIdx="2" presStyleCnt="5"/>
      <dgm:spPr>
        <a:prstGeom prst="blockArc">
          <a:avLst>
            <a:gd name="adj1" fmla="val 3240000"/>
            <a:gd name="adj2" fmla="val 7560000"/>
            <a:gd name="adj3" fmla="val 4636"/>
          </a:avLst>
        </a:prstGeom>
      </dgm:spPr>
      <dgm:t>
        <a:bodyPr/>
        <a:lstStyle/>
        <a:p>
          <a:endParaRPr lang="en-US"/>
        </a:p>
      </dgm:t>
    </dgm:pt>
    <dgm:pt modelId="{247144F8-85B6-46BC-B6D4-FEEA2C3B90A4}" type="pres">
      <dgm:prSet presAssocID="{EB8E0D4E-3DBD-4F10-88D0-285F11854C32}" presName="node" presStyleLbl="node1" presStyleIdx="3" presStyleCnt="5" custScaleX="189462" custScaleY="103247" custRadScaleRad="113585" custRadScaleInc="7301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C83CE005-78A6-43C3-95C4-003271035F2A}" type="pres">
      <dgm:prSet presAssocID="{EB8E0D4E-3DBD-4F10-88D0-285F11854C32}" presName="dummy" presStyleCnt="0"/>
      <dgm:spPr/>
    </dgm:pt>
    <dgm:pt modelId="{7E8F5CD5-2A03-4F00-A6B5-68327D392C01}" type="pres">
      <dgm:prSet presAssocID="{30DE4276-D14B-4A34-9A55-D04CAB5D0A1D}" presName="sibTrans" presStyleLbl="sibTrans2D1" presStyleIdx="3" presStyleCnt="5"/>
      <dgm:spPr>
        <a:prstGeom prst="blockArc">
          <a:avLst>
            <a:gd name="adj1" fmla="val 7560000"/>
            <a:gd name="adj2" fmla="val 11880000"/>
            <a:gd name="adj3" fmla="val 4636"/>
          </a:avLst>
        </a:prstGeom>
      </dgm:spPr>
      <dgm:t>
        <a:bodyPr/>
        <a:lstStyle/>
        <a:p>
          <a:endParaRPr lang="en-US"/>
        </a:p>
      </dgm:t>
    </dgm:pt>
    <dgm:pt modelId="{B65581A9-C36E-47EE-921E-AFA089CE7AF3}" type="pres">
      <dgm:prSet presAssocID="{8B3CD89D-A6CB-4EC4-B534-24E69E8D9AFB}" presName="node" presStyleLbl="node1" presStyleIdx="4" presStyleCnt="5" custScaleX="17278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EE5C71D-EB7C-4B9E-B59C-3221F5F82B42}" type="pres">
      <dgm:prSet presAssocID="{8B3CD89D-A6CB-4EC4-B534-24E69E8D9AFB}" presName="dummy" presStyleCnt="0"/>
      <dgm:spPr/>
    </dgm:pt>
    <dgm:pt modelId="{B294E69B-8B65-4C51-B271-3BDC92C54987}" type="pres">
      <dgm:prSet presAssocID="{3F8D821A-6D43-4398-A034-5D68210854A5}" presName="sibTrans" presStyleLbl="sibTrans2D1" presStyleIdx="4" presStyleCnt="5"/>
      <dgm:spPr>
        <a:prstGeom prst="blockArc">
          <a:avLst>
            <a:gd name="adj1" fmla="val 11880000"/>
            <a:gd name="adj2" fmla="val 16200000"/>
            <a:gd name="adj3" fmla="val 4636"/>
          </a:avLst>
        </a:prstGeom>
      </dgm:spPr>
      <dgm:t>
        <a:bodyPr/>
        <a:lstStyle/>
        <a:p>
          <a:endParaRPr lang="en-US"/>
        </a:p>
      </dgm:t>
    </dgm:pt>
  </dgm:ptLst>
  <dgm:cxnLst>
    <dgm:cxn modelId="{C61AB2F8-DA48-4F4D-82E6-C16D7775BB8C}" srcId="{0DAFD599-CFDC-4CB9-BB14-23138F35C917}" destId="{E5F65EE9-4861-48C0-B22F-FF8A3CAD33D7}" srcOrd="2" destOrd="0" parTransId="{4FA9561C-4ACD-4E03-A8B2-132F4717A5BB}" sibTransId="{D7319E4B-CB1C-4928-8C05-382E9C35EC3D}"/>
    <dgm:cxn modelId="{0B7B2410-1F8D-402F-819C-426066BA4CD8}" type="presOf" srcId="{E5F65EE9-4861-48C0-B22F-FF8A3CAD33D7}" destId="{DDDFE6EF-7819-40FC-846A-FDB502042534}" srcOrd="0" destOrd="0" presId="urn:microsoft.com/office/officeart/2005/8/layout/radial6"/>
    <dgm:cxn modelId="{B7583A1E-FD31-4FB2-8DC8-D1953A5F3222}" type="presOf" srcId="{0DAFD599-CFDC-4CB9-BB14-23138F35C917}" destId="{A9662EB9-60EA-4C16-9ED6-E5ABAA1322BC}" srcOrd="0" destOrd="0" presId="urn:microsoft.com/office/officeart/2005/8/layout/radial6"/>
    <dgm:cxn modelId="{8422202C-E9DB-4C7C-93DB-26096FCFE0EF}" srcId="{0DAFD599-CFDC-4CB9-BB14-23138F35C917}" destId="{7348FF48-6573-4347-B135-D8B86211BBA5}" srcOrd="0" destOrd="0" parTransId="{376B1D05-569D-493A-AB3E-4890D54B522F}" sibTransId="{7509A90B-9C0C-46C2-89C2-BC49D304A4D7}"/>
    <dgm:cxn modelId="{F6977D77-9565-4CC5-993A-1642A8F12670}" type="presOf" srcId="{068F367B-FE5B-4CF0-AB68-9BB59907461F}" destId="{F063537D-A405-4A44-963C-29F186A5AC3B}" srcOrd="0" destOrd="0" presId="urn:microsoft.com/office/officeart/2005/8/layout/radial6"/>
    <dgm:cxn modelId="{D401A3DE-A282-4D15-8F36-ED3BD2A8BE60}" type="presOf" srcId="{3F8D821A-6D43-4398-A034-5D68210854A5}" destId="{B294E69B-8B65-4C51-B271-3BDC92C54987}" srcOrd="0" destOrd="0" presId="urn:microsoft.com/office/officeart/2005/8/layout/radial6"/>
    <dgm:cxn modelId="{DCC83300-AAEF-4717-882A-4DE3459B07BB}" srcId="{0DAFD599-CFDC-4CB9-BB14-23138F35C917}" destId="{309EC081-C14F-4365-AB5E-77C8177ED14E}" srcOrd="1" destOrd="0" parTransId="{DFFC468D-66D5-4E43-90B9-00B9C5E877F8}" sibTransId="{068F367B-FE5B-4CF0-AB68-9BB59907461F}"/>
    <dgm:cxn modelId="{B8BBE044-537D-49B2-8FED-6D3D6D3C5F52}" srcId="{0DAFD599-CFDC-4CB9-BB14-23138F35C917}" destId="{8B3CD89D-A6CB-4EC4-B534-24E69E8D9AFB}" srcOrd="4" destOrd="0" parTransId="{875AEC72-E904-4CC3-BD90-C6A7F8A169FF}" sibTransId="{3F8D821A-6D43-4398-A034-5D68210854A5}"/>
    <dgm:cxn modelId="{B8A012ED-8EA9-446D-9497-03953EC7E85F}" type="presOf" srcId="{EB8E0D4E-3DBD-4F10-88D0-285F11854C32}" destId="{247144F8-85B6-46BC-B6D4-FEEA2C3B90A4}" srcOrd="0" destOrd="0" presId="urn:microsoft.com/office/officeart/2005/8/layout/radial6"/>
    <dgm:cxn modelId="{98392282-775B-4FD5-AD46-519A9C079AE6}" type="presOf" srcId="{7509A90B-9C0C-46C2-89C2-BC49D304A4D7}" destId="{8228FF21-17F5-4FE6-8274-4BE6E55F78CA}" srcOrd="0" destOrd="0" presId="urn:microsoft.com/office/officeart/2005/8/layout/radial6"/>
    <dgm:cxn modelId="{10D4C358-5961-439F-B975-DBA0D24EC3E9}" type="presOf" srcId="{7348FF48-6573-4347-B135-D8B86211BBA5}" destId="{D5A15665-17B6-49E8-92B9-7099824338D8}" srcOrd="0" destOrd="0" presId="urn:microsoft.com/office/officeart/2005/8/layout/radial6"/>
    <dgm:cxn modelId="{094DD88D-0367-4254-A780-334D9A606447}" type="presOf" srcId="{513D702B-F7C7-4C9A-84C4-FA02C2CC7DCA}" destId="{DC406B86-3B9E-446B-8CDE-E6A19215F3C4}" srcOrd="0" destOrd="0" presId="urn:microsoft.com/office/officeart/2005/8/layout/radial6"/>
    <dgm:cxn modelId="{D7B4A36F-D968-436A-B72B-7BF8CB58E993}" srcId="{513D702B-F7C7-4C9A-84C4-FA02C2CC7DCA}" destId="{0DAFD599-CFDC-4CB9-BB14-23138F35C917}" srcOrd="0" destOrd="0" parTransId="{5A4F46AA-E4C1-445D-9624-DD65ED159DF6}" sibTransId="{3C1CB08C-C136-4ACA-86DE-2C0FA04B79F1}"/>
    <dgm:cxn modelId="{DE78A417-25B2-490A-84A6-4AF8701B9437}" type="presOf" srcId="{8B3CD89D-A6CB-4EC4-B534-24E69E8D9AFB}" destId="{B65581A9-C36E-47EE-921E-AFA089CE7AF3}" srcOrd="0" destOrd="0" presId="urn:microsoft.com/office/officeart/2005/8/layout/radial6"/>
    <dgm:cxn modelId="{FE23909B-C020-4763-BD25-B4D809099285}" type="presOf" srcId="{309EC081-C14F-4365-AB5E-77C8177ED14E}" destId="{B64E0E6B-77E2-4699-B495-8B12EF34308C}" srcOrd="0" destOrd="0" presId="urn:microsoft.com/office/officeart/2005/8/layout/radial6"/>
    <dgm:cxn modelId="{42221078-37FC-4636-B25A-95BE2DCEA122}" type="presOf" srcId="{D7319E4B-CB1C-4928-8C05-382E9C35EC3D}" destId="{0B52176B-7794-406E-B61F-BDFD89FF563E}" srcOrd="0" destOrd="0" presId="urn:microsoft.com/office/officeart/2005/8/layout/radial6"/>
    <dgm:cxn modelId="{376A158E-4F66-4D4B-B492-561FC073C612}" srcId="{0DAFD599-CFDC-4CB9-BB14-23138F35C917}" destId="{EB8E0D4E-3DBD-4F10-88D0-285F11854C32}" srcOrd="3" destOrd="0" parTransId="{4920267B-0BBB-409E-A38E-E400901F5874}" sibTransId="{30DE4276-D14B-4A34-9A55-D04CAB5D0A1D}"/>
    <dgm:cxn modelId="{EC63B7DF-2E89-4FCC-B492-7483A2F5F0AB}" type="presOf" srcId="{30DE4276-D14B-4A34-9A55-D04CAB5D0A1D}" destId="{7E8F5CD5-2A03-4F00-A6B5-68327D392C01}" srcOrd="0" destOrd="0" presId="urn:microsoft.com/office/officeart/2005/8/layout/radial6"/>
    <dgm:cxn modelId="{CDA9E944-514A-4AB6-8AB7-45859F16A21D}" type="presParOf" srcId="{DC406B86-3B9E-446B-8CDE-E6A19215F3C4}" destId="{A9662EB9-60EA-4C16-9ED6-E5ABAA1322BC}" srcOrd="0" destOrd="0" presId="urn:microsoft.com/office/officeart/2005/8/layout/radial6"/>
    <dgm:cxn modelId="{BD6D588C-D63B-4CF4-85E7-CE9D5F0022B4}" type="presParOf" srcId="{DC406B86-3B9E-446B-8CDE-E6A19215F3C4}" destId="{D5A15665-17B6-49E8-92B9-7099824338D8}" srcOrd="1" destOrd="0" presId="urn:microsoft.com/office/officeart/2005/8/layout/radial6"/>
    <dgm:cxn modelId="{54F34A68-3F86-4552-AE7C-55863C1E76CA}" type="presParOf" srcId="{DC406B86-3B9E-446B-8CDE-E6A19215F3C4}" destId="{92E387FB-8FA6-4DBF-ABE9-F87F43C188DC}" srcOrd="2" destOrd="0" presId="urn:microsoft.com/office/officeart/2005/8/layout/radial6"/>
    <dgm:cxn modelId="{52B35DB5-37AE-49BE-AABA-F2B0CCBAC836}" type="presParOf" srcId="{DC406B86-3B9E-446B-8CDE-E6A19215F3C4}" destId="{8228FF21-17F5-4FE6-8274-4BE6E55F78CA}" srcOrd="3" destOrd="0" presId="urn:microsoft.com/office/officeart/2005/8/layout/radial6"/>
    <dgm:cxn modelId="{D7001411-F07A-4A36-82A0-3BBE3E22004C}" type="presParOf" srcId="{DC406B86-3B9E-446B-8CDE-E6A19215F3C4}" destId="{B64E0E6B-77E2-4699-B495-8B12EF34308C}" srcOrd="4" destOrd="0" presId="urn:microsoft.com/office/officeart/2005/8/layout/radial6"/>
    <dgm:cxn modelId="{623CD3B3-5790-4BFF-AD85-AA5B5601848F}" type="presParOf" srcId="{DC406B86-3B9E-446B-8CDE-E6A19215F3C4}" destId="{F0053EC4-2CA6-46D2-8AA1-97444EA20C47}" srcOrd="5" destOrd="0" presId="urn:microsoft.com/office/officeart/2005/8/layout/radial6"/>
    <dgm:cxn modelId="{AD8FFC94-BD3E-474D-BE50-13F9317662C5}" type="presParOf" srcId="{DC406B86-3B9E-446B-8CDE-E6A19215F3C4}" destId="{F063537D-A405-4A44-963C-29F186A5AC3B}" srcOrd="6" destOrd="0" presId="urn:microsoft.com/office/officeart/2005/8/layout/radial6"/>
    <dgm:cxn modelId="{9612DF1F-0B40-470A-A69E-27FEB6CB8CB0}" type="presParOf" srcId="{DC406B86-3B9E-446B-8CDE-E6A19215F3C4}" destId="{DDDFE6EF-7819-40FC-846A-FDB502042534}" srcOrd="7" destOrd="0" presId="urn:microsoft.com/office/officeart/2005/8/layout/radial6"/>
    <dgm:cxn modelId="{F474A3F4-0CDA-4CF7-A3E5-858A63F9C4A6}" type="presParOf" srcId="{DC406B86-3B9E-446B-8CDE-E6A19215F3C4}" destId="{A953FD81-F9A3-406B-9200-750F1C1A5843}" srcOrd="8" destOrd="0" presId="urn:microsoft.com/office/officeart/2005/8/layout/radial6"/>
    <dgm:cxn modelId="{E79012E7-6351-439B-8A3B-37971E35D6C1}" type="presParOf" srcId="{DC406B86-3B9E-446B-8CDE-E6A19215F3C4}" destId="{0B52176B-7794-406E-B61F-BDFD89FF563E}" srcOrd="9" destOrd="0" presId="urn:microsoft.com/office/officeart/2005/8/layout/radial6"/>
    <dgm:cxn modelId="{FFADF989-B60F-4B26-9CA0-564A29AC84C7}" type="presParOf" srcId="{DC406B86-3B9E-446B-8CDE-E6A19215F3C4}" destId="{247144F8-85B6-46BC-B6D4-FEEA2C3B90A4}" srcOrd="10" destOrd="0" presId="urn:microsoft.com/office/officeart/2005/8/layout/radial6"/>
    <dgm:cxn modelId="{93E17B3D-1CC0-4770-A002-6FF0BEDEA555}" type="presParOf" srcId="{DC406B86-3B9E-446B-8CDE-E6A19215F3C4}" destId="{C83CE005-78A6-43C3-95C4-003271035F2A}" srcOrd="11" destOrd="0" presId="urn:microsoft.com/office/officeart/2005/8/layout/radial6"/>
    <dgm:cxn modelId="{12E6DCC7-DDC0-4424-9763-5928B18D93E8}" type="presParOf" srcId="{DC406B86-3B9E-446B-8CDE-E6A19215F3C4}" destId="{7E8F5CD5-2A03-4F00-A6B5-68327D392C01}" srcOrd="12" destOrd="0" presId="urn:microsoft.com/office/officeart/2005/8/layout/radial6"/>
    <dgm:cxn modelId="{441FB130-0599-412E-9837-6F11384D3627}" type="presParOf" srcId="{DC406B86-3B9E-446B-8CDE-E6A19215F3C4}" destId="{B65581A9-C36E-47EE-921E-AFA089CE7AF3}" srcOrd="13" destOrd="0" presId="urn:microsoft.com/office/officeart/2005/8/layout/radial6"/>
    <dgm:cxn modelId="{955DA186-CB65-4819-B2FC-6D27C8CB4FD6}" type="presParOf" srcId="{DC406B86-3B9E-446B-8CDE-E6A19215F3C4}" destId="{AEE5C71D-EB7C-4B9E-B59C-3221F5F82B42}" srcOrd="14" destOrd="0" presId="urn:microsoft.com/office/officeart/2005/8/layout/radial6"/>
    <dgm:cxn modelId="{112D586F-9B02-4F06-BE41-2029CCAC1F0D}" type="presParOf" srcId="{DC406B86-3B9E-446B-8CDE-E6A19215F3C4}" destId="{B294E69B-8B65-4C51-B271-3BDC92C54987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2A2E3B-3F0A-4E38-B985-CAEF8F30DFE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C51130-E197-4BF3-9946-E1E32F684DC9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600" smtClean="0">
              <a:latin typeface="Times New Roman" pitchFamily="18" charset="0"/>
              <a:cs typeface="Times New Roman" pitchFamily="18" charset="0"/>
            </a:rPr>
            <a:t>Chẩn đoán</a:t>
          </a:r>
          <a:endParaRPr lang="en-US" sz="2600">
            <a:latin typeface="Times New Roman" pitchFamily="18" charset="0"/>
            <a:cs typeface="Times New Roman" pitchFamily="18" charset="0"/>
          </a:endParaRPr>
        </a:p>
      </dgm:t>
    </dgm:pt>
    <dgm:pt modelId="{26F47C34-3AF3-42D3-B586-9137E9368E30}" type="parTrans" cxnId="{2E939136-8AA3-4F23-BCAE-7934BA9B305B}">
      <dgm:prSet/>
      <dgm:spPr/>
      <dgm:t>
        <a:bodyPr/>
        <a:lstStyle/>
        <a:p>
          <a:endParaRPr lang="en-US"/>
        </a:p>
      </dgm:t>
    </dgm:pt>
    <dgm:pt modelId="{96201A61-8D5F-4203-9A82-7C88FD0CB981}" type="sibTrans" cxnId="{2E939136-8AA3-4F23-BCAE-7934BA9B305B}">
      <dgm:prSet/>
      <dgm:spPr/>
      <dgm:t>
        <a:bodyPr/>
        <a:lstStyle/>
        <a:p>
          <a:endParaRPr lang="en-US"/>
        </a:p>
      </dgm:t>
    </dgm:pt>
    <dgm:pt modelId="{2B761744-7CE0-48DE-BF67-FC5CE3183CDC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smtClean="0">
              <a:latin typeface="Times New Roman" pitchFamily="18" charset="0"/>
              <a:cs typeface="Times New Roman" pitchFamily="18" charset="0"/>
            </a:rPr>
            <a:t>Bệnh nhân khó thở dữ dội do giảm trao đổi khí</a:t>
          </a:r>
          <a:endParaRPr lang="en-US" sz="2400">
            <a:latin typeface="Times New Roman" pitchFamily="18" charset="0"/>
            <a:cs typeface="Times New Roman" pitchFamily="18" charset="0"/>
          </a:endParaRPr>
        </a:p>
      </dgm:t>
    </dgm:pt>
    <dgm:pt modelId="{5E3ABA7B-0C5A-4401-89ED-CF1229769B52}" type="parTrans" cxnId="{F3AEC58B-4314-4FE7-B13D-85664A82CBCF}">
      <dgm:prSet/>
      <dgm:spPr/>
      <dgm:t>
        <a:bodyPr/>
        <a:lstStyle/>
        <a:p>
          <a:endParaRPr lang="en-US"/>
        </a:p>
      </dgm:t>
    </dgm:pt>
    <dgm:pt modelId="{0284AF59-AE96-41D8-8EBF-8DD6E5EC5027}" type="sibTrans" cxnId="{F3AEC58B-4314-4FE7-B13D-85664A82CBCF}">
      <dgm:prSet/>
      <dgm:spPr/>
      <dgm:t>
        <a:bodyPr/>
        <a:lstStyle/>
        <a:p>
          <a:endParaRPr lang="en-US"/>
        </a:p>
      </dgm:t>
    </dgm:pt>
    <dgm:pt modelId="{C7BBE8D0-782E-45F9-AEC9-D0DBA77A9AA8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smtClean="0">
              <a:latin typeface="Times New Roman" pitchFamily="18" charset="0"/>
              <a:cs typeface="Times New Roman" pitchFamily="18" charset="0"/>
            </a:rPr>
            <a:t>Da xanh tái, vã mồ hôi, vật vã do thiếu khí</a:t>
          </a:r>
          <a:endParaRPr lang="en-US" sz="2400">
            <a:latin typeface="Times New Roman" pitchFamily="18" charset="0"/>
            <a:cs typeface="Times New Roman" pitchFamily="18" charset="0"/>
          </a:endParaRPr>
        </a:p>
      </dgm:t>
    </dgm:pt>
    <dgm:pt modelId="{4245F5EF-365B-483E-B546-818EDE53528E}" type="parTrans" cxnId="{CEC50E75-951B-422F-B75D-33F7A6B11B9E}">
      <dgm:prSet/>
      <dgm:spPr/>
      <dgm:t>
        <a:bodyPr/>
        <a:lstStyle/>
        <a:p>
          <a:endParaRPr lang="en-US"/>
        </a:p>
      </dgm:t>
    </dgm:pt>
    <dgm:pt modelId="{BAEA60CF-B719-4510-84F9-BF9777147BC3}" type="sibTrans" cxnId="{CEC50E75-951B-422F-B75D-33F7A6B11B9E}">
      <dgm:prSet/>
      <dgm:spPr/>
      <dgm:t>
        <a:bodyPr/>
        <a:lstStyle/>
        <a:p>
          <a:endParaRPr lang="en-US"/>
        </a:p>
      </dgm:t>
    </dgm:pt>
    <dgm:pt modelId="{4270492B-18AA-49AC-9065-97B3CA47196B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smtClean="0">
              <a:latin typeface="Times New Roman" pitchFamily="18" charset="0"/>
              <a:cs typeface="Times New Roman" pitchFamily="18" charset="0"/>
            </a:rPr>
            <a:t>Ho khạc ra bọt màu hồng do phù phổi cấp</a:t>
          </a:r>
          <a:endParaRPr lang="en-US" sz="2400">
            <a:latin typeface="Times New Roman" pitchFamily="18" charset="0"/>
            <a:cs typeface="Times New Roman" pitchFamily="18" charset="0"/>
          </a:endParaRPr>
        </a:p>
      </dgm:t>
    </dgm:pt>
    <dgm:pt modelId="{62B5CEFD-54D9-47FC-AE56-CA0014BDD33A}" type="parTrans" cxnId="{FAA5EAD7-B798-4E4D-89A2-AB7320E2E906}">
      <dgm:prSet/>
      <dgm:spPr/>
      <dgm:t>
        <a:bodyPr/>
        <a:lstStyle/>
        <a:p>
          <a:endParaRPr lang="en-US"/>
        </a:p>
      </dgm:t>
    </dgm:pt>
    <dgm:pt modelId="{425A56F5-639C-4A57-A0CD-9512B8AA31FA}" type="sibTrans" cxnId="{FAA5EAD7-B798-4E4D-89A2-AB7320E2E906}">
      <dgm:prSet/>
      <dgm:spPr/>
      <dgm:t>
        <a:bodyPr/>
        <a:lstStyle/>
        <a:p>
          <a:endParaRPr lang="en-US"/>
        </a:p>
      </dgm:t>
    </dgm:pt>
    <dgm:pt modelId="{C322B6FA-82C1-452C-90DB-33D0B7241EAF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smtClean="0">
              <a:latin typeface="Times New Roman" pitchFamily="18" charset="0"/>
              <a:cs typeface="Times New Roman" pitchFamily="18" charset="0"/>
            </a:rPr>
            <a:t>Vô niệu hay thiểu niệu do giảm thể tích tuần hoàn khả dụng</a:t>
          </a:r>
          <a:endParaRPr lang="en-US" sz="2400">
            <a:latin typeface="Times New Roman" pitchFamily="18" charset="0"/>
            <a:cs typeface="Times New Roman" pitchFamily="18" charset="0"/>
          </a:endParaRPr>
        </a:p>
      </dgm:t>
    </dgm:pt>
    <dgm:pt modelId="{56598DB4-2D1A-42B0-9511-DF35E77D5118}" type="parTrans" cxnId="{665AAA9F-72B7-4F71-9C2F-35E8424FA1C9}">
      <dgm:prSet/>
      <dgm:spPr/>
      <dgm:t>
        <a:bodyPr/>
        <a:lstStyle/>
        <a:p>
          <a:endParaRPr lang="en-US"/>
        </a:p>
      </dgm:t>
    </dgm:pt>
    <dgm:pt modelId="{D274BBA4-B496-4AEA-B809-9B6FF41F45EF}" type="sibTrans" cxnId="{665AAA9F-72B7-4F71-9C2F-35E8424FA1C9}">
      <dgm:prSet/>
      <dgm:spPr/>
      <dgm:t>
        <a:bodyPr/>
        <a:lstStyle/>
        <a:p>
          <a:endParaRPr lang="en-US"/>
        </a:p>
      </dgm:t>
    </dgm:pt>
    <dgm:pt modelId="{7E796A8E-7FDA-45A2-8F14-A510423B66BB}" type="pres">
      <dgm:prSet presAssocID="{292A2E3B-3F0A-4E38-B985-CAEF8F30DFE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53D191-55D4-400E-9DBF-01A4AFE6868F}" type="pres">
      <dgm:prSet presAssocID="{BEC51130-E197-4BF3-9946-E1E32F684DC9}" presName="centerShape" presStyleLbl="node0" presStyleIdx="0" presStyleCnt="1" custScaleX="68096" custScaleY="77652" custLinFactNeighborX="0" custLinFactNeighborY="0"/>
      <dgm:spPr/>
      <dgm:t>
        <a:bodyPr/>
        <a:lstStyle/>
        <a:p>
          <a:endParaRPr lang="en-US"/>
        </a:p>
      </dgm:t>
    </dgm:pt>
    <dgm:pt modelId="{BDBCD0F2-787E-4EB0-B611-4C61F173F57D}" type="pres">
      <dgm:prSet presAssocID="{2B761744-7CE0-48DE-BF67-FC5CE3183CDC}" presName="node" presStyleLbl="node1" presStyleIdx="0" presStyleCnt="4" custScaleX="176660" custScaleY="1419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FBDBA-F58E-48F7-B0A8-6C75A72250C6}" type="pres">
      <dgm:prSet presAssocID="{2B761744-7CE0-48DE-BF67-FC5CE3183CDC}" presName="dummy" presStyleCnt="0"/>
      <dgm:spPr/>
    </dgm:pt>
    <dgm:pt modelId="{33D34686-7E68-455D-BE31-3AF52784E1B7}" type="pres">
      <dgm:prSet presAssocID="{0284AF59-AE96-41D8-8EBF-8DD6E5EC502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F52F3B1-0996-4691-9E31-0F8C64C0E4B1}" type="pres">
      <dgm:prSet presAssocID="{C7BBE8D0-782E-45F9-AEC9-D0DBA77A9AA8}" presName="node" presStyleLbl="node1" presStyleIdx="1" presStyleCnt="4" custScaleX="165297" custScaleY="1401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7AC440-CC44-4D8E-8CDE-2837376E7AEF}" type="pres">
      <dgm:prSet presAssocID="{C7BBE8D0-782E-45F9-AEC9-D0DBA77A9AA8}" presName="dummy" presStyleCnt="0"/>
      <dgm:spPr/>
    </dgm:pt>
    <dgm:pt modelId="{EF572DA3-387D-497B-B406-810087FF6F79}" type="pres">
      <dgm:prSet presAssocID="{BAEA60CF-B719-4510-84F9-BF9777147BC3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F3391D4-4DBC-4340-9A13-04505B9858B9}" type="pres">
      <dgm:prSet presAssocID="{4270492B-18AA-49AC-9065-97B3CA47196B}" presName="node" presStyleLbl="node1" presStyleIdx="2" presStyleCnt="4" custScaleX="164694" custScaleY="124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35DDD-13AD-4092-B2D3-2EF73F9515AC}" type="pres">
      <dgm:prSet presAssocID="{4270492B-18AA-49AC-9065-97B3CA47196B}" presName="dummy" presStyleCnt="0"/>
      <dgm:spPr/>
    </dgm:pt>
    <dgm:pt modelId="{4087FFDA-EF3A-4BF6-835D-93C9CE1A6E10}" type="pres">
      <dgm:prSet presAssocID="{425A56F5-639C-4A57-A0CD-9512B8AA31FA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FB7E184-2EC0-4520-8115-9F3D176EE99C}" type="pres">
      <dgm:prSet presAssocID="{C322B6FA-82C1-452C-90DB-33D0B7241EAF}" presName="node" presStyleLbl="node1" presStyleIdx="3" presStyleCnt="4" custScaleX="153232" custScaleY="1682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7D5DB-3B10-469C-A5FB-48DABCAACA66}" type="pres">
      <dgm:prSet presAssocID="{C322B6FA-82C1-452C-90DB-33D0B7241EAF}" presName="dummy" presStyleCnt="0"/>
      <dgm:spPr/>
    </dgm:pt>
    <dgm:pt modelId="{F7FF8598-99C7-484F-B06C-175739D9687A}" type="pres">
      <dgm:prSet presAssocID="{D274BBA4-B496-4AEA-B809-9B6FF41F45EF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F3AEC58B-4314-4FE7-B13D-85664A82CBCF}" srcId="{BEC51130-E197-4BF3-9946-E1E32F684DC9}" destId="{2B761744-7CE0-48DE-BF67-FC5CE3183CDC}" srcOrd="0" destOrd="0" parTransId="{5E3ABA7B-0C5A-4401-89ED-CF1229769B52}" sibTransId="{0284AF59-AE96-41D8-8EBF-8DD6E5EC5027}"/>
    <dgm:cxn modelId="{CEC50E75-951B-422F-B75D-33F7A6B11B9E}" srcId="{BEC51130-E197-4BF3-9946-E1E32F684DC9}" destId="{C7BBE8D0-782E-45F9-AEC9-D0DBA77A9AA8}" srcOrd="1" destOrd="0" parTransId="{4245F5EF-365B-483E-B546-818EDE53528E}" sibTransId="{BAEA60CF-B719-4510-84F9-BF9777147BC3}"/>
    <dgm:cxn modelId="{F22E5C88-CD57-481C-9EF0-8C3206531FD1}" type="presOf" srcId="{C7BBE8D0-782E-45F9-AEC9-D0DBA77A9AA8}" destId="{3F52F3B1-0996-4691-9E31-0F8C64C0E4B1}" srcOrd="0" destOrd="0" presId="urn:microsoft.com/office/officeart/2005/8/layout/radial6"/>
    <dgm:cxn modelId="{665AAA9F-72B7-4F71-9C2F-35E8424FA1C9}" srcId="{BEC51130-E197-4BF3-9946-E1E32F684DC9}" destId="{C322B6FA-82C1-452C-90DB-33D0B7241EAF}" srcOrd="3" destOrd="0" parTransId="{56598DB4-2D1A-42B0-9511-DF35E77D5118}" sibTransId="{D274BBA4-B496-4AEA-B809-9B6FF41F45EF}"/>
    <dgm:cxn modelId="{B18C8D9D-24FB-4535-8435-57C18B4491EF}" type="presOf" srcId="{4270492B-18AA-49AC-9065-97B3CA47196B}" destId="{1F3391D4-4DBC-4340-9A13-04505B9858B9}" srcOrd="0" destOrd="0" presId="urn:microsoft.com/office/officeart/2005/8/layout/radial6"/>
    <dgm:cxn modelId="{A2931173-E931-49C4-B000-DB70BC87CEF6}" type="presOf" srcId="{425A56F5-639C-4A57-A0CD-9512B8AA31FA}" destId="{4087FFDA-EF3A-4BF6-835D-93C9CE1A6E10}" srcOrd="0" destOrd="0" presId="urn:microsoft.com/office/officeart/2005/8/layout/radial6"/>
    <dgm:cxn modelId="{3467E58C-71B0-4FA8-990B-C3C68B66DE1B}" type="presOf" srcId="{BAEA60CF-B719-4510-84F9-BF9777147BC3}" destId="{EF572DA3-387D-497B-B406-810087FF6F79}" srcOrd="0" destOrd="0" presId="urn:microsoft.com/office/officeart/2005/8/layout/radial6"/>
    <dgm:cxn modelId="{D710BBF7-B989-4B38-91E7-CB489CF7A7F7}" type="presOf" srcId="{292A2E3B-3F0A-4E38-B985-CAEF8F30DFE0}" destId="{7E796A8E-7FDA-45A2-8F14-A510423B66BB}" srcOrd="0" destOrd="0" presId="urn:microsoft.com/office/officeart/2005/8/layout/radial6"/>
    <dgm:cxn modelId="{158C1E4F-E570-4AF7-8D94-45B67D2850D0}" type="presOf" srcId="{0284AF59-AE96-41D8-8EBF-8DD6E5EC5027}" destId="{33D34686-7E68-455D-BE31-3AF52784E1B7}" srcOrd="0" destOrd="0" presId="urn:microsoft.com/office/officeart/2005/8/layout/radial6"/>
    <dgm:cxn modelId="{37F18C7D-B79A-45BE-8DD6-89E379F725C2}" type="presOf" srcId="{BEC51130-E197-4BF3-9946-E1E32F684DC9}" destId="{2A53D191-55D4-400E-9DBF-01A4AFE6868F}" srcOrd="0" destOrd="0" presId="urn:microsoft.com/office/officeart/2005/8/layout/radial6"/>
    <dgm:cxn modelId="{89CC4E76-34BF-4AC7-81E8-5EB74ED27837}" type="presOf" srcId="{2B761744-7CE0-48DE-BF67-FC5CE3183CDC}" destId="{BDBCD0F2-787E-4EB0-B611-4C61F173F57D}" srcOrd="0" destOrd="0" presId="urn:microsoft.com/office/officeart/2005/8/layout/radial6"/>
    <dgm:cxn modelId="{2E939136-8AA3-4F23-BCAE-7934BA9B305B}" srcId="{292A2E3B-3F0A-4E38-B985-CAEF8F30DFE0}" destId="{BEC51130-E197-4BF3-9946-E1E32F684DC9}" srcOrd="0" destOrd="0" parTransId="{26F47C34-3AF3-42D3-B586-9137E9368E30}" sibTransId="{96201A61-8D5F-4203-9A82-7C88FD0CB981}"/>
    <dgm:cxn modelId="{641A5DB3-EC92-4B7F-9549-9AFDAE14140D}" type="presOf" srcId="{C322B6FA-82C1-452C-90DB-33D0B7241EAF}" destId="{9FB7E184-2EC0-4520-8115-9F3D176EE99C}" srcOrd="0" destOrd="0" presId="urn:microsoft.com/office/officeart/2005/8/layout/radial6"/>
    <dgm:cxn modelId="{AE918581-775B-42F2-BC84-B3ED1AAB65B6}" type="presOf" srcId="{D274BBA4-B496-4AEA-B809-9B6FF41F45EF}" destId="{F7FF8598-99C7-484F-B06C-175739D9687A}" srcOrd="0" destOrd="0" presId="urn:microsoft.com/office/officeart/2005/8/layout/radial6"/>
    <dgm:cxn modelId="{FAA5EAD7-B798-4E4D-89A2-AB7320E2E906}" srcId="{BEC51130-E197-4BF3-9946-E1E32F684DC9}" destId="{4270492B-18AA-49AC-9065-97B3CA47196B}" srcOrd="2" destOrd="0" parTransId="{62B5CEFD-54D9-47FC-AE56-CA0014BDD33A}" sibTransId="{425A56F5-639C-4A57-A0CD-9512B8AA31FA}"/>
    <dgm:cxn modelId="{2F85A8EC-E6B5-4AAA-BBB9-E58E9DF987D3}" type="presParOf" srcId="{7E796A8E-7FDA-45A2-8F14-A510423B66BB}" destId="{2A53D191-55D4-400E-9DBF-01A4AFE6868F}" srcOrd="0" destOrd="0" presId="urn:microsoft.com/office/officeart/2005/8/layout/radial6"/>
    <dgm:cxn modelId="{32CE8BFC-3069-4004-9F20-AC8E6CEF25AA}" type="presParOf" srcId="{7E796A8E-7FDA-45A2-8F14-A510423B66BB}" destId="{BDBCD0F2-787E-4EB0-B611-4C61F173F57D}" srcOrd="1" destOrd="0" presId="urn:microsoft.com/office/officeart/2005/8/layout/radial6"/>
    <dgm:cxn modelId="{42AD2EFB-8956-4091-8B50-AABD04AA4506}" type="presParOf" srcId="{7E796A8E-7FDA-45A2-8F14-A510423B66BB}" destId="{235FBDBA-F58E-48F7-B0A8-6C75A72250C6}" srcOrd="2" destOrd="0" presId="urn:microsoft.com/office/officeart/2005/8/layout/radial6"/>
    <dgm:cxn modelId="{10E3ED2A-0BAD-48D4-ADEF-A7BECE5A7E11}" type="presParOf" srcId="{7E796A8E-7FDA-45A2-8F14-A510423B66BB}" destId="{33D34686-7E68-455D-BE31-3AF52784E1B7}" srcOrd="3" destOrd="0" presId="urn:microsoft.com/office/officeart/2005/8/layout/radial6"/>
    <dgm:cxn modelId="{5C85920B-42D4-4759-A56B-3E532B83778A}" type="presParOf" srcId="{7E796A8E-7FDA-45A2-8F14-A510423B66BB}" destId="{3F52F3B1-0996-4691-9E31-0F8C64C0E4B1}" srcOrd="4" destOrd="0" presId="urn:microsoft.com/office/officeart/2005/8/layout/radial6"/>
    <dgm:cxn modelId="{06AFE879-4D78-4C64-841D-5FCFAD61C625}" type="presParOf" srcId="{7E796A8E-7FDA-45A2-8F14-A510423B66BB}" destId="{E47AC440-CC44-4D8E-8CDE-2837376E7AEF}" srcOrd="5" destOrd="0" presId="urn:microsoft.com/office/officeart/2005/8/layout/radial6"/>
    <dgm:cxn modelId="{F80E2D34-67B6-40A7-A7D0-3A3F6A057CA3}" type="presParOf" srcId="{7E796A8E-7FDA-45A2-8F14-A510423B66BB}" destId="{EF572DA3-387D-497B-B406-810087FF6F79}" srcOrd="6" destOrd="0" presId="urn:microsoft.com/office/officeart/2005/8/layout/radial6"/>
    <dgm:cxn modelId="{842291B2-174E-4340-8EC7-07447D42188E}" type="presParOf" srcId="{7E796A8E-7FDA-45A2-8F14-A510423B66BB}" destId="{1F3391D4-4DBC-4340-9A13-04505B9858B9}" srcOrd="7" destOrd="0" presId="urn:microsoft.com/office/officeart/2005/8/layout/radial6"/>
    <dgm:cxn modelId="{8B391FBB-EED2-4275-8FBF-671CDE3466C0}" type="presParOf" srcId="{7E796A8E-7FDA-45A2-8F14-A510423B66BB}" destId="{ACA35DDD-13AD-4092-B2D3-2EF73F9515AC}" srcOrd="8" destOrd="0" presId="urn:microsoft.com/office/officeart/2005/8/layout/radial6"/>
    <dgm:cxn modelId="{1BA248C7-E8C9-4D29-A985-B77F8C1BF7FF}" type="presParOf" srcId="{7E796A8E-7FDA-45A2-8F14-A510423B66BB}" destId="{4087FFDA-EF3A-4BF6-835D-93C9CE1A6E10}" srcOrd="9" destOrd="0" presId="urn:microsoft.com/office/officeart/2005/8/layout/radial6"/>
    <dgm:cxn modelId="{16EFC644-67C2-42A4-AA4E-07C3E84602FE}" type="presParOf" srcId="{7E796A8E-7FDA-45A2-8F14-A510423B66BB}" destId="{9FB7E184-2EC0-4520-8115-9F3D176EE99C}" srcOrd="10" destOrd="0" presId="urn:microsoft.com/office/officeart/2005/8/layout/radial6"/>
    <dgm:cxn modelId="{2748BCDA-FCDB-4028-A563-82387EF196E2}" type="presParOf" srcId="{7E796A8E-7FDA-45A2-8F14-A510423B66BB}" destId="{DE97D5DB-3B10-469C-A5FB-48DABCAACA66}" srcOrd="11" destOrd="0" presId="urn:microsoft.com/office/officeart/2005/8/layout/radial6"/>
    <dgm:cxn modelId="{2E69C879-A1C4-4D33-8705-D075D9628CEC}" type="presParOf" srcId="{7E796A8E-7FDA-45A2-8F14-A510423B66BB}" destId="{F7FF8598-99C7-484F-B06C-175739D9687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4E69B-8B65-4C51-B271-3BDC92C54987}">
      <dsp:nvSpPr>
        <dsp:cNvPr id="0" name=""/>
        <dsp:cNvSpPr/>
      </dsp:nvSpPr>
      <dsp:spPr>
        <a:xfrm>
          <a:off x="2961374" y="543549"/>
          <a:ext cx="3623165" cy="3623165"/>
        </a:xfrm>
        <a:prstGeom prst="blockArc">
          <a:avLst>
            <a:gd name="adj1" fmla="val 11880000"/>
            <a:gd name="adj2" fmla="val 16200000"/>
            <a:gd name="adj3" fmla="val 4636"/>
          </a:avLst>
        </a:prstGeom>
        <a:gradFill rotWithShape="0">
          <a:gsLst>
            <a:gs pos="0">
              <a:srgbClr val="8064A2">
                <a:hueOff val="-4464770"/>
                <a:satOff val="26899"/>
                <a:lumOff val="2156"/>
                <a:alphaOff val="0"/>
                <a:shade val="51000"/>
                <a:satMod val="130000"/>
              </a:srgbClr>
            </a:gs>
            <a:gs pos="80000">
              <a:srgbClr val="8064A2">
                <a:hueOff val="-4464770"/>
                <a:satOff val="26899"/>
                <a:lumOff val="2156"/>
                <a:alphaOff val="0"/>
                <a:shade val="93000"/>
                <a:satMod val="130000"/>
              </a:srgbClr>
            </a:gs>
            <a:gs pos="100000">
              <a:srgbClr val="8064A2">
                <a:hueOff val="-4464770"/>
                <a:satOff val="26899"/>
                <a:lumOff val="215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8F5CD5-2A03-4F00-A6B5-68327D392C01}">
      <dsp:nvSpPr>
        <dsp:cNvPr id="0" name=""/>
        <dsp:cNvSpPr/>
      </dsp:nvSpPr>
      <dsp:spPr>
        <a:xfrm>
          <a:off x="2850738" y="808616"/>
          <a:ext cx="3623165" cy="3623165"/>
        </a:xfrm>
        <a:prstGeom prst="blockArc">
          <a:avLst>
            <a:gd name="adj1" fmla="val 7560000"/>
            <a:gd name="adj2" fmla="val 11880000"/>
            <a:gd name="adj3" fmla="val 4636"/>
          </a:avLst>
        </a:prstGeom>
        <a:gradFill rotWithShape="0">
          <a:gsLst>
            <a:gs pos="0">
              <a:srgbClr val="8064A2">
                <a:hueOff val="-3348577"/>
                <a:satOff val="20174"/>
                <a:lumOff val="1617"/>
                <a:alphaOff val="0"/>
                <a:shade val="51000"/>
                <a:satMod val="130000"/>
              </a:srgbClr>
            </a:gs>
            <a:gs pos="80000">
              <a:srgbClr val="8064A2">
                <a:hueOff val="-3348577"/>
                <a:satOff val="20174"/>
                <a:lumOff val="1617"/>
                <a:alphaOff val="0"/>
                <a:shade val="93000"/>
                <a:satMod val="130000"/>
              </a:srgbClr>
            </a:gs>
            <a:gs pos="100000">
              <a:srgbClr val="8064A2">
                <a:hueOff val="-3348577"/>
                <a:satOff val="20174"/>
                <a:lumOff val="161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52176B-7794-406E-B61F-BDFD89FF563E}">
      <dsp:nvSpPr>
        <dsp:cNvPr id="0" name=""/>
        <dsp:cNvSpPr/>
      </dsp:nvSpPr>
      <dsp:spPr>
        <a:xfrm>
          <a:off x="2869788" y="840190"/>
          <a:ext cx="3623165" cy="3623165"/>
        </a:xfrm>
        <a:prstGeom prst="blockArc">
          <a:avLst>
            <a:gd name="adj1" fmla="val 3240000"/>
            <a:gd name="adj2" fmla="val 7560000"/>
            <a:gd name="adj3" fmla="val 4636"/>
          </a:avLst>
        </a:prstGeom>
        <a:gradFill rotWithShape="0">
          <a:gsLst>
            <a:gs pos="0">
              <a:srgbClr val="8064A2">
                <a:hueOff val="-2232385"/>
                <a:satOff val="13449"/>
                <a:lumOff val="1078"/>
                <a:alphaOff val="0"/>
                <a:shade val="51000"/>
                <a:satMod val="130000"/>
              </a:srgbClr>
            </a:gs>
            <a:gs pos="80000">
              <a:srgbClr val="8064A2">
                <a:hueOff val="-2232385"/>
                <a:satOff val="13449"/>
                <a:lumOff val="1078"/>
                <a:alphaOff val="0"/>
                <a:shade val="93000"/>
                <a:satMod val="130000"/>
              </a:srgbClr>
            </a:gs>
            <a:gs pos="100000">
              <a:srgbClr val="8064A2">
                <a:hueOff val="-2232385"/>
                <a:satOff val="13449"/>
                <a:lumOff val="107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63537D-A405-4A44-963C-29F186A5AC3B}">
      <dsp:nvSpPr>
        <dsp:cNvPr id="0" name=""/>
        <dsp:cNvSpPr/>
      </dsp:nvSpPr>
      <dsp:spPr>
        <a:xfrm>
          <a:off x="3002986" y="658049"/>
          <a:ext cx="3623165" cy="3623165"/>
        </a:xfrm>
        <a:prstGeom prst="blockArc">
          <a:avLst>
            <a:gd name="adj1" fmla="val 20520000"/>
            <a:gd name="adj2" fmla="val 3240000"/>
            <a:gd name="adj3" fmla="val 4636"/>
          </a:avLst>
        </a:prstGeom>
        <a:gradFill rotWithShape="0">
          <a:gsLst>
            <a:gs pos="0">
              <a:srgbClr val="8064A2">
                <a:hueOff val="-1116192"/>
                <a:satOff val="6725"/>
                <a:lumOff val="539"/>
                <a:alphaOff val="0"/>
                <a:shade val="51000"/>
                <a:satMod val="130000"/>
              </a:srgbClr>
            </a:gs>
            <a:gs pos="80000">
              <a:srgbClr val="8064A2">
                <a:hueOff val="-1116192"/>
                <a:satOff val="6725"/>
                <a:lumOff val="539"/>
                <a:alphaOff val="0"/>
                <a:shade val="93000"/>
                <a:satMod val="130000"/>
              </a:srgbClr>
            </a:gs>
            <a:gs pos="100000">
              <a:srgbClr val="8064A2">
                <a:hueOff val="-1116192"/>
                <a:satOff val="6725"/>
                <a:lumOff val="53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28FF21-17F5-4FE6-8274-4BE6E55F78CA}">
      <dsp:nvSpPr>
        <dsp:cNvPr id="0" name=""/>
        <dsp:cNvSpPr/>
      </dsp:nvSpPr>
      <dsp:spPr>
        <a:xfrm>
          <a:off x="2961374" y="543549"/>
          <a:ext cx="3623165" cy="3623165"/>
        </a:xfrm>
        <a:prstGeom prst="blockArc">
          <a:avLst>
            <a:gd name="adj1" fmla="val 16200000"/>
            <a:gd name="adj2" fmla="val 20520000"/>
            <a:gd name="adj3" fmla="val 4636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662EB9-60EA-4C16-9ED6-E5ABAA1322BC}">
      <dsp:nvSpPr>
        <dsp:cNvPr id="0" name=""/>
        <dsp:cNvSpPr/>
      </dsp:nvSpPr>
      <dsp:spPr>
        <a:xfrm>
          <a:off x="3923925" y="1651737"/>
          <a:ext cx="1666422" cy="1666422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bg1"/>
              </a:solidFill>
              <a:effectLst>
                <a:outerShdw blurRad="50800" dist="50800" algn="l" rotWithShape="0">
                  <a:prstClr val="black"/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Nguyên</a:t>
          </a:r>
          <a:r>
            <a:rPr lang="en-US" sz="2400" b="1" kern="1200" dirty="0" smtClean="0">
              <a:solidFill>
                <a:schemeClr val="bg1"/>
              </a:solidFill>
              <a:effectLst>
                <a:outerShdw blurRad="50800" dist="50800" algn="l" rotWithShape="0">
                  <a:prstClr val="black"/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kern="1200" dirty="0" err="1" smtClean="0">
              <a:solidFill>
                <a:schemeClr val="bg1"/>
              </a:solidFill>
              <a:effectLst>
                <a:outerShdw blurRad="50800" dist="50800" algn="l" rotWithShape="0">
                  <a:prstClr val="black"/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nhân</a:t>
          </a:r>
          <a:r>
            <a:rPr lang="en-US" sz="2400" b="1" kern="1200" dirty="0" smtClean="0">
              <a:solidFill>
                <a:schemeClr val="bg1"/>
              </a:solidFill>
              <a:effectLst>
                <a:outerShdw blurRad="50800" dist="50800" algn="l" rotWithShape="0">
                  <a:prstClr val="black"/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 </a:t>
          </a:r>
          <a:endParaRPr lang="en-US" sz="2400" b="1" kern="1200" dirty="0">
            <a:solidFill>
              <a:schemeClr val="bg1"/>
            </a:solidFill>
            <a:effectLst>
              <a:outerShdw blurRad="50800" dist="50800" algn="l" rotWithShape="0">
                <a:prstClr val="black"/>
              </a:outerShdw>
            </a:effectLst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4167967" y="1895779"/>
        <a:ext cx="1178338" cy="1178338"/>
      </dsp:txXfrm>
    </dsp:sp>
    <dsp:sp modelId="{D5A15665-17B6-49E8-92B9-7099824338D8}">
      <dsp:nvSpPr>
        <dsp:cNvPr id="0" name=""/>
        <dsp:cNvSpPr/>
      </dsp:nvSpPr>
      <dsp:spPr>
        <a:xfrm>
          <a:off x="3598132" y="767"/>
          <a:ext cx="2349649" cy="116955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Các</a:t>
          </a:r>
          <a:r>
            <a:rPr lang="en-US" sz="2400" b="1" kern="1200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kern="1200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bệnh</a:t>
          </a:r>
          <a:r>
            <a:rPr lang="en-US" sz="2400" b="1" kern="1200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kern="1200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về</a:t>
          </a:r>
          <a:r>
            <a:rPr lang="en-US" sz="2400" b="1" kern="1200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kern="1200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tim</a:t>
          </a:r>
          <a:r>
            <a:rPr lang="en-US" sz="2400" b="1" kern="1200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kern="1200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mạch</a:t>
          </a:r>
          <a:endParaRPr lang="en-US" sz="2400" b="1" kern="1200" dirty="0">
            <a:solidFill>
              <a:srgbClr val="FFFF0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3942230" y="172044"/>
        <a:ext cx="1661453" cy="826998"/>
      </dsp:txXfrm>
    </dsp:sp>
    <dsp:sp modelId="{B64E0E6B-77E2-4699-B495-8B12EF34308C}">
      <dsp:nvSpPr>
        <dsp:cNvPr id="0" name=""/>
        <dsp:cNvSpPr/>
      </dsp:nvSpPr>
      <dsp:spPr>
        <a:xfrm>
          <a:off x="5353299" y="1225051"/>
          <a:ext cx="2205272" cy="1166495"/>
        </a:xfrm>
        <a:prstGeom prst="ellipse">
          <a:avLst/>
        </a:prstGeom>
        <a:gradFill rotWithShape="0">
          <a:gsLst>
            <a:gs pos="0">
              <a:srgbClr val="8064A2">
                <a:hueOff val="-1116192"/>
                <a:satOff val="6725"/>
                <a:lumOff val="539"/>
                <a:alphaOff val="0"/>
                <a:shade val="51000"/>
                <a:satMod val="130000"/>
              </a:srgbClr>
            </a:gs>
            <a:gs pos="80000">
              <a:srgbClr val="8064A2">
                <a:hueOff val="-1116192"/>
                <a:satOff val="6725"/>
                <a:lumOff val="539"/>
                <a:alphaOff val="0"/>
                <a:shade val="93000"/>
                <a:satMod val="130000"/>
              </a:srgbClr>
            </a:gs>
            <a:gs pos="100000">
              <a:srgbClr val="8064A2">
                <a:hueOff val="-1116192"/>
                <a:satOff val="6725"/>
                <a:lumOff val="53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Tai</a:t>
          </a:r>
          <a:r>
            <a:rPr lang="en-US" sz="2400" b="1" kern="1200" baseline="0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kern="1200" baseline="0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biến</a:t>
          </a:r>
          <a:r>
            <a:rPr lang="en-US" sz="2400" b="1" kern="1200" baseline="0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kern="1200" baseline="0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khi</a:t>
          </a:r>
          <a:r>
            <a:rPr lang="en-US" sz="2400" b="1" kern="1200" baseline="0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kern="1200" baseline="0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phẫu</a:t>
          </a:r>
          <a:r>
            <a:rPr lang="en-US" sz="2400" b="1" kern="1200" baseline="0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kern="1200" baseline="0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thuật</a:t>
          </a:r>
          <a:endParaRPr lang="en-US" sz="2400" b="1" kern="1200" dirty="0">
            <a:solidFill>
              <a:srgbClr val="FFFF0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5676254" y="1395880"/>
        <a:ext cx="1559362" cy="824837"/>
      </dsp:txXfrm>
    </dsp:sp>
    <dsp:sp modelId="{DDDFE6EF-7819-40FC-846A-FDB502042534}">
      <dsp:nvSpPr>
        <dsp:cNvPr id="0" name=""/>
        <dsp:cNvSpPr/>
      </dsp:nvSpPr>
      <dsp:spPr>
        <a:xfrm>
          <a:off x="5004044" y="3019905"/>
          <a:ext cx="2338824" cy="1166495"/>
        </a:xfrm>
        <a:prstGeom prst="ellipse">
          <a:avLst/>
        </a:prstGeom>
        <a:gradFill rotWithShape="0">
          <a:gsLst>
            <a:gs pos="0">
              <a:srgbClr val="8064A2">
                <a:hueOff val="-2232385"/>
                <a:satOff val="13449"/>
                <a:lumOff val="1078"/>
                <a:alphaOff val="0"/>
                <a:shade val="51000"/>
                <a:satMod val="130000"/>
              </a:srgbClr>
            </a:gs>
            <a:gs pos="80000">
              <a:srgbClr val="8064A2">
                <a:hueOff val="-2232385"/>
                <a:satOff val="13449"/>
                <a:lumOff val="1078"/>
                <a:alphaOff val="0"/>
                <a:shade val="93000"/>
                <a:satMod val="130000"/>
              </a:srgbClr>
            </a:gs>
            <a:gs pos="100000">
              <a:srgbClr val="8064A2">
                <a:hueOff val="-2232385"/>
                <a:satOff val="13449"/>
                <a:lumOff val="107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Ngộ</a:t>
          </a:r>
          <a:r>
            <a:rPr lang="en-US" sz="2400" b="1" kern="1200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kern="1200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độc</a:t>
          </a:r>
          <a:r>
            <a:rPr lang="en-US" sz="2400" b="1" kern="1200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kern="1200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cấp</a:t>
          </a:r>
          <a:endParaRPr lang="en-US" sz="2400" b="1" kern="1200" dirty="0">
            <a:solidFill>
              <a:srgbClr val="FFFF0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5346557" y="3190734"/>
        <a:ext cx="1653798" cy="824837"/>
      </dsp:txXfrm>
    </dsp:sp>
    <dsp:sp modelId="{247144F8-85B6-46BC-B6D4-FEEA2C3B90A4}">
      <dsp:nvSpPr>
        <dsp:cNvPr id="0" name=""/>
        <dsp:cNvSpPr/>
      </dsp:nvSpPr>
      <dsp:spPr>
        <a:xfrm>
          <a:off x="2051714" y="2947900"/>
          <a:ext cx="2210066" cy="1204371"/>
        </a:xfrm>
        <a:prstGeom prst="ellipse">
          <a:avLst/>
        </a:prstGeom>
        <a:gradFill rotWithShape="0">
          <a:gsLst>
            <a:gs pos="0">
              <a:srgbClr val="8064A2">
                <a:hueOff val="-3348577"/>
                <a:satOff val="20174"/>
                <a:lumOff val="1617"/>
                <a:alphaOff val="0"/>
                <a:shade val="51000"/>
                <a:satMod val="130000"/>
              </a:srgbClr>
            </a:gs>
            <a:gs pos="80000">
              <a:srgbClr val="8064A2">
                <a:hueOff val="-3348577"/>
                <a:satOff val="20174"/>
                <a:lumOff val="1617"/>
                <a:alphaOff val="0"/>
                <a:shade val="93000"/>
                <a:satMod val="130000"/>
              </a:srgbClr>
            </a:gs>
            <a:gs pos="100000">
              <a:srgbClr val="8064A2">
                <a:hueOff val="-3348577"/>
                <a:satOff val="20174"/>
                <a:lumOff val="161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>
            <a:solidFill>
              <a:srgbClr val="FFFF0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2375371" y="3124276"/>
        <a:ext cx="1562752" cy="851619"/>
      </dsp:txXfrm>
    </dsp:sp>
    <dsp:sp modelId="{B65581A9-C36E-47EE-921E-AFA089CE7AF3}">
      <dsp:nvSpPr>
        <dsp:cNvPr id="0" name=""/>
        <dsp:cNvSpPr/>
      </dsp:nvSpPr>
      <dsp:spPr>
        <a:xfrm>
          <a:off x="2082201" y="1225051"/>
          <a:ext cx="2015553" cy="1166495"/>
        </a:xfrm>
        <a:prstGeom prst="ellipse">
          <a:avLst/>
        </a:prstGeom>
        <a:gradFill rotWithShape="0">
          <a:gsLst>
            <a:gs pos="0">
              <a:srgbClr val="8064A2">
                <a:hueOff val="-4464770"/>
                <a:satOff val="26899"/>
                <a:lumOff val="2156"/>
                <a:alphaOff val="0"/>
                <a:shade val="51000"/>
                <a:satMod val="130000"/>
              </a:srgbClr>
            </a:gs>
            <a:gs pos="80000">
              <a:srgbClr val="8064A2">
                <a:hueOff val="-4464770"/>
                <a:satOff val="26899"/>
                <a:lumOff val="2156"/>
                <a:alphaOff val="0"/>
                <a:shade val="93000"/>
                <a:satMod val="130000"/>
              </a:srgbClr>
            </a:gs>
            <a:gs pos="100000">
              <a:srgbClr val="8064A2">
                <a:hueOff val="-4464770"/>
                <a:satOff val="26899"/>
                <a:lumOff val="215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Các</a:t>
          </a:r>
          <a:r>
            <a:rPr lang="en-US" sz="2400" b="1" kern="1200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kern="1200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bệnh</a:t>
          </a:r>
          <a:r>
            <a:rPr lang="en-US" sz="2400" b="1" kern="1200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kern="1200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về</a:t>
          </a:r>
          <a:r>
            <a:rPr lang="en-US" sz="2400" b="1" kern="1200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en-US" sz="2400" b="1" kern="1200" dirty="0" err="1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thận</a:t>
          </a:r>
          <a:endParaRPr lang="en-US" sz="2400" b="1" kern="1200" dirty="0">
            <a:solidFill>
              <a:srgbClr val="FFFF0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2377372" y="1395880"/>
        <a:ext cx="1425211" cy="8248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FF8598-99C7-484F-B06C-175739D9687A}">
      <dsp:nvSpPr>
        <dsp:cNvPr id="0" name=""/>
        <dsp:cNvSpPr/>
      </dsp:nvSpPr>
      <dsp:spPr>
        <a:xfrm>
          <a:off x="2143705" y="770463"/>
          <a:ext cx="4689243" cy="4689243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7FFDA-EF3A-4BF6-835D-93C9CE1A6E10}">
      <dsp:nvSpPr>
        <dsp:cNvPr id="0" name=""/>
        <dsp:cNvSpPr/>
      </dsp:nvSpPr>
      <dsp:spPr>
        <a:xfrm>
          <a:off x="2143705" y="770463"/>
          <a:ext cx="4689243" cy="4689243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572DA3-387D-497B-B406-810087FF6F79}">
      <dsp:nvSpPr>
        <dsp:cNvPr id="0" name=""/>
        <dsp:cNvSpPr/>
      </dsp:nvSpPr>
      <dsp:spPr>
        <a:xfrm>
          <a:off x="2143705" y="770463"/>
          <a:ext cx="4689243" cy="4689243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34686-7E68-455D-BE31-3AF52784E1B7}">
      <dsp:nvSpPr>
        <dsp:cNvPr id="0" name=""/>
        <dsp:cNvSpPr/>
      </dsp:nvSpPr>
      <dsp:spPr>
        <a:xfrm>
          <a:off x="2143705" y="770463"/>
          <a:ext cx="4689243" cy="4689243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53D191-55D4-400E-9DBF-01A4AFE6868F}">
      <dsp:nvSpPr>
        <dsp:cNvPr id="0" name=""/>
        <dsp:cNvSpPr/>
      </dsp:nvSpPr>
      <dsp:spPr>
        <a:xfrm>
          <a:off x="3753409" y="2277036"/>
          <a:ext cx="1469833" cy="1676097"/>
        </a:xfrm>
        <a:prstGeom prst="ellipse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>
              <a:latin typeface="Times New Roman" pitchFamily="18" charset="0"/>
              <a:cs typeface="Times New Roman" pitchFamily="18" charset="0"/>
            </a:rPr>
            <a:t>Chẩn đoán</a:t>
          </a:r>
          <a:endParaRPr lang="en-US" sz="2600" kern="1200">
            <a:latin typeface="Times New Roman" pitchFamily="18" charset="0"/>
            <a:cs typeface="Times New Roman" pitchFamily="18" charset="0"/>
          </a:endParaRPr>
        </a:p>
      </dsp:txBody>
      <dsp:txXfrm>
        <a:off x="3968661" y="2522495"/>
        <a:ext cx="1039329" cy="1185179"/>
      </dsp:txXfrm>
    </dsp:sp>
    <dsp:sp modelId="{BDBCD0F2-787E-4EB0-B611-4C61F173F57D}">
      <dsp:nvSpPr>
        <dsp:cNvPr id="0" name=""/>
        <dsp:cNvSpPr/>
      </dsp:nvSpPr>
      <dsp:spPr>
        <a:xfrm>
          <a:off x="3153721" y="-247896"/>
          <a:ext cx="2669210" cy="2145506"/>
        </a:xfrm>
        <a:prstGeom prst="ellipse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Times New Roman" pitchFamily="18" charset="0"/>
              <a:cs typeface="Times New Roman" pitchFamily="18" charset="0"/>
            </a:rPr>
            <a:t>Bệnh nhân khó thở dữ dội do giảm trao đổi khí</a:t>
          </a:r>
          <a:endParaRPr lang="en-US" sz="2400" kern="1200">
            <a:latin typeface="Times New Roman" pitchFamily="18" charset="0"/>
            <a:cs typeface="Times New Roman" pitchFamily="18" charset="0"/>
          </a:endParaRPr>
        </a:p>
      </dsp:txBody>
      <dsp:txXfrm>
        <a:off x="3544618" y="66306"/>
        <a:ext cx="1887416" cy="1517102"/>
      </dsp:txXfrm>
    </dsp:sp>
    <dsp:sp modelId="{3F52F3B1-0996-4691-9E31-0F8C64C0E4B1}">
      <dsp:nvSpPr>
        <dsp:cNvPr id="0" name=""/>
        <dsp:cNvSpPr/>
      </dsp:nvSpPr>
      <dsp:spPr>
        <a:xfrm>
          <a:off x="5529792" y="2056103"/>
          <a:ext cx="2497523" cy="2117962"/>
        </a:xfrm>
        <a:prstGeom prst="ellipse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Times New Roman" pitchFamily="18" charset="0"/>
              <a:cs typeface="Times New Roman" pitchFamily="18" charset="0"/>
            </a:rPr>
            <a:t>Da xanh tái, vã mồ hôi, vật vã do thiếu khí</a:t>
          </a:r>
          <a:endParaRPr lang="en-US" sz="2400" kern="1200">
            <a:latin typeface="Times New Roman" pitchFamily="18" charset="0"/>
            <a:cs typeface="Times New Roman" pitchFamily="18" charset="0"/>
          </a:endParaRPr>
        </a:p>
      </dsp:txBody>
      <dsp:txXfrm>
        <a:off x="5895546" y="2366271"/>
        <a:ext cx="1766015" cy="1497626"/>
      </dsp:txXfrm>
    </dsp:sp>
    <dsp:sp modelId="{1F3391D4-4DBC-4340-9A13-04505B9858B9}">
      <dsp:nvSpPr>
        <dsp:cNvPr id="0" name=""/>
        <dsp:cNvSpPr/>
      </dsp:nvSpPr>
      <dsp:spPr>
        <a:xfrm>
          <a:off x="3244120" y="4466730"/>
          <a:ext cx="2488412" cy="1877165"/>
        </a:xfrm>
        <a:prstGeom prst="ellipse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Times New Roman" pitchFamily="18" charset="0"/>
              <a:cs typeface="Times New Roman" pitchFamily="18" charset="0"/>
            </a:rPr>
            <a:t>Ho khạc ra bọt màu hồng do phù phổi cấp</a:t>
          </a:r>
          <a:endParaRPr lang="en-US" sz="2400" kern="1200">
            <a:latin typeface="Times New Roman" pitchFamily="18" charset="0"/>
            <a:cs typeface="Times New Roman" pitchFamily="18" charset="0"/>
          </a:endParaRPr>
        </a:p>
      </dsp:txBody>
      <dsp:txXfrm>
        <a:off x="3608540" y="4741634"/>
        <a:ext cx="1759572" cy="1327357"/>
      </dsp:txXfrm>
    </dsp:sp>
    <dsp:sp modelId="{9FB7E184-2EC0-4520-8115-9F3D176EE99C}">
      <dsp:nvSpPr>
        <dsp:cNvPr id="0" name=""/>
        <dsp:cNvSpPr/>
      </dsp:nvSpPr>
      <dsp:spPr>
        <a:xfrm>
          <a:off x="1040483" y="1843810"/>
          <a:ext cx="2315229" cy="2542549"/>
        </a:xfrm>
        <a:prstGeom prst="ellipse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Times New Roman" pitchFamily="18" charset="0"/>
              <a:cs typeface="Times New Roman" pitchFamily="18" charset="0"/>
            </a:rPr>
            <a:t>Vô niệu hay thiểu niệu do giảm thể tích tuần hoàn khả dụng</a:t>
          </a:r>
          <a:endParaRPr lang="en-US" sz="2400" kern="1200">
            <a:latin typeface="Times New Roman" pitchFamily="18" charset="0"/>
            <a:cs typeface="Times New Roman" pitchFamily="18" charset="0"/>
          </a:endParaRPr>
        </a:p>
      </dsp:txBody>
      <dsp:txXfrm>
        <a:off x="1379540" y="2216158"/>
        <a:ext cx="1637115" cy="1797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69125-59EC-4324-B522-1549776D198D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55E34-077C-45FC-B1D2-0269C6A5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6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125ADC6-3094-459B-97B9-E23CE3E3E735}" type="slidenum">
              <a:rPr lang="en-US" sz="1200" smtClean="0">
                <a:solidFill>
                  <a:srgbClr val="000000"/>
                </a:solidFill>
              </a:rPr>
              <a:pPr eaLnBrk="1" hangingPunct="1">
                <a:defRPr/>
              </a:pPr>
              <a:t>5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8F913-4E74-4359-BAB2-43277E0BF769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9/4/2016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0D97B-D4C2-4B39-92A6-4848381142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29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8F913-4E74-4359-BAB2-43277E0BF769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9/4/2016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0D97B-D4C2-4B39-92A6-4848381142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92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8F913-4E74-4359-BAB2-43277E0BF769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9/4/2016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0D97B-D4C2-4B39-92A6-4848381142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4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8F913-4E74-4359-BAB2-43277E0BF769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9/4/2016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0D97B-D4C2-4B39-92A6-4848381142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86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8F913-4E74-4359-BAB2-43277E0BF769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9/4/2016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0D97B-D4C2-4B39-92A6-4848381142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57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8F913-4E74-4359-BAB2-43277E0BF769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9/4/2016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0D97B-D4C2-4B39-92A6-4848381142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76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8F913-4E74-4359-BAB2-43277E0BF769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9/4/2016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0D97B-D4C2-4B39-92A6-4848381142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16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8F913-4E74-4359-BAB2-43277E0BF769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9/4/2016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0D97B-D4C2-4B39-92A6-4848381142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01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8F913-4E74-4359-BAB2-43277E0BF769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9/4/2016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0D97B-D4C2-4B39-92A6-4848381142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68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8F913-4E74-4359-BAB2-43277E0BF769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9/4/2016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0D97B-D4C2-4B39-92A6-4848381142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08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8F913-4E74-4359-BAB2-43277E0BF769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9/4/2016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0D97B-D4C2-4B39-92A6-4848381142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102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E8F913-4E74-4359-BAB2-43277E0BF769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9/4/2016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30D97B-D4C2-4B39-92A6-4848381142FC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7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15"/>
            <a:ext cx="9067800" cy="1142985"/>
          </a:xfrm>
        </p:spPr>
        <p:txBody>
          <a:bodyPr>
            <a:normAutofit/>
            <a:scene3d>
              <a:camera prst="isometricOffAxis1Right"/>
              <a:lightRig rig="threePt" dir="t"/>
            </a:scene3d>
          </a:bodyPr>
          <a:lstStyle/>
          <a:p>
            <a:r>
              <a:rPr lang="en-US" sz="4800" dirty="0" smtClean="0"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KÍNH CHÀO THẦY VÀ CÁC BẠN</a:t>
            </a:r>
            <a:endParaRPr lang="en-US" sz="4800" dirty="0">
              <a:solidFill>
                <a:srgbClr val="FF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8077200" cy="56388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                                            </a:t>
            </a:r>
            <a:r>
              <a:rPr lang="en-US" sz="2000" b="1" dirty="0" smtClean="0">
                <a:solidFill>
                  <a:srgbClr val="00B0F0"/>
                </a:solidFill>
              </a:rPr>
              <a:t>            GVHD </a:t>
            </a:r>
            <a:r>
              <a:rPr lang="en-US" sz="2000" dirty="0" smtClean="0">
                <a:solidFill>
                  <a:srgbClr val="00B0F0"/>
                </a:solidFill>
              </a:rPr>
              <a:t>:  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THÀNH VIÊN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2: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3: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Phan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Thủy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4: Nguyễn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Thoa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5: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Phan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Thùy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6: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Tuyết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Trinh </a:t>
            </a:r>
          </a:p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7: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Oanh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8: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Tuyền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9: Nguyễn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Uyên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10: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Thắm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11: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12: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Cẩm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13: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14: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4" descr="http://image.17173.com/bbs/v1/2010/07/08/127855983591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8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smtClean="0">
                <a:latin typeface="Times New Roman" pitchFamily="18" charset="0"/>
                <a:cs typeface="Times New Roman" pitchFamily="18" charset="0"/>
              </a:rPr>
            </a:br>
            <a:endParaRPr lang="en-US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914400" y="0"/>
            <a:ext cx="80772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II. KẾ HOẠCH CHĂM SÓC </a:t>
            </a:r>
          </a:p>
          <a:p>
            <a:pPr marL="0" indent="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1.Nhận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base"/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Hỏi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bệnh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buNone/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oàn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cảnh xảy ra, mức độ và tính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ho, khạc đờm không? số lượng, màu sắc như thế nào?</a:t>
            </a:r>
          </a:p>
          <a:p>
            <a:pPr marL="0" indent="0" fontAlgn="base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Bệnh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nhân có lo lắng không?</a:t>
            </a:r>
          </a:p>
          <a:p>
            <a:pPr marL="0" indent="0" fontAlgn="base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Các bệnh tim mạch đã có từ trước đến nay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buNone/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lượng nước tiểu của bệnh nhân.</a:t>
            </a:r>
          </a:p>
          <a:p>
            <a:pPr fontAlgn="base"/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Quan sát: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Tình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trạng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bệnh nhân: kích thích, vật vã, lo lắng hay lú lẫn.</a:t>
            </a:r>
          </a:p>
          <a:p>
            <a:pPr marL="0" indent="0" fontAlgn="base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lẫn bọt hồng không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 Mũi miệng có bọt hồng sùi ra không?</a:t>
            </a:r>
          </a:p>
          <a:p>
            <a:pPr marL="0" indent="0" fontAlgn="base">
              <a:buNone/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Quan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sát tình trạng hô hấp, đặc biệt chú ý mức độ khó thở.</a:t>
            </a:r>
          </a:p>
          <a:p>
            <a:pPr marL="0" indent="0" fontAlgn="base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Màu sắc da, xem bệnh nhân có vã mồ hôi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Thăm khám: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Lấy mạch, nhiệt, huyết áp, đếm nhịp thở.</a:t>
            </a:r>
          </a:p>
          <a:p>
            <a:pPr marL="0" indent="0" fontAlgn="base">
              <a:buNone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Nghe phổi, chú ý các ran ở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phổi.Nghe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tim.</a:t>
            </a:r>
          </a:p>
          <a:p>
            <a:pPr fontAlgn="base"/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Thu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nhận thông tin: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448755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946087143"/>
              </p:ext>
            </p:extLst>
          </p:nvPr>
        </p:nvGraphicFramePr>
        <p:xfrm>
          <a:off x="0" y="457200"/>
          <a:ext cx="9067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990600" y="0"/>
            <a:ext cx="4724400" cy="6096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20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2, Chẩn đoán</a:t>
            </a:r>
            <a:endParaRPr lang="en-US" sz="320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271895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533400"/>
          </a:xfrm>
        </p:spPr>
        <p:txBody>
          <a:bodyPr>
            <a:normAutofit fontScale="90000"/>
          </a:bodyPr>
          <a:lstStyle/>
          <a:p>
            <a:r>
              <a:rPr lang="en-US" sz="3200" smtClean="0">
                <a:latin typeface="Times New Roman" pitchFamily="18" charset="0"/>
              </a:rPr>
              <a:t>3,Lập kế hoạch chăm sóc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8153400" cy="64770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800" i="1" smtClean="0">
                <a:latin typeface="Times New Roman" pitchFamily="18" charset="0"/>
              </a:rPr>
              <a:t>Chăm sóc cơ bản:</a:t>
            </a:r>
            <a:r>
              <a:rPr lang="en-US" sz="2800" smtClean="0">
                <a:latin typeface="Times New Roman" pitchFamily="18" charset="0"/>
              </a:rPr>
              <a:t/>
            </a:r>
            <a:br>
              <a:rPr lang="en-US" sz="2800" smtClean="0">
                <a:latin typeface="Times New Roman" pitchFamily="18" charset="0"/>
              </a:rPr>
            </a:br>
            <a:r>
              <a:rPr lang="en-US" sz="2400" smtClean="0">
                <a:latin typeface="Times New Roman" pitchFamily="18" charset="0"/>
              </a:rPr>
              <a:t>- Giảm kích thích và lo sợ cho bệnh nhân</a:t>
            </a:r>
            <a:br>
              <a:rPr lang="en-US" sz="2400" smtClean="0">
                <a:latin typeface="Times New Roman" pitchFamily="18" charset="0"/>
              </a:rPr>
            </a:br>
            <a:r>
              <a:rPr lang="en-US" sz="2400" smtClean="0">
                <a:latin typeface="Times New Roman" pitchFamily="18" charset="0"/>
              </a:rPr>
              <a:t>- Chống ngạt thở</a:t>
            </a:r>
            <a:br>
              <a:rPr lang="en-US" sz="2400" smtClean="0">
                <a:latin typeface="Times New Roman" pitchFamily="18" charset="0"/>
              </a:rPr>
            </a:br>
            <a:r>
              <a:rPr lang="en-US" sz="2400" smtClean="0">
                <a:latin typeface="Times New Roman" pitchFamily="18" charset="0"/>
              </a:rPr>
              <a:t>- Tránh vận động</a:t>
            </a:r>
            <a:br>
              <a:rPr lang="en-US" sz="2400" smtClean="0">
                <a:latin typeface="Times New Roman" pitchFamily="18" charset="0"/>
              </a:rPr>
            </a:br>
            <a:r>
              <a:rPr lang="en-US" sz="2400" smtClean="0">
                <a:latin typeface="Times New Roman" pitchFamily="18" charset="0"/>
              </a:rPr>
              <a:t>- Chế độ nuôi dưỡng</a:t>
            </a:r>
          </a:p>
          <a:p>
            <a:pPr>
              <a:buFont typeface="Arial" charset="0"/>
              <a:buChar char="•"/>
            </a:pPr>
            <a:r>
              <a:rPr lang="en-US" sz="2800" i="1" smtClean="0">
                <a:latin typeface="Times New Roman" pitchFamily="18" charset="0"/>
              </a:rPr>
              <a:t>Thực hiện y lệnh:</a:t>
            </a:r>
            <a:r>
              <a:rPr lang="en-US" sz="2800" smtClean="0">
                <a:latin typeface="Times New Roman" pitchFamily="18" charset="0"/>
              </a:rPr>
              <a:t/>
            </a:r>
            <a:br>
              <a:rPr lang="en-US" sz="2800" smtClean="0">
                <a:latin typeface="Times New Roman" pitchFamily="18" charset="0"/>
              </a:rPr>
            </a:br>
            <a:r>
              <a:rPr lang="en-US" sz="2400" smtClean="0">
                <a:latin typeface="Times New Roman" pitchFamily="18" charset="0"/>
              </a:rPr>
              <a:t>-Thực hiện y lệnh bác sỹ về tiêm thuốc và các xét nghiệm.</a:t>
            </a:r>
          </a:p>
          <a:p>
            <a:pPr>
              <a:buFont typeface="Arial" charset="0"/>
              <a:buChar char="•"/>
            </a:pPr>
            <a:endParaRPr lang="en-US" sz="2750" smtClean="0">
              <a:latin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3200400"/>
            <a:ext cx="7498080" cy="4572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90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4, Thực hiện kế hoạch chăm sóc</a:t>
            </a:r>
            <a:endParaRPr lang="en-US" sz="290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3733800"/>
            <a:ext cx="80772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*Nghỉ ngơi: Giảm kích thích và lo sợ cho bệnh nhân</a:t>
            </a:r>
          </a:p>
          <a:p>
            <a:pPr>
              <a:buFontTx/>
              <a:buChar char="-"/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 bệnh nhân ngồi, để thõng 2 chân xuống giường nếu nặng cho nằm tư thế đầu cao( 45- 90o) </a:t>
            </a:r>
            <a:endParaRPr lang="en-US" sz="240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vi-VN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Chống suy hô hấp cho bệnh nhân thở oxy qua mặt nạ liều lượng cao: 8-10lít/phút Khi đỡ khó thở nhiều giảm liều oxy 2-3 lít/phút </a:t>
            </a: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vi-VN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Khi bệnh nhân có sùi bọt hồng: Chuẩn bị dụng cụ, đặt NKQ hoặc mở khí quản, thở máy, máy hút.</a:t>
            </a:r>
            <a:endParaRPr lang="en-US" sz="240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60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6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624146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7943088" cy="6705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5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vi-VN" sz="2350" b="1" dirty="0" smtClean="0">
                <a:latin typeface="Times New Roman" pitchFamily="18" charset="0"/>
                <a:cs typeface="Times New Roman" pitchFamily="18" charset="0"/>
              </a:rPr>
              <a:t>Thực hiện y lệnh</a:t>
            </a:r>
            <a:r>
              <a:rPr lang="en-US" sz="235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vi-VN" sz="2350" dirty="0" smtClean="0">
                <a:latin typeface="Times New Roman" pitchFamily="18" charset="0"/>
                <a:cs typeface="Times New Roman" pitchFamily="18" charset="0"/>
              </a:rPr>
              <a:t> + Dùng thuốc:</a:t>
            </a:r>
            <a:endParaRPr lang="en-US" sz="235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vi-VN" sz="2350" dirty="0" smtClean="0">
                <a:latin typeface="Times New Roman" pitchFamily="18" charset="0"/>
                <a:cs typeface="Times New Roman" pitchFamily="18" charset="0"/>
              </a:rPr>
              <a:t>mocphin đường tĩnh mạch hoặc tiêm bắp </a:t>
            </a:r>
            <a:endParaRPr lang="en-US" sz="235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vi-VN" sz="2350" dirty="0" smtClean="0">
                <a:latin typeface="Times New Roman" pitchFamily="18" charset="0"/>
                <a:cs typeface="Times New Roman" pitchFamily="18" charset="0"/>
              </a:rPr>
              <a:t>tiêm laxilic tĩnh mạch và các thuốc khác theo y lệnh</a:t>
            </a:r>
            <a:endParaRPr lang="en-US" sz="235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350" dirty="0" smtClean="0">
                <a:latin typeface="Times New Roman" pitchFamily="18" charset="0"/>
                <a:cs typeface="Times New Roman" pitchFamily="18" charset="0"/>
              </a:rPr>
              <a:t>+ Lấy máu xét nghiệm, chụp X quang, ghi điện tim…</a:t>
            </a:r>
            <a:endParaRPr lang="en-US" sz="235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350" dirty="0" smtClean="0">
                <a:latin typeface="Times New Roman" pitchFamily="18" charset="0"/>
                <a:cs typeface="Times New Roman" pitchFamily="18" charset="0"/>
              </a:rPr>
              <a:t>+ Chuẩn bị cho làm các thủ thuật: chọc tĩnh mạch</a:t>
            </a:r>
            <a:r>
              <a:rPr lang="en-US" sz="23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350" dirty="0" smtClean="0">
                <a:latin typeface="Times New Roman" pitchFamily="18" charset="0"/>
                <a:cs typeface="Times New Roman" pitchFamily="18" charset="0"/>
              </a:rPr>
              <a:t>dưới đòn</a:t>
            </a:r>
            <a:r>
              <a:rPr lang="en-US" sz="235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vi-VN" sz="23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5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vi-VN" sz="2350" b="1" dirty="0" smtClean="0">
                <a:latin typeface="Times New Roman" pitchFamily="18" charset="0"/>
                <a:cs typeface="Times New Roman" pitchFamily="18" charset="0"/>
              </a:rPr>
              <a:t>Theo dõi diễn biến và chăm sóc khá</a:t>
            </a:r>
            <a:r>
              <a:rPr lang="en-US" sz="2350" b="1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>
              <a:buNone/>
            </a:pPr>
            <a:r>
              <a:rPr lang="vi-VN" sz="2350" dirty="0" smtClean="0">
                <a:latin typeface="Times New Roman" pitchFamily="18" charset="0"/>
                <a:cs typeface="Times New Roman" pitchFamily="18" charset="0"/>
              </a:rPr>
              <a:t> + Để bệnh nhân nằm yên tĩnh, tránh kích thích mạnh</a:t>
            </a:r>
            <a:endParaRPr lang="en-US" sz="235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350" dirty="0" smtClean="0">
                <a:latin typeface="Times New Roman" pitchFamily="18" charset="0"/>
                <a:cs typeface="Times New Roman" pitchFamily="18" charset="0"/>
              </a:rPr>
              <a:t>+ Điều chỉnh nhịp thở 15-30phút/lần</a:t>
            </a:r>
            <a:endParaRPr lang="en-US" sz="235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350" dirty="0" smtClean="0">
                <a:latin typeface="Times New Roman" pitchFamily="18" charset="0"/>
                <a:cs typeface="Times New Roman" pitchFamily="18" charset="0"/>
              </a:rPr>
              <a:t> + Lấy mạch đo huyết áp 30phút/lần, nhiệt độ 3h/lần</a:t>
            </a:r>
            <a:endParaRPr lang="en-US" sz="235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350" dirty="0" smtClean="0">
                <a:latin typeface="Times New Roman" pitchFamily="18" charset="0"/>
                <a:cs typeface="Times New Roman" pitchFamily="18" charset="0"/>
              </a:rPr>
              <a:t>+ Theo dõi độ bão hòa oxy máu SpO</a:t>
            </a:r>
            <a:endParaRPr lang="en-US" sz="235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350" dirty="0" smtClean="0">
                <a:latin typeface="Times New Roman" pitchFamily="18" charset="0"/>
                <a:cs typeface="Times New Roman" pitchFamily="18" charset="0"/>
              </a:rPr>
              <a:t> + Theo dõi sự ho khạc và bọt hồng</a:t>
            </a:r>
            <a:endParaRPr lang="en-US" sz="235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350" dirty="0" smtClean="0">
                <a:latin typeface="Times New Roman" pitchFamily="18" charset="0"/>
                <a:cs typeface="Times New Roman" pitchFamily="18" charset="0"/>
              </a:rPr>
              <a:t> + Theo dõi lượng nước tiểu</a:t>
            </a:r>
            <a:endParaRPr lang="en-US" sz="235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350" dirty="0" smtClean="0">
                <a:latin typeface="Times New Roman" pitchFamily="18" charset="0"/>
                <a:cs typeface="Times New Roman" pitchFamily="18" charset="0"/>
              </a:rPr>
              <a:t> +Theo dõi ý thức </a:t>
            </a:r>
            <a:endParaRPr lang="en-US" sz="235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350" dirty="0" smtClean="0">
                <a:latin typeface="Times New Roman" pitchFamily="18" charset="0"/>
                <a:cs typeface="Times New Roman" pitchFamily="18" charset="0"/>
              </a:rPr>
              <a:t>- Theo dõi nhịp tim trên máy monitoring phát hiện những rối loạn nhịp, kịp thời báo bác sĩ để xử lý sớm.</a:t>
            </a:r>
            <a:endParaRPr lang="en-US" sz="235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5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1923428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300" smtClean="0">
                <a:latin typeface="Times New Roman" pitchFamily="18" charset="0"/>
                <a:cs typeface="Times New Roman" pitchFamily="18" charset="0"/>
              </a:rPr>
              <a:t>Nếu có đặt ống NKQ, mở KQ </a:t>
            </a:r>
            <a:endParaRPr lang="en-US" sz="23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300" smtClean="0">
                <a:latin typeface="Times New Roman" pitchFamily="18" charset="0"/>
                <a:cs typeface="Times New Roman" pitchFamily="18" charset="0"/>
              </a:rPr>
              <a:t>+ Chuẩn bị máy thở cho bệnh nhân thở máy </a:t>
            </a:r>
            <a:endParaRPr lang="en-US" sz="23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300" smtClean="0">
                <a:latin typeface="Times New Roman" pitchFamily="18" charset="0"/>
                <a:cs typeface="Times New Roman" pitchFamily="18" charset="0"/>
              </a:rPr>
              <a:t>+ Hút đờm </a:t>
            </a:r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300" smtClean="0">
                <a:latin typeface="Times New Roman" pitchFamily="18" charset="0"/>
                <a:cs typeface="Times New Roman" pitchFamily="18" charset="0"/>
              </a:rPr>
              <a:t>ãi </a:t>
            </a:r>
            <a:endParaRPr lang="en-US" sz="23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300" smtClean="0">
                <a:latin typeface="Times New Roman" pitchFamily="18" charset="0"/>
                <a:cs typeface="Times New Roman" pitchFamily="18" charset="0"/>
              </a:rPr>
              <a:t>+ Chăm sóc ống NKQ, chăm sóc miệng vệ sinh sạch sẽ </a:t>
            </a:r>
            <a:endParaRPr lang="en-US" sz="23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300" smtClean="0">
                <a:latin typeface="Times New Roman" pitchFamily="18" charset="0"/>
                <a:cs typeface="Times New Roman" pitchFamily="18" charset="0"/>
              </a:rPr>
              <a:t>Giảm kích thích và lo sợ cho bệnh nhân: Thái độ chăm sóc ân</a:t>
            </a:r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300" smtClean="0">
                <a:latin typeface="Times New Roman" pitchFamily="18" charset="0"/>
                <a:cs typeface="Times New Roman" pitchFamily="18" charset="0"/>
              </a:rPr>
              <a:t>cần, chu đáo</a:t>
            </a:r>
            <a:endParaRPr lang="en-US" sz="230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vi-VN" sz="23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smtClean="0">
                <a:latin typeface="Times New Roman" pitchFamily="18" charset="0"/>
                <a:cs typeface="Times New Roman" pitchFamily="18" charset="0"/>
              </a:rPr>
              <a:t>* D</a:t>
            </a:r>
            <a:r>
              <a:rPr lang="vi-VN" sz="2300" b="1" smtClean="0">
                <a:latin typeface="Times New Roman" pitchFamily="18" charset="0"/>
                <a:cs typeface="Times New Roman" pitchFamily="18" charset="0"/>
              </a:rPr>
              <a:t>inh dưỡng</a:t>
            </a:r>
            <a:r>
              <a:rPr lang="en-US" sz="2300" b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+ C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ho bệnh nhân uống sữa, nước hoa quả khi bệnh nhân qua cơn khó thở. 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 + Cho bệnh nhân ăn khi đã qua cơn khó thở: ăn đường miệng nếu bệnh nhân tỉnh, ăn qua xông dạ dày nếu có đặt NKQ</a:t>
            </a:r>
          </a:p>
          <a:p>
            <a:pPr fontAlgn="base"/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+ Hạn chế muối, nước- nhiều vitamin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300" b="1" smtClean="0">
                <a:latin typeface="Times New Roman" pitchFamily="18" charset="0"/>
                <a:cs typeface="Times New Roman" pitchFamily="18" charset="0"/>
              </a:rPr>
              <a:t>* Giáo dục sức khỏe :</a:t>
            </a:r>
          </a:p>
          <a:p>
            <a:pPr fontAlgn="base">
              <a:buNone/>
            </a:pPr>
            <a:r>
              <a:rPr lang="en-US" sz="2300" b="1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Bệnh nhân cần phải biết được các nguyên nhân, các yếu tố thuận lợi gây cơn phù phổi cấp và cách dự phòng.</a:t>
            </a:r>
          </a:p>
          <a:p>
            <a:pPr fontAlgn="base"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Cách phát hiện các triệu chứng của cơn phù phổi.</a:t>
            </a:r>
          </a:p>
          <a:p>
            <a:pPr fontAlgn="base">
              <a:buNone/>
            </a:pPr>
            <a:endParaRPr lang="vi-VN" sz="24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946093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533400"/>
          </a:xfrm>
        </p:spPr>
        <p:txBody>
          <a:bodyPr>
            <a:norm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5, Đánh giá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8153400" cy="6477000"/>
          </a:xfrm>
        </p:spPr>
        <p:txBody>
          <a:bodyPr>
            <a:normAutofit lnSpcReduction="10000"/>
          </a:bodyPr>
          <a:lstStyle/>
          <a:p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Nhịp thở &lt; 25 lần/phút. Mạch &lt; 100 lần/phút. Nước tiểu &gt;1000 ml/24 giờ.</a:t>
            </a:r>
          </a:p>
          <a:p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Bệnh nhân tỉnh.</a:t>
            </a:r>
          </a:p>
          <a:p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Y lệnh thực hiện đầy đủ, chính xác.</a:t>
            </a:r>
          </a:p>
          <a:p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 Dinh dưỡng bảo đảm.</a:t>
            </a:r>
          </a:p>
          <a:p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 Không tái phát.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- Luôn giữ tinh thần thoải mái, vui vẻ, tránh kích thích, lo sợ, căng thẳng mệt mỏi.</a:t>
            </a:r>
          </a:p>
          <a:p>
            <a:pPr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- Ngủ đủ giấc, chế độ ăn uống hợp lý khoa học, uống thuốc đúng giờ theo y lệnh của B.sĩ</a:t>
            </a:r>
          </a:p>
          <a:p>
            <a:pPr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- Vận động nhẹ nhàng.</a:t>
            </a:r>
          </a:p>
          <a:p>
            <a:pPr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-  Tái khám đúng hẹn </a:t>
            </a:r>
          </a:p>
          <a:p>
            <a:pPr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-   Khi có những biểu hiện như :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Cơn khó thở xuất hiệ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kèm theo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a tái, vã mồ hôi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v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ật vã, hoảng hốt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k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hạc bọt hồng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nhanh chóng tái khám hặc tới trung tâm y tế gần nhất.</a:t>
            </a:r>
            <a:endParaRPr lang="vi-VN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219200" y="2590800"/>
            <a:ext cx="7498080" cy="533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80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6, </a:t>
            </a:r>
            <a:r>
              <a:rPr lang="vi-VN" sz="280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Hướng dẫn khi ra viện và chăm sóc tại nhà</a:t>
            </a:r>
            <a:endParaRPr lang="en-US" sz="280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793451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-X9mXntIOU9o/U7RMtPutPHI/AAAAAAAABEo/MeHwHQ0SMrs/s1600/h%C3%ACnh+%E1%BA%A3nh+%C4%91%E1%BA%B9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  <a:scene3d>
              <a:camera prst="isometricOffAxis1Right"/>
              <a:lightRig rig="threePt" dir="t"/>
            </a:scene3d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CẢM ƠN THẦY VÀ CÁC BẠN ĐÃ LẮNG NGHE</a:t>
            </a:r>
            <a:endParaRPr lang="en-US" sz="6000" b="1" dirty="0"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4338" name="Picture 2" descr="http://image.17173.com/bbs/v1/2010/07/08/127855983591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87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0"/>
              </a:spcBef>
              <a:buClrTx/>
              <a:buNone/>
            </a:pPr>
            <a:r>
              <a:rPr lang="en-US" sz="6000" b="1" u="sng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ĐỀ TÀI: </a:t>
            </a:r>
            <a:r>
              <a:rPr lang="en-US" sz="6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CHĂM SÓC </a:t>
            </a:r>
            <a:r>
              <a:rPr lang="en-US" sz="6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BỆNH NHÂN PHÙ PHỔI CẤP</a:t>
            </a:r>
            <a:endParaRPr lang="en-US" sz="6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2" descr="http://i114.photobucket.com/albums/n264/jjfan06/butterflies/flyingbutterfli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" y="-2047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80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73162"/>
          </a:xfrm>
        </p:spPr>
        <p:txBody>
          <a:bodyPr>
            <a:normAutofit/>
          </a:bodyPr>
          <a:lstStyle/>
          <a:p>
            <a:r>
              <a:rPr lang="en-US" sz="40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ĐẠI CƯƠNG</a:t>
            </a:r>
            <a:endParaRPr lang="en-US" sz="40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Phù phổi cấp: là 1 dạng suy hô hấp nặng do sự tràn thanh dịch từ các mao mạch phổi vào trong phế nang làm ngăn chặn sự trao đổi khí – Bệnh nhân phù phổi cấp có thể tử vong rất nhanh do thiếu oxy nặng.</a:t>
            </a:r>
            <a:br>
              <a:rPr lang="vi-VN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vi-VN" sz="3500" dirty="0">
                <a:latin typeface="Times New Roman" pitchFamily="18" charset="0"/>
                <a:cs typeface="Times New Roman" pitchFamily="18" charset="0"/>
              </a:rPr>
              <a:t>Phù phổi cấp huyết động ( do tim)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35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vi-VN" sz="3500" dirty="0">
                <a:latin typeface="Times New Roman" pitchFamily="18" charset="0"/>
                <a:cs typeface="Times New Roman" pitchFamily="18" charset="0"/>
              </a:rPr>
            </a:br>
            <a:r>
              <a:rPr lang="vi-VN" sz="2600" dirty="0">
                <a:latin typeface="Times New Roman"/>
              </a:rPr>
              <a:t/>
            </a:r>
            <a:br>
              <a:rPr lang="vi-VN" sz="2600" dirty="0">
                <a:latin typeface="Times New Roman"/>
              </a:rPr>
            </a:br>
            <a:endParaRPr lang="en-GB" sz="2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28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33461051"/>
              </p:ext>
            </p:extLst>
          </p:nvPr>
        </p:nvGraphicFramePr>
        <p:xfrm>
          <a:off x="0" y="2134989"/>
          <a:ext cx="9640773" cy="4402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Hộp_Văn_Bản 4"/>
          <p:cNvSpPr txBox="1"/>
          <p:nvPr/>
        </p:nvSpPr>
        <p:spPr>
          <a:xfrm>
            <a:off x="1209059" y="292100"/>
            <a:ext cx="685315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NGUYÊN </a:t>
            </a:r>
            <a:r>
              <a:rPr lang="en-US" sz="32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NHÂN PHÙ PHỔI CẤP</a:t>
            </a:r>
          </a:p>
        </p:txBody>
      </p:sp>
      <p:pic>
        <p:nvPicPr>
          <p:cNvPr id="3076" name="Picture 109" descr="D:\Phuong Mai EU\INBOUND VN\Khách hàng\Powerpoint dep\Logo\PowerPoint Dep full vien tran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6537325"/>
            <a:ext cx="16970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2"/>
          <p:cNvSpPr txBox="1">
            <a:spLocks noChangeArrowheads="1"/>
          </p:cNvSpPr>
          <p:nvPr/>
        </p:nvSpPr>
        <p:spPr bwMode="auto">
          <a:xfrm>
            <a:off x="1600200" y="914400"/>
            <a:ext cx="70421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mạch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2195512" y="5212556"/>
            <a:ext cx="19462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virus</a:t>
            </a:r>
          </a:p>
        </p:txBody>
      </p:sp>
    </p:spTree>
    <p:extLst>
      <p:ext uri="{BB962C8B-B14F-4D97-AF65-F5344CB8AC3E}">
        <p14:creationId xmlns:p14="http://schemas.microsoft.com/office/powerpoint/2010/main" val="207976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82000" cy="71596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3. CƠ CHẾ BỆNH SINH PHÙ PHỔI CẤP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AutoShape 4"/>
          <p:cNvSpPr>
            <a:spLocks noChangeArrowheads="1"/>
          </p:cNvSpPr>
          <p:nvPr/>
        </p:nvSpPr>
        <p:spPr bwMode="auto">
          <a:xfrm>
            <a:off x="5991225" y="3297238"/>
            <a:ext cx="1857375" cy="2220912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65" name="AutoShape 5"/>
          <p:cNvSpPr>
            <a:spLocks noChangeArrowheads="1"/>
          </p:cNvSpPr>
          <p:nvPr/>
        </p:nvSpPr>
        <p:spPr bwMode="auto">
          <a:xfrm>
            <a:off x="2590800" y="3297238"/>
            <a:ext cx="1982788" cy="2220912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grpSp>
        <p:nvGrpSpPr>
          <p:cNvPr id="3077" name="Group 7"/>
          <p:cNvGrpSpPr>
            <a:grpSpLocks/>
          </p:cNvGrpSpPr>
          <p:nvPr/>
        </p:nvGrpSpPr>
        <p:grpSpPr bwMode="auto">
          <a:xfrm>
            <a:off x="2700338" y="2365814"/>
            <a:ext cx="5511491" cy="618416"/>
            <a:chOff x="1108" y="1001"/>
            <a:chExt cx="3308" cy="675"/>
          </a:xfrm>
        </p:grpSpPr>
        <p:sp>
          <p:nvSpPr>
            <p:cNvPr id="168" name="Rectangle 8"/>
            <p:cNvSpPr>
              <a:spLocks noChangeArrowheads="1"/>
            </p:cNvSpPr>
            <p:nvPr/>
          </p:nvSpPr>
          <p:spPr bwMode="gray">
            <a:xfrm rot="3419336">
              <a:off x="1108" y="1004"/>
              <a:ext cx="673" cy="672"/>
            </a:xfrm>
            <a:prstGeom prst="rect">
              <a:avLst/>
            </a:prstGeom>
            <a:gradFill rotWithShape="1">
              <a:gsLst>
                <a:gs pos="0">
                  <a:srgbClr val="1A72D2"/>
                </a:gs>
                <a:gs pos="100000">
                  <a:srgbClr val="1A72D2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1A72D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86" name="Oval 13"/>
            <p:cNvSpPr>
              <a:spLocks noChangeArrowheads="1"/>
            </p:cNvSpPr>
            <p:nvPr/>
          </p:nvSpPr>
          <p:spPr bwMode="gray">
            <a:xfrm>
              <a:off x="1917" y="1340"/>
              <a:ext cx="27" cy="27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82" name="Oval 19"/>
            <p:cNvSpPr>
              <a:spLocks noChangeArrowheads="1"/>
            </p:cNvSpPr>
            <p:nvPr/>
          </p:nvSpPr>
          <p:spPr bwMode="gray">
            <a:xfrm>
              <a:off x="3069" y="1340"/>
              <a:ext cx="27" cy="27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grpSp>
          <p:nvGrpSpPr>
            <p:cNvPr id="3091" name="Group 21"/>
            <p:cNvGrpSpPr>
              <a:grpSpLocks/>
            </p:cNvGrpSpPr>
            <p:nvPr/>
          </p:nvGrpSpPr>
          <p:grpSpPr bwMode="auto">
            <a:xfrm>
              <a:off x="3600" y="1293"/>
              <a:ext cx="816" cy="95"/>
              <a:chOff x="2003" y="3439"/>
              <a:chExt cx="468" cy="242"/>
            </a:xfrm>
          </p:grpSpPr>
          <p:sp>
            <p:nvSpPr>
              <p:cNvPr id="175" name="Oval 22"/>
              <p:cNvSpPr>
                <a:spLocks noChangeArrowheads="1"/>
              </p:cNvSpPr>
              <p:nvPr/>
            </p:nvSpPr>
            <p:spPr bwMode="gray">
              <a:xfrm>
                <a:off x="2003" y="3438"/>
                <a:ext cx="79" cy="243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77" name="Oval 24"/>
              <p:cNvSpPr>
                <a:spLocks noChangeArrowheads="1"/>
              </p:cNvSpPr>
              <p:nvPr/>
            </p:nvSpPr>
            <p:spPr bwMode="gray">
              <a:xfrm>
                <a:off x="2400" y="3441"/>
                <a:ext cx="71" cy="236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78" name="Oval 25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8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</p:grpSp>
        <p:sp>
          <p:nvSpPr>
            <p:cNvPr id="174" name="Rectangle 26"/>
            <p:cNvSpPr>
              <a:spLocks noChangeArrowheads="1"/>
            </p:cNvSpPr>
            <p:nvPr/>
          </p:nvSpPr>
          <p:spPr bwMode="gray">
            <a:xfrm rot="3419336">
              <a:off x="3463" y="1002"/>
              <a:ext cx="673" cy="671"/>
            </a:xfrm>
            <a:prstGeom prst="rect">
              <a:avLst/>
            </a:prstGeom>
            <a:solidFill>
              <a:srgbClr val="E5730B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E5730B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87" name="Rectangle 27"/>
          <p:cNvSpPr>
            <a:spLocks noChangeArrowheads="1"/>
          </p:cNvSpPr>
          <p:nvPr/>
        </p:nvSpPr>
        <p:spPr bwMode="gray">
          <a:xfrm>
            <a:off x="2700338" y="1697038"/>
            <a:ext cx="2841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>
                <a:solidFill>
                  <a:srgbClr val="FFFFFF"/>
                </a:solidFill>
                <a:latin typeface="Arial" pitchFamily="34" charset="0"/>
                <a:cs typeface="+mn-cs"/>
              </a:rPr>
              <a:t>I</a:t>
            </a:r>
          </a:p>
        </p:txBody>
      </p:sp>
      <p:sp>
        <p:nvSpPr>
          <p:cNvPr id="188" name="Rectangle 28"/>
          <p:cNvSpPr>
            <a:spLocks noChangeArrowheads="1"/>
          </p:cNvSpPr>
          <p:nvPr/>
        </p:nvSpPr>
        <p:spPr bwMode="gray">
          <a:xfrm>
            <a:off x="4314825" y="1649413"/>
            <a:ext cx="38258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>
                <a:solidFill>
                  <a:srgbClr val="FFFFFF"/>
                </a:solidFill>
                <a:latin typeface="Arial" pitchFamily="34" charset="0"/>
                <a:cs typeface="+mn-cs"/>
              </a:rPr>
              <a:t>II</a:t>
            </a:r>
          </a:p>
        </p:txBody>
      </p:sp>
      <p:sp>
        <p:nvSpPr>
          <p:cNvPr id="189" name="Rectangle 29"/>
          <p:cNvSpPr>
            <a:spLocks noChangeArrowheads="1"/>
          </p:cNvSpPr>
          <p:nvPr/>
        </p:nvSpPr>
        <p:spPr bwMode="gray">
          <a:xfrm>
            <a:off x="5880100" y="1670050"/>
            <a:ext cx="4826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>
                <a:solidFill>
                  <a:srgbClr val="FFFFFF"/>
                </a:solidFill>
                <a:latin typeface="Arial" pitchFamily="34" charset="0"/>
                <a:cs typeface="+mn-cs"/>
              </a:rPr>
              <a:t>III</a:t>
            </a:r>
          </a:p>
        </p:txBody>
      </p:sp>
      <p:sp>
        <p:nvSpPr>
          <p:cNvPr id="190" name="Rectangle 30"/>
          <p:cNvSpPr>
            <a:spLocks noChangeArrowheads="1"/>
          </p:cNvSpPr>
          <p:nvPr/>
        </p:nvSpPr>
        <p:spPr bwMode="gray">
          <a:xfrm>
            <a:off x="7472363" y="1709738"/>
            <a:ext cx="5238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>
                <a:solidFill>
                  <a:srgbClr val="FFFFFF"/>
                </a:solidFill>
                <a:latin typeface="Arial" pitchFamily="34" charset="0"/>
                <a:cs typeface="+mn-cs"/>
              </a:rPr>
              <a:t>IV</a:t>
            </a:r>
          </a:p>
        </p:txBody>
      </p:sp>
      <p:sp>
        <p:nvSpPr>
          <p:cNvPr id="203" name="Hình Bầu dục 202"/>
          <p:cNvSpPr/>
          <p:nvPr/>
        </p:nvSpPr>
        <p:spPr bwMode="auto">
          <a:xfrm>
            <a:off x="211138" y="62484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+mn-cs"/>
              </a:rPr>
              <a:t>4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2749550" y="3680843"/>
            <a:ext cx="1665287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48627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defRPr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thuỷ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phổi</a:t>
            </a:r>
            <a:endParaRPr lang="en-US" sz="2400" b="1" i="1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5991225" y="3209826"/>
            <a:ext cx="187353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48627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SzPct val="60000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nang-mao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mạch</a:t>
            </a:r>
            <a:endParaRPr lang="en-US" sz="2400" b="1" i="1" kern="0" dirty="0">
              <a:solidFill>
                <a:srgbClr val="001D3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5" name="TextBox 1"/>
          <p:cNvSpPr txBox="1">
            <a:spLocks noChangeArrowheads="1"/>
          </p:cNvSpPr>
          <p:nvPr/>
        </p:nvSpPr>
        <p:spPr bwMode="auto">
          <a:xfrm>
            <a:off x="1074550" y="956469"/>
            <a:ext cx="776465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6" name="TextBox 2"/>
          <p:cNvSpPr txBox="1">
            <a:spLocks noChangeArrowheads="1"/>
          </p:cNvSpPr>
          <p:nvPr/>
        </p:nvSpPr>
        <p:spPr bwMode="auto">
          <a:xfrm>
            <a:off x="1143000" y="5518150"/>
            <a:ext cx="7848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surfactant,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inus 3"/>
          <p:cNvSpPr/>
          <p:nvPr/>
        </p:nvSpPr>
        <p:spPr bwMode="auto">
          <a:xfrm>
            <a:off x="4006269" y="2559929"/>
            <a:ext cx="2771775" cy="230187"/>
          </a:xfrm>
          <a:prstGeom prst="mathMinus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27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3575" y="0"/>
            <a:ext cx="3687763" cy="98107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4.triệu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109" descr="D:\Phuong Mai EU\INBOUND VN\Khách hàng\Powerpoint dep\Logo\PowerPoint Dep full vien tra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575425"/>
            <a:ext cx="156051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6" name="Group 41"/>
          <p:cNvGrpSpPr>
            <a:grpSpLocks/>
          </p:cNvGrpSpPr>
          <p:nvPr/>
        </p:nvGrpSpPr>
        <p:grpSpPr bwMode="auto">
          <a:xfrm>
            <a:off x="4572000" y="765175"/>
            <a:ext cx="4572000" cy="6092825"/>
            <a:chOff x="4454757" y="857232"/>
            <a:chExt cx="4098996" cy="1473813"/>
          </a:xfrm>
        </p:grpSpPr>
        <p:grpSp>
          <p:nvGrpSpPr>
            <p:cNvPr id="52" name="Группа 211"/>
            <p:cNvGrpSpPr/>
            <p:nvPr/>
          </p:nvGrpSpPr>
          <p:grpSpPr>
            <a:xfrm>
              <a:off x="4454757" y="857232"/>
              <a:ext cx="4098996" cy="1473813"/>
              <a:chOff x="569582" y="4000503"/>
              <a:chExt cx="2327884" cy="1473813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4" name="Скругленный прямоугольник 212"/>
              <p:cNvSpPr/>
              <p:nvPr/>
            </p:nvSpPr>
            <p:spPr>
              <a:xfrm>
                <a:off x="569582" y="4079434"/>
                <a:ext cx="2327883" cy="1394882"/>
              </a:xfrm>
              <a:prstGeom prst="roundRect">
                <a:avLst>
                  <a:gd name="adj" fmla="val 4189"/>
                </a:avLst>
              </a:prstGeom>
              <a:solidFill>
                <a:sysClr val="window" lastClr="FFFFFF"/>
              </a:solidFill>
              <a:ln w="635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" name="Скругленный прямоугольник 213"/>
              <p:cNvSpPr/>
              <p:nvPr/>
            </p:nvSpPr>
            <p:spPr>
              <a:xfrm>
                <a:off x="569583" y="4000503"/>
                <a:ext cx="2327883" cy="418442"/>
              </a:xfrm>
              <a:prstGeom prst="roundRect">
                <a:avLst>
                  <a:gd name="adj" fmla="val 15230"/>
                </a:avLst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3" name="TextBox 44"/>
            <p:cNvSpPr txBox="1">
              <a:spLocks noChangeArrowheads="1"/>
            </p:cNvSpPr>
            <p:nvPr/>
          </p:nvSpPr>
          <p:spPr bwMode="auto">
            <a:xfrm>
              <a:off x="4584274" y="947089"/>
              <a:ext cx="3916818" cy="155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r>
                <a:rPr lang="en-US" sz="3000" b="1" kern="0" dirty="0" err="1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Không</a:t>
              </a:r>
              <a:r>
                <a:rPr lang="en-US" sz="3000" b="1" kern="0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3000" b="1" kern="0" dirty="0" err="1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điển</a:t>
              </a:r>
              <a:r>
                <a:rPr lang="en-US" sz="3000" b="1" kern="0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kern="0" dirty="0" err="1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endParaRPr lang="ru-RU" sz="30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TextBox 44"/>
            <p:cNvSpPr txBox="1">
              <a:spLocks noChangeArrowheads="1"/>
            </p:cNvSpPr>
            <p:nvPr/>
          </p:nvSpPr>
          <p:spPr bwMode="auto">
            <a:xfrm>
              <a:off x="4584274" y="1575706"/>
              <a:ext cx="3916818" cy="574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buFont typeface="Arial" charset="0"/>
                <a:buChar char="•"/>
                <a:defRPr/>
              </a:pP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Xuất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hiện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khó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thở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nhanh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tăng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dần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lên,nếu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không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điều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trị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kiệp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thời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sẽ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dẫn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đến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phù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phổi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cấp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điển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100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Phù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phổi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cấp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không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điển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thường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do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truyền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dịch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nhanh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hay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truyền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dịch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lượng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nhiều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thời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gian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ngắn</a:t>
              </a:r>
              <a:r>
                <a:rPr lang="en-US" sz="2100" i="1" kern="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grpSp>
        <p:nvGrpSpPr>
          <p:cNvPr id="3077" name="Group 41"/>
          <p:cNvGrpSpPr>
            <a:grpSpLocks/>
          </p:cNvGrpSpPr>
          <p:nvPr/>
        </p:nvGrpSpPr>
        <p:grpSpPr bwMode="auto">
          <a:xfrm>
            <a:off x="0" y="765175"/>
            <a:ext cx="4572000" cy="6086475"/>
            <a:chOff x="4583875" y="797914"/>
            <a:chExt cx="3685586" cy="2550858"/>
          </a:xfrm>
        </p:grpSpPr>
        <p:grpSp>
          <p:nvGrpSpPr>
            <p:cNvPr id="107" name="Группа 211"/>
            <p:cNvGrpSpPr/>
            <p:nvPr/>
          </p:nvGrpSpPr>
          <p:grpSpPr>
            <a:xfrm>
              <a:off x="4583875" y="797914"/>
              <a:ext cx="3685586" cy="2550858"/>
              <a:chOff x="642910" y="3941185"/>
              <a:chExt cx="2093102" cy="255085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0" name="Скругленный прямоугольник 212"/>
              <p:cNvSpPr/>
              <p:nvPr/>
            </p:nvSpPr>
            <p:spPr>
              <a:xfrm>
                <a:off x="642910" y="3941185"/>
                <a:ext cx="2093102" cy="2550858"/>
              </a:xfrm>
              <a:prstGeom prst="roundRect">
                <a:avLst>
                  <a:gd name="adj" fmla="val 4189"/>
                </a:avLst>
              </a:prstGeom>
              <a:solidFill>
                <a:sysClr val="window" lastClr="FFFFFF"/>
              </a:solidFill>
              <a:ln w="635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Скругленный прямоугольник 213"/>
              <p:cNvSpPr/>
              <p:nvPr/>
            </p:nvSpPr>
            <p:spPr>
              <a:xfrm>
                <a:off x="642910" y="3941185"/>
                <a:ext cx="2093102" cy="724952"/>
              </a:xfrm>
              <a:prstGeom prst="roundRect">
                <a:avLst>
                  <a:gd name="adj" fmla="val 15230"/>
                </a:avLst>
              </a:prstGeom>
              <a:gradFill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8" name="TextBox 44"/>
            <p:cNvSpPr txBox="1">
              <a:spLocks noChangeArrowheads="1"/>
            </p:cNvSpPr>
            <p:nvPr/>
          </p:nvSpPr>
          <p:spPr bwMode="auto">
            <a:xfrm>
              <a:off x="4788630" y="933640"/>
              <a:ext cx="3122510" cy="196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r>
                <a:rPr lang="en-US" sz="3000" b="1" kern="0" dirty="0" err="1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Điển</a:t>
              </a:r>
              <a:r>
                <a:rPr lang="en-US" sz="3000" b="1" kern="0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kern="0" dirty="0" err="1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endParaRPr lang="ru-RU" sz="3000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TextBox 44"/>
            <p:cNvSpPr txBox="1">
              <a:spLocks noChangeArrowheads="1"/>
            </p:cNvSpPr>
            <p:nvPr/>
          </p:nvSpPr>
          <p:spPr bwMode="auto">
            <a:xfrm>
              <a:off x="4902525" y="1572353"/>
              <a:ext cx="3189056" cy="1663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buFont typeface="Arial" charset="0"/>
                <a:buChar char="•"/>
                <a:defRPr/>
              </a:pP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Bắt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đầu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cơn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ho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khò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khè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thanh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quản,sau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khó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thở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dữ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dội,đột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ngột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thở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nhanh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nông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50-60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lần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phút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>
                <a:buFont typeface="Arial" charset="0"/>
                <a:buChar char="•"/>
                <a:defRPr/>
              </a:pPr>
              <a:r>
                <a:rPr lang="en-US" sz="2100" i="1" kern="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Da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xanh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tái,vã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mồ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hôi,vật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vã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..</a:t>
              </a:r>
            </a:p>
            <a:p>
              <a:pPr>
                <a:buFont typeface="Arial" charset="0"/>
                <a:buChar char="•"/>
                <a:defRPr/>
              </a:pP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Ho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khạc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ra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bọt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màu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hồng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>
                <a:buFont typeface="Arial" charset="0"/>
                <a:buChar char="•"/>
                <a:defRPr/>
              </a:pP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Nhịp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tim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nhanh,nhỏ,tiếng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tim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mờ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>
                <a:buFont typeface="Arial" charset="0"/>
                <a:buChar char="•"/>
                <a:defRPr/>
              </a:pP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Huyết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áp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hạ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tụt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kẹp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>
                <a:buFont typeface="Arial" charset="0"/>
                <a:buChar char="•"/>
                <a:defRPr/>
              </a:pP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Nghe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ran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ẩm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ở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đáy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phổi,sau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lan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dần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lên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đỉnh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phổi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như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sóng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thủy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triều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>
                <a:buFont typeface="Arial" charset="0"/>
                <a:buChar char="•"/>
                <a:defRPr/>
              </a:pP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Vô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niệu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hay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thiểu</a:t>
              </a:r>
              <a:r>
                <a:rPr lang="en-US" sz="2100" i="1" kern="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100" i="1" kern="0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niệu</a:t>
              </a:r>
              <a:endParaRPr lang="en-US" sz="2100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281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228600"/>
            <a:ext cx="4053136" cy="3810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endParaRPr lang="vi-VN" b="1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609600"/>
            <a:ext cx="7924800" cy="62484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5.1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vi-V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Đảm </a:t>
            </a:r>
            <a:r>
              <a:rPr lang="vi-V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bảo thông khí cho bệnh </a:t>
            </a:r>
            <a:r>
              <a:rPr lang="vi-V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br>
              <a:rPr lang="vi-V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Giảm tiền gánh và hậu gánh</a:t>
            </a:r>
            <a:r>
              <a:rPr lang="vi-V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Tăng cường co bóp cơ tim</a:t>
            </a:r>
            <a:r>
              <a:rPr lang="vi-V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Điều trị theo nguyên nhân gây phù phổi </a:t>
            </a:r>
            <a:r>
              <a:rPr lang="vi-V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cấp</a:t>
            </a:r>
          </a:p>
          <a:p>
            <a:pPr algn="l"/>
            <a:r>
              <a:rPr lang="vi-V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5.2 Xử trí:</a:t>
            </a:r>
          </a:p>
          <a:p>
            <a:pPr marL="370332" indent="-342900" algn="l">
              <a:buFontTx/>
              <a:buChar char="-"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thõng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gường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tim.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70332" indent="-342900" algn="l">
              <a:buFontTx/>
              <a:buChar char="-"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dãi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ôxy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cồn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l">
              <a:buFontTx/>
              <a:buChar char="-"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endParaRPr lang="vi-VN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Morphin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hoảng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hốt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vã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endParaRPr lang="vi-VN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Tx/>
              <a:buChar char="-"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Uabain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Tx/>
              <a:buChar char="-"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co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thắt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Aminophyllin</a:t>
            </a:r>
            <a:endParaRPr lang="vi-VN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&gt;=200/ &gt;=70mmHg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nang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Adalat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giọt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lưỡi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Tx/>
              <a:buChar char="-"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truỵ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Noadrenalin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Tx/>
              <a:buChar char="-"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vi-VN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vi-VN" sz="1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05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"/>
            <a:ext cx="8077200" cy="6705600"/>
          </a:xfrm>
        </p:spPr>
        <p:txBody>
          <a:bodyPr rtlCol="0">
            <a:normAutofit lnSpcReduction="10000"/>
          </a:bodyPr>
          <a:lstStyle/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3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6. BIẾN CHỨNG VÀ TIÊN LƯỢNG</a:t>
            </a:r>
            <a:r>
              <a:rPr lang="en-US" sz="3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fontAlgn="auto"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trụy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fontAlgn="auto"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nhồi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tim.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to.</a:t>
            </a:r>
          </a:p>
          <a:p>
            <a:pPr marL="457200" indent="-457200" fontAlgn="auto"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Tràn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fontAlgn="auto"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b.Tiên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ngạt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thiệp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vong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89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PHÒNG BỆNH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hẹn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stress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38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1245</Words>
  <Application>Microsoft Office PowerPoint</Application>
  <PresentationFormat>On-screen Show (4:3)</PresentationFormat>
  <Paragraphs>157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KÍNH CHÀO THẦY VÀ CÁC BẠN</vt:lpstr>
      <vt:lpstr>PowerPoint Presentation</vt:lpstr>
      <vt:lpstr>I. ĐẠI CƯƠNG</vt:lpstr>
      <vt:lpstr>PowerPoint Presentation</vt:lpstr>
      <vt:lpstr>   3. CƠ CHẾ BỆNH SINH PHÙ PHỔI CẤP</vt:lpstr>
      <vt:lpstr>PowerPoint Presentation</vt:lpstr>
      <vt:lpstr>5. Xử trí</vt:lpstr>
      <vt:lpstr>PowerPoint Presentation</vt:lpstr>
      <vt:lpstr>7. PHÒNG BỆNH</vt:lpstr>
      <vt:lpstr>  </vt:lpstr>
      <vt:lpstr>PowerPoint Presentation</vt:lpstr>
      <vt:lpstr>3,Lập kế hoạch chăm sóc</vt:lpstr>
      <vt:lpstr>PowerPoint Presentation</vt:lpstr>
      <vt:lpstr>PowerPoint Presentation</vt:lpstr>
      <vt:lpstr>5, Đánh giá</vt:lpstr>
      <vt:lpstr>CẢM ƠN THẦY VÀ CÁC BẠN ĐÃ LẮNG NGHE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Uyen Nguyen</dc:creator>
  <cp:lastModifiedBy>Windows User</cp:lastModifiedBy>
  <cp:revision>19</cp:revision>
  <dcterms:created xsi:type="dcterms:W3CDTF">2006-08-16T00:00:00Z</dcterms:created>
  <dcterms:modified xsi:type="dcterms:W3CDTF">2016-09-04T11:23:35Z</dcterms:modified>
</cp:coreProperties>
</file>