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61" r:id="rId4"/>
    <p:sldId id="259" r:id="rId5"/>
    <p:sldId id="267" r:id="rId6"/>
    <p:sldId id="266" r:id="rId7"/>
    <p:sldId id="265" r:id="rId8"/>
    <p:sldId id="262" r:id="rId9"/>
    <p:sldId id="260" r:id="rId10"/>
    <p:sldId id="268" r:id="rId11"/>
    <p:sldId id="269" r:id="rId12"/>
    <p:sldId id="270" r:id="rId13"/>
    <p:sldId id="273" r:id="rId14"/>
    <p:sldId id="274" r:id="rId15"/>
    <p:sldId id="275" r:id="rId16"/>
    <p:sldId id="276" r:id="rId17"/>
    <p:sldId id="277" r:id="rId18"/>
    <p:sldId id="278" r:id="rId19"/>
    <p:sldId id="279" r:id="rId20"/>
    <p:sldId id="280" r:id="rId21"/>
    <p:sldId id="282"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13C86D-EF05-40AC-9C66-715288B2A909}"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52871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13C86D-EF05-40AC-9C66-715288B2A909}"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246276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13C86D-EF05-40AC-9C66-715288B2A909}"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333383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13C86D-EF05-40AC-9C66-715288B2A909}"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329614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13C86D-EF05-40AC-9C66-715288B2A909}"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1730770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13C86D-EF05-40AC-9C66-715288B2A909}"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2750713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13C86D-EF05-40AC-9C66-715288B2A909}" type="datetimeFigureOut">
              <a:rPr lang="en-US" smtClean="0"/>
              <a:t>4/17/2019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207475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13C86D-EF05-40AC-9C66-715288B2A909}" type="datetimeFigureOut">
              <a:rPr lang="en-US" smtClean="0"/>
              <a:t>4/17/2019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1738557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3C86D-EF05-40AC-9C66-715288B2A909}"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215275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3C86D-EF05-40AC-9C66-715288B2A909}"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396031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3C86D-EF05-40AC-9C66-715288B2A909}" type="datetimeFigureOut">
              <a:rPr lang="en-US" smtClean="0"/>
              <a:t>4/17/2019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D1E21-48F2-48F3-905B-BD8C3743C652}" type="slidenum">
              <a:rPr lang="en-US" smtClean="0"/>
              <a:t>‹#›</a:t>
            </a:fld>
            <a:endParaRPr lang="en-US"/>
          </a:p>
        </p:txBody>
      </p:sp>
    </p:spTree>
    <p:extLst>
      <p:ext uri="{BB962C8B-B14F-4D97-AF65-F5344CB8AC3E}">
        <p14:creationId xmlns:p14="http://schemas.microsoft.com/office/powerpoint/2010/main" val="189267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3C86D-EF05-40AC-9C66-715288B2A909}" type="datetimeFigureOut">
              <a:rPr lang="en-US" smtClean="0"/>
              <a:t>4/17/2019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D1E21-48F2-48F3-905B-BD8C3743C652}" type="slidenum">
              <a:rPr lang="en-US" smtClean="0"/>
              <a:t>‹#›</a:t>
            </a:fld>
            <a:endParaRPr lang="en-US"/>
          </a:p>
        </p:txBody>
      </p:sp>
    </p:spTree>
    <p:extLst>
      <p:ext uri="{BB962C8B-B14F-4D97-AF65-F5344CB8AC3E}">
        <p14:creationId xmlns:p14="http://schemas.microsoft.com/office/powerpoint/2010/main" val="1962399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41564"/>
            <a:ext cx="6477000" cy="1077218"/>
          </a:xfrm>
          <a:prstGeom prst="rect">
            <a:avLst/>
          </a:prstGeom>
          <a:noFill/>
        </p:spPr>
        <p:txBody>
          <a:bodyPr wrap="square" rtlCol="0">
            <a:spAutoFit/>
          </a:bodyPr>
          <a:lstStyle/>
          <a:p>
            <a:pPr algn="ctr"/>
            <a:r>
              <a:rPr lang="en-US" sz="3200" dirty="0" smtClean="0">
                <a:solidFill>
                  <a:srgbClr val="FF0000"/>
                </a:solidFill>
              </a:rPr>
              <a:t>ĐẠI HỌC DUY TÂN</a:t>
            </a:r>
          </a:p>
          <a:p>
            <a:pPr algn="ctr"/>
            <a:r>
              <a:rPr lang="en-US" sz="3200" dirty="0" smtClean="0">
                <a:solidFill>
                  <a:srgbClr val="FF0000"/>
                </a:solidFill>
              </a:rPr>
              <a:t>KHOA DƯỢC</a:t>
            </a:r>
            <a:endParaRPr lang="en-US" sz="3200" dirty="0">
              <a:solidFill>
                <a:srgbClr val="FF0000"/>
              </a:solidFill>
            </a:endParaRPr>
          </a:p>
        </p:txBody>
      </p:sp>
      <p:sp>
        <p:nvSpPr>
          <p:cNvPr id="5" name="TextBox 4"/>
          <p:cNvSpPr txBox="1"/>
          <p:nvPr/>
        </p:nvSpPr>
        <p:spPr>
          <a:xfrm>
            <a:off x="990600" y="1371600"/>
            <a:ext cx="7239000" cy="1938992"/>
          </a:xfrm>
          <a:prstGeom prst="rect">
            <a:avLst/>
          </a:prstGeom>
          <a:no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MÔN : BỆNH LÝ HỌC  LỚP : 350 D</a:t>
            </a:r>
            <a:endParaRPr lang="en-US" sz="60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3048000" y="4167664"/>
            <a:ext cx="5410200" cy="1477328"/>
          </a:xfrm>
          <a:prstGeom prst="rect">
            <a:avLst/>
          </a:prstGeom>
          <a:noFill/>
        </p:spPr>
        <p:txBody>
          <a:bodyPr wrap="square" rtlCol="0">
            <a:spAutoFit/>
          </a:bodyPr>
          <a:lstStyle/>
          <a:p>
            <a:r>
              <a:rPr lang="en-US" dirty="0" smtClean="0"/>
              <a:t>DANH SÁCH THÀNH VIÊN:  </a:t>
            </a:r>
            <a:r>
              <a:rPr lang="en-US" dirty="0" err="1" smtClean="0"/>
              <a:t>Nguyễn</a:t>
            </a:r>
            <a:r>
              <a:rPr lang="en-US" dirty="0" smtClean="0"/>
              <a:t> </a:t>
            </a:r>
            <a:r>
              <a:rPr lang="en-US" dirty="0" err="1" smtClean="0"/>
              <a:t>Thị</a:t>
            </a:r>
            <a:r>
              <a:rPr lang="en-US" dirty="0" smtClean="0"/>
              <a:t> </a:t>
            </a:r>
            <a:r>
              <a:rPr lang="en-US" dirty="0" err="1" smtClean="0"/>
              <a:t>Lan</a:t>
            </a:r>
            <a:r>
              <a:rPr lang="en-US" dirty="0" smtClean="0"/>
              <a:t> </a:t>
            </a:r>
            <a:r>
              <a:rPr lang="en-US" dirty="0" err="1" smtClean="0"/>
              <a:t>Hương</a:t>
            </a:r>
            <a:endParaRPr lang="en-US" dirty="0" smtClean="0"/>
          </a:p>
          <a:p>
            <a:r>
              <a:rPr lang="en-US" dirty="0"/>
              <a:t> </a:t>
            </a:r>
            <a:r>
              <a:rPr lang="en-US" dirty="0" smtClean="0"/>
              <a:t>                                                </a:t>
            </a:r>
            <a:r>
              <a:rPr lang="en-US" dirty="0" err="1" smtClean="0"/>
              <a:t>Lê</a:t>
            </a:r>
            <a:r>
              <a:rPr lang="en-US" dirty="0" smtClean="0"/>
              <a:t> </a:t>
            </a:r>
            <a:r>
              <a:rPr lang="en-US" dirty="0" err="1" smtClean="0"/>
              <a:t>Thị</a:t>
            </a:r>
            <a:r>
              <a:rPr lang="en-US" dirty="0" smtClean="0"/>
              <a:t> </a:t>
            </a:r>
            <a:r>
              <a:rPr lang="en-US" dirty="0" err="1" smtClean="0"/>
              <a:t>Liễu</a:t>
            </a:r>
            <a:endParaRPr lang="en-US" dirty="0" smtClean="0"/>
          </a:p>
          <a:p>
            <a:r>
              <a:rPr lang="en-US" dirty="0"/>
              <a:t> </a:t>
            </a:r>
            <a:r>
              <a:rPr lang="en-US" dirty="0" smtClean="0"/>
              <a:t>                                                </a:t>
            </a:r>
            <a:r>
              <a:rPr lang="en-US" dirty="0" err="1" smtClean="0"/>
              <a:t>Đoàn</a:t>
            </a:r>
            <a:r>
              <a:rPr lang="en-US" dirty="0" smtClean="0"/>
              <a:t> </a:t>
            </a:r>
            <a:r>
              <a:rPr lang="en-US" dirty="0" err="1" smtClean="0"/>
              <a:t>Thị</a:t>
            </a:r>
            <a:r>
              <a:rPr lang="en-US" dirty="0" smtClean="0"/>
              <a:t> </a:t>
            </a:r>
            <a:r>
              <a:rPr lang="en-US" dirty="0" err="1" smtClean="0"/>
              <a:t>Hải</a:t>
            </a:r>
            <a:r>
              <a:rPr lang="en-US" dirty="0" smtClean="0"/>
              <a:t> </a:t>
            </a:r>
            <a:r>
              <a:rPr lang="en-US" dirty="0" err="1" smtClean="0"/>
              <a:t>Uyên</a:t>
            </a:r>
            <a:endParaRPr lang="en-US" dirty="0" smtClean="0"/>
          </a:p>
          <a:p>
            <a:r>
              <a:rPr lang="en-US" dirty="0"/>
              <a:t> </a:t>
            </a:r>
            <a:r>
              <a:rPr lang="en-US" dirty="0" smtClean="0"/>
              <a:t>                                                </a:t>
            </a:r>
            <a:r>
              <a:rPr lang="en-US" dirty="0" err="1" smtClean="0"/>
              <a:t>Phan</a:t>
            </a:r>
            <a:r>
              <a:rPr lang="en-US" dirty="0" smtClean="0"/>
              <a:t> </a:t>
            </a:r>
            <a:r>
              <a:rPr lang="en-US" dirty="0" err="1" smtClean="0"/>
              <a:t>Thanh</a:t>
            </a:r>
            <a:r>
              <a:rPr lang="en-US" dirty="0" smtClean="0"/>
              <a:t> </a:t>
            </a:r>
            <a:r>
              <a:rPr lang="en-US" dirty="0" err="1" smtClean="0"/>
              <a:t>Duyên</a:t>
            </a:r>
            <a:r>
              <a:rPr lang="en-US" dirty="0" smtClean="0"/>
              <a:t> </a:t>
            </a:r>
          </a:p>
          <a:p>
            <a:r>
              <a:rPr lang="en-US" dirty="0"/>
              <a:t> </a:t>
            </a:r>
            <a:r>
              <a:rPr lang="en-US" dirty="0" smtClean="0"/>
              <a:t>                                                </a:t>
            </a:r>
            <a:r>
              <a:rPr lang="en-US" dirty="0" err="1" smtClean="0"/>
              <a:t>Phạm</a:t>
            </a:r>
            <a:r>
              <a:rPr lang="en-US" dirty="0" smtClean="0"/>
              <a:t> </a:t>
            </a:r>
            <a:r>
              <a:rPr lang="en-US" dirty="0" err="1" smtClean="0"/>
              <a:t>Công</a:t>
            </a:r>
            <a:r>
              <a:rPr lang="en-US" dirty="0" smtClean="0"/>
              <a:t> </a:t>
            </a:r>
            <a:r>
              <a:rPr lang="en-US" dirty="0" err="1" smtClean="0"/>
              <a:t>Vũ</a:t>
            </a:r>
            <a:endParaRPr lang="en-US" dirty="0"/>
          </a:p>
        </p:txBody>
      </p:sp>
      <p:cxnSp>
        <p:nvCxnSpPr>
          <p:cNvPr id="9" name="Straight Connector 8"/>
          <p:cNvCxnSpPr/>
          <p:nvPr/>
        </p:nvCxnSpPr>
        <p:spPr>
          <a:xfrm>
            <a:off x="3048000" y="1129200"/>
            <a:ext cx="3124200"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3" name="Straight Connector 2"/>
          <p:cNvCxnSpPr/>
          <p:nvPr/>
        </p:nvCxnSpPr>
        <p:spPr>
          <a:xfrm>
            <a:off x="228600" y="3581400"/>
            <a:ext cx="8763000"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389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543800" cy="1015663"/>
          </a:xfrm>
          <a:prstGeom prst="rect">
            <a:avLst/>
          </a:prstGeom>
          <a:noFill/>
        </p:spPr>
        <p:txBody>
          <a:bodyPr wrap="square" rtlCol="0">
            <a:spAutoFit/>
          </a:bodyPr>
          <a:lstStyle/>
          <a:p>
            <a:r>
              <a:rPr lang="en-US" sz="2400" b="1" u="sng" dirty="0" smtClean="0">
                <a:solidFill>
                  <a:srgbClr val="FF0000"/>
                </a:solidFill>
              </a:rPr>
              <a:t>IV. SINH LÝ BỆNH VÀ HẬU QUẢ</a:t>
            </a:r>
          </a:p>
          <a:p>
            <a:pPr marL="342900" indent="-342900">
              <a:buAutoNum type="arabicPeriod"/>
            </a:pPr>
            <a:r>
              <a:rPr lang="en-US" dirty="0" smtClean="0"/>
              <a:t>SINH LÝ BỆNH</a:t>
            </a:r>
          </a:p>
          <a:p>
            <a:r>
              <a:rPr lang="en-US" dirty="0" smtClean="0"/>
              <a:t>-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612" y="1371600"/>
            <a:ext cx="5514975"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657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6629400" cy="5078313"/>
          </a:xfrm>
          <a:prstGeom prst="rect">
            <a:avLst/>
          </a:prstGeom>
          <a:noFill/>
        </p:spPr>
        <p:txBody>
          <a:bodyPr wrap="square" rtlCol="0">
            <a:spAutoFit/>
          </a:bodyPr>
          <a:lstStyle/>
          <a:p>
            <a:pPr marL="342900" indent="-342900">
              <a:buFont typeface="Wingdings" pitchFamily="2" charset="2"/>
              <a:buChar char="Ø"/>
            </a:pPr>
            <a:r>
              <a:rPr lang="en-US" sz="2400" dirty="0" err="1"/>
              <a:t>Trong</a:t>
            </a:r>
            <a:r>
              <a:rPr lang="en-US" sz="2400" dirty="0"/>
              <a:t> </a:t>
            </a:r>
            <a:r>
              <a:rPr lang="en-US" sz="2400" dirty="0" err="1"/>
              <a:t>suy</a:t>
            </a:r>
            <a:r>
              <a:rPr lang="en-US" sz="2400" dirty="0"/>
              <a:t> </a:t>
            </a:r>
            <a:r>
              <a:rPr lang="en-US" sz="2400" dirty="0" err="1"/>
              <a:t>tim</a:t>
            </a:r>
            <a:r>
              <a:rPr lang="en-US" sz="2400" dirty="0"/>
              <a:t>, </a:t>
            </a:r>
            <a:r>
              <a:rPr lang="en-US" sz="2400" dirty="0" err="1"/>
              <a:t>cung</a:t>
            </a:r>
            <a:r>
              <a:rPr lang="en-US" sz="2400" dirty="0"/>
              <a:t> </a:t>
            </a:r>
            <a:r>
              <a:rPr lang="en-US" sz="2400" dirty="0" err="1"/>
              <a:t>lượng</a:t>
            </a:r>
            <a:r>
              <a:rPr lang="en-US" sz="2400" dirty="0"/>
              <a:t> </a:t>
            </a:r>
            <a:r>
              <a:rPr lang="en-US" sz="2400" dirty="0" err="1"/>
              <a:t>tim</a:t>
            </a:r>
            <a:r>
              <a:rPr lang="en-US" sz="2400" dirty="0"/>
              <a:t> </a:t>
            </a:r>
            <a:r>
              <a:rPr lang="en-US" sz="2400" dirty="0" err="1"/>
              <a:t>giảm</a:t>
            </a:r>
            <a:r>
              <a:rPr lang="en-US" sz="2400" dirty="0"/>
              <a:t>, </a:t>
            </a:r>
            <a:r>
              <a:rPr lang="en-US" sz="2400" dirty="0" err="1"/>
              <a:t>giai</a:t>
            </a:r>
            <a:r>
              <a:rPr lang="en-US" sz="2400" dirty="0"/>
              <a:t> </a:t>
            </a:r>
            <a:r>
              <a:rPr lang="en-US" sz="2400" dirty="0" err="1"/>
              <a:t>đoạn</a:t>
            </a:r>
            <a:r>
              <a:rPr lang="en-US" sz="2400" dirty="0"/>
              <a:t> </a:t>
            </a:r>
            <a:r>
              <a:rPr lang="en-US" sz="2400" dirty="0" err="1"/>
              <a:t>đầu</a:t>
            </a:r>
            <a:r>
              <a:rPr lang="en-US" sz="2400" dirty="0"/>
              <a:t> </a:t>
            </a:r>
            <a:r>
              <a:rPr lang="en-US" sz="2400" dirty="0" err="1"/>
              <a:t>sẽ</a:t>
            </a:r>
            <a:r>
              <a:rPr lang="en-US" sz="2400" dirty="0"/>
              <a:t> </a:t>
            </a:r>
            <a:r>
              <a:rPr lang="en-US" sz="2400" dirty="0" err="1"/>
              <a:t>có</a:t>
            </a:r>
            <a:r>
              <a:rPr lang="en-US" sz="2400" dirty="0"/>
              <a:t> </a:t>
            </a:r>
            <a:r>
              <a:rPr lang="en-US" sz="2400" dirty="0" err="1"/>
              <a:t>tác</a:t>
            </a:r>
            <a:r>
              <a:rPr lang="en-US" sz="2400" dirty="0"/>
              <a:t> </a:t>
            </a:r>
            <a:r>
              <a:rPr lang="en-US" sz="2400" dirty="0" err="1"/>
              <a:t>dụng</a:t>
            </a:r>
            <a:r>
              <a:rPr lang="en-US" sz="2400" dirty="0"/>
              <a:t> </a:t>
            </a:r>
            <a:r>
              <a:rPr lang="en-US" sz="2400" dirty="0" err="1"/>
              <a:t>bù</a:t>
            </a:r>
            <a:r>
              <a:rPr lang="en-US" sz="2400" dirty="0"/>
              <a:t> </a:t>
            </a:r>
            <a:r>
              <a:rPr lang="en-US" sz="2400" dirty="0" err="1"/>
              <a:t>trừ</a:t>
            </a:r>
            <a:endParaRPr lang="en-US" sz="2400" dirty="0"/>
          </a:p>
          <a:p>
            <a:r>
              <a:rPr lang="en-US" sz="2400" dirty="0"/>
              <a:t> </a:t>
            </a:r>
            <a:r>
              <a:rPr lang="en-US" sz="2400" dirty="0" smtClean="0"/>
              <a:t>       + </a:t>
            </a:r>
            <a:r>
              <a:rPr lang="en-US" sz="2400" dirty="0" err="1" smtClean="0"/>
              <a:t>Máu</a:t>
            </a:r>
            <a:r>
              <a:rPr lang="en-US" sz="2400" dirty="0" smtClean="0"/>
              <a:t> </a:t>
            </a:r>
            <a:r>
              <a:rPr lang="en-US" sz="2400" dirty="0"/>
              <a:t>ứ </a:t>
            </a:r>
            <a:r>
              <a:rPr lang="en-US" sz="2400" dirty="0" err="1"/>
              <a:t>lại</a:t>
            </a:r>
            <a:r>
              <a:rPr lang="en-US" sz="2400" dirty="0"/>
              <a:t> </a:t>
            </a:r>
            <a:r>
              <a:rPr lang="en-US" sz="2400" dirty="0" err="1"/>
              <a:t>tâm</a:t>
            </a:r>
            <a:r>
              <a:rPr lang="en-US" sz="2400" dirty="0"/>
              <a:t> </a:t>
            </a:r>
            <a:r>
              <a:rPr lang="en-US" sz="2400" dirty="0" err="1"/>
              <a:t>thất</a:t>
            </a:r>
            <a:r>
              <a:rPr lang="en-US" sz="2400" dirty="0"/>
              <a:t> </a:t>
            </a:r>
            <a:r>
              <a:rPr lang="en-US" sz="2400" dirty="0" err="1"/>
              <a:t>làm</a:t>
            </a:r>
            <a:r>
              <a:rPr lang="en-US" sz="2400" dirty="0"/>
              <a:t> </a:t>
            </a:r>
            <a:r>
              <a:rPr lang="en-US" sz="2400" dirty="0" err="1"/>
              <a:t>các</a:t>
            </a:r>
            <a:r>
              <a:rPr lang="en-US" sz="2400" dirty="0"/>
              <a:t> </a:t>
            </a:r>
            <a:r>
              <a:rPr lang="en-US" sz="2400" dirty="0" err="1"/>
              <a:t>sợi</a:t>
            </a:r>
            <a:r>
              <a:rPr lang="en-US" sz="2400" dirty="0"/>
              <a:t> </a:t>
            </a:r>
            <a:r>
              <a:rPr lang="en-US" sz="2400" dirty="0" err="1"/>
              <a:t>cơ</a:t>
            </a:r>
            <a:r>
              <a:rPr lang="en-US" sz="2400" dirty="0"/>
              <a:t> </a:t>
            </a:r>
            <a:r>
              <a:rPr lang="en-US" sz="2400" dirty="0" err="1"/>
              <a:t>tim</a:t>
            </a:r>
            <a:r>
              <a:rPr lang="en-US" sz="2400" dirty="0"/>
              <a:t> </a:t>
            </a:r>
            <a:r>
              <a:rPr lang="en-US" sz="2400" dirty="0" err="1"/>
              <a:t>bị</a:t>
            </a:r>
            <a:r>
              <a:rPr lang="en-US" sz="2400" dirty="0"/>
              <a:t> </a:t>
            </a:r>
            <a:r>
              <a:rPr lang="en-US" sz="2400" dirty="0" err="1"/>
              <a:t>kéo</a:t>
            </a:r>
            <a:r>
              <a:rPr lang="en-US" sz="2400" dirty="0"/>
              <a:t> </a:t>
            </a:r>
            <a:r>
              <a:rPr lang="en-US" sz="2400" dirty="0" err="1"/>
              <a:t>dài</a:t>
            </a:r>
            <a:r>
              <a:rPr lang="en-US" sz="2400" dirty="0"/>
              <a:t> </a:t>
            </a:r>
            <a:r>
              <a:rPr lang="en-US" sz="2400" dirty="0" err="1"/>
              <a:t>ra</a:t>
            </a:r>
            <a:r>
              <a:rPr lang="en-US" sz="2400" dirty="0"/>
              <a:t>, </a:t>
            </a:r>
            <a:r>
              <a:rPr lang="en-US" sz="2400" dirty="0" err="1"/>
              <a:t>tâm</a:t>
            </a:r>
            <a:r>
              <a:rPr lang="en-US" sz="2400" dirty="0"/>
              <a:t> </a:t>
            </a:r>
            <a:r>
              <a:rPr lang="en-US" sz="2400" dirty="0" err="1"/>
              <a:t>thất</a:t>
            </a:r>
            <a:r>
              <a:rPr lang="en-US" sz="2400" dirty="0"/>
              <a:t> </a:t>
            </a:r>
            <a:r>
              <a:rPr lang="en-US" sz="2400" dirty="0" err="1"/>
              <a:t>giãn</a:t>
            </a:r>
            <a:r>
              <a:rPr lang="en-US" sz="2400" dirty="0"/>
              <a:t>, </a:t>
            </a:r>
            <a:r>
              <a:rPr lang="en-US" sz="2400" dirty="0" err="1"/>
              <a:t>sức</a:t>
            </a:r>
            <a:r>
              <a:rPr lang="en-US" sz="2400" dirty="0"/>
              <a:t> </a:t>
            </a:r>
            <a:r>
              <a:rPr lang="en-US" sz="2400" dirty="0" err="1"/>
              <a:t>tống</a:t>
            </a:r>
            <a:r>
              <a:rPr lang="en-US" sz="2400" dirty="0"/>
              <a:t> </a:t>
            </a:r>
            <a:r>
              <a:rPr lang="en-US" sz="2400" dirty="0" err="1"/>
              <a:t>máu</a:t>
            </a:r>
            <a:r>
              <a:rPr lang="en-US" sz="2400" dirty="0"/>
              <a:t> </a:t>
            </a:r>
            <a:r>
              <a:rPr lang="en-US" sz="2400" dirty="0" err="1"/>
              <a:t>mạnh</a:t>
            </a:r>
            <a:r>
              <a:rPr lang="en-US" sz="2400" dirty="0"/>
              <a:t> </a:t>
            </a:r>
            <a:r>
              <a:rPr lang="en-US" sz="2400" dirty="0" err="1"/>
              <a:t>hơn</a:t>
            </a:r>
            <a:r>
              <a:rPr lang="en-US" sz="2400" dirty="0"/>
              <a:t> </a:t>
            </a:r>
            <a:r>
              <a:rPr lang="en-US" sz="2400" dirty="0" err="1"/>
              <a:t>nhưng</a:t>
            </a:r>
            <a:r>
              <a:rPr lang="en-US" sz="2400" dirty="0"/>
              <a:t> </a:t>
            </a:r>
            <a:r>
              <a:rPr lang="en-US" sz="2400" dirty="0" err="1"/>
              <a:t>đồng</a:t>
            </a:r>
            <a:r>
              <a:rPr lang="en-US" sz="2400" dirty="0"/>
              <a:t> </a:t>
            </a:r>
            <a:r>
              <a:rPr lang="en-US" sz="2400" dirty="0" err="1"/>
              <a:t>thời</a:t>
            </a:r>
            <a:r>
              <a:rPr lang="en-US" sz="2400" dirty="0"/>
              <a:t> </a:t>
            </a:r>
            <a:r>
              <a:rPr lang="en-US" sz="2400" dirty="0" err="1"/>
              <a:t>cũng</a:t>
            </a:r>
            <a:r>
              <a:rPr lang="en-US" sz="2400" dirty="0"/>
              <a:t> </a:t>
            </a:r>
            <a:r>
              <a:rPr lang="en-US" sz="2400" dirty="0" err="1"/>
              <a:t>tăng</a:t>
            </a:r>
            <a:r>
              <a:rPr lang="en-US" sz="2400" dirty="0"/>
              <a:t> </a:t>
            </a:r>
            <a:r>
              <a:rPr lang="en-US" sz="2400" dirty="0" err="1"/>
              <a:t>thể</a:t>
            </a:r>
            <a:r>
              <a:rPr lang="en-US" sz="2400" dirty="0"/>
              <a:t> </a:t>
            </a:r>
            <a:r>
              <a:rPr lang="en-US" sz="2400" dirty="0" err="1"/>
              <a:t>tích</a:t>
            </a:r>
            <a:r>
              <a:rPr lang="en-US" sz="2400" dirty="0"/>
              <a:t> </a:t>
            </a:r>
            <a:r>
              <a:rPr lang="en-US" sz="2400" dirty="0" err="1"/>
              <a:t>cuối</a:t>
            </a:r>
            <a:r>
              <a:rPr lang="en-US" sz="2400" dirty="0"/>
              <a:t> </a:t>
            </a:r>
            <a:r>
              <a:rPr lang="en-US" sz="2400" dirty="0" err="1"/>
              <a:t>tâm</a:t>
            </a:r>
            <a:r>
              <a:rPr lang="en-US" sz="2400" dirty="0"/>
              <a:t> </a:t>
            </a:r>
            <a:r>
              <a:rPr lang="en-US" sz="2400" dirty="0" err="1" smtClean="0"/>
              <a:t>trương</a:t>
            </a:r>
            <a:r>
              <a:rPr lang="en-US" sz="2400" dirty="0" smtClean="0"/>
              <a:t>.</a:t>
            </a:r>
          </a:p>
          <a:p>
            <a:r>
              <a:rPr lang="en-US" sz="2400" dirty="0"/>
              <a:t> </a:t>
            </a:r>
            <a:r>
              <a:rPr lang="en-US" sz="2400" dirty="0" smtClean="0"/>
              <a:t>        + </a:t>
            </a:r>
            <a:r>
              <a:rPr lang="en-US" sz="2400" dirty="0" err="1" smtClean="0"/>
              <a:t>Dày</a:t>
            </a:r>
            <a:r>
              <a:rPr lang="en-US" sz="2400" dirty="0" smtClean="0"/>
              <a:t> </a:t>
            </a:r>
            <a:r>
              <a:rPr lang="en-US" sz="2400" dirty="0" err="1" smtClean="0"/>
              <a:t>thất</a:t>
            </a:r>
            <a:r>
              <a:rPr lang="en-US" sz="2400" dirty="0" smtClean="0"/>
              <a:t> do </a:t>
            </a:r>
            <a:r>
              <a:rPr lang="en-US" sz="2400" dirty="0" err="1" smtClean="0"/>
              <a:t>tăng</a:t>
            </a:r>
            <a:r>
              <a:rPr lang="en-US" sz="2400" dirty="0" smtClean="0"/>
              <a:t> </a:t>
            </a:r>
            <a:r>
              <a:rPr lang="en-US" sz="2400" dirty="0" err="1" smtClean="0"/>
              <a:t>đường</a:t>
            </a:r>
            <a:r>
              <a:rPr lang="en-US" sz="2400" dirty="0" smtClean="0"/>
              <a:t> </a:t>
            </a:r>
            <a:r>
              <a:rPr lang="en-US" sz="2400" dirty="0" err="1" smtClean="0"/>
              <a:t>kính</a:t>
            </a:r>
            <a:r>
              <a:rPr lang="en-US" sz="2400" dirty="0" smtClean="0"/>
              <a:t> </a:t>
            </a:r>
            <a:r>
              <a:rPr lang="en-US" sz="2400" dirty="0" err="1" smtClean="0"/>
              <a:t>các</a:t>
            </a:r>
            <a:r>
              <a:rPr lang="en-US" sz="2400" dirty="0" smtClean="0"/>
              <a:t> </a:t>
            </a:r>
            <a:r>
              <a:rPr lang="en-US" sz="2400" dirty="0" err="1" smtClean="0"/>
              <a:t>tế</a:t>
            </a:r>
            <a:r>
              <a:rPr lang="en-US" sz="2400" dirty="0" smtClean="0"/>
              <a:t> </a:t>
            </a:r>
            <a:r>
              <a:rPr lang="en-US" sz="2400" dirty="0" err="1" smtClean="0"/>
              <a:t>bào</a:t>
            </a:r>
            <a:r>
              <a:rPr lang="en-US" sz="2400" dirty="0" smtClean="0"/>
              <a:t>, </a:t>
            </a:r>
            <a:r>
              <a:rPr lang="en-US" sz="2400" dirty="0" err="1" smtClean="0"/>
              <a:t>tăng</a:t>
            </a:r>
            <a:r>
              <a:rPr lang="en-US" sz="2400" dirty="0" smtClean="0"/>
              <a:t> </a:t>
            </a:r>
            <a:r>
              <a:rPr lang="en-US" sz="2400" dirty="0" err="1" smtClean="0"/>
              <a:t>số</a:t>
            </a:r>
            <a:r>
              <a:rPr lang="en-US" sz="2400" dirty="0" smtClean="0"/>
              <a:t> </a:t>
            </a:r>
            <a:r>
              <a:rPr lang="en-US" sz="2400" dirty="0" err="1" smtClean="0"/>
              <a:t>lượng</a:t>
            </a:r>
            <a:r>
              <a:rPr lang="en-US" sz="2400" dirty="0" smtClean="0"/>
              <a:t> </a:t>
            </a:r>
            <a:r>
              <a:rPr lang="en-US" sz="2400" dirty="0" err="1" smtClean="0"/>
              <a:t>ti</a:t>
            </a:r>
            <a:r>
              <a:rPr lang="en-US" sz="2400" dirty="0" smtClean="0"/>
              <a:t> </a:t>
            </a:r>
            <a:r>
              <a:rPr lang="en-US" sz="2400" dirty="0" err="1" smtClean="0"/>
              <a:t>lạp</a:t>
            </a:r>
            <a:r>
              <a:rPr lang="en-US" sz="2400" dirty="0" smtClean="0"/>
              <a:t> </a:t>
            </a:r>
            <a:r>
              <a:rPr lang="en-US" sz="2400" dirty="0" err="1" smtClean="0"/>
              <a:t>thể</a:t>
            </a:r>
            <a:r>
              <a:rPr lang="en-US" sz="2400" dirty="0" smtClean="0"/>
              <a:t>, </a:t>
            </a:r>
            <a:r>
              <a:rPr lang="en-US" sz="2400" dirty="0" err="1" smtClean="0"/>
              <a:t>tăng</a:t>
            </a:r>
            <a:r>
              <a:rPr lang="en-US" sz="2400" dirty="0" smtClean="0"/>
              <a:t> </a:t>
            </a:r>
            <a:r>
              <a:rPr lang="en-US" sz="2400" dirty="0" err="1" smtClean="0"/>
              <a:t>số</a:t>
            </a:r>
            <a:r>
              <a:rPr lang="en-US" sz="2400" dirty="0" smtClean="0"/>
              <a:t> </a:t>
            </a:r>
            <a:r>
              <a:rPr lang="en-US" sz="2400" dirty="0" err="1" smtClean="0"/>
              <a:t>đơn</a:t>
            </a:r>
            <a:r>
              <a:rPr lang="en-US" sz="2400" dirty="0" smtClean="0"/>
              <a:t> </a:t>
            </a:r>
            <a:r>
              <a:rPr lang="en-US" sz="2400" dirty="0" err="1" smtClean="0"/>
              <a:t>vị</a:t>
            </a:r>
            <a:r>
              <a:rPr lang="en-US" sz="2400" dirty="0" smtClean="0"/>
              <a:t> co </a:t>
            </a:r>
            <a:r>
              <a:rPr lang="en-US" sz="2400" dirty="0" err="1" smtClean="0"/>
              <a:t>cơ</a:t>
            </a:r>
            <a:r>
              <a:rPr lang="en-US" sz="2400" dirty="0" smtClean="0"/>
              <a:t> </a:t>
            </a:r>
            <a:r>
              <a:rPr lang="en-US" sz="2400" dirty="0" err="1" smtClean="0"/>
              <a:t>mới</a:t>
            </a:r>
            <a:r>
              <a:rPr lang="en-US" sz="2400" dirty="0" smtClean="0"/>
              <a:t> </a:t>
            </a:r>
            <a:r>
              <a:rPr lang="en-US" sz="2400" dirty="0" err="1" smtClean="0"/>
              <a:t>đánh</a:t>
            </a:r>
            <a:r>
              <a:rPr lang="en-US" sz="2400" dirty="0" smtClean="0"/>
              <a:t> </a:t>
            </a:r>
            <a:r>
              <a:rPr lang="en-US" sz="2400" dirty="0" err="1" smtClean="0"/>
              <a:t>dấu</a:t>
            </a:r>
            <a:r>
              <a:rPr lang="en-US" sz="2400" dirty="0" smtClean="0"/>
              <a:t> </a:t>
            </a:r>
            <a:r>
              <a:rPr lang="en-US" sz="2400" dirty="0" err="1" smtClean="0"/>
              <a:t>bắt</a:t>
            </a:r>
            <a:r>
              <a:rPr lang="en-US" sz="2400" dirty="0" smtClean="0"/>
              <a:t> </a:t>
            </a:r>
            <a:r>
              <a:rPr lang="en-US" sz="2400" dirty="0" err="1" smtClean="0"/>
              <a:t>đầu</a:t>
            </a:r>
            <a:r>
              <a:rPr lang="en-US" sz="2400" dirty="0" smtClean="0"/>
              <a:t> </a:t>
            </a:r>
            <a:r>
              <a:rPr lang="en-US" sz="2400" dirty="0" err="1" smtClean="0"/>
              <a:t>sự</a:t>
            </a:r>
            <a:r>
              <a:rPr lang="en-US" sz="2400" dirty="0" smtClean="0"/>
              <a:t> </a:t>
            </a:r>
            <a:r>
              <a:rPr lang="en-US" sz="2400" dirty="0" err="1" smtClean="0"/>
              <a:t>giảm</a:t>
            </a:r>
            <a:r>
              <a:rPr lang="en-US" sz="2400" dirty="0" smtClean="0"/>
              <a:t> </a:t>
            </a:r>
            <a:r>
              <a:rPr lang="en-US" sz="2400" dirty="0" err="1" smtClean="0"/>
              <a:t>sút</a:t>
            </a:r>
            <a:r>
              <a:rPr lang="en-US" sz="2400" dirty="0" smtClean="0"/>
              <a:t> </a:t>
            </a:r>
            <a:r>
              <a:rPr lang="en-US" sz="2400" dirty="0" err="1" smtClean="0"/>
              <a:t>chức</a:t>
            </a:r>
            <a:r>
              <a:rPr lang="en-US" sz="2400" dirty="0" smtClean="0"/>
              <a:t> </a:t>
            </a:r>
            <a:r>
              <a:rPr lang="en-US" sz="2400" dirty="0" err="1" smtClean="0"/>
              <a:t>năng</a:t>
            </a:r>
            <a:r>
              <a:rPr lang="en-US" sz="2400" dirty="0" smtClean="0"/>
              <a:t> co </a:t>
            </a:r>
            <a:r>
              <a:rPr lang="en-US" sz="2400" dirty="0" err="1" smtClean="0"/>
              <a:t>bóp</a:t>
            </a:r>
            <a:r>
              <a:rPr lang="en-US" sz="2400" dirty="0" smtClean="0"/>
              <a:t> </a:t>
            </a:r>
            <a:r>
              <a:rPr lang="en-US" sz="2400" dirty="0" err="1" smtClean="0"/>
              <a:t>cơ</a:t>
            </a:r>
            <a:r>
              <a:rPr lang="en-US" sz="2400" dirty="0" smtClean="0"/>
              <a:t> </a:t>
            </a:r>
            <a:r>
              <a:rPr lang="en-US" sz="2400" dirty="0" err="1" smtClean="0"/>
              <a:t>tim.</a:t>
            </a:r>
            <a:endParaRPr lang="en-US" sz="2400" dirty="0" smtClean="0"/>
          </a:p>
          <a:p>
            <a:pPr marL="342900" indent="-342900">
              <a:buFont typeface="Wingdings" pitchFamily="2" charset="2"/>
              <a:buChar char="Ø"/>
            </a:pPr>
            <a:r>
              <a:rPr lang="en-US" sz="2400" dirty="0" err="1" smtClean="0"/>
              <a:t>Khi</a:t>
            </a:r>
            <a:r>
              <a:rPr lang="en-US" sz="2400" dirty="0" smtClean="0"/>
              <a:t> </a:t>
            </a:r>
            <a:r>
              <a:rPr lang="en-US" sz="2400" dirty="0" err="1"/>
              <a:t>các</a:t>
            </a:r>
            <a:r>
              <a:rPr lang="en-US" sz="2400" dirty="0"/>
              <a:t> </a:t>
            </a:r>
            <a:r>
              <a:rPr lang="en-US" sz="2400" dirty="0" err="1"/>
              <a:t>cơ</a:t>
            </a:r>
            <a:r>
              <a:rPr lang="en-US" sz="2400" dirty="0"/>
              <a:t> </a:t>
            </a:r>
            <a:r>
              <a:rPr lang="en-US" sz="2400" dirty="0" err="1"/>
              <a:t>chế</a:t>
            </a:r>
            <a:r>
              <a:rPr lang="en-US" sz="2400" dirty="0"/>
              <a:t> </a:t>
            </a:r>
            <a:r>
              <a:rPr lang="en-US" sz="2400" dirty="0" err="1"/>
              <a:t>bù</a:t>
            </a:r>
            <a:r>
              <a:rPr lang="en-US" sz="2400" dirty="0"/>
              <a:t> </a:t>
            </a:r>
            <a:r>
              <a:rPr lang="en-US" sz="2400" dirty="0" err="1"/>
              <a:t>trừ</a:t>
            </a:r>
            <a:r>
              <a:rPr lang="en-US" sz="2400" dirty="0"/>
              <a:t> </a:t>
            </a:r>
            <a:r>
              <a:rPr lang="en-US" sz="2400" dirty="0" err="1"/>
              <a:t>bị</a:t>
            </a:r>
            <a:r>
              <a:rPr lang="en-US" sz="2400" dirty="0"/>
              <a:t> </a:t>
            </a:r>
            <a:r>
              <a:rPr lang="en-US" sz="2400" dirty="0" err="1"/>
              <a:t>vượt</a:t>
            </a:r>
            <a:r>
              <a:rPr lang="en-US" sz="2400" dirty="0"/>
              <a:t> </a:t>
            </a:r>
            <a:r>
              <a:rPr lang="en-US" sz="2400" dirty="0" err="1"/>
              <a:t>quá</a:t>
            </a:r>
            <a:r>
              <a:rPr lang="en-US" sz="2400" dirty="0"/>
              <a:t>, </a:t>
            </a:r>
            <a:r>
              <a:rPr lang="en-US" sz="2400" dirty="0" err="1"/>
              <a:t>suy</a:t>
            </a:r>
            <a:r>
              <a:rPr lang="en-US" sz="2400" dirty="0"/>
              <a:t> </a:t>
            </a:r>
            <a:r>
              <a:rPr lang="en-US" sz="2400" dirty="0" err="1"/>
              <a:t>tim</a:t>
            </a:r>
            <a:r>
              <a:rPr lang="en-US" sz="2400" dirty="0"/>
              <a:t> </a:t>
            </a:r>
            <a:r>
              <a:rPr lang="en-US" sz="2400" dirty="0" err="1"/>
              <a:t>trở</a:t>
            </a:r>
            <a:r>
              <a:rPr lang="en-US" sz="2400" dirty="0"/>
              <a:t> </a:t>
            </a:r>
            <a:r>
              <a:rPr lang="en-US" sz="2400" dirty="0" err="1"/>
              <a:t>nên</a:t>
            </a:r>
            <a:r>
              <a:rPr lang="en-US" sz="2400" dirty="0"/>
              <a:t> </a:t>
            </a:r>
            <a:r>
              <a:rPr lang="en-US" sz="2400" dirty="0" err="1"/>
              <a:t>mất</a:t>
            </a:r>
            <a:r>
              <a:rPr lang="en-US" sz="2400" dirty="0"/>
              <a:t> </a:t>
            </a:r>
            <a:r>
              <a:rPr lang="en-US" sz="2400" dirty="0" err="1"/>
              <a:t>bù</a:t>
            </a:r>
            <a:r>
              <a:rPr lang="en-US" sz="2400" dirty="0"/>
              <a:t> </a:t>
            </a:r>
            <a:r>
              <a:rPr lang="en-US" sz="2400" dirty="0" err="1"/>
              <a:t>và</a:t>
            </a:r>
            <a:r>
              <a:rPr lang="en-US" sz="2400" dirty="0"/>
              <a:t> </a:t>
            </a:r>
            <a:r>
              <a:rPr lang="en-US" sz="2400" dirty="0" err="1" smtClean="0"/>
              <a:t>các</a:t>
            </a:r>
            <a:r>
              <a:rPr lang="en-US" sz="2400" dirty="0" smtClean="0"/>
              <a:t> </a:t>
            </a:r>
            <a:r>
              <a:rPr lang="en-US" sz="2400" dirty="0"/>
              <a:t> </a:t>
            </a:r>
            <a:r>
              <a:rPr lang="en-US" sz="2400" dirty="0" err="1" smtClean="0"/>
              <a:t>triệu</a:t>
            </a:r>
            <a:r>
              <a:rPr lang="en-US" sz="2400" dirty="0" smtClean="0"/>
              <a:t> </a:t>
            </a:r>
            <a:r>
              <a:rPr lang="en-US" sz="2400" dirty="0" err="1" smtClean="0"/>
              <a:t>chứng</a:t>
            </a:r>
            <a:r>
              <a:rPr lang="en-US" sz="2400" dirty="0" smtClean="0"/>
              <a:t> </a:t>
            </a:r>
            <a:r>
              <a:rPr lang="en-US" sz="2400" dirty="0" err="1"/>
              <a:t>lâm</a:t>
            </a:r>
            <a:r>
              <a:rPr lang="en-US" sz="2400" dirty="0"/>
              <a:t> </a:t>
            </a:r>
            <a:r>
              <a:rPr lang="en-US" sz="2400" dirty="0" err="1"/>
              <a:t>sàng</a:t>
            </a:r>
            <a:r>
              <a:rPr lang="en-US" sz="2400" dirty="0"/>
              <a:t> </a:t>
            </a:r>
            <a:r>
              <a:rPr lang="en-US" sz="2400" dirty="0" err="1"/>
              <a:t>sẽ</a:t>
            </a:r>
            <a:r>
              <a:rPr lang="en-US" sz="2400" dirty="0"/>
              <a:t> </a:t>
            </a:r>
            <a:r>
              <a:rPr lang="en-US" sz="2400" dirty="0" err="1"/>
              <a:t>xuất</a:t>
            </a:r>
            <a:r>
              <a:rPr lang="en-US" sz="2400" dirty="0"/>
              <a:t> </a:t>
            </a:r>
            <a:r>
              <a:rPr lang="en-US" sz="2400" dirty="0" err="1"/>
              <a:t>hiện</a:t>
            </a:r>
            <a:r>
              <a:rPr lang="en-US" sz="2400" dirty="0"/>
              <a:t>.</a:t>
            </a:r>
          </a:p>
          <a:p>
            <a:r>
              <a:rPr lang="en-US" dirty="0"/>
              <a:t/>
            </a:r>
            <a:br>
              <a:rPr lang="en-US" dirty="0"/>
            </a:br>
            <a:endParaRPr lang="en-US" dirty="0"/>
          </a:p>
        </p:txBody>
      </p:sp>
    </p:spTree>
    <p:extLst>
      <p:ext uri="{BB962C8B-B14F-4D97-AF65-F5344CB8AC3E}">
        <p14:creationId xmlns:p14="http://schemas.microsoft.com/office/powerpoint/2010/main" val="771838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08061"/>
            <a:ext cx="7239000" cy="1508105"/>
          </a:xfrm>
          <a:prstGeom prst="rect">
            <a:avLst/>
          </a:prstGeom>
          <a:noFill/>
        </p:spPr>
        <p:txBody>
          <a:bodyPr wrap="square" rtlCol="0">
            <a:spAutoFit/>
          </a:bodyPr>
          <a:lstStyle/>
          <a:p>
            <a:r>
              <a:rPr lang="en-US" sz="2000" u="sng" dirty="0" smtClean="0"/>
              <a:t>2. HẬU QUẢ</a:t>
            </a:r>
          </a:p>
          <a:p>
            <a:pPr marL="285750" indent="-285750">
              <a:buFontTx/>
              <a:buChar char="-"/>
            </a:pPr>
            <a:r>
              <a:rPr lang="vi-VN" dirty="0" smtClean="0"/>
              <a:t>Biến </a:t>
            </a:r>
            <a:r>
              <a:rPr lang="vi-VN" dirty="0"/>
              <a:t>chứng suy tim là hậu quả trực tiếp do bệnh gây ra, đe dọa nghiêm trọng tới sức khỏe và tuổi thọ của người mắc</a:t>
            </a:r>
            <a:r>
              <a:rPr lang="vi-VN" dirty="0" smtClean="0"/>
              <a:t>.</a:t>
            </a:r>
            <a:endParaRPr lang="en-US" dirty="0" smtClean="0"/>
          </a:p>
          <a:p>
            <a:pPr marL="285750" indent="-285750">
              <a:buFontTx/>
              <a:buChar char="-"/>
            </a:pPr>
            <a:r>
              <a:rPr lang="en-US" dirty="0" err="1" smtClean="0"/>
              <a:t>Một</a:t>
            </a:r>
            <a:r>
              <a:rPr lang="en-US" dirty="0" smtClean="0"/>
              <a:t> </a:t>
            </a:r>
            <a:r>
              <a:rPr lang="en-US" dirty="0" err="1" smtClean="0"/>
              <a:t>số</a:t>
            </a:r>
            <a:r>
              <a:rPr lang="en-US" dirty="0" smtClean="0"/>
              <a:t> </a:t>
            </a:r>
            <a:r>
              <a:rPr lang="en-US" dirty="0" err="1" smtClean="0"/>
              <a:t>biến</a:t>
            </a:r>
            <a:r>
              <a:rPr lang="en-US" dirty="0" smtClean="0"/>
              <a:t> </a:t>
            </a:r>
            <a:r>
              <a:rPr lang="en-US" dirty="0" err="1" smtClean="0"/>
              <a:t>chứng</a:t>
            </a:r>
            <a:r>
              <a:rPr lang="en-US" dirty="0" smtClean="0"/>
              <a:t> </a:t>
            </a:r>
            <a:r>
              <a:rPr lang="en-US" dirty="0" err="1" smtClean="0"/>
              <a:t>của</a:t>
            </a:r>
            <a:r>
              <a:rPr lang="en-US" dirty="0" smtClean="0"/>
              <a:t> </a:t>
            </a:r>
            <a:r>
              <a:rPr lang="en-US" dirty="0" err="1" smtClean="0"/>
              <a:t>suy</a:t>
            </a:r>
            <a:r>
              <a:rPr lang="en-US" dirty="0" smtClean="0"/>
              <a:t> </a:t>
            </a:r>
            <a:r>
              <a:rPr lang="en-US" dirty="0" err="1" smtClean="0"/>
              <a:t>tim</a:t>
            </a:r>
            <a:r>
              <a:rPr lang="en-US" dirty="0" smtClean="0"/>
              <a:t> </a:t>
            </a:r>
            <a:r>
              <a:rPr lang="en-US" dirty="0" err="1" smtClean="0"/>
              <a:t>như</a:t>
            </a:r>
            <a:r>
              <a:rPr lang="en-US" dirty="0" smtClean="0"/>
              <a:t> :</a:t>
            </a:r>
          </a:p>
          <a:p>
            <a:endParaRPr lang="en-US" dirty="0" smtClean="0"/>
          </a:p>
        </p:txBody>
      </p:sp>
      <p:sp>
        <p:nvSpPr>
          <p:cNvPr id="3" name="Rectangle 2"/>
          <p:cNvSpPr/>
          <p:nvPr/>
        </p:nvSpPr>
        <p:spPr>
          <a:xfrm>
            <a:off x="762000" y="2016166"/>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Tổn</a:t>
            </a:r>
            <a:r>
              <a:rPr lang="en-US" dirty="0"/>
              <a:t> </a:t>
            </a:r>
            <a:r>
              <a:rPr lang="en-US" dirty="0" err="1"/>
              <a:t>thương</a:t>
            </a:r>
            <a:r>
              <a:rPr lang="en-US" dirty="0"/>
              <a:t> </a:t>
            </a:r>
            <a:r>
              <a:rPr lang="en-US" dirty="0" err="1"/>
              <a:t>gan</a:t>
            </a:r>
            <a:r>
              <a:rPr lang="en-US" dirty="0"/>
              <a:t> do ứ </a:t>
            </a:r>
            <a:r>
              <a:rPr lang="en-US" dirty="0" err="1" smtClean="0"/>
              <a:t>huyết</a:t>
            </a:r>
            <a:endParaRPr lang="en-US" dirty="0"/>
          </a:p>
        </p:txBody>
      </p:sp>
      <p:sp>
        <p:nvSpPr>
          <p:cNvPr id="4" name="Rectangle 3"/>
          <p:cNvSpPr/>
          <p:nvPr/>
        </p:nvSpPr>
        <p:spPr>
          <a:xfrm>
            <a:off x="4800600" y="2044857"/>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Thiếu</a:t>
            </a:r>
            <a:r>
              <a:rPr lang="en-US" dirty="0"/>
              <a:t> </a:t>
            </a:r>
            <a:r>
              <a:rPr lang="en-US" dirty="0" err="1" smtClean="0"/>
              <a:t>máu</a:t>
            </a:r>
            <a:endParaRPr lang="en-US" dirty="0"/>
          </a:p>
        </p:txBody>
      </p:sp>
      <p:sp>
        <p:nvSpPr>
          <p:cNvPr id="5" name="Rectangle 4"/>
          <p:cNvSpPr/>
          <p:nvPr/>
        </p:nvSpPr>
        <p:spPr>
          <a:xfrm>
            <a:off x="4828309" y="4232157"/>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Rối</a:t>
            </a:r>
            <a:r>
              <a:rPr lang="en-US" dirty="0"/>
              <a:t> </a:t>
            </a:r>
            <a:r>
              <a:rPr lang="en-US" dirty="0" err="1"/>
              <a:t>loại</a:t>
            </a:r>
            <a:r>
              <a:rPr lang="en-US" dirty="0"/>
              <a:t> </a:t>
            </a:r>
            <a:r>
              <a:rPr lang="en-US" dirty="0" err="1"/>
              <a:t>nhịp</a:t>
            </a:r>
            <a:r>
              <a:rPr lang="en-US" dirty="0"/>
              <a:t> </a:t>
            </a:r>
            <a:r>
              <a:rPr lang="en-US" dirty="0" err="1" smtClean="0"/>
              <a:t>tim</a:t>
            </a:r>
            <a:endParaRPr lang="en-US" dirty="0"/>
          </a:p>
        </p:txBody>
      </p:sp>
      <p:sp>
        <p:nvSpPr>
          <p:cNvPr id="6" name="Rectangle 5"/>
          <p:cNvSpPr/>
          <p:nvPr/>
        </p:nvSpPr>
        <p:spPr>
          <a:xfrm>
            <a:off x="4856018" y="5486400"/>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Đột</a:t>
            </a:r>
            <a:r>
              <a:rPr lang="en-US" dirty="0"/>
              <a:t> </a:t>
            </a:r>
            <a:r>
              <a:rPr lang="en-US" dirty="0" err="1"/>
              <a:t>quỵ</a:t>
            </a:r>
            <a:r>
              <a:rPr lang="en-US" dirty="0"/>
              <a:t>, </a:t>
            </a:r>
            <a:r>
              <a:rPr lang="en-US" dirty="0" err="1"/>
              <a:t>nhồi</a:t>
            </a:r>
            <a:r>
              <a:rPr lang="en-US" dirty="0"/>
              <a:t> </a:t>
            </a:r>
            <a:r>
              <a:rPr lang="en-US" dirty="0" err="1"/>
              <a:t>máu</a:t>
            </a:r>
            <a:r>
              <a:rPr lang="en-US" dirty="0"/>
              <a:t> </a:t>
            </a:r>
            <a:r>
              <a:rPr lang="en-US" dirty="0" err="1"/>
              <a:t>cơ</a:t>
            </a:r>
            <a:r>
              <a:rPr lang="en-US" dirty="0"/>
              <a:t> </a:t>
            </a:r>
            <a:r>
              <a:rPr lang="en-US" dirty="0" err="1" smtClean="0"/>
              <a:t>tim</a:t>
            </a:r>
            <a:endParaRPr lang="en-US" dirty="0"/>
          </a:p>
        </p:txBody>
      </p:sp>
      <p:sp>
        <p:nvSpPr>
          <p:cNvPr id="7" name="Rectangle 6"/>
          <p:cNvSpPr/>
          <p:nvPr/>
        </p:nvSpPr>
        <p:spPr>
          <a:xfrm>
            <a:off x="4828309" y="3054521"/>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Suy</a:t>
            </a:r>
            <a:r>
              <a:rPr lang="en-US" dirty="0"/>
              <a:t> </a:t>
            </a:r>
            <a:r>
              <a:rPr lang="en-US" dirty="0" err="1"/>
              <a:t>tim</a:t>
            </a:r>
            <a:r>
              <a:rPr lang="en-US" dirty="0"/>
              <a:t> </a:t>
            </a:r>
            <a:r>
              <a:rPr lang="en-US" dirty="0" err="1"/>
              <a:t>trái</a:t>
            </a:r>
            <a:r>
              <a:rPr lang="en-US" dirty="0"/>
              <a:t> do </a:t>
            </a:r>
            <a:r>
              <a:rPr lang="en-US" dirty="0" err="1"/>
              <a:t>phù</a:t>
            </a:r>
            <a:r>
              <a:rPr lang="en-US" dirty="0"/>
              <a:t> </a:t>
            </a:r>
            <a:r>
              <a:rPr lang="en-US" dirty="0" err="1"/>
              <a:t>phổi</a:t>
            </a:r>
            <a:r>
              <a:rPr lang="en-US" dirty="0"/>
              <a:t> </a:t>
            </a:r>
            <a:r>
              <a:rPr lang="en-US" dirty="0" err="1" smtClean="0"/>
              <a:t>cấp</a:t>
            </a:r>
            <a:endParaRPr lang="en-US" dirty="0"/>
          </a:p>
        </p:txBody>
      </p:sp>
      <p:sp>
        <p:nvSpPr>
          <p:cNvPr id="8" name="Rectangle 7"/>
          <p:cNvSpPr/>
          <p:nvPr/>
        </p:nvSpPr>
        <p:spPr>
          <a:xfrm>
            <a:off x="762000" y="3054521"/>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Suy</a:t>
            </a:r>
            <a:r>
              <a:rPr lang="en-US" dirty="0"/>
              <a:t> </a:t>
            </a:r>
            <a:r>
              <a:rPr lang="en-US" dirty="0" err="1"/>
              <a:t>giảm</a:t>
            </a:r>
            <a:r>
              <a:rPr lang="en-US" dirty="0"/>
              <a:t> </a:t>
            </a:r>
            <a:r>
              <a:rPr lang="en-US" dirty="0" err="1"/>
              <a:t>chức</a:t>
            </a:r>
            <a:r>
              <a:rPr lang="en-US" dirty="0"/>
              <a:t> </a:t>
            </a:r>
            <a:r>
              <a:rPr lang="en-US" dirty="0" err="1"/>
              <a:t>năng</a:t>
            </a:r>
            <a:r>
              <a:rPr lang="en-US" dirty="0"/>
              <a:t> </a:t>
            </a:r>
            <a:r>
              <a:rPr lang="en-US" dirty="0" err="1" smtClean="0"/>
              <a:t>thận</a:t>
            </a:r>
            <a:endParaRPr lang="en-US" dirty="0"/>
          </a:p>
        </p:txBody>
      </p:sp>
      <p:sp>
        <p:nvSpPr>
          <p:cNvPr id="9" name="Rectangle 8"/>
          <p:cNvSpPr/>
          <p:nvPr/>
        </p:nvSpPr>
        <p:spPr>
          <a:xfrm>
            <a:off x="762000" y="5486400"/>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Ngưng</a:t>
            </a:r>
            <a:r>
              <a:rPr lang="en-US" dirty="0"/>
              <a:t> </a:t>
            </a:r>
            <a:r>
              <a:rPr lang="en-US" dirty="0" err="1"/>
              <a:t>thở</a:t>
            </a:r>
            <a:r>
              <a:rPr lang="en-US" dirty="0"/>
              <a:t> </a:t>
            </a:r>
            <a:r>
              <a:rPr lang="en-US" dirty="0" err="1"/>
              <a:t>khi</a:t>
            </a:r>
            <a:r>
              <a:rPr lang="en-US" dirty="0"/>
              <a:t> </a:t>
            </a:r>
            <a:r>
              <a:rPr lang="en-US" dirty="0" err="1" smtClean="0"/>
              <a:t>ngủ</a:t>
            </a:r>
            <a:endParaRPr lang="en-US" dirty="0"/>
          </a:p>
        </p:txBody>
      </p:sp>
      <p:sp>
        <p:nvSpPr>
          <p:cNvPr id="10" name="Rectangle 9"/>
          <p:cNvSpPr/>
          <p:nvPr/>
        </p:nvSpPr>
        <p:spPr>
          <a:xfrm>
            <a:off x="762000" y="4232157"/>
            <a:ext cx="3352800"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t>Làm</a:t>
            </a:r>
            <a:r>
              <a:rPr lang="en-US" dirty="0"/>
              <a:t> </a:t>
            </a:r>
            <a:r>
              <a:rPr lang="en-US" dirty="0" err="1"/>
              <a:t>thay</a:t>
            </a:r>
            <a:r>
              <a:rPr lang="en-US" dirty="0"/>
              <a:t> </a:t>
            </a:r>
            <a:r>
              <a:rPr lang="en-US" dirty="0" err="1"/>
              <a:t>đổi</a:t>
            </a:r>
            <a:r>
              <a:rPr lang="en-US" dirty="0"/>
              <a:t> </a:t>
            </a:r>
            <a:r>
              <a:rPr lang="en-US" dirty="0" err="1"/>
              <a:t>cấu</a:t>
            </a:r>
            <a:r>
              <a:rPr lang="en-US" dirty="0"/>
              <a:t> </a:t>
            </a:r>
            <a:r>
              <a:rPr lang="en-US" dirty="0" err="1"/>
              <a:t>trúc</a:t>
            </a:r>
            <a:r>
              <a:rPr lang="en-US" dirty="0"/>
              <a:t> van </a:t>
            </a:r>
            <a:r>
              <a:rPr lang="en-US" dirty="0" err="1" smtClean="0"/>
              <a:t>tim</a:t>
            </a:r>
            <a:endParaRPr lang="en-US" dirty="0"/>
          </a:p>
        </p:txBody>
      </p:sp>
    </p:spTree>
    <p:extLst>
      <p:ext uri="{BB962C8B-B14F-4D97-AF65-F5344CB8AC3E}">
        <p14:creationId xmlns:p14="http://schemas.microsoft.com/office/powerpoint/2010/main" val="1832151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7772400" cy="2031325"/>
          </a:xfrm>
          <a:prstGeom prst="rect">
            <a:avLst/>
          </a:prstGeom>
          <a:noFill/>
        </p:spPr>
        <p:txBody>
          <a:bodyPr wrap="square" rtlCol="0">
            <a:spAutoFit/>
          </a:bodyPr>
          <a:lstStyle/>
          <a:p>
            <a:pPr marL="342900" indent="-342900">
              <a:buAutoNum type="arabicPeriod"/>
            </a:pPr>
            <a:r>
              <a:rPr lang="en-US" u="sng" dirty="0" smtClean="0"/>
              <a:t>SUY TIM TRÁI</a:t>
            </a:r>
          </a:p>
          <a:p>
            <a:pPr marL="285750" indent="-285750">
              <a:buFontTx/>
              <a:buChar char="-"/>
            </a:pPr>
            <a:r>
              <a:rPr lang="vi-VN" dirty="0" smtClean="0"/>
              <a:t>Những </a:t>
            </a:r>
            <a:r>
              <a:rPr lang="vi-VN" dirty="0"/>
              <a:t>triệu chứng của suy tim trái thường biểu hiện ở phổi, bởi lẽ tim trái suy yếu cũng không thể hút máu từ phổi trở về đầy đủ. Máu bị ứ đọng tại phổi gây ra một số triệu chứng điển hình như</a:t>
            </a:r>
            <a:r>
              <a:rPr lang="en-US" dirty="0" smtClean="0"/>
              <a:t>:</a:t>
            </a:r>
          </a:p>
          <a:p>
            <a:endParaRPr lang="en-US" dirty="0"/>
          </a:p>
          <a:p>
            <a:endParaRPr lang="en-US" dirty="0" smtClean="0"/>
          </a:p>
          <a:p>
            <a:endParaRPr lang="en-US" dirty="0"/>
          </a:p>
        </p:txBody>
      </p:sp>
      <p:sp>
        <p:nvSpPr>
          <p:cNvPr id="3" name="Rectangle 2"/>
          <p:cNvSpPr/>
          <p:nvPr/>
        </p:nvSpPr>
        <p:spPr>
          <a:xfrm>
            <a:off x="1129145" y="1828800"/>
            <a:ext cx="29718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KHÓ THỞ</a:t>
            </a:r>
            <a:endParaRPr lang="en-US" dirty="0" smtClean="0"/>
          </a:p>
          <a:p>
            <a:pPr algn="ctr"/>
            <a:r>
              <a:rPr lang="en-US" sz="1400" dirty="0" smtClean="0"/>
              <a:t>(</a:t>
            </a:r>
            <a:r>
              <a:rPr lang="vi-VN" sz="1400" dirty="0" smtClean="0"/>
              <a:t> </a:t>
            </a:r>
            <a:r>
              <a:rPr lang="vi-VN" sz="1400" dirty="0"/>
              <a:t>Khó thở lúc đầu xuất hiện khi gắng sức, về sau biểu hiện thường xuyên hơn và giảm khi nghỉ </a:t>
            </a:r>
            <a:r>
              <a:rPr lang="vi-VN" sz="1400" dirty="0" smtClean="0"/>
              <a:t>ngơi</a:t>
            </a:r>
            <a:r>
              <a:rPr lang="en-US" dirty="0" smtClean="0"/>
              <a:t>)</a:t>
            </a:r>
            <a:endParaRPr lang="en-US" dirty="0"/>
          </a:p>
        </p:txBody>
      </p:sp>
      <p:sp>
        <p:nvSpPr>
          <p:cNvPr id="4" name="Rectangle 3"/>
          <p:cNvSpPr/>
          <p:nvPr/>
        </p:nvSpPr>
        <p:spPr>
          <a:xfrm>
            <a:off x="1129145" y="3695700"/>
            <a:ext cx="2971800" cy="990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Ho</a:t>
            </a:r>
            <a:endParaRPr lang="en-US" dirty="0" smtClean="0"/>
          </a:p>
          <a:p>
            <a:pPr algn="ctr"/>
            <a:r>
              <a:rPr lang="en-US" dirty="0"/>
              <a:t>(</a:t>
            </a:r>
            <a:r>
              <a:rPr lang="vi-VN" sz="1400" dirty="0"/>
              <a:t> đôi khi người bệnh có thể ho ra chất nhầy, hoặc bọt có lẫn </a:t>
            </a:r>
            <a:r>
              <a:rPr lang="vi-VN" sz="1400" dirty="0" smtClean="0"/>
              <a:t>máu</a:t>
            </a:r>
            <a:r>
              <a:rPr lang="en-US" sz="1400" dirty="0" smtClean="0"/>
              <a:t>) </a:t>
            </a:r>
            <a:endParaRPr lang="en-US" sz="1400" dirty="0"/>
          </a:p>
          <a:p>
            <a:pPr algn="ctr"/>
            <a:endParaRPr lang="en-US" dirty="0"/>
          </a:p>
        </p:txBody>
      </p:sp>
      <p:sp>
        <p:nvSpPr>
          <p:cNvPr id="5" name="Rectangle 4"/>
          <p:cNvSpPr/>
          <p:nvPr/>
        </p:nvSpPr>
        <p:spPr>
          <a:xfrm>
            <a:off x="1149927" y="5219700"/>
            <a:ext cx="2971800" cy="990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Mệt mỏi</a:t>
            </a:r>
            <a:endParaRPr lang="en-US" dirty="0" smtClean="0"/>
          </a:p>
          <a:p>
            <a:pPr algn="ctr"/>
            <a:r>
              <a:rPr lang="en-US" sz="1400" dirty="0" smtClean="0"/>
              <a:t>(</a:t>
            </a:r>
            <a:r>
              <a:rPr lang="vi-VN" sz="1400" dirty="0" smtClean="0"/>
              <a:t>thường </a:t>
            </a:r>
            <a:r>
              <a:rPr lang="vi-VN" sz="1400" dirty="0"/>
              <a:t>tăng lên khi </a:t>
            </a:r>
            <a:r>
              <a:rPr lang="vi-VN" sz="1400" dirty="0" smtClean="0"/>
              <a:t>người </a:t>
            </a:r>
            <a:r>
              <a:rPr lang="vi-VN" sz="1400" dirty="0"/>
              <a:t>bệnh gắng </a:t>
            </a:r>
            <a:r>
              <a:rPr lang="vi-VN" sz="1400" dirty="0" smtClean="0"/>
              <a:t>sức</a:t>
            </a:r>
            <a:r>
              <a:rPr lang="en-US" sz="1400" dirty="0" smtClean="0"/>
              <a:t>)</a:t>
            </a:r>
            <a:endParaRPr lang="en-US" sz="1400" dirty="0"/>
          </a:p>
        </p:txBody>
      </p:sp>
      <p:sp>
        <p:nvSpPr>
          <p:cNvPr id="6" name="Rectangle 5"/>
          <p:cNvSpPr/>
          <p:nvPr/>
        </p:nvSpPr>
        <p:spPr>
          <a:xfrm>
            <a:off x="4953000" y="2209800"/>
            <a:ext cx="2971800" cy="6858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7"/>
          <p:cNvSpPr/>
          <p:nvPr/>
        </p:nvSpPr>
        <p:spPr>
          <a:xfrm>
            <a:off x="4953000" y="1828800"/>
            <a:ext cx="29718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ĐAU NGỰC</a:t>
            </a:r>
            <a:endParaRPr lang="en-US" dirty="0" smtClean="0"/>
          </a:p>
          <a:p>
            <a:pPr algn="ctr"/>
            <a:r>
              <a:rPr lang="vi-VN" dirty="0"/>
              <a:t> </a:t>
            </a:r>
            <a:r>
              <a:rPr lang="en-US" dirty="0" smtClean="0"/>
              <a:t>(</a:t>
            </a:r>
            <a:r>
              <a:rPr lang="vi-VN" sz="1400" dirty="0" smtClean="0"/>
              <a:t>Thường </a:t>
            </a:r>
            <a:r>
              <a:rPr lang="vi-VN" sz="1400" dirty="0"/>
              <a:t>xảy ra ở người bệnh suy tim trái do nguyên nhân viêm cơ tim, bệnh mạch </a:t>
            </a:r>
            <a:r>
              <a:rPr lang="vi-VN" sz="1400" dirty="0" smtClean="0"/>
              <a:t>vành</a:t>
            </a:r>
            <a:r>
              <a:rPr lang="en-US" sz="1400" dirty="0" smtClean="0"/>
              <a:t>)</a:t>
            </a:r>
            <a:r>
              <a:rPr lang="vi-VN" sz="1400" dirty="0" smtClean="0"/>
              <a:t>…</a:t>
            </a:r>
            <a:endParaRPr lang="vi-VN" sz="1400" dirty="0"/>
          </a:p>
        </p:txBody>
      </p:sp>
      <p:sp>
        <p:nvSpPr>
          <p:cNvPr id="9" name="Rectangle 8"/>
          <p:cNvSpPr/>
          <p:nvPr/>
        </p:nvSpPr>
        <p:spPr>
          <a:xfrm>
            <a:off x="4946073" y="5219700"/>
            <a:ext cx="2971800" cy="990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 </a:t>
            </a:r>
            <a:r>
              <a:rPr lang="vi-VN" dirty="0" smtClean="0"/>
              <a:t>TĂNG CÂN ĐỘT NGỘT</a:t>
            </a:r>
            <a:endParaRPr lang="en-US" dirty="0" smtClean="0"/>
          </a:p>
          <a:p>
            <a:pPr algn="ctr"/>
            <a:r>
              <a:rPr lang="vi-VN" sz="1400" dirty="0"/>
              <a:t> </a:t>
            </a:r>
            <a:r>
              <a:rPr lang="en-US" sz="1400" dirty="0" smtClean="0"/>
              <a:t>(</a:t>
            </a:r>
            <a:r>
              <a:rPr lang="vi-VN" sz="1400" dirty="0" smtClean="0"/>
              <a:t>do </a:t>
            </a:r>
            <a:r>
              <a:rPr lang="vi-VN" sz="1400" dirty="0"/>
              <a:t>ứ trệ dịch trong cơ thể khiến người bệnh tăng cân bất thường</a:t>
            </a:r>
            <a:r>
              <a:rPr lang="vi-VN" sz="1400" dirty="0" smtClean="0"/>
              <a:t>.</a:t>
            </a:r>
            <a:r>
              <a:rPr lang="en-US" sz="1400" dirty="0" smtClean="0"/>
              <a:t>)</a:t>
            </a:r>
            <a:endParaRPr lang="vi-VN" sz="1400" dirty="0"/>
          </a:p>
        </p:txBody>
      </p:sp>
      <p:sp>
        <p:nvSpPr>
          <p:cNvPr id="10" name="Rectangle 9"/>
          <p:cNvSpPr/>
          <p:nvPr/>
        </p:nvSpPr>
        <p:spPr>
          <a:xfrm>
            <a:off x="4953000" y="3695700"/>
            <a:ext cx="2971800" cy="990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NHỊP TIM NHANH</a:t>
            </a:r>
            <a:endParaRPr lang="en-US" dirty="0" smtClean="0"/>
          </a:p>
          <a:p>
            <a:pPr algn="ctr"/>
            <a:r>
              <a:rPr lang="vi-VN" sz="1400" dirty="0"/>
              <a:t> </a:t>
            </a:r>
            <a:r>
              <a:rPr lang="en-US" sz="1400" dirty="0"/>
              <a:t>(</a:t>
            </a:r>
            <a:r>
              <a:rPr lang="vi-VN" sz="1400" dirty="0" smtClean="0"/>
              <a:t>gây </a:t>
            </a:r>
            <a:r>
              <a:rPr lang="vi-VN" sz="1400" dirty="0"/>
              <a:t>trống ngực, có thể phát triển những rối loạn nhịp nguy hiểm đe dọa tính </a:t>
            </a:r>
            <a:r>
              <a:rPr lang="vi-VN" sz="1400" dirty="0" smtClean="0"/>
              <a:t>mạng</a:t>
            </a:r>
            <a:r>
              <a:rPr lang="en-US" sz="1400" dirty="0" smtClean="0"/>
              <a:t>)</a:t>
            </a:r>
            <a:endParaRPr lang="en-US" sz="1400" dirty="0"/>
          </a:p>
        </p:txBody>
      </p:sp>
      <p:sp>
        <p:nvSpPr>
          <p:cNvPr id="11" name="TextBox 10"/>
          <p:cNvSpPr txBox="1"/>
          <p:nvPr/>
        </p:nvSpPr>
        <p:spPr>
          <a:xfrm>
            <a:off x="685800" y="166255"/>
            <a:ext cx="6553200" cy="738664"/>
          </a:xfrm>
          <a:prstGeom prst="rect">
            <a:avLst/>
          </a:prstGeom>
          <a:noFill/>
        </p:spPr>
        <p:txBody>
          <a:bodyPr wrap="square" rtlCol="0">
            <a:spAutoFit/>
          </a:bodyPr>
          <a:lstStyle/>
          <a:p>
            <a:r>
              <a:rPr lang="en-US" sz="2400" b="1" u="sng" dirty="0">
                <a:solidFill>
                  <a:srgbClr val="FF0000"/>
                </a:solidFill>
              </a:rPr>
              <a:t>V. TRIỆU  CHỨNG LÂM SÀNG</a:t>
            </a:r>
          </a:p>
          <a:p>
            <a:endParaRPr lang="en-US" dirty="0"/>
          </a:p>
        </p:txBody>
      </p:sp>
    </p:spTree>
    <p:extLst>
      <p:ext uri="{BB962C8B-B14F-4D97-AF65-F5344CB8AC3E}">
        <p14:creationId xmlns:p14="http://schemas.microsoft.com/office/powerpoint/2010/main" val="2937144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335985"/>
            <a:ext cx="7010400" cy="2031325"/>
          </a:xfrm>
          <a:prstGeom prst="rect">
            <a:avLst/>
          </a:prstGeom>
          <a:noFill/>
        </p:spPr>
        <p:txBody>
          <a:bodyPr wrap="square" rtlCol="0">
            <a:spAutoFit/>
          </a:bodyPr>
          <a:lstStyle/>
          <a:p>
            <a:r>
              <a:rPr lang="en-US" u="sng" dirty="0" smtClean="0"/>
              <a:t>2. SUY TIM PHẢI</a:t>
            </a:r>
          </a:p>
          <a:p>
            <a:endParaRPr lang="en-US" u="sng" dirty="0" smtClean="0"/>
          </a:p>
          <a:p>
            <a:pPr marL="285750" indent="-285750">
              <a:buFontTx/>
              <a:buChar char="-"/>
            </a:pPr>
            <a:r>
              <a:rPr lang="vi-VN" dirty="0" smtClean="0"/>
              <a:t>Các </a:t>
            </a:r>
            <a:r>
              <a:rPr lang="vi-VN" dirty="0"/>
              <a:t>triệu chứng của suy tim phải thường liên quan đến sự ứ trệ tuần hoàn do khả năng hút máu trở về tim bị suy giảm, các triệu chứng đó bao gồm</a:t>
            </a:r>
            <a:r>
              <a:rPr lang="vi-VN" dirty="0" smtClean="0"/>
              <a:t>:</a:t>
            </a:r>
            <a:endParaRPr lang="en-US" dirty="0" smtClean="0"/>
          </a:p>
          <a:p>
            <a:endParaRPr lang="vi-VN" dirty="0"/>
          </a:p>
          <a:p>
            <a:endParaRPr lang="en-US" dirty="0"/>
          </a:p>
        </p:txBody>
      </p:sp>
      <p:sp>
        <p:nvSpPr>
          <p:cNvPr id="3" name="Rectangle 2"/>
          <p:cNvSpPr/>
          <p:nvPr/>
        </p:nvSpPr>
        <p:spPr>
          <a:xfrm>
            <a:off x="1219200" y="2097238"/>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Sưng </a:t>
            </a:r>
            <a:r>
              <a:rPr lang="vi-VN" dirty="0"/>
              <a:t>chân và mắt cá </a:t>
            </a:r>
            <a:r>
              <a:rPr lang="vi-VN" dirty="0" smtClean="0"/>
              <a:t>châ</a:t>
            </a:r>
            <a:r>
              <a:rPr lang="en-US" dirty="0"/>
              <a:t>n</a:t>
            </a:r>
            <a:endParaRPr lang="vi-VN" dirty="0"/>
          </a:p>
        </p:txBody>
      </p:sp>
      <p:sp>
        <p:nvSpPr>
          <p:cNvPr id="4" name="Rectangle 3"/>
          <p:cNvSpPr/>
          <p:nvPr/>
        </p:nvSpPr>
        <p:spPr>
          <a:xfrm>
            <a:off x="1219200" y="3391763"/>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t> Ho </a:t>
            </a:r>
            <a:r>
              <a:rPr lang="vi-VN" dirty="0" smtClean="0"/>
              <a:t>khan</a:t>
            </a:r>
            <a:endParaRPr lang="vi-VN" dirty="0"/>
          </a:p>
        </p:txBody>
      </p:sp>
      <p:sp>
        <p:nvSpPr>
          <p:cNvPr id="5" name="Rectangle 4"/>
          <p:cNvSpPr/>
          <p:nvPr/>
        </p:nvSpPr>
        <p:spPr>
          <a:xfrm>
            <a:off x="1219200" y="5791200"/>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t>Chán ăn, buồn nôn, chướng bụng</a:t>
            </a:r>
            <a:r>
              <a:rPr lang="vi-VN" dirty="0" smtClean="0"/>
              <a:t>…</a:t>
            </a:r>
            <a:endParaRPr lang="vi-VN" dirty="0"/>
          </a:p>
        </p:txBody>
      </p:sp>
      <p:sp>
        <p:nvSpPr>
          <p:cNvPr id="6" name="Rectangle 5"/>
          <p:cNvSpPr/>
          <p:nvPr/>
        </p:nvSpPr>
        <p:spPr>
          <a:xfrm>
            <a:off x="1219200" y="4572000"/>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t>Tăng cân đột </a:t>
            </a:r>
            <a:r>
              <a:rPr lang="vi-VN" dirty="0" smtClean="0"/>
              <a:t>ngột</a:t>
            </a:r>
            <a:endParaRPr lang="vi-VN" dirty="0"/>
          </a:p>
        </p:txBody>
      </p:sp>
      <p:sp>
        <p:nvSpPr>
          <p:cNvPr id="7" name="Rectangle 6"/>
          <p:cNvSpPr/>
          <p:nvPr/>
        </p:nvSpPr>
        <p:spPr>
          <a:xfrm>
            <a:off x="5029200" y="2057400"/>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smtClean="0"/>
              <a:t>Khó </a:t>
            </a:r>
            <a:r>
              <a:rPr lang="vi-VN" dirty="0"/>
              <a:t>thở do ứ máu tại phổi</a:t>
            </a:r>
            <a:endParaRPr lang="en-US" dirty="0"/>
          </a:p>
        </p:txBody>
      </p:sp>
      <p:sp>
        <p:nvSpPr>
          <p:cNvPr id="8" name="Rectangle 7"/>
          <p:cNvSpPr/>
          <p:nvPr/>
        </p:nvSpPr>
        <p:spPr>
          <a:xfrm>
            <a:off x="5063836" y="3276600"/>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t>Đi tiểu nhiều hơn về </a:t>
            </a:r>
            <a:r>
              <a:rPr lang="vi-VN" dirty="0" smtClean="0"/>
              <a:t>đêm</a:t>
            </a:r>
            <a:endParaRPr lang="vi-VN" dirty="0"/>
          </a:p>
        </p:txBody>
      </p:sp>
      <p:sp>
        <p:nvSpPr>
          <p:cNvPr id="9" name="Rectangle 8"/>
          <p:cNvSpPr/>
          <p:nvPr/>
        </p:nvSpPr>
        <p:spPr>
          <a:xfrm>
            <a:off x="5063836" y="4572000"/>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t>Đánh trống ngực, nhịp tim nhanh bất </a:t>
            </a:r>
            <a:r>
              <a:rPr lang="vi-VN" dirty="0" smtClean="0"/>
              <a:t>thường</a:t>
            </a:r>
            <a:endParaRPr lang="vi-VN" dirty="0"/>
          </a:p>
        </p:txBody>
      </p:sp>
      <p:sp>
        <p:nvSpPr>
          <p:cNvPr id="10" name="Rectangle 9"/>
          <p:cNvSpPr/>
          <p:nvPr/>
        </p:nvSpPr>
        <p:spPr>
          <a:xfrm>
            <a:off x="5029200" y="5791200"/>
            <a:ext cx="2819400" cy="8364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t>Tĩnh mạch cổ nổi </a:t>
            </a:r>
            <a:r>
              <a:rPr lang="vi-VN" dirty="0" smtClean="0"/>
              <a:t>to</a:t>
            </a:r>
            <a:endParaRPr lang="vi-VN" dirty="0"/>
          </a:p>
        </p:txBody>
      </p:sp>
    </p:spTree>
    <p:extLst>
      <p:ext uri="{BB962C8B-B14F-4D97-AF65-F5344CB8AC3E}">
        <p14:creationId xmlns:p14="http://schemas.microsoft.com/office/powerpoint/2010/main" val="1056673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8982" y="452735"/>
            <a:ext cx="7467600" cy="1200329"/>
          </a:xfrm>
          <a:prstGeom prst="rect">
            <a:avLst/>
          </a:prstGeom>
          <a:noFill/>
        </p:spPr>
        <p:txBody>
          <a:bodyPr wrap="square" rtlCol="0">
            <a:spAutoFit/>
          </a:bodyPr>
          <a:lstStyle/>
          <a:p>
            <a:r>
              <a:rPr lang="en-US" u="sng" dirty="0" smtClean="0"/>
              <a:t>3. SUY TIM TOÀN BỘ</a:t>
            </a:r>
          </a:p>
          <a:p>
            <a:endParaRPr lang="en-US" u="sng" dirty="0" smtClean="0"/>
          </a:p>
          <a:p>
            <a:pPr marL="285750" indent="-285750">
              <a:buFontTx/>
              <a:buChar char="-"/>
            </a:pPr>
            <a:r>
              <a:rPr lang="vi-VN" dirty="0" smtClean="0">
                <a:latin typeface="Calibri" pitchFamily="34" charset="0"/>
              </a:rPr>
              <a:t>Thường </a:t>
            </a:r>
            <a:r>
              <a:rPr lang="vi-VN" dirty="0">
                <a:latin typeface="Calibri" pitchFamily="34" charset="0"/>
              </a:rPr>
              <a:t>là bệnh cảnh của suy tim phải ở mức độ nặng</a:t>
            </a:r>
            <a:r>
              <a:rPr lang="vi-VN" dirty="0" smtClean="0">
                <a:latin typeface="Calibri" pitchFamily="34" charset="0"/>
              </a:rPr>
              <a:t>:</a:t>
            </a:r>
            <a:endParaRPr lang="en-US" dirty="0" smtClean="0">
              <a:latin typeface="Calibri" pitchFamily="34" charset="0"/>
            </a:endParaRPr>
          </a:p>
          <a:p>
            <a:endParaRPr lang="en-US" dirty="0">
              <a:latin typeface="Calibri" pitchFamily="34" charset="0"/>
            </a:endParaRPr>
          </a:p>
        </p:txBody>
      </p:sp>
      <p:sp>
        <p:nvSpPr>
          <p:cNvPr id="3" name="Rectangle 2"/>
          <p:cNvSpPr/>
          <p:nvPr/>
        </p:nvSpPr>
        <p:spPr>
          <a:xfrm>
            <a:off x="858982" y="1759527"/>
            <a:ext cx="3602182"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latin typeface="Calibri" pitchFamily="34" charset="0"/>
              </a:rPr>
              <a:t>Bệnh nhân khó thở thường xuyên, phù toàn thân</a:t>
            </a:r>
            <a:r>
              <a:rPr lang="vi-VN" dirty="0"/>
              <a:t>.</a:t>
            </a:r>
            <a:endParaRPr lang="en-US" dirty="0"/>
          </a:p>
        </p:txBody>
      </p:sp>
      <p:sp>
        <p:nvSpPr>
          <p:cNvPr id="4" name="Rectangle 3"/>
          <p:cNvSpPr/>
          <p:nvPr/>
        </p:nvSpPr>
        <p:spPr>
          <a:xfrm>
            <a:off x="858982" y="3061855"/>
            <a:ext cx="3602182"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Calibri" pitchFamily="34" charset="0"/>
              </a:rPr>
              <a:t>Tĩnh</a:t>
            </a:r>
            <a:r>
              <a:rPr lang="en-US" dirty="0">
                <a:latin typeface="Calibri" pitchFamily="34" charset="0"/>
              </a:rPr>
              <a:t> </a:t>
            </a:r>
            <a:r>
              <a:rPr lang="en-US" dirty="0" err="1">
                <a:latin typeface="Calibri" pitchFamily="34" charset="0"/>
              </a:rPr>
              <a:t>mạch</a:t>
            </a:r>
            <a:r>
              <a:rPr lang="en-US" dirty="0">
                <a:latin typeface="Calibri" pitchFamily="34" charset="0"/>
              </a:rPr>
              <a:t> </a:t>
            </a:r>
            <a:r>
              <a:rPr lang="en-US" dirty="0" err="1">
                <a:latin typeface="Calibri" pitchFamily="34" charset="0"/>
              </a:rPr>
              <a:t>cổ</a:t>
            </a:r>
            <a:r>
              <a:rPr lang="en-US" dirty="0">
                <a:latin typeface="Calibri" pitchFamily="34" charset="0"/>
              </a:rPr>
              <a:t> </a:t>
            </a:r>
            <a:r>
              <a:rPr lang="en-US" dirty="0" err="1">
                <a:latin typeface="Calibri" pitchFamily="34" charset="0"/>
              </a:rPr>
              <a:t>nổi</a:t>
            </a:r>
            <a:r>
              <a:rPr lang="en-US" dirty="0">
                <a:latin typeface="Calibri" pitchFamily="34" charset="0"/>
              </a:rPr>
              <a:t> to</a:t>
            </a:r>
            <a:r>
              <a:rPr lang="en-US" dirty="0"/>
              <a:t>.</a:t>
            </a:r>
            <a:endParaRPr lang="en-US" dirty="0"/>
          </a:p>
        </p:txBody>
      </p:sp>
      <p:sp>
        <p:nvSpPr>
          <p:cNvPr id="5" name="Rectangle 4"/>
          <p:cNvSpPr/>
          <p:nvPr/>
        </p:nvSpPr>
        <p:spPr>
          <a:xfrm>
            <a:off x="865909" y="4419600"/>
            <a:ext cx="3602182"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latin typeface="Calibri" pitchFamily="34" charset="0"/>
              </a:rPr>
              <a:t>Áp lực tĩnh mạch tăng rất cao</a:t>
            </a:r>
            <a:endParaRPr lang="en-US" dirty="0">
              <a:latin typeface="Calibri" pitchFamily="34" charset="0"/>
            </a:endParaRPr>
          </a:p>
        </p:txBody>
      </p:sp>
      <p:sp>
        <p:nvSpPr>
          <p:cNvPr id="6" name="Rectangle 5"/>
          <p:cNvSpPr/>
          <p:nvPr/>
        </p:nvSpPr>
        <p:spPr>
          <a:xfrm>
            <a:off x="5029200" y="1759527"/>
            <a:ext cx="3602182"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err="1">
                <a:latin typeface="Calibri" pitchFamily="34" charset="0"/>
              </a:rPr>
              <a:t>Gan</a:t>
            </a:r>
            <a:r>
              <a:rPr lang="en-US" dirty="0">
                <a:latin typeface="Calibri" pitchFamily="34" charset="0"/>
              </a:rPr>
              <a:t> to </a:t>
            </a:r>
            <a:r>
              <a:rPr lang="en-US" dirty="0" err="1">
                <a:latin typeface="Calibri" pitchFamily="34" charset="0"/>
              </a:rPr>
              <a:t>nhiều</a:t>
            </a:r>
            <a:endParaRPr lang="en-US" dirty="0">
              <a:latin typeface="Calibri" pitchFamily="34" charset="0"/>
            </a:endParaRPr>
          </a:p>
        </p:txBody>
      </p:sp>
      <p:sp>
        <p:nvSpPr>
          <p:cNvPr id="7" name="Rectangle 6"/>
          <p:cNvSpPr/>
          <p:nvPr/>
        </p:nvSpPr>
        <p:spPr>
          <a:xfrm>
            <a:off x="5029200" y="3048000"/>
            <a:ext cx="3602182"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latin typeface="Calibri" pitchFamily="34" charset="0"/>
              </a:rPr>
              <a:t>Thường có thêm tràn dịch màng phổi, màng tim hay cổ chướng.</a:t>
            </a:r>
            <a:endParaRPr lang="en-US" dirty="0">
              <a:latin typeface="Calibri" pitchFamily="34" charset="0"/>
            </a:endParaRPr>
          </a:p>
        </p:txBody>
      </p:sp>
      <p:sp>
        <p:nvSpPr>
          <p:cNvPr id="8" name="Rectangle 7"/>
          <p:cNvSpPr/>
          <p:nvPr/>
        </p:nvSpPr>
        <p:spPr>
          <a:xfrm>
            <a:off x="5029200" y="4419600"/>
            <a:ext cx="3602182"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dirty="0">
                <a:latin typeface="Calibri" pitchFamily="34" charset="0"/>
              </a:rPr>
              <a:t>Huyết áp tối đa hạ, huyết áp tối thiểu tăng, làm cho huyết áp trở nên bị kẹt.</a:t>
            </a:r>
            <a:endParaRPr lang="en-US" dirty="0">
              <a:latin typeface="Calibri" pitchFamily="34" charset="0"/>
            </a:endParaRPr>
          </a:p>
        </p:txBody>
      </p:sp>
    </p:spTree>
    <p:extLst>
      <p:ext uri="{BB962C8B-B14F-4D97-AF65-F5344CB8AC3E}">
        <p14:creationId xmlns:p14="http://schemas.microsoft.com/office/powerpoint/2010/main" val="2126752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7467600" cy="461665"/>
          </a:xfrm>
          <a:prstGeom prst="rect">
            <a:avLst/>
          </a:prstGeom>
          <a:noFill/>
        </p:spPr>
        <p:txBody>
          <a:bodyPr wrap="square" rtlCol="0">
            <a:spAutoFit/>
          </a:bodyPr>
          <a:lstStyle/>
          <a:p>
            <a:r>
              <a:rPr lang="en-US" sz="2400" b="1" u="sng" dirty="0" smtClean="0">
                <a:solidFill>
                  <a:srgbClr val="FF0000"/>
                </a:solidFill>
              </a:rPr>
              <a:t>VI. ĐIỀU TRỊ</a:t>
            </a:r>
            <a:endParaRPr lang="en-US" sz="2400" b="1" u="sng" dirty="0">
              <a:solidFill>
                <a:srgbClr val="FF0000"/>
              </a:solidFill>
            </a:endParaRPr>
          </a:p>
        </p:txBody>
      </p:sp>
      <p:sp>
        <p:nvSpPr>
          <p:cNvPr id="3" name="TextBox 2"/>
          <p:cNvSpPr txBox="1"/>
          <p:nvPr/>
        </p:nvSpPr>
        <p:spPr>
          <a:xfrm>
            <a:off x="838200" y="914400"/>
            <a:ext cx="7467600" cy="923330"/>
          </a:xfrm>
          <a:prstGeom prst="rect">
            <a:avLst/>
          </a:prstGeom>
          <a:noFill/>
        </p:spPr>
        <p:txBody>
          <a:bodyPr wrap="square" rtlCol="0">
            <a:spAutoFit/>
          </a:bodyPr>
          <a:lstStyle/>
          <a:p>
            <a:pPr marL="285750" indent="-285750">
              <a:buFont typeface="Wingdings" pitchFamily="2" charset="2"/>
              <a:buChar char="Ø"/>
            </a:pPr>
            <a:r>
              <a:rPr lang="vi-VN" i="1" dirty="0">
                <a:latin typeface="Calibri" pitchFamily="34" charset="0"/>
              </a:rPr>
              <a:t>Để điều trị suy tim hiệu quả, người bệnh cần thay đổi chế độ ăn uống và lối sống, kết hợp với sử dụng thuốc để ổn định triệu chứng và ngăn ngừa bệnh tiến triển nặng hơn</a:t>
            </a:r>
            <a:r>
              <a:rPr lang="vi-VN" i="1" dirty="0" smtClean="0">
                <a:latin typeface="Calibri" pitchFamily="34" charset="0"/>
              </a:rPr>
              <a:t>.</a:t>
            </a:r>
            <a:endParaRPr lang="en-US" i="1" dirty="0" smtClean="0">
              <a:latin typeface="Calibri" pitchFamily="34" charset="0"/>
            </a:endParaRPr>
          </a:p>
        </p:txBody>
      </p:sp>
      <p:sp>
        <p:nvSpPr>
          <p:cNvPr id="4" name="TextBox 3"/>
          <p:cNvSpPr txBox="1"/>
          <p:nvPr/>
        </p:nvSpPr>
        <p:spPr>
          <a:xfrm>
            <a:off x="1066800" y="2057400"/>
            <a:ext cx="7391400" cy="2585323"/>
          </a:xfrm>
          <a:prstGeom prst="rect">
            <a:avLst/>
          </a:prstGeom>
          <a:noFill/>
        </p:spPr>
        <p:txBody>
          <a:bodyPr wrap="square" rtlCol="0">
            <a:spAutoFit/>
          </a:bodyPr>
          <a:lstStyle/>
          <a:p>
            <a:r>
              <a:rPr lang="vi-VN" b="1" u="sng" dirty="0">
                <a:latin typeface="Calibri" pitchFamily="34" charset="0"/>
              </a:rPr>
              <a:t>Chế độ ăn uống và lối sống</a:t>
            </a:r>
          </a:p>
          <a:p>
            <a:r>
              <a:rPr lang="vi-VN" dirty="0">
                <a:latin typeface="Calibri" pitchFamily="34" charset="0"/>
              </a:rPr>
              <a:t>- Giảm muối và nước: nhằm giảm gánh nặng cho tim. Bạn nên hỏi ý kiến bác sĩ về lượng muối ăn và lượng nước uống mỗi ngày.</a:t>
            </a:r>
          </a:p>
          <a:p>
            <a:r>
              <a:rPr lang="vi-VN" dirty="0">
                <a:latin typeface="Calibri" pitchFamily="34" charset="0"/>
              </a:rPr>
              <a:t>- Kiểm soát cân nặng: Khi thừa cân, tim phải làm việc nhiều hơn để cung cấp máu và oxy cho cơ thể khiến bệnh tiến triển nhanh. Nhưng nếu người bệnh sụt cân nhanh chóng có thể bệnh đã chuyển sang giai đoạn nặng.</a:t>
            </a:r>
          </a:p>
          <a:p>
            <a:r>
              <a:rPr lang="vi-VN" dirty="0">
                <a:latin typeface="Calibri" pitchFamily="34" charset="0"/>
              </a:rPr>
              <a:t>- Bỏ thuốc lá, hạn chế uống rượu.</a:t>
            </a:r>
          </a:p>
          <a:p>
            <a:r>
              <a:rPr lang="vi-VN" dirty="0">
                <a:latin typeface="Calibri" pitchFamily="34" charset="0"/>
              </a:rPr>
              <a:t>- Tập thể dục nhẹ nhàng: để tăng cường khả năng hồi phục chức năng tim</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875653"/>
            <a:ext cx="2857500" cy="1600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50" y="4875653"/>
            <a:ext cx="2857500" cy="1600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875654"/>
            <a:ext cx="2514600" cy="1600200"/>
          </a:xfrm>
          <a:prstGeom prst="rect">
            <a:avLst/>
          </a:prstGeom>
        </p:spPr>
      </p:pic>
    </p:spTree>
    <p:extLst>
      <p:ext uri="{BB962C8B-B14F-4D97-AF65-F5344CB8AC3E}">
        <p14:creationId xmlns:p14="http://schemas.microsoft.com/office/powerpoint/2010/main" val="4034513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543800" cy="2308324"/>
          </a:xfrm>
          <a:prstGeom prst="rect">
            <a:avLst/>
          </a:prstGeom>
          <a:noFill/>
        </p:spPr>
        <p:txBody>
          <a:bodyPr wrap="square" rtlCol="0">
            <a:spAutoFit/>
          </a:bodyPr>
          <a:lstStyle/>
          <a:p>
            <a:r>
              <a:rPr lang="vi-VN" b="1" u="sng" dirty="0">
                <a:latin typeface="Calibri" pitchFamily="34" charset="0"/>
              </a:rPr>
              <a:t>Thuốc điều trị suy tim</a:t>
            </a:r>
          </a:p>
          <a:p>
            <a:r>
              <a:rPr lang="vi-VN" dirty="0">
                <a:latin typeface="Calibri" pitchFamily="34" charset="0"/>
              </a:rPr>
              <a:t>Nhiều loại thuốc được sử dụng trong điều trị suy tim giúp giảm nhẹ triệu chứng và ngăn ngừa biến chứng cho người bệnh. Các loại thuốc điều trị thường được chỉ định là</a:t>
            </a:r>
            <a:r>
              <a:rPr lang="vi-VN" dirty="0" smtClean="0">
                <a:latin typeface="Calibri" pitchFamily="34" charset="0"/>
              </a:rPr>
              <a:t>:</a:t>
            </a:r>
            <a:endParaRPr lang="en-US" dirty="0" smtClean="0">
              <a:latin typeface="Calibri" pitchFamily="34" charset="0"/>
            </a:endParaRPr>
          </a:p>
          <a:p>
            <a:endParaRPr lang="en-US" dirty="0">
              <a:latin typeface="Calibri" pitchFamily="34" charset="0"/>
            </a:endParaRPr>
          </a:p>
          <a:p>
            <a:pPr marL="342900" indent="-342900">
              <a:buFont typeface="+mj-lt"/>
              <a:buAutoNum type="arabicPeriod"/>
            </a:pPr>
            <a:r>
              <a:rPr lang="en-US" dirty="0" smtClean="0">
                <a:latin typeface="Calibri" pitchFamily="34" charset="0"/>
              </a:rPr>
              <a:t>NHÓM LỢI TIỂU </a:t>
            </a:r>
          </a:p>
          <a:p>
            <a:endParaRPr lang="vi-VN" dirty="0">
              <a:latin typeface="Calibri" pitchFamily="34" charset="0"/>
            </a:endParaRP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667000"/>
            <a:ext cx="3581400" cy="3581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133600"/>
            <a:ext cx="4191000" cy="4724400"/>
          </a:xfrm>
          <a:prstGeom prst="rect">
            <a:avLst/>
          </a:prstGeom>
        </p:spPr>
      </p:pic>
    </p:spTree>
    <p:extLst>
      <p:ext uri="{BB962C8B-B14F-4D97-AF65-F5344CB8AC3E}">
        <p14:creationId xmlns:p14="http://schemas.microsoft.com/office/powerpoint/2010/main" val="32985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609600"/>
            <a:ext cx="7620000" cy="646331"/>
          </a:xfrm>
          <a:prstGeom prst="rect">
            <a:avLst/>
          </a:prstGeom>
          <a:noFill/>
        </p:spPr>
        <p:txBody>
          <a:bodyPr wrap="square" rtlCol="0">
            <a:spAutoFit/>
          </a:bodyPr>
          <a:lstStyle/>
          <a:p>
            <a:r>
              <a:rPr lang="en-US" dirty="0" smtClean="0"/>
              <a:t>2. THUỐC CHẸN BETA</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637865"/>
            <a:ext cx="3429000" cy="308746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309" y="381000"/>
            <a:ext cx="4343400" cy="304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371600"/>
            <a:ext cx="3810000" cy="3810000"/>
          </a:xfrm>
          <a:prstGeom prst="rect">
            <a:avLst/>
          </a:prstGeom>
        </p:spPr>
      </p:pic>
    </p:spTree>
    <p:extLst>
      <p:ext uri="{BB962C8B-B14F-4D97-AF65-F5344CB8AC3E}">
        <p14:creationId xmlns:p14="http://schemas.microsoft.com/office/powerpoint/2010/main" val="232521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7772400" cy="369332"/>
          </a:xfrm>
          <a:prstGeom prst="rect">
            <a:avLst/>
          </a:prstGeom>
          <a:noFill/>
        </p:spPr>
        <p:txBody>
          <a:bodyPr wrap="square" rtlCol="0">
            <a:spAutoFit/>
          </a:bodyPr>
          <a:lstStyle/>
          <a:p>
            <a:r>
              <a:rPr lang="en-US" dirty="0" smtClean="0"/>
              <a:t>3. THUỐC ỨC CHẾ MEN CHUYỂN (ACE)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84614"/>
            <a:ext cx="5334000" cy="39624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619250"/>
            <a:ext cx="3924300" cy="3927764"/>
          </a:xfrm>
          <a:prstGeom prst="rect">
            <a:avLst/>
          </a:prstGeom>
        </p:spPr>
      </p:pic>
    </p:spTree>
    <p:extLst>
      <p:ext uri="{BB962C8B-B14F-4D97-AF65-F5344CB8AC3E}">
        <p14:creationId xmlns:p14="http://schemas.microsoft.com/office/powerpoint/2010/main" val="142112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143000"/>
            <a:ext cx="8153400" cy="1323439"/>
          </a:xfrm>
          <a:prstGeom prst="rect">
            <a:avLst/>
          </a:prstGeom>
          <a:noFill/>
        </p:spPr>
        <p:txBody>
          <a:bodyPr wrap="square" rtlCol="0">
            <a:spAutoFit/>
          </a:bodyPr>
          <a:lstStyle/>
          <a:p>
            <a:pPr algn="ctr"/>
            <a:r>
              <a:rPr lang="en-US" sz="4000" b="1" i="1" u="sng" dirty="0" smtClean="0">
                <a:solidFill>
                  <a:schemeClr val="accent3">
                    <a:lumMod val="50000"/>
                  </a:schemeClr>
                </a:solidFill>
              </a:rPr>
              <a:t>CHƯƠNG 3 </a:t>
            </a:r>
            <a:r>
              <a:rPr lang="en-US" sz="4000" b="1" dirty="0" smtClean="0">
                <a:solidFill>
                  <a:schemeClr val="accent3">
                    <a:lumMod val="50000"/>
                  </a:schemeClr>
                </a:solidFill>
              </a:rPr>
              <a:t>: BỆNH LÝ VÀ THUỐC TIM MẠCH</a:t>
            </a:r>
            <a:endParaRPr lang="en-US" sz="4000" b="1" dirty="0">
              <a:solidFill>
                <a:schemeClr val="accent3">
                  <a:lumMod val="50000"/>
                </a:schemeClr>
              </a:solidFill>
            </a:endParaRPr>
          </a:p>
        </p:txBody>
      </p:sp>
      <p:sp>
        <p:nvSpPr>
          <p:cNvPr id="5" name="TextBox 4"/>
          <p:cNvSpPr txBox="1"/>
          <p:nvPr/>
        </p:nvSpPr>
        <p:spPr>
          <a:xfrm>
            <a:off x="266700" y="2960408"/>
            <a:ext cx="8686800" cy="923330"/>
          </a:xfrm>
          <a:prstGeom prst="rect">
            <a:avLst/>
          </a:prstGeom>
          <a:noFill/>
        </p:spPr>
        <p:txBody>
          <a:bodyPr wrap="square" rtlCol="0">
            <a:spAutoFit/>
          </a:bodyPr>
          <a:lstStyle/>
          <a:p>
            <a:pPr algn="ctr"/>
            <a:r>
              <a:rPr lang="en-US" sz="5400" b="1" u="sng" dirty="0" smtClean="0">
                <a:solidFill>
                  <a:srgbClr val="FF0000"/>
                </a:solidFill>
                <a:effectLst>
                  <a:outerShdw blurRad="38100" dist="38100" dir="2700000" algn="tl">
                    <a:srgbClr val="000000">
                      <a:alpha val="43137"/>
                    </a:srgbClr>
                  </a:outerShdw>
                </a:effectLst>
                <a:cs typeface="Arial" pitchFamily="34" charset="0"/>
              </a:rPr>
              <a:t>SUY TIM</a:t>
            </a:r>
            <a:endParaRPr lang="en-US" sz="5400" b="1" u="sng" dirty="0">
              <a:solidFill>
                <a:srgbClr val="FF0000"/>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374674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1273" y="501134"/>
            <a:ext cx="7620000" cy="369332"/>
          </a:xfrm>
          <a:prstGeom prst="rect">
            <a:avLst/>
          </a:prstGeom>
          <a:noFill/>
        </p:spPr>
        <p:txBody>
          <a:bodyPr wrap="square" rtlCol="0">
            <a:spAutoFit/>
          </a:bodyPr>
          <a:lstStyle/>
          <a:p>
            <a:r>
              <a:rPr lang="en-US" dirty="0" smtClean="0"/>
              <a:t>4. THUỐC ỨC CHẾ THỤ THỂ ANGIOTENSIN II (ARB).</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785071"/>
            <a:ext cx="4267200" cy="36576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533524"/>
            <a:ext cx="3581400" cy="3648076"/>
          </a:xfrm>
          <a:prstGeom prst="rect">
            <a:avLst/>
          </a:prstGeom>
        </p:spPr>
      </p:pic>
    </p:spTree>
    <p:extLst>
      <p:ext uri="{BB962C8B-B14F-4D97-AF65-F5344CB8AC3E}">
        <p14:creationId xmlns:p14="http://schemas.microsoft.com/office/powerpoint/2010/main" val="1919107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ổng quan về suy t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220200" cy="6858000"/>
          </a:xfrm>
          <a:prstGeom prst="rect">
            <a:avLst/>
          </a:prstGeom>
        </p:spPr>
      </p:pic>
    </p:spTree>
    <p:extLst>
      <p:ext uri="{BB962C8B-B14F-4D97-AF65-F5344CB8AC3E}">
        <p14:creationId xmlns:p14="http://schemas.microsoft.com/office/powerpoint/2010/main" val="2913813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9434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2133600"/>
            <a:ext cx="6524415" cy="1323439"/>
          </a:xfrm>
          <a:prstGeom prst="rect">
            <a:avLst/>
          </a:prstGeom>
          <a:noFill/>
        </p:spPr>
        <p:txBody>
          <a:bodyPr wrap="none" lIns="91440" tIns="45720" rIns="91440" bIns="45720">
            <a:spAutoFit/>
          </a:bodyPr>
          <a:lstStyle/>
          <a:p>
            <a:pPr algn="ctr"/>
            <a:r>
              <a:rPr lang="en-US" sz="8000" b="1" i="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THANK YOU !!!</a:t>
            </a:r>
            <a:endParaRPr lang="en-US" sz="80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387356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848600" cy="4154984"/>
          </a:xfrm>
          <a:prstGeom prst="rect">
            <a:avLst/>
          </a:prstGeom>
          <a:noFill/>
        </p:spPr>
        <p:txBody>
          <a:bodyPr wrap="square" rtlCol="0">
            <a:spAutoFit/>
          </a:bodyPr>
          <a:lstStyle/>
          <a:p>
            <a:pPr marL="285750" indent="-285750">
              <a:buFont typeface="Wingdings" pitchFamily="2" charset="2"/>
              <a:buChar char="ü"/>
            </a:pPr>
            <a:r>
              <a:rPr lang="en-US" sz="4400" dirty="0" smtClean="0">
                <a:solidFill>
                  <a:srgbClr val="C00000"/>
                </a:solidFill>
              </a:rPr>
              <a:t>ĐỊNH NGHĨA</a:t>
            </a:r>
          </a:p>
          <a:p>
            <a:pPr marL="285750" indent="-285750">
              <a:buFont typeface="Wingdings" pitchFamily="2" charset="2"/>
              <a:buChar char="ü"/>
            </a:pPr>
            <a:r>
              <a:rPr lang="en-US" sz="4400" dirty="0" smtClean="0">
                <a:solidFill>
                  <a:srgbClr val="C00000"/>
                </a:solidFill>
              </a:rPr>
              <a:t>NGUYÊN NHÂN </a:t>
            </a:r>
          </a:p>
          <a:p>
            <a:pPr marL="285750" indent="-285750">
              <a:buFont typeface="Wingdings" pitchFamily="2" charset="2"/>
              <a:buChar char="ü"/>
            </a:pPr>
            <a:r>
              <a:rPr lang="en-US" sz="4400" dirty="0" smtClean="0">
                <a:solidFill>
                  <a:srgbClr val="C00000"/>
                </a:solidFill>
              </a:rPr>
              <a:t>PHÂN LOẠI</a:t>
            </a:r>
          </a:p>
          <a:p>
            <a:pPr marL="285750" indent="-285750">
              <a:buFont typeface="Wingdings" pitchFamily="2" charset="2"/>
              <a:buChar char="ü"/>
            </a:pPr>
            <a:r>
              <a:rPr lang="en-US" sz="4400" dirty="0" smtClean="0">
                <a:solidFill>
                  <a:srgbClr val="C00000"/>
                </a:solidFill>
              </a:rPr>
              <a:t>SINH LÝ BỆNH VÀ HẬU QUẢ</a:t>
            </a:r>
          </a:p>
          <a:p>
            <a:pPr marL="285750" indent="-285750">
              <a:buFont typeface="Wingdings" pitchFamily="2" charset="2"/>
              <a:buChar char="ü"/>
            </a:pPr>
            <a:r>
              <a:rPr lang="en-US" sz="4400" dirty="0" smtClean="0">
                <a:solidFill>
                  <a:srgbClr val="C00000"/>
                </a:solidFill>
              </a:rPr>
              <a:t>TRIỆU CHỨNG LẦM SÀNG</a:t>
            </a:r>
          </a:p>
          <a:p>
            <a:pPr marL="285750" indent="-285750">
              <a:buFont typeface="Wingdings" pitchFamily="2" charset="2"/>
              <a:buChar char="ü"/>
            </a:pPr>
            <a:r>
              <a:rPr lang="en-US" sz="4400" dirty="0" smtClean="0">
                <a:solidFill>
                  <a:srgbClr val="C00000"/>
                </a:solidFill>
              </a:rPr>
              <a:t>ĐIỀU TRỊ</a:t>
            </a:r>
            <a:endParaRPr lang="en-US" sz="4400" dirty="0">
              <a:solidFill>
                <a:srgbClr val="C00000"/>
              </a:solidFill>
            </a:endParaRPr>
          </a:p>
        </p:txBody>
      </p:sp>
    </p:spTree>
    <p:extLst>
      <p:ext uri="{BB962C8B-B14F-4D97-AF65-F5344CB8AC3E}">
        <p14:creationId xmlns:p14="http://schemas.microsoft.com/office/powerpoint/2010/main" val="388005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685800"/>
            <a:ext cx="7620000" cy="2092881"/>
          </a:xfrm>
          <a:prstGeom prst="rect">
            <a:avLst/>
          </a:prstGeom>
          <a:noFill/>
        </p:spPr>
        <p:txBody>
          <a:bodyPr wrap="square" rtlCol="0">
            <a:spAutoFit/>
          </a:bodyPr>
          <a:lstStyle/>
          <a:p>
            <a:pPr marL="400050" indent="-400050">
              <a:buAutoNum type="romanUcPeriod"/>
            </a:pPr>
            <a:r>
              <a:rPr lang="en-US" sz="2000" b="1" u="sng" dirty="0" smtClean="0">
                <a:solidFill>
                  <a:srgbClr val="C00000"/>
                </a:solidFill>
              </a:rPr>
              <a:t>ĐỊNH NGHĨA</a:t>
            </a:r>
          </a:p>
          <a:p>
            <a:endParaRPr lang="en-US" sz="2000" b="1" u="sng" dirty="0" smtClean="0">
              <a:solidFill>
                <a:srgbClr val="C00000"/>
              </a:solidFill>
            </a:endParaRPr>
          </a:p>
          <a:p>
            <a:pPr marL="285750" indent="-285750">
              <a:buFontTx/>
              <a:buChar char="-"/>
            </a:pPr>
            <a:r>
              <a:rPr lang="vi-VN" dirty="0" smtClean="0">
                <a:latin typeface="Calibri" pitchFamily="34" charset="0"/>
              </a:rPr>
              <a:t>Suy </a:t>
            </a:r>
            <a:r>
              <a:rPr lang="vi-VN" dirty="0">
                <a:latin typeface="Calibri" pitchFamily="34" charset="0"/>
              </a:rPr>
              <a:t>tim là khi hoạt động bơm máu của tim suy yếu, lượng máu tim bơm đi không đủ cho nhu cầu của cơ thể khiến người bệnh cảm thấy tức ngực, khó thở, mệt mỏi, hụt hơi mỗi khi vận động</a:t>
            </a:r>
            <a:r>
              <a:rPr lang="vi-VN" dirty="0" smtClean="0">
                <a:latin typeface="Calibri" pitchFamily="34" charset="0"/>
              </a:rPr>
              <a:t>.</a:t>
            </a:r>
            <a:endParaRPr lang="en-US" dirty="0" smtClean="0">
              <a:latin typeface="Calibri" pitchFamily="34" charset="0"/>
            </a:endParaRPr>
          </a:p>
          <a:p>
            <a:pPr marL="285750" indent="-285750">
              <a:buFontTx/>
              <a:buChar char="-"/>
            </a:pPr>
            <a:r>
              <a:rPr lang="vi-VN" dirty="0">
                <a:latin typeface="Calibri" pitchFamily="34" charset="0"/>
              </a:rPr>
              <a:t>Suy tim là biến chứng chung của tất cả các bệnh tim mạch như bệnh mạch vành, bệnh van tim... </a:t>
            </a:r>
            <a:endParaRPr lang="en-US" dirty="0">
              <a:latin typeface="Calibri"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244691"/>
            <a:ext cx="6629400" cy="3356134"/>
          </a:xfrm>
          <a:prstGeom prst="rect">
            <a:avLst/>
          </a:prstGeom>
        </p:spPr>
      </p:pic>
    </p:spTree>
    <p:extLst>
      <p:ext uri="{BB962C8B-B14F-4D97-AF65-F5344CB8AC3E}">
        <p14:creationId xmlns:p14="http://schemas.microsoft.com/office/powerpoint/2010/main" val="3868378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09600"/>
            <a:ext cx="8001000" cy="738664"/>
          </a:xfrm>
          <a:prstGeom prst="rect">
            <a:avLst/>
          </a:prstGeom>
          <a:noFill/>
        </p:spPr>
        <p:txBody>
          <a:bodyPr wrap="square" rtlCol="0">
            <a:spAutoFit/>
          </a:bodyPr>
          <a:lstStyle/>
          <a:p>
            <a:r>
              <a:rPr lang="en-US" sz="2400" b="1" u="sng" dirty="0" smtClean="0">
                <a:solidFill>
                  <a:srgbClr val="C00000"/>
                </a:solidFill>
              </a:rPr>
              <a:t>II. NGUYÊN NHÂN </a:t>
            </a:r>
          </a:p>
          <a:p>
            <a:endParaRPr lang="en-US" dirty="0"/>
          </a:p>
        </p:txBody>
      </p:sp>
      <p:sp>
        <p:nvSpPr>
          <p:cNvPr id="3" name="Oval 2"/>
          <p:cNvSpPr/>
          <p:nvPr/>
        </p:nvSpPr>
        <p:spPr>
          <a:xfrm>
            <a:off x="3792682" y="2424545"/>
            <a:ext cx="1905000" cy="914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smtClean="0">
                <a:solidFill>
                  <a:srgbClr val="C00000"/>
                </a:solidFill>
                <a:effectLst>
                  <a:outerShdw blurRad="38100" dist="38100" dir="2700000" algn="tl">
                    <a:srgbClr val="000000">
                      <a:alpha val="43137"/>
                    </a:srgbClr>
                  </a:outerShdw>
                </a:effectLst>
              </a:rPr>
              <a:t>SUY TIM</a:t>
            </a:r>
            <a:endParaRPr lang="en-US" sz="2400" b="1" dirty="0">
              <a:solidFill>
                <a:srgbClr val="C00000"/>
              </a:solidFill>
              <a:effectLst>
                <a:outerShdw blurRad="38100" dist="38100" dir="2700000" algn="tl">
                  <a:srgbClr val="000000">
                    <a:alpha val="43137"/>
                  </a:srgbClr>
                </a:outerShdw>
              </a:effectLst>
            </a:endParaRPr>
          </a:p>
        </p:txBody>
      </p:sp>
      <p:sp>
        <p:nvSpPr>
          <p:cNvPr id="4" name="Rectangle 3"/>
          <p:cNvSpPr/>
          <p:nvPr/>
        </p:nvSpPr>
        <p:spPr>
          <a:xfrm>
            <a:off x="1943100" y="1228222"/>
            <a:ext cx="23622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HUYẾT ÁP CAO</a:t>
            </a:r>
            <a:endParaRPr lang="en-US" dirty="0"/>
          </a:p>
        </p:txBody>
      </p:sp>
      <p:sp>
        <p:nvSpPr>
          <p:cNvPr id="5" name="Rectangle 4"/>
          <p:cNvSpPr/>
          <p:nvPr/>
        </p:nvSpPr>
        <p:spPr>
          <a:xfrm>
            <a:off x="1056409" y="3352800"/>
            <a:ext cx="2736273" cy="76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BỆNH VAN TIM</a:t>
            </a:r>
          </a:p>
          <a:p>
            <a:pPr algn="ctr"/>
            <a:r>
              <a:rPr lang="en-US" dirty="0" smtClean="0"/>
              <a:t>(</a:t>
            </a:r>
            <a:r>
              <a:rPr lang="en-US" sz="1600" dirty="0" err="1" smtClean="0"/>
              <a:t>Hẹp</a:t>
            </a:r>
            <a:r>
              <a:rPr lang="en-US" sz="1600" dirty="0" smtClean="0"/>
              <a:t> van </a:t>
            </a:r>
            <a:r>
              <a:rPr lang="en-US" sz="1600" dirty="0" err="1" smtClean="0"/>
              <a:t>tim</a:t>
            </a:r>
            <a:r>
              <a:rPr lang="en-US" sz="1600" dirty="0" smtClean="0"/>
              <a:t> </a:t>
            </a:r>
            <a:r>
              <a:rPr lang="en-US" sz="1600" dirty="0" err="1" smtClean="0"/>
              <a:t>hoặc</a:t>
            </a:r>
            <a:r>
              <a:rPr lang="en-US" sz="1600" dirty="0" smtClean="0"/>
              <a:t> </a:t>
            </a:r>
            <a:r>
              <a:rPr lang="en-US" sz="1600" dirty="0" err="1" smtClean="0"/>
              <a:t>hở</a:t>
            </a:r>
            <a:r>
              <a:rPr lang="en-US" sz="1600" dirty="0" smtClean="0"/>
              <a:t> van </a:t>
            </a:r>
            <a:r>
              <a:rPr lang="en-US" sz="1600" dirty="0" err="1" smtClean="0"/>
              <a:t>tim</a:t>
            </a:r>
            <a:r>
              <a:rPr lang="en-US" sz="1600" dirty="0" smtClean="0"/>
              <a:t>)</a:t>
            </a:r>
            <a:endParaRPr lang="en-US" sz="1600" dirty="0"/>
          </a:p>
        </p:txBody>
      </p:sp>
      <p:sp>
        <p:nvSpPr>
          <p:cNvPr id="6" name="Rectangle 5"/>
          <p:cNvSpPr/>
          <p:nvPr/>
        </p:nvSpPr>
        <p:spPr>
          <a:xfrm>
            <a:off x="5825836" y="3383973"/>
            <a:ext cx="2362200" cy="73082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BIẾN CHỨNG TIỂU ĐƯỜNG TRÊN TIM</a:t>
            </a:r>
            <a:endParaRPr lang="en-US" dirty="0"/>
          </a:p>
        </p:txBody>
      </p:sp>
      <p:sp>
        <p:nvSpPr>
          <p:cNvPr id="7" name="Rectangle 6"/>
          <p:cNvSpPr/>
          <p:nvPr/>
        </p:nvSpPr>
        <p:spPr>
          <a:xfrm>
            <a:off x="1943100" y="4419600"/>
            <a:ext cx="2590800" cy="82434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BỆNH CƠ TIM</a:t>
            </a:r>
          </a:p>
          <a:p>
            <a:pPr algn="ctr"/>
            <a:r>
              <a:rPr lang="en-US" dirty="0" smtClean="0"/>
              <a:t>(</a:t>
            </a:r>
            <a:r>
              <a:rPr lang="en-US" sz="1600" dirty="0" err="1" smtClean="0"/>
              <a:t>Cấu</a:t>
            </a:r>
            <a:r>
              <a:rPr lang="en-US" sz="1600" dirty="0" smtClean="0"/>
              <a:t> </a:t>
            </a:r>
            <a:r>
              <a:rPr lang="en-US" sz="1600" dirty="0" err="1" smtClean="0"/>
              <a:t>trúc</a:t>
            </a:r>
            <a:r>
              <a:rPr lang="en-US" sz="1600" dirty="0" smtClean="0"/>
              <a:t> </a:t>
            </a:r>
            <a:r>
              <a:rPr lang="en-US" sz="1600" dirty="0" err="1" smtClean="0"/>
              <a:t>hoặc</a:t>
            </a:r>
            <a:r>
              <a:rPr lang="en-US" sz="1600" dirty="0" smtClean="0"/>
              <a:t> </a:t>
            </a:r>
            <a:r>
              <a:rPr lang="en-US" sz="1600" dirty="0" err="1" smtClean="0"/>
              <a:t>chức</a:t>
            </a:r>
            <a:r>
              <a:rPr lang="en-US" sz="1600" dirty="0" smtClean="0"/>
              <a:t> </a:t>
            </a:r>
            <a:r>
              <a:rPr lang="en-US" sz="1600" dirty="0" err="1" smtClean="0"/>
              <a:t>năng</a:t>
            </a:r>
            <a:r>
              <a:rPr lang="en-US" sz="1600" dirty="0" smtClean="0"/>
              <a:t> </a:t>
            </a:r>
            <a:r>
              <a:rPr lang="en-US" sz="1600" dirty="0" err="1" smtClean="0"/>
              <a:t>của</a:t>
            </a:r>
            <a:r>
              <a:rPr lang="en-US" sz="1600" dirty="0" smtClean="0"/>
              <a:t> </a:t>
            </a:r>
            <a:r>
              <a:rPr lang="en-US" sz="1600" dirty="0" err="1" smtClean="0"/>
              <a:t>cơ</a:t>
            </a:r>
            <a:r>
              <a:rPr lang="en-US" sz="1600" dirty="0" smtClean="0"/>
              <a:t> </a:t>
            </a:r>
            <a:r>
              <a:rPr lang="en-US" sz="1600" dirty="0" err="1" smtClean="0"/>
              <a:t>tim</a:t>
            </a:r>
            <a:r>
              <a:rPr lang="en-US" sz="1600" dirty="0" smtClean="0"/>
              <a:t> </a:t>
            </a:r>
            <a:r>
              <a:rPr lang="en-US" sz="1600" dirty="0" err="1" smtClean="0"/>
              <a:t>bị</a:t>
            </a:r>
            <a:r>
              <a:rPr lang="en-US" sz="1600" dirty="0" smtClean="0"/>
              <a:t> </a:t>
            </a:r>
            <a:r>
              <a:rPr lang="en-US" sz="1600" dirty="0" err="1" smtClean="0"/>
              <a:t>thay</a:t>
            </a:r>
            <a:r>
              <a:rPr lang="en-US" sz="1600" dirty="0" smtClean="0"/>
              <a:t> </a:t>
            </a:r>
            <a:r>
              <a:rPr lang="en-US" sz="1600" dirty="0" err="1" smtClean="0"/>
              <a:t>đổi</a:t>
            </a:r>
            <a:r>
              <a:rPr lang="en-US" sz="1600" dirty="0" smtClean="0"/>
              <a:t>)</a:t>
            </a:r>
            <a:endParaRPr lang="en-US" sz="1600" dirty="0"/>
          </a:p>
        </p:txBody>
      </p:sp>
      <p:sp>
        <p:nvSpPr>
          <p:cNvPr id="8" name="Rectangle 7"/>
          <p:cNvSpPr/>
          <p:nvPr/>
        </p:nvSpPr>
        <p:spPr>
          <a:xfrm>
            <a:off x="6158345" y="2286000"/>
            <a:ext cx="23622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BỆNH TIM BẨM SINH</a:t>
            </a:r>
            <a:endParaRPr lang="en-US" dirty="0"/>
          </a:p>
        </p:txBody>
      </p:sp>
      <p:sp>
        <p:nvSpPr>
          <p:cNvPr id="9" name="Rectangle 8"/>
          <p:cNvSpPr/>
          <p:nvPr/>
        </p:nvSpPr>
        <p:spPr>
          <a:xfrm>
            <a:off x="5143500" y="1228222"/>
            <a:ext cx="23622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BỆNH MẠCH VÀNH</a:t>
            </a:r>
            <a:endParaRPr lang="en-US" dirty="0"/>
          </a:p>
        </p:txBody>
      </p:sp>
      <p:sp>
        <p:nvSpPr>
          <p:cNvPr id="10" name="Rectangle 9"/>
          <p:cNvSpPr/>
          <p:nvPr/>
        </p:nvSpPr>
        <p:spPr>
          <a:xfrm>
            <a:off x="1087582" y="2286000"/>
            <a:ext cx="2362200" cy="609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RỐI LOẠN NHỊP TIM KÉO DÀI</a:t>
            </a:r>
            <a:endParaRPr lang="en-US" dirty="0"/>
          </a:p>
        </p:txBody>
      </p:sp>
      <p:sp>
        <p:nvSpPr>
          <p:cNvPr id="11" name="Rectangle 10"/>
          <p:cNvSpPr/>
          <p:nvPr/>
        </p:nvSpPr>
        <p:spPr>
          <a:xfrm>
            <a:off x="5143500" y="4374572"/>
            <a:ext cx="2528454" cy="86937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HÓA CHẤT, RƯỢU , BỆNH TỰ MIỄN, BỆNH TUYẾN GIÁP……..</a:t>
            </a:r>
            <a:endParaRPr lang="en-US" dirty="0"/>
          </a:p>
        </p:txBody>
      </p:sp>
    </p:spTree>
    <p:extLst>
      <p:ext uri="{BB962C8B-B14F-4D97-AF65-F5344CB8AC3E}">
        <p14:creationId xmlns:p14="http://schemas.microsoft.com/office/powerpoint/2010/main" val="345750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073" y="240313"/>
            <a:ext cx="7620000" cy="1015663"/>
          </a:xfrm>
          <a:prstGeom prst="rect">
            <a:avLst/>
          </a:prstGeom>
          <a:noFill/>
        </p:spPr>
        <p:txBody>
          <a:bodyPr wrap="square" rtlCol="0">
            <a:spAutoFit/>
          </a:bodyPr>
          <a:lstStyle/>
          <a:p>
            <a:r>
              <a:rPr lang="en-US" sz="2400" b="1" u="sng" dirty="0" smtClean="0">
                <a:solidFill>
                  <a:srgbClr val="C00000"/>
                </a:solidFill>
              </a:rPr>
              <a:t>III. PHÂN LOẠI</a:t>
            </a:r>
          </a:p>
          <a:p>
            <a:endParaRPr lang="en-US" dirty="0" smtClean="0"/>
          </a:p>
          <a:p>
            <a:pPr marL="285750" indent="-285750">
              <a:buFont typeface="Wingdings" pitchFamily="2" charset="2"/>
              <a:buChar char="v"/>
            </a:pPr>
            <a:r>
              <a:rPr lang="vi-VN" b="1" dirty="0">
                <a:latin typeface="Calibri" pitchFamily="34" charset="0"/>
              </a:rPr>
              <a:t>Phân loại theo Hiệp Hội tim mạch New York NYHA: 4 mức độ suy </a:t>
            </a:r>
            <a:r>
              <a:rPr lang="vi-VN" b="1" dirty="0" smtClean="0">
                <a:latin typeface="Calibri" pitchFamily="34" charset="0"/>
              </a:rPr>
              <a:t>tim</a:t>
            </a:r>
            <a:endParaRPr lang="vi-VN" b="1" dirty="0">
              <a:latin typeface="Calibri" pitchFamily="34" charset="0"/>
            </a:endParaRPr>
          </a:p>
        </p:txBody>
      </p:sp>
      <p:sp>
        <p:nvSpPr>
          <p:cNvPr id="3" name="TextBox 2"/>
          <p:cNvSpPr txBox="1"/>
          <p:nvPr/>
        </p:nvSpPr>
        <p:spPr>
          <a:xfrm>
            <a:off x="838200" y="1981200"/>
            <a:ext cx="7848600" cy="369332"/>
          </a:xfrm>
          <a:prstGeom prst="rect">
            <a:avLst/>
          </a:prstGeom>
          <a:noFill/>
        </p:spPr>
        <p:txBody>
          <a:bodyPr wrap="square" rtlCol="0">
            <a:spAutoFit/>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28462174"/>
              </p:ext>
            </p:extLst>
          </p:nvPr>
        </p:nvGraphicFramePr>
        <p:xfrm>
          <a:off x="755073" y="1447800"/>
          <a:ext cx="7391400" cy="4745953"/>
        </p:xfrm>
        <a:graphic>
          <a:graphicData uri="http://schemas.openxmlformats.org/drawingml/2006/table">
            <a:tbl>
              <a:tblPr firstRow="1" bandRow="1">
                <a:tableStyleId>{93296810-A885-4BE3-A3E7-6D5BEEA58F35}</a:tableStyleId>
              </a:tblPr>
              <a:tblGrid>
                <a:gridCol w="2819400"/>
                <a:gridCol w="4572000"/>
              </a:tblGrid>
              <a:tr h="238464">
                <a:tc>
                  <a:txBody>
                    <a:bodyPr/>
                    <a:lstStyle/>
                    <a:p>
                      <a:pPr algn="ctr"/>
                      <a:r>
                        <a:rPr lang="vi-VN" dirty="0">
                          <a:effectLst/>
                        </a:rPr>
                        <a:t>Mức độ suy tim</a:t>
                      </a:r>
                    </a:p>
                  </a:txBody>
                  <a:tcPr marL="0" marR="0" marT="0" marB="0" anchor="ctr"/>
                </a:tc>
                <a:tc>
                  <a:txBody>
                    <a:bodyPr/>
                    <a:lstStyle/>
                    <a:p>
                      <a:pPr algn="ctr"/>
                      <a:r>
                        <a:rPr lang="en-US">
                          <a:effectLst/>
                        </a:rPr>
                        <a:t>Biểu hiện bệnh</a:t>
                      </a:r>
                    </a:p>
                  </a:txBody>
                  <a:tcPr marL="0" marR="0" marT="0" marB="0" anchor="ctr"/>
                </a:tc>
              </a:tr>
              <a:tr h="953856">
                <a:tc>
                  <a:txBody>
                    <a:bodyPr/>
                    <a:lstStyle/>
                    <a:p>
                      <a:pPr algn="ctr"/>
                      <a:r>
                        <a:rPr lang="vi-VN">
                          <a:effectLst/>
                        </a:rPr>
                        <a:t>Suy tim độ 1</a:t>
                      </a:r>
                    </a:p>
                    <a:p>
                      <a:pPr algn="ctr"/>
                      <a:r>
                        <a:rPr lang="vi-VN">
                          <a:effectLst/>
                        </a:rPr>
                        <a:t>(Suy tim tiềm tàng)</a:t>
                      </a:r>
                    </a:p>
                  </a:txBody>
                  <a:tcPr marL="0" marR="0" marT="0" marB="0" anchor="ctr"/>
                </a:tc>
                <a:tc>
                  <a:txBody>
                    <a:bodyPr/>
                    <a:lstStyle/>
                    <a:p>
                      <a:r>
                        <a:rPr lang="vi-VN">
                          <a:effectLst/>
                        </a:rPr>
                        <a:t>Người bệnh hoạt động thể lực và sinh hoạt bình thường, không có biểu hiện khó thở, mệt mỏi, hồi hộp, tức ngực.</a:t>
                      </a:r>
                    </a:p>
                  </a:txBody>
                  <a:tcPr marL="0" marR="0" marT="0" marB="0" anchor="ctr"/>
                </a:tc>
              </a:tr>
              <a:tr h="953856">
                <a:tc>
                  <a:txBody>
                    <a:bodyPr/>
                    <a:lstStyle/>
                    <a:p>
                      <a:pPr algn="ctr"/>
                      <a:r>
                        <a:rPr lang="vi-VN">
                          <a:effectLst/>
                        </a:rPr>
                        <a:t>Suy tim độ 2</a:t>
                      </a:r>
                    </a:p>
                    <a:p>
                      <a:pPr algn="ctr"/>
                      <a:r>
                        <a:rPr lang="vi-VN">
                          <a:effectLst/>
                        </a:rPr>
                        <a:t>(Suy tim nhẹ)</a:t>
                      </a:r>
                    </a:p>
                  </a:txBody>
                  <a:tcPr marL="0" marR="0" marT="0" marB="0" anchor="ctr"/>
                </a:tc>
                <a:tc>
                  <a:txBody>
                    <a:bodyPr/>
                    <a:lstStyle/>
                    <a:p>
                      <a:r>
                        <a:rPr lang="vi-VN">
                          <a:effectLst/>
                        </a:rPr>
                        <a:t>Một số hoạt động thể chất bị hạn chế, sinh hoạt hàng ngày bị ảnh hưởng nhẹ, tuy nhiên sau khi nghỉ ngơi sẽ thấy dễ chịu hơn.</a:t>
                      </a:r>
                    </a:p>
                  </a:txBody>
                  <a:tcPr marL="0" marR="0" marT="0" marB="0" anchor="ctr"/>
                </a:tc>
              </a:tr>
              <a:tr h="1192321">
                <a:tc>
                  <a:txBody>
                    <a:bodyPr/>
                    <a:lstStyle/>
                    <a:p>
                      <a:pPr algn="ctr"/>
                      <a:r>
                        <a:rPr lang="vi-VN">
                          <a:effectLst/>
                        </a:rPr>
                        <a:t>Suy tim độ 3</a:t>
                      </a:r>
                    </a:p>
                    <a:p>
                      <a:pPr algn="ctr"/>
                      <a:r>
                        <a:rPr lang="vi-VN">
                          <a:effectLst/>
                        </a:rPr>
                        <a:t>(Suy tim mức trung bình)</a:t>
                      </a:r>
                    </a:p>
                  </a:txBody>
                  <a:tcPr marL="0" marR="0" marT="0" marB="0" anchor="ctr"/>
                </a:tc>
                <a:tc>
                  <a:txBody>
                    <a:bodyPr/>
                    <a:lstStyle/>
                    <a:p>
                      <a:r>
                        <a:rPr lang="vi-VN">
                          <a:effectLst/>
                        </a:rPr>
                        <a:t>Hoạt động thể chất, sinh hoạt bị hạn chế rõ ràng. Khi nghỉ ngơi không có triệu chứng nhưng nếu hoạt động gắng sức nhẹ là thấy khó thở, mệt mỏi, nhịp tim nhanh, trống ngực.</a:t>
                      </a:r>
                    </a:p>
                  </a:txBody>
                  <a:tcPr marL="0" marR="0" marT="0" marB="0" anchor="ctr"/>
                </a:tc>
              </a:tr>
              <a:tr h="1192321">
                <a:tc>
                  <a:txBody>
                    <a:bodyPr/>
                    <a:lstStyle/>
                    <a:p>
                      <a:pPr algn="ctr"/>
                      <a:r>
                        <a:rPr lang="vi-VN" dirty="0">
                          <a:effectLst/>
                        </a:rPr>
                        <a:t>Suy tim độ 4</a:t>
                      </a:r>
                    </a:p>
                    <a:p>
                      <a:pPr algn="ctr"/>
                      <a:r>
                        <a:rPr lang="vi-VN" dirty="0">
                          <a:effectLst/>
                        </a:rPr>
                        <a:t>(Suy tim nặng)</a:t>
                      </a:r>
                    </a:p>
                  </a:txBody>
                  <a:tcPr marL="0" marR="0" marT="0" marB="0" anchor="ctr"/>
                </a:tc>
                <a:tc>
                  <a:txBody>
                    <a:bodyPr/>
                    <a:lstStyle/>
                    <a:p>
                      <a:r>
                        <a:rPr lang="vi-VN" dirty="0">
                          <a:effectLst/>
                        </a:rPr>
                        <a:t>Triệu chứng bệnh xuất hiện ngay cả khi nghỉ ngơi, chỉ làm được những việc nhẹ. Mọi sinh hoạt và cuộc sống hàng ngày bị ảnh hưởng nhiều.</a:t>
                      </a:r>
                    </a:p>
                  </a:txBody>
                  <a:tcPr marL="0" marR="0" marT="0" marB="0" anchor="ctr"/>
                </a:tc>
              </a:tr>
            </a:tbl>
          </a:graphicData>
        </a:graphic>
      </p:graphicFrame>
    </p:spTree>
    <p:extLst>
      <p:ext uri="{BB962C8B-B14F-4D97-AF65-F5344CB8AC3E}">
        <p14:creationId xmlns:p14="http://schemas.microsoft.com/office/powerpoint/2010/main" val="162962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0"/>
            <a:ext cx="7696200" cy="738664"/>
          </a:xfrm>
          <a:prstGeom prst="rect">
            <a:avLst/>
          </a:prstGeom>
          <a:noFill/>
        </p:spPr>
        <p:txBody>
          <a:bodyPr wrap="square" rtlCol="0">
            <a:spAutoFit/>
          </a:bodyPr>
          <a:lstStyle/>
          <a:p>
            <a:pPr marL="285750" indent="-285750">
              <a:buFont typeface="Wingdings" pitchFamily="2" charset="2"/>
              <a:buChar char="v"/>
            </a:pPr>
            <a:r>
              <a:rPr lang="en-US" sz="2400" b="1" i="1" dirty="0" err="1"/>
              <a:t>Phân</a:t>
            </a:r>
            <a:r>
              <a:rPr lang="en-US" sz="2400" b="1" i="1" dirty="0"/>
              <a:t> </a:t>
            </a:r>
            <a:r>
              <a:rPr lang="en-US" sz="2400" b="1" i="1" dirty="0" err="1"/>
              <a:t>loại</a:t>
            </a:r>
            <a:r>
              <a:rPr lang="en-US" sz="2400" b="1" i="1" dirty="0"/>
              <a:t> </a:t>
            </a:r>
            <a:r>
              <a:rPr lang="en-US" sz="2400" b="1" i="1" dirty="0" err="1"/>
              <a:t>suy</a:t>
            </a:r>
            <a:r>
              <a:rPr lang="en-US" sz="2400" b="1" i="1" dirty="0"/>
              <a:t> </a:t>
            </a:r>
            <a:r>
              <a:rPr lang="en-US" sz="2400" b="1" i="1" dirty="0" err="1"/>
              <a:t>tim</a:t>
            </a:r>
            <a:r>
              <a:rPr lang="en-US" sz="2400" b="1" i="1" dirty="0"/>
              <a:t> </a:t>
            </a:r>
            <a:r>
              <a:rPr lang="en-US" sz="2400" b="1" i="1" dirty="0" err="1"/>
              <a:t>theo</a:t>
            </a:r>
            <a:r>
              <a:rPr lang="en-US" sz="2400" b="1" i="1" dirty="0"/>
              <a:t> </a:t>
            </a:r>
            <a:r>
              <a:rPr lang="en-US" sz="2400" b="1" i="1" dirty="0" err="1"/>
              <a:t>Hiệp</a:t>
            </a:r>
            <a:r>
              <a:rPr lang="en-US" sz="2400" b="1" i="1" dirty="0"/>
              <a:t> </a:t>
            </a:r>
            <a:r>
              <a:rPr lang="en-US" sz="2400" b="1" i="1" dirty="0" err="1"/>
              <a:t>Hội</a:t>
            </a:r>
            <a:r>
              <a:rPr lang="en-US" sz="2400" b="1" i="1" dirty="0"/>
              <a:t> </a:t>
            </a:r>
            <a:r>
              <a:rPr lang="en-US" sz="2400" b="1" i="1" dirty="0" err="1"/>
              <a:t>tim</a:t>
            </a:r>
            <a:r>
              <a:rPr lang="en-US" sz="2400" b="1" i="1" dirty="0"/>
              <a:t> </a:t>
            </a:r>
            <a:r>
              <a:rPr lang="en-US" sz="2400" b="1" i="1" dirty="0" err="1"/>
              <a:t>mạch</a:t>
            </a:r>
            <a:r>
              <a:rPr lang="en-US" sz="2400" b="1" i="1" dirty="0"/>
              <a:t> </a:t>
            </a:r>
            <a:r>
              <a:rPr lang="en-US" sz="2400" b="1" i="1" dirty="0" err="1"/>
              <a:t>Mỹ</a:t>
            </a:r>
            <a:r>
              <a:rPr lang="en-US" sz="2400" b="1" i="1" dirty="0"/>
              <a:t> AHA/ACC</a:t>
            </a:r>
            <a:endParaRPr lang="en-US" sz="2400" b="1"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220124396"/>
              </p:ext>
            </p:extLst>
          </p:nvPr>
        </p:nvGraphicFramePr>
        <p:xfrm>
          <a:off x="800100" y="1828800"/>
          <a:ext cx="7467600" cy="3114040"/>
        </p:xfrm>
        <a:graphic>
          <a:graphicData uri="http://schemas.openxmlformats.org/drawingml/2006/table">
            <a:tbl>
              <a:tblPr firstRow="1" bandRow="1">
                <a:tableStyleId>{93296810-A885-4BE3-A3E7-6D5BEEA58F35}</a:tableStyleId>
              </a:tblPr>
              <a:tblGrid>
                <a:gridCol w="3124200"/>
                <a:gridCol w="4343400"/>
              </a:tblGrid>
              <a:tr h="370840">
                <a:tc>
                  <a:txBody>
                    <a:bodyPr/>
                    <a:lstStyle/>
                    <a:p>
                      <a:pPr algn="ctr"/>
                      <a:r>
                        <a:rPr lang="en-US" dirty="0" smtClean="0">
                          <a:solidFill>
                            <a:schemeClr val="tx1"/>
                          </a:solidFill>
                        </a:rPr>
                        <a:t>PHÂN</a:t>
                      </a:r>
                      <a:r>
                        <a:rPr lang="en-US" baseline="0" dirty="0" smtClean="0">
                          <a:solidFill>
                            <a:schemeClr val="tx1"/>
                          </a:solidFill>
                        </a:rPr>
                        <a:t> LOẠI</a:t>
                      </a:r>
                      <a:endParaRPr lang="en-US" dirty="0">
                        <a:solidFill>
                          <a:schemeClr val="tx1"/>
                        </a:solidFill>
                      </a:endParaRPr>
                    </a:p>
                  </a:txBody>
                  <a:tcPr/>
                </a:tc>
                <a:tc>
                  <a:txBody>
                    <a:bodyPr/>
                    <a:lstStyle/>
                    <a:p>
                      <a:pPr algn="ctr"/>
                      <a:r>
                        <a:rPr lang="en-US" dirty="0" smtClean="0">
                          <a:solidFill>
                            <a:schemeClr val="tx1"/>
                          </a:solidFill>
                        </a:rPr>
                        <a:t>BIỂU</a:t>
                      </a:r>
                      <a:r>
                        <a:rPr lang="en-US" baseline="0" dirty="0" smtClean="0">
                          <a:solidFill>
                            <a:schemeClr val="tx1"/>
                          </a:solidFill>
                        </a:rPr>
                        <a:t> HIỆN BỆNH</a:t>
                      </a:r>
                      <a:endParaRPr lang="en-US" dirty="0">
                        <a:solidFill>
                          <a:schemeClr val="tx1"/>
                        </a:solidFill>
                      </a:endParaRPr>
                    </a:p>
                  </a:txBody>
                  <a:tcPr/>
                </a:tc>
              </a:tr>
              <a:tr h="370840">
                <a:tc>
                  <a:txBody>
                    <a:bodyPr/>
                    <a:lstStyle/>
                    <a:p>
                      <a:pPr algn="ctr"/>
                      <a:r>
                        <a:rPr lang="en-US" i="1" dirty="0" err="1">
                          <a:solidFill>
                            <a:srgbClr val="000000"/>
                          </a:solidFill>
                          <a:effectLst/>
                          <a:latin typeface="arial"/>
                        </a:rPr>
                        <a:t>Suy</a:t>
                      </a:r>
                      <a:r>
                        <a:rPr lang="en-US" i="1" dirty="0">
                          <a:solidFill>
                            <a:srgbClr val="000000"/>
                          </a:solidFill>
                          <a:effectLst/>
                          <a:latin typeface="arial"/>
                        </a:rPr>
                        <a:t> </a:t>
                      </a:r>
                      <a:r>
                        <a:rPr lang="en-US" i="1" dirty="0" err="1">
                          <a:solidFill>
                            <a:srgbClr val="000000"/>
                          </a:solidFill>
                          <a:effectLst/>
                          <a:latin typeface="arial"/>
                        </a:rPr>
                        <a:t>tim</a:t>
                      </a:r>
                      <a:r>
                        <a:rPr lang="en-US" i="1" dirty="0">
                          <a:solidFill>
                            <a:srgbClr val="000000"/>
                          </a:solidFill>
                          <a:effectLst/>
                          <a:latin typeface="arial"/>
                        </a:rPr>
                        <a:t> </a:t>
                      </a:r>
                      <a:r>
                        <a:rPr lang="en-US" i="1" dirty="0" err="1">
                          <a:solidFill>
                            <a:srgbClr val="000000"/>
                          </a:solidFill>
                          <a:effectLst/>
                          <a:latin typeface="arial"/>
                        </a:rPr>
                        <a:t>giai</a:t>
                      </a:r>
                      <a:r>
                        <a:rPr lang="en-US" i="1" dirty="0">
                          <a:solidFill>
                            <a:srgbClr val="000000"/>
                          </a:solidFill>
                          <a:effectLst/>
                          <a:latin typeface="arial"/>
                        </a:rPr>
                        <a:t> </a:t>
                      </a:r>
                      <a:r>
                        <a:rPr lang="en-US" i="1" dirty="0" err="1">
                          <a:solidFill>
                            <a:srgbClr val="000000"/>
                          </a:solidFill>
                          <a:effectLst/>
                          <a:latin typeface="arial"/>
                        </a:rPr>
                        <a:t>đoạn</a:t>
                      </a:r>
                      <a:r>
                        <a:rPr lang="en-US" i="1" dirty="0">
                          <a:solidFill>
                            <a:srgbClr val="000000"/>
                          </a:solidFill>
                          <a:effectLst/>
                          <a:latin typeface="arial"/>
                        </a:rPr>
                        <a:t> A</a:t>
                      </a:r>
                      <a:endParaRPr lang="en-US" dirty="0">
                        <a:effectLst/>
                      </a:endParaRPr>
                    </a:p>
                  </a:txBody>
                  <a:tcPr marL="0" marR="0" marT="0" marB="0"/>
                </a:tc>
                <a:tc>
                  <a:txBody>
                    <a:bodyPr/>
                    <a:lstStyle/>
                    <a:p>
                      <a:r>
                        <a:rPr lang="vi-VN" dirty="0">
                          <a:solidFill>
                            <a:srgbClr val="000000"/>
                          </a:solidFill>
                          <a:effectLst/>
                          <a:latin typeface="arial"/>
                        </a:rPr>
                        <a:t>Người bệnh có nguy cơ mắc suy tim cao nhưng không có triệu chứng hoặc bệnh tim khác.</a:t>
                      </a:r>
                      <a:endParaRPr lang="vi-VN" dirty="0">
                        <a:effectLst/>
                      </a:endParaRPr>
                    </a:p>
                  </a:txBody>
                  <a:tcPr marL="0" marR="0" marT="0" marB="0"/>
                </a:tc>
              </a:tr>
              <a:tr h="370840">
                <a:tc>
                  <a:txBody>
                    <a:bodyPr/>
                    <a:lstStyle/>
                    <a:p>
                      <a:pPr algn="ctr"/>
                      <a:r>
                        <a:rPr lang="vi-VN" i="1" dirty="0">
                          <a:solidFill>
                            <a:srgbClr val="000000"/>
                          </a:solidFill>
                          <a:effectLst/>
                          <a:latin typeface="arial"/>
                        </a:rPr>
                        <a:t>Suy tim giai đoạn B</a:t>
                      </a:r>
                      <a:endParaRPr lang="vi-VN" dirty="0">
                        <a:effectLst/>
                      </a:endParaRPr>
                    </a:p>
                  </a:txBody>
                  <a:tcPr marL="0" marR="0" marT="0" marB="0"/>
                </a:tc>
                <a:tc>
                  <a:txBody>
                    <a:bodyPr/>
                    <a:lstStyle/>
                    <a:p>
                      <a:r>
                        <a:rPr lang="vi-VN">
                          <a:solidFill>
                            <a:srgbClr val="000000"/>
                          </a:solidFill>
                          <a:effectLst/>
                          <a:latin typeface="arial"/>
                        </a:rPr>
                        <a:t>Người bệnh đã có bệnh tim nhưng lại chưa xuất hiện triệu chứng suy tim</a:t>
                      </a:r>
                      <a:endParaRPr lang="vi-VN">
                        <a:effectLst/>
                      </a:endParaRPr>
                    </a:p>
                  </a:txBody>
                  <a:tcPr marL="0" marR="0" marT="0" marB="0"/>
                </a:tc>
              </a:tr>
              <a:tr h="370840">
                <a:tc>
                  <a:txBody>
                    <a:bodyPr/>
                    <a:lstStyle/>
                    <a:p>
                      <a:pPr algn="ctr"/>
                      <a:r>
                        <a:rPr lang="vi-VN" i="1">
                          <a:solidFill>
                            <a:srgbClr val="000000"/>
                          </a:solidFill>
                          <a:effectLst/>
                          <a:latin typeface="arial"/>
                        </a:rPr>
                        <a:t>Suy tim giai đoạn C</a:t>
                      </a:r>
                      <a:endParaRPr lang="vi-VN">
                        <a:effectLst/>
                      </a:endParaRPr>
                    </a:p>
                  </a:txBody>
                  <a:tcPr marL="0" marR="0" marT="0" marB="0"/>
                </a:tc>
                <a:tc>
                  <a:txBody>
                    <a:bodyPr/>
                    <a:lstStyle/>
                    <a:p>
                      <a:r>
                        <a:rPr lang="vi-VN">
                          <a:solidFill>
                            <a:srgbClr val="000000"/>
                          </a:solidFill>
                          <a:effectLst/>
                          <a:latin typeface="arial"/>
                        </a:rPr>
                        <a:t>Người bệnh tim đã và đang có triệu chứng suy tim, vẫn đáp ứng tốt với thuốc điều trị.</a:t>
                      </a:r>
                      <a:endParaRPr lang="vi-VN">
                        <a:effectLst/>
                      </a:endParaRPr>
                    </a:p>
                  </a:txBody>
                  <a:tcPr marL="0" marR="0" marT="0" marB="0"/>
                </a:tc>
              </a:tr>
              <a:tr h="370840">
                <a:tc>
                  <a:txBody>
                    <a:bodyPr/>
                    <a:lstStyle/>
                    <a:p>
                      <a:pPr algn="ctr"/>
                      <a:r>
                        <a:rPr lang="vi-VN" i="1">
                          <a:solidFill>
                            <a:srgbClr val="000000"/>
                          </a:solidFill>
                          <a:effectLst/>
                          <a:latin typeface="arial"/>
                        </a:rPr>
                        <a:t>Suy tim giai đoạn D</a:t>
                      </a:r>
                      <a:endParaRPr lang="vi-VN">
                        <a:effectLst/>
                      </a:endParaRPr>
                    </a:p>
                  </a:txBody>
                  <a:tcPr marL="0" marR="0" marT="0" marB="0"/>
                </a:tc>
                <a:tc>
                  <a:txBody>
                    <a:bodyPr/>
                    <a:lstStyle/>
                    <a:p>
                      <a:r>
                        <a:rPr lang="vi-VN" dirty="0">
                          <a:solidFill>
                            <a:srgbClr val="000000"/>
                          </a:solidFill>
                          <a:effectLst/>
                          <a:latin typeface="arial"/>
                        </a:rPr>
                        <a:t>Suy tim đã tiến triển nặng, không còn đáp ứng với thuốc và cần can thiệp phẫu thuật tại bệnh viện</a:t>
                      </a:r>
                      <a:endParaRPr lang="vi-VN" dirty="0">
                        <a:effectLst/>
                      </a:endParaRPr>
                    </a:p>
                  </a:txBody>
                  <a:tcPr marL="0" marR="0" marT="0" marB="0"/>
                </a:tc>
              </a:tr>
            </a:tbl>
          </a:graphicData>
        </a:graphic>
      </p:graphicFrame>
    </p:spTree>
    <p:extLst>
      <p:ext uri="{BB962C8B-B14F-4D97-AF65-F5344CB8AC3E}">
        <p14:creationId xmlns:p14="http://schemas.microsoft.com/office/powerpoint/2010/main" val="506455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85800"/>
            <a:ext cx="7391400" cy="2862322"/>
          </a:xfrm>
          <a:prstGeom prst="rect">
            <a:avLst/>
          </a:prstGeom>
          <a:noFill/>
        </p:spPr>
        <p:txBody>
          <a:bodyPr wrap="square" rtlCol="0">
            <a:spAutoFit/>
          </a:bodyPr>
          <a:lstStyle/>
          <a:p>
            <a:pPr marL="285750" indent="-285750">
              <a:buFont typeface="Wingdings" pitchFamily="2" charset="2"/>
              <a:buChar char="v"/>
            </a:pPr>
            <a:r>
              <a:rPr lang="vi-VN" b="1" i="1" dirty="0"/>
              <a:t>Phân loại suy tim theo chức năng </a:t>
            </a:r>
            <a:r>
              <a:rPr lang="vi-VN" b="1" i="1" dirty="0" smtClean="0"/>
              <a:t>tim</a:t>
            </a:r>
            <a:endParaRPr lang="en-US" b="1" i="1" dirty="0" smtClean="0"/>
          </a:p>
          <a:p>
            <a:endParaRPr lang="en-US" b="1" dirty="0" smtClean="0"/>
          </a:p>
          <a:p>
            <a:endParaRPr lang="en-US" b="1" dirty="0"/>
          </a:p>
          <a:p>
            <a:endParaRPr lang="en-US" b="1" dirty="0" smtClean="0"/>
          </a:p>
          <a:p>
            <a:endParaRPr lang="en-US" b="1" dirty="0"/>
          </a:p>
          <a:p>
            <a:endParaRPr lang="en-US" b="1" dirty="0" smtClean="0"/>
          </a:p>
          <a:p>
            <a:endParaRPr lang="en-US" b="1" dirty="0"/>
          </a:p>
          <a:p>
            <a:endParaRPr lang="vi-VN" b="1" dirty="0"/>
          </a:p>
          <a:p>
            <a:pPr marL="285750" indent="-285750">
              <a:buFont typeface="Wingdings" pitchFamily="2" charset="2"/>
              <a:buChar char="v"/>
            </a:pPr>
            <a:r>
              <a:rPr lang="en-US" b="1" i="1" dirty="0" err="1"/>
              <a:t>Phân</a:t>
            </a:r>
            <a:r>
              <a:rPr lang="en-US" b="1" i="1" dirty="0"/>
              <a:t> </a:t>
            </a:r>
            <a:r>
              <a:rPr lang="en-US" b="1" i="1" dirty="0" err="1"/>
              <a:t>loại</a:t>
            </a:r>
            <a:r>
              <a:rPr lang="en-US" b="1" i="1" dirty="0"/>
              <a:t> </a:t>
            </a:r>
            <a:r>
              <a:rPr lang="en-US" b="1" i="1" dirty="0" err="1"/>
              <a:t>theo</a:t>
            </a:r>
            <a:r>
              <a:rPr lang="en-US" b="1" i="1" dirty="0"/>
              <a:t> </a:t>
            </a:r>
            <a:r>
              <a:rPr lang="en-US" b="1" i="1" dirty="0" err="1"/>
              <a:t>tính</a:t>
            </a:r>
            <a:r>
              <a:rPr lang="en-US" b="1" i="1" dirty="0"/>
              <a:t> </a:t>
            </a:r>
            <a:r>
              <a:rPr lang="en-US" b="1" i="1" dirty="0" err="1"/>
              <a:t>chất</a:t>
            </a:r>
            <a:r>
              <a:rPr lang="en-US" b="1" i="1" dirty="0"/>
              <a:t> </a:t>
            </a:r>
            <a:r>
              <a:rPr lang="en-US" b="1" i="1" dirty="0" err="1"/>
              <a:t>tiến</a:t>
            </a:r>
            <a:r>
              <a:rPr lang="en-US" b="1" i="1" dirty="0"/>
              <a:t> </a:t>
            </a:r>
            <a:r>
              <a:rPr lang="en-US" b="1" i="1" dirty="0" err="1"/>
              <a:t>triển</a:t>
            </a:r>
            <a:endParaRPr lang="en-US" b="1" dirty="0"/>
          </a:p>
          <a:p>
            <a:pPr marL="285750" indent="-285750">
              <a:buFont typeface="Wingdings" pitchFamily="2" charset="2"/>
              <a:buChar char="v"/>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81612257"/>
              </p:ext>
            </p:extLst>
          </p:nvPr>
        </p:nvGraphicFramePr>
        <p:xfrm>
          <a:off x="1219200" y="1143000"/>
          <a:ext cx="6934200" cy="1468120"/>
        </p:xfrm>
        <a:graphic>
          <a:graphicData uri="http://schemas.openxmlformats.org/drawingml/2006/table">
            <a:tbl>
              <a:tblPr firstRow="1" bandRow="1">
                <a:tableStyleId>{93296810-A885-4BE3-A3E7-6D5BEEA58F35}</a:tableStyleId>
              </a:tblPr>
              <a:tblGrid>
                <a:gridCol w="2819400"/>
                <a:gridCol w="4114800"/>
              </a:tblGrid>
              <a:tr h="370840">
                <a:tc>
                  <a:txBody>
                    <a:bodyPr/>
                    <a:lstStyle/>
                    <a:p>
                      <a:pPr algn="ctr"/>
                      <a:r>
                        <a:rPr lang="en-US" dirty="0" smtClean="0"/>
                        <a:t>PHÂN</a:t>
                      </a:r>
                      <a:r>
                        <a:rPr lang="en-US" baseline="0" dirty="0" smtClean="0"/>
                        <a:t> LOẠI</a:t>
                      </a:r>
                      <a:endParaRPr lang="en-US" dirty="0"/>
                    </a:p>
                  </a:txBody>
                  <a:tcPr/>
                </a:tc>
                <a:tc>
                  <a:txBody>
                    <a:bodyPr/>
                    <a:lstStyle/>
                    <a:p>
                      <a:pPr algn="ctr"/>
                      <a:r>
                        <a:rPr lang="en-US" dirty="0" smtClean="0"/>
                        <a:t>BIỂU</a:t>
                      </a:r>
                      <a:r>
                        <a:rPr lang="en-US" baseline="0" dirty="0" smtClean="0"/>
                        <a:t> HIỆN BỆNH</a:t>
                      </a:r>
                      <a:endParaRPr lang="en-US" dirty="0"/>
                    </a:p>
                  </a:txBody>
                  <a:tcPr/>
                </a:tc>
              </a:tr>
              <a:tr h="370840">
                <a:tc>
                  <a:txBody>
                    <a:bodyPr/>
                    <a:lstStyle/>
                    <a:p>
                      <a:pPr algn="ctr"/>
                      <a:r>
                        <a:rPr lang="en-US" dirty="0" err="1">
                          <a:effectLst/>
                        </a:rPr>
                        <a:t>Suy</a:t>
                      </a:r>
                      <a:r>
                        <a:rPr lang="en-US" dirty="0">
                          <a:effectLst/>
                        </a:rPr>
                        <a:t> </a:t>
                      </a:r>
                      <a:r>
                        <a:rPr lang="en-US" dirty="0" err="1">
                          <a:effectLst/>
                        </a:rPr>
                        <a:t>tim</a:t>
                      </a:r>
                      <a:r>
                        <a:rPr lang="en-US" dirty="0">
                          <a:effectLst/>
                        </a:rPr>
                        <a:t> </a:t>
                      </a:r>
                      <a:r>
                        <a:rPr lang="en-US" dirty="0" err="1">
                          <a:effectLst/>
                        </a:rPr>
                        <a:t>tâm</a:t>
                      </a:r>
                      <a:r>
                        <a:rPr lang="en-US" dirty="0">
                          <a:effectLst/>
                        </a:rPr>
                        <a:t> </a:t>
                      </a:r>
                      <a:r>
                        <a:rPr lang="en-US" dirty="0" err="1">
                          <a:effectLst/>
                        </a:rPr>
                        <a:t>thu</a:t>
                      </a:r>
                      <a:endParaRPr lang="en-US" dirty="0">
                        <a:effectLst/>
                      </a:endParaRPr>
                    </a:p>
                  </a:txBody>
                  <a:tcPr marL="0" marR="0" marT="0" marB="0"/>
                </a:tc>
                <a:tc>
                  <a:txBody>
                    <a:bodyPr/>
                    <a:lstStyle/>
                    <a:p>
                      <a:r>
                        <a:rPr lang="vi-VN" dirty="0">
                          <a:effectLst/>
                        </a:rPr>
                        <a:t>Cơ tim yếu do bị giãn rộng, không thể bơm máu ra khỏi tim.</a:t>
                      </a:r>
                    </a:p>
                  </a:txBody>
                  <a:tcPr marL="0" marR="0" marT="0" marB="0"/>
                </a:tc>
              </a:tr>
              <a:tr h="370840">
                <a:tc>
                  <a:txBody>
                    <a:bodyPr/>
                    <a:lstStyle/>
                    <a:p>
                      <a:pPr algn="ctr"/>
                      <a:r>
                        <a:rPr lang="vi-VN">
                          <a:effectLst/>
                        </a:rPr>
                        <a:t>Suy tim tâm trương</a:t>
                      </a:r>
                    </a:p>
                  </a:txBody>
                  <a:tcPr marL="0" marR="0" marT="0" marB="0"/>
                </a:tc>
                <a:tc>
                  <a:txBody>
                    <a:bodyPr/>
                    <a:lstStyle/>
                    <a:p>
                      <a:r>
                        <a:rPr lang="vi-VN" dirty="0">
                          <a:effectLst/>
                        </a:rPr>
                        <a:t>Cơ tim trở nên dày và cứng, khó giãn rộng ở thời điểm máu đổ về tim</a:t>
                      </a:r>
                    </a:p>
                  </a:txBody>
                  <a:tcPr marL="0" marR="0"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553520"/>
              </p:ext>
            </p:extLst>
          </p:nvPr>
        </p:nvGraphicFramePr>
        <p:xfrm>
          <a:off x="1219200" y="3657600"/>
          <a:ext cx="7086600" cy="2016760"/>
        </p:xfrm>
        <a:graphic>
          <a:graphicData uri="http://schemas.openxmlformats.org/drawingml/2006/table">
            <a:tbl>
              <a:tblPr firstRow="1" bandRow="1">
                <a:tableStyleId>{93296810-A885-4BE3-A3E7-6D5BEEA58F35}</a:tableStyleId>
              </a:tblPr>
              <a:tblGrid>
                <a:gridCol w="2895600"/>
                <a:gridCol w="4191000"/>
              </a:tblGrid>
              <a:tr h="370840">
                <a:tc>
                  <a:txBody>
                    <a:bodyPr/>
                    <a:lstStyle/>
                    <a:p>
                      <a:pPr algn="ctr"/>
                      <a:r>
                        <a:rPr lang="en-US" dirty="0" smtClean="0"/>
                        <a:t>PHÂN</a:t>
                      </a:r>
                      <a:r>
                        <a:rPr lang="en-US" baseline="0" dirty="0" smtClean="0"/>
                        <a:t> LOẠI</a:t>
                      </a:r>
                      <a:endParaRPr lang="en-US" dirty="0"/>
                    </a:p>
                  </a:txBody>
                  <a:tcPr/>
                </a:tc>
                <a:tc>
                  <a:txBody>
                    <a:bodyPr/>
                    <a:lstStyle/>
                    <a:p>
                      <a:pPr algn="ctr"/>
                      <a:r>
                        <a:rPr lang="en-US" dirty="0" smtClean="0"/>
                        <a:t>BIỂU</a:t>
                      </a:r>
                      <a:r>
                        <a:rPr lang="en-US" baseline="0" dirty="0" smtClean="0"/>
                        <a:t> HIỆN BỆNH</a:t>
                      </a:r>
                      <a:endParaRPr lang="en-US" dirty="0"/>
                    </a:p>
                  </a:txBody>
                  <a:tcPr/>
                </a:tc>
              </a:tr>
              <a:tr h="370840">
                <a:tc>
                  <a:txBody>
                    <a:bodyPr/>
                    <a:lstStyle/>
                    <a:p>
                      <a:pPr algn="ctr"/>
                      <a:r>
                        <a:rPr lang="en-US" i="1" dirty="0" err="1">
                          <a:solidFill>
                            <a:srgbClr val="000000"/>
                          </a:solidFill>
                          <a:effectLst/>
                          <a:latin typeface="arial"/>
                        </a:rPr>
                        <a:t>Suy</a:t>
                      </a:r>
                      <a:r>
                        <a:rPr lang="en-US" i="1" dirty="0">
                          <a:solidFill>
                            <a:srgbClr val="000000"/>
                          </a:solidFill>
                          <a:effectLst/>
                          <a:latin typeface="arial"/>
                        </a:rPr>
                        <a:t> </a:t>
                      </a:r>
                      <a:r>
                        <a:rPr lang="en-US" i="1" dirty="0" err="1">
                          <a:solidFill>
                            <a:srgbClr val="000000"/>
                          </a:solidFill>
                          <a:effectLst/>
                          <a:latin typeface="arial"/>
                        </a:rPr>
                        <a:t>tim</a:t>
                      </a:r>
                      <a:r>
                        <a:rPr lang="en-US" i="1" dirty="0">
                          <a:solidFill>
                            <a:srgbClr val="000000"/>
                          </a:solidFill>
                          <a:effectLst/>
                          <a:latin typeface="arial"/>
                        </a:rPr>
                        <a:t> </a:t>
                      </a:r>
                      <a:r>
                        <a:rPr lang="en-US" i="1" dirty="0" err="1">
                          <a:solidFill>
                            <a:srgbClr val="000000"/>
                          </a:solidFill>
                          <a:effectLst/>
                          <a:latin typeface="arial"/>
                        </a:rPr>
                        <a:t>cấp</a:t>
                      </a:r>
                      <a:r>
                        <a:rPr lang="en-US" i="1" dirty="0">
                          <a:solidFill>
                            <a:srgbClr val="000000"/>
                          </a:solidFill>
                          <a:effectLst/>
                          <a:latin typeface="arial"/>
                        </a:rPr>
                        <a:t> </a:t>
                      </a:r>
                      <a:r>
                        <a:rPr lang="en-US" i="1" dirty="0" err="1">
                          <a:solidFill>
                            <a:srgbClr val="000000"/>
                          </a:solidFill>
                          <a:effectLst/>
                          <a:latin typeface="arial"/>
                        </a:rPr>
                        <a:t>tính</a:t>
                      </a:r>
                      <a:endParaRPr lang="en-US" dirty="0">
                        <a:effectLst/>
                      </a:endParaRPr>
                    </a:p>
                  </a:txBody>
                  <a:tcPr marL="0" marR="0" marT="0" marB="0"/>
                </a:tc>
                <a:tc>
                  <a:txBody>
                    <a:bodyPr/>
                    <a:lstStyle/>
                    <a:p>
                      <a:r>
                        <a:rPr lang="vi-VN">
                          <a:solidFill>
                            <a:srgbClr val="000000"/>
                          </a:solidFill>
                          <a:effectLst/>
                          <a:latin typeface="arial"/>
                        </a:rPr>
                        <a:t>Xuất hiện và tiến triển nhanh chóng, đột ngột do bệnh lý cấp tính như cơn tăng huyết áp kịch phát, nhồi máu cơ tim…</a:t>
                      </a:r>
                      <a:endParaRPr lang="vi-VN">
                        <a:effectLst/>
                      </a:endParaRPr>
                    </a:p>
                  </a:txBody>
                  <a:tcPr marL="0" marR="0" marT="0" marB="0"/>
                </a:tc>
              </a:tr>
              <a:tr h="370840">
                <a:tc>
                  <a:txBody>
                    <a:bodyPr/>
                    <a:lstStyle/>
                    <a:p>
                      <a:pPr algn="ctr"/>
                      <a:r>
                        <a:rPr lang="en-US" i="1">
                          <a:solidFill>
                            <a:srgbClr val="000000"/>
                          </a:solidFill>
                          <a:effectLst/>
                          <a:latin typeface="arial"/>
                        </a:rPr>
                        <a:t>Suy tim mạn tính</a:t>
                      </a:r>
                      <a:endParaRPr lang="en-US">
                        <a:effectLst/>
                      </a:endParaRPr>
                    </a:p>
                  </a:txBody>
                  <a:tcPr marL="0" marR="0" marT="0" marB="0"/>
                </a:tc>
                <a:tc>
                  <a:txBody>
                    <a:bodyPr/>
                    <a:lstStyle/>
                    <a:p>
                      <a:r>
                        <a:rPr lang="vi-VN" dirty="0">
                          <a:solidFill>
                            <a:srgbClr val="000000"/>
                          </a:solidFill>
                          <a:effectLst/>
                          <a:latin typeface="arial"/>
                        </a:rPr>
                        <a:t>Tiến triển nặng dần theo thời gian, có những đợt suy tim cấp xen kẽ vơi những giai đoạn ổn định.</a:t>
                      </a:r>
                      <a:endParaRPr lang="vi-VN" dirty="0">
                        <a:effectLst/>
                      </a:endParaRPr>
                    </a:p>
                  </a:txBody>
                  <a:tcPr marL="0" marR="0" marT="0" marB="0"/>
                </a:tc>
              </a:tr>
            </a:tbl>
          </a:graphicData>
        </a:graphic>
      </p:graphicFrame>
    </p:spTree>
    <p:extLst>
      <p:ext uri="{BB962C8B-B14F-4D97-AF65-F5344CB8AC3E}">
        <p14:creationId xmlns:p14="http://schemas.microsoft.com/office/powerpoint/2010/main" val="220893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990600"/>
            <a:ext cx="6934200" cy="646331"/>
          </a:xfrm>
          <a:prstGeom prst="rect">
            <a:avLst/>
          </a:prstGeom>
          <a:noFill/>
        </p:spPr>
        <p:txBody>
          <a:bodyPr wrap="square" rtlCol="0">
            <a:spAutoFit/>
          </a:bodyPr>
          <a:lstStyle/>
          <a:p>
            <a:pPr marL="285750" indent="-285750">
              <a:buFont typeface="Wingdings" pitchFamily="2" charset="2"/>
              <a:buChar char="v"/>
            </a:pPr>
            <a:r>
              <a:rPr lang="en-US" b="1" i="1" dirty="0" err="1"/>
              <a:t>Phân</a:t>
            </a:r>
            <a:r>
              <a:rPr lang="en-US" b="1" i="1" dirty="0"/>
              <a:t> </a:t>
            </a:r>
            <a:r>
              <a:rPr lang="en-US" b="1" i="1" dirty="0" err="1"/>
              <a:t>loại</a:t>
            </a:r>
            <a:r>
              <a:rPr lang="en-US" b="1" i="1" dirty="0"/>
              <a:t> </a:t>
            </a:r>
            <a:r>
              <a:rPr lang="en-US" b="1" i="1" dirty="0" err="1"/>
              <a:t>theo</a:t>
            </a:r>
            <a:r>
              <a:rPr lang="en-US" b="1" i="1" dirty="0"/>
              <a:t> </a:t>
            </a:r>
            <a:r>
              <a:rPr lang="en-US" b="1" i="1" dirty="0" err="1"/>
              <a:t>vị</a:t>
            </a:r>
            <a:r>
              <a:rPr lang="en-US" b="1" i="1" dirty="0"/>
              <a:t> </a:t>
            </a:r>
            <a:r>
              <a:rPr lang="en-US" b="1" i="1" dirty="0" err="1"/>
              <a:t>trí</a:t>
            </a:r>
            <a:endParaRPr lang="en-US" b="1" dirty="0"/>
          </a:p>
          <a:p>
            <a:pPr marL="285750" indent="-285750">
              <a:buFont typeface="Wingdings" pitchFamily="2" charset="2"/>
              <a:buChar char="v"/>
            </a:pP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78137959"/>
              </p:ext>
            </p:extLst>
          </p:nvPr>
        </p:nvGraphicFramePr>
        <p:xfrm>
          <a:off x="1219200" y="1981200"/>
          <a:ext cx="6934200" cy="2565400"/>
        </p:xfrm>
        <a:graphic>
          <a:graphicData uri="http://schemas.openxmlformats.org/drawingml/2006/table">
            <a:tbl>
              <a:tblPr firstRow="1" bandRow="1">
                <a:tableStyleId>{93296810-A885-4BE3-A3E7-6D5BEEA58F35}</a:tableStyleId>
              </a:tblPr>
              <a:tblGrid>
                <a:gridCol w="2895600"/>
                <a:gridCol w="4038600"/>
              </a:tblGrid>
              <a:tr h="370840">
                <a:tc>
                  <a:txBody>
                    <a:bodyPr/>
                    <a:lstStyle/>
                    <a:p>
                      <a:pPr algn="ctr"/>
                      <a:r>
                        <a:rPr lang="en-US" dirty="0" smtClean="0"/>
                        <a:t>PHÂN</a:t>
                      </a:r>
                      <a:r>
                        <a:rPr lang="en-US" baseline="0" dirty="0" smtClean="0"/>
                        <a:t> LOẠI</a:t>
                      </a:r>
                      <a:endParaRPr lang="en-US" dirty="0"/>
                    </a:p>
                  </a:txBody>
                  <a:tcPr/>
                </a:tc>
                <a:tc>
                  <a:txBody>
                    <a:bodyPr/>
                    <a:lstStyle/>
                    <a:p>
                      <a:pPr algn="ctr"/>
                      <a:r>
                        <a:rPr lang="en-US" dirty="0" smtClean="0"/>
                        <a:t>BIỂU</a:t>
                      </a:r>
                      <a:r>
                        <a:rPr lang="en-US" baseline="0" dirty="0" smtClean="0"/>
                        <a:t> HIỆN BỆNH</a:t>
                      </a:r>
                      <a:endParaRPr lang="en-US" dirty="0"/>
                    </a:p>
                  </a:txBody>
                  <a:tcPr/>
                </a:tc>
              </a:tr>
              <a:tr h="370840">
                <a:tc>
                  <a:txBody>
                    <a:bodyPr/>
                    <a:lstStyle/>
                    <a:p>
                      <a:pPr algn="ctr"/>
                      <a:r>
                        <a:rPr lang="en-US" i="1" dirty="0" err="1">
                          <a:solidFill>
                            <a:srgbClr val="000000"/>
                          </a:solidFill>
                          <a:effectLst/>
                          <a:latin typeface="arial"/>
                        </a:rPr>
                        <a:t>Suy</a:t>
                      </a:r>
                      <a:r>
                        <a:rPr lang="en-US" i="1" dirty="0">
                          <a:solidFill>
                            <a:srgbClr val="000000"/>
                          </a:solidFill>
                          <a:effectLst/>
                          <a:latin typeface="arial"/>
                        </a:rPr>
                        <a:t> </a:t>
                      </a:r>
                      <a:r>
                        <a:rPr lang="en-US" i="1" dirty="0" err="1">
                          <a:solidFill>
                            <a:srgbClr val="000000"/>
                          </a:solidFill>
                          <a:effectLst/>
                          <a:latin typeface="arial"/>
                        </a:rPr>
                        <a:t>tim</a:t>
                      </a:r>
                      <a:r>
                        <a:rPr lang="en-US" i="1" dirty="0">
                          <a:solidFill>
                            <a:srgbClr val="000000"/>
                          </a:solidFill>
                          <a:effectLst/>
                          <a:latin typeface="arial"/>
                        </a:rPr>
                        <a:t> </a:t>
                      </a:r>
                      <a:r>
                        <a:rPr lang="en-US" i="1" dirty="0" err="1">
                          <a:solidFill>
                            <a:srgbClr val="000000"/>
                          </a:solidFill>
                          <a:effectLst/>
                          <a:latin typeface="arial"/>
                        </a:rPr>
                        <a:t>trái</a:t>
                      </a:r>
                      <a:endParaRPr lang="en-US" dirty="0">
                        <a:effectLst/>
                      </a:endParaRPr>
                    </a:p>
                  </a:txBody>
                  <a:tcPr marL="0" marR="0" marT="0" marB="0"/>
                </a:tc>
                <a:tc>
                  <a:txBody>
                    <a:bodyPr/>
                    <a:lstStyle/>
                    <a:p>
                      <a:r>
                        <a:rPr lang="vi-VN" dirty="0">
                          <a:solidFill>
                            <a:srgbClr val="000000"/>
                          </a:solidFill>
                          <a:effectLst/>
                          <a:latin typeface="arial"/>
                        </a:rPr>
                        <a:t>Do khả năng co giãn, bơm máu của buồng tâm nhĩ trái và tâm thất trái giảm, máu bị ứ đọng tại phổi gây khó thở, ho khan, nặng ngực đặc biệt là khi nằm.</a:t>
                      </a:r>
                      <a:endParaRPr lang="vi-VN" dirty="0">
                        <a:effectLst/>
                      </a:endParaRPr>
                    </a:p>
                  </a:txBody>
                  <a:tcPr marL="0" marR="0" marT="0" marB="0"/>
                </a:tc>
              </a:tr>
              <a:tr h="370840">
                <a:tc>
                  <a:txBody>
                    <a:bodyPr/>
                    <a:lstStyle/>
                    <a:p>
                      <a:pPr algn="ctr"/>
                      <a:r>
                        <a:rPr lang="en-US" i="1">
                          <a:solidFill>
                            <a:srgbClr val="000000"/>
                          </a:solidFill>
                          <a:effectLst/>
                          <a:latin typeface="arial"/>
                        </a:rPr>
                        <a:t>Suy tim phải</a:t>
                      </a:r>
                      <a:endParaRPr lang="en-US">
                        <a:effectLst/>
                      </a:endParaRPr>
                    </a:p>
                  </a:txBody>
                  <a:tcPr marL="0" marR="0" marT="0" marB="0"/>
                </a:tc>
                <a:tc>
                  <a:txBody>
                    <a:bodyPr/>
                    <a:lstStyle/>
                    <a:p>
                      <a:r>
                        <a:rPr lang="vi-VN" dirty="0">
                          <a:solidFill>
                            <a:srgbClr val="000000"/>
                          </a:solidFill>
                          <a:effectLst/>
                          <a:latin typeface="arial"/>
                        </a:rPr>
                        <a:t>Thường là hệ quả của suy tim trái; các buồng tim bên phải suy yếu khiến máu bị ứ đọng tại các cơ quan khác trong cơ thể gây phù chân, tay, bụng…</a:t>
                      </a:r>
                      <a:endParaRPr lang="vi-VN" dirty="0">
                        <a:effectLst/>
                      </a:endParaRPr>
                    </a:p>
                  </a:txBody>
                  <a:tcPr marL="0" marR="0" marT="0" marB="0"/>
                </a:tc>
              </a:tr>
            </a:tbl>
          </a:graphicData>
        </a:graphic>
      </p:graphicFrame>
    </p:spTree>
    <p:extLst>
      <p:ext uri="{BB962C8B-B14F-4D97-AF65-F5344CB8AC3E}">
        <p14:creationId xmlns:p14="http://schemas.microsoft.com/office/powerpoint/2010/main" val="2318287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TotalTime>
  <Words>1365</Words>
  <Application>Microsoft Office PowerPoint</Application>
  <PresentationFormat>On-screen Show (4:3)</PresentationFormat>
  <Paragraphs>158</Paragraphs>
  <Slides>22</Slides>
  <Notes>0</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22</cp:revision>
  <dcterms:created xsi:type="dcterms:W3CDTF">2019-04-16T03:01:45Z</dcterms:created>
  <dcterms:modified xsi:type="dcterms:W3CDTF">2019-04-17T15:33:38Z</dcterms:modified>
</cp:coreProperties>
</file>