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notesMasterIdLst>
    <p:notesMasterId r:id="rId21"/>
  </p:notesMasterIdLst>
  <p:sldIdLst>
    <p:sldId id="256" r:id="rId2"/>
    <p:sldId id="305" r:id="rId3"/>
    <p:sldId id="292" r:id="rId4"/>
    <p:sldId id="257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6" r:id="rId18"/>
    <p:sldId id="307" r:id="rId19"/>
    <p:sldId id="308" r:id="rId2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7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56FB04-5FF0-432B-8146-CEC958817042}" type="datetimeFigureOut">
              <a:rPr lang="en-US" smtClean="0"/>
              <a:t>11/02/2019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67F10A-8475-48AC-9CEF-B02661377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008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loạn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chán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mỡ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nôn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nôn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bụng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loạn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khớp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khớp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khớp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cúm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họng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ho khan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nhược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mệt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mỏi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chóng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loạn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giấc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ức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lẫn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lộn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67F10A-8475-48AC-9CEF-B026613778A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473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67F10A-8475-48AC-9CEF-B026613778A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722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5" name="Freeform 15"/>
          <p:cNvSpPr>
            <a:spLocks/>
          </p:cNvSpPr>
          <p:nvPr/>
        </p:nvSpPr>
        <p:spPr bwMode="gray">
          <a:xfrm>
            <a:off x="9169400" y="46038"/>
            <a:ext cx="3022600" cy="4456112"/>
          </a:xfrm>
          <a:custGeom>
            <a:avLst/>
            <a:gdLst>
              <a:gd name="T0" fmla="*/ 1428 w 1428"/>
              <a:gd name="T1" fmla="*/ 2807 h 2807"/>
              <a:gd name="T2" fmla="*/ 1428 w 1428"/>
              <a:gd name="T3" fmla="*/ 0 h 2807"/>
              <a:gd name="T4" fmla="*/ 2 w 1428"/>
              <a:gd name="T5" fmla="*/ 521 h 2807"/>
              <a:gd name="T6" fmla="*/ 0 w 1428"/>
              <a:gd name="T7" fmla="*/ 2287 h 2807"/>
              <a:gd name="T8" fmla="*/ 1428 w 1428"/>
              <a:gd name="T9" fmla="*/ 2807 h 28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28" h="2807">
                <a:moveTo>
                  <a:pt x="1428" y="2807"/>
                </a:moveTo>
                <a:lnTo>
                  <a:pt x="1428" y="0"/>
                </a:lnTo>
                <a:lnTo>
                  <a:pt x="2" y="521"/>
                </a:lnTo>
                <a:lnTo>
                  <a:pt x="0" y="2287"/>
                </a:lnTo>
                <a:lnTo>
                  <a:pt x="1428" y="2807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72941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pic>
        <p:nvPicPr>
          <p:cNvPr id="35856" name="Picture 16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9550401" y="1981200"/>
            <a:ext cx="2410884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57" name="Freeform 17"/>
          <p:cNvSpPr>
            <a:spLocks/>
          </p:cNvSpPr>
          <p:nvPr/>
        </p:nvSpPr>
        <p:spPr bwMode="gray">
          <a:xfrm>
            <a:off x="9152467" y="3679826"/>
            <a:ext cx="3039533" cy="1743075"/>
          </a:xfrm>
          <a:custGeom>
            <a:avLst/>
            <a:gdLst>
              <a:gd name="T0" fmla="*/ 1436 w 1436"/>
              <a:gd name="T1" fmla="*/ 514 h 1098"/>
              <a:gd name="T2" fmla="*/ 5 w 1436"/>
              <a:gd name="T3" fmla="*/ 0 h 1098"/>
              <a:gd name="T4" fmla="*/ 0 w 1436"/>
              <a:gd name="T5" fmla="*/ 46 h 1098"/>
              <a:gd name="T6" fmla="*/ 1428 w 1436"/>
              <a:gd name="T7" fmla="*/ 1098 h 1098"/>
              <a:gd name="T8" fmla="*/ 1436 w 1436"/>
              <a:gd name="T9" fmla="*/ 514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36" h="1098">
                <a:moveTo>
                  <a:pt x="1436" y="514"/>
                </a:moveTo>
                <a:lnTo>
                  <a:pt x="5" y="0"/>
                </a:lnTo>
                <a:lnTo>
                  <a:pt x="0" y="46"/>
                </a:lnTo>
                <a:lnTo>
                  <a:pt x="1428" y="1098"/>
                </a:lnTo>
                <a:lnTo>
                  <a:pt x="1436" y="5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5858" name="Freeform 18"/>
          <p:cNvSpPr>
            <a:spLocks/>
          </p:cNvSpPr>
          <p:nvPr/>
        </p:nvSpPr>
        <p:spPr bwMode="gray">
          <a:xfrm>
            <a:off x="12700" y="3724276"/>
            <a:ext cx="12183533" cy="3122613"/>
          </a:xfrm>
          <a:custGeom>
            <a:avLst/>
            <a:gdLst>
              <a:gd name="T0" fmla="*/ 0 w 5756"/>
              <a:gd name="T1" fmla="*/ 1105 h 1967"/>
              <a:gd name="T2" fmla="*/ 4324 w 5756"/>
              <a:gd name="T3" fmla="*/ 0 h 1967"/>
              <a:gd name="T4" fmla="*/ 5754 w 5756"/>
              <a:gd name="T5" fmla="*/ 991 h 1967"/>
              <a:gd name="T6" fmla="*/ 5756 w 5756"/>
              <a:gd name="T7" fmla="*/ 1967 h 1967"/>
              <a:gd name="T8" fmla="*/ 0 w 5756"/>
              <a:gd name="T9" fmla="*/ 1967 h 1967"/>
              <a:gd name="T10" fmla="*/ 0 w 5756"/>
              <a:gd name="T11" fmla="*/ 1105 h 19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56" h="1967">
                <a:moveTo>
                  <a:pt x="0" y="1105"/>
                </a:moveTo>
                <a:lnTo>
                  <a:pt x="4324" y="0"/>
                </a:lnTo>
                <a:lnTo>
                  <a:pt x="5754" y="991"/>
                </a:lnTo>
                <a:lnTo>
                  <a:pt x="5756" y="1967"/>
                </a:lnTo>
                <a:lnTo>
                  <a:pt x="0" y="1967"/>
                </a:lnTo>
                <a:lnTo>
                  <a:pt x="0" y="1105"/>
                </a:lnTo>
                <a:close/>
              </a:path>
            </a:pathLst>
          </a:custGeom>
          <a:gradFill rotWithShape="1">
            <a:gsLst>
              <a:gs pos="0">
                <a:srgbClr val="EAEAEA"/>
              </a:gs>
              <a:gs pos="100000">
                <a:srgbClr val="EAEAEA">
                  <a:gamma/>
                  <a:tint val="0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5859" name="Freeform 19" descr="1"/>
          <p:cNvSpPr>
            <a:spLocks/>
          </p:cNvSpPr>
          <p:nvPr/>
        </p:nvSpPr>
        <p:spPr bwMode="gray">
          <a:xfrm>
            <a:off x="0" y="0"/>
            <a:ext cx="9186333" cy="4845050"/>
          </a:xfrm>
          <a:custGeom>
            <a:avLst/>
            <a:gdLst>
              <a:gd name="T0" fmla="*/ 0 w 4340"/>
              <a:gd name="T1" fmla="*/ 3052 h 3052"/>
              <a:gd name="T2" fmla="*/ 0 w 4340"/>
              <a:gd name="T3" fmla="*/ 1 h 3052"/>
              <a:gd name="T4" fmla="*/ 1520 w 4340"/>
              <a:gd name="T5" fmla="*/ 0 h 3052"/>
              <a:gd name="T6" fmla="*/ 4340 w 4340"/>
              <a:gd name="T7" fmla="*/ 548 h 3052"/>
              <a:gd name="T8" fmla="*/ 4340 w 4340"/>
              <a:gd name="T9" fmla="*/ 2315 h 3052"/>
              <a:gd name="T10" fmla="*/ 0 w 4340"/>
              <a:gd name="T11" fmla="*/ 3052 h 30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340" h="3052">
                <a:moveTo>
                  <a:pt x="0" y="3052"/>
                </a:moveTo>
                <a:lnTo>
                  <a:pt x="0" y="1"/>
                </a:lnTo>
                <a:lnTo>
                  <a:pt x="1520" y="0"/>
                </a:lnTo>
                <a:lnTo>
                  <a:pt x="4340" y="548"/>
                </a:lnTo>
                <a:lnTo>
                  <a:pt x="4340" y="2315"/>
                </a:lnTo>
                <a:lnTo>
                  <a:pt x="0" y="3052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 r="-14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5860" name="Freeform 20"/>
          <p:cNvSpPr>
            <a:spLocks/>
          </p:cNvSpPr>
          <p:nvPr/>
        </p:nvSpPr>
        <p:spPr bwMode="gray">
          <a:xfrm>
            <a:off x="1" y="3690939"/>
            <a:ext cx="9156700" cy="1652587"/>
          </a:xfrm>
          <a:custGeom>
            <a:avLst/>
            <a:gdLst>
              <a:gd name="T0" fmla="*/ 0 w 4326"/>
              <a:gd name="T1" fmla="*/ 771 h 1041"/>
              <a:gd name="T2" fmla="*/ 4326 w 4326"/>
              <a:gd name="T3" fmla="*/ 0 h 1041"/>
              <a:gd name="T4" fmla="*/ 0 w 4326"/>
              <a:gd name="T5" fmla="*/ 1041 h 1041"/>
              <a:gd name="T6" fmla="*/ 0 w 4326"/>
              <a:gd name="T7" fmla="*/ 771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26" h="1041">
                <a:moveTo>
                  <a:pt x="0" y="771"/>
                </a:moveTo>
                <a:lnTo>
                  <a:pt x="4326" y="0"/>
                </a:lnTo>
                <a:lnTo>
                  <a:pt x="0" y="1041"/>
                </a:lnTo>
                <a:lnTo>
                  <a:pt x="0" y="771"/>
                </a:lnTo>
                <a:close/>
              </a:path>
            </a:pathLst>
          </a:custGeom>
          <a:solidFill>
            <a:srgbClr val="D1D1D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5861" name="Freeform 21"/>
          <p:cNvSpPr>
            <a:spLocks/>
          </p:cNvSpPr>
          <p:nvPr/>
        </p:nvSpPr>
        <p:spPr bwMode="gray">
          <a:xfrm>
            <a:off x="3657601" y="0"/>
            <a:ext cx="5507567" cy="838200"/>
          </a:xfrm>
          <a:custGeom>
            <a:avLst/>
            <a:gdLst>
              <a:gd name="T0" fmla="*/ 0 w 2602"/>
              <a:gd name="T1" fmla="*/ 0 h 528"/>
              <a:gd name="T2" fmla="*/ 2602 w 2602"/>
              <a:gd name="T3" fmla="*/ 528 h 528"/>
              <a:gd name="T4" fmla="*/ 593 w 2602"/>
              <a:gd name="T5" fmla="*/ 0 h 528"/>
              <a:gd name="T6" fmla="*/ 0 w 2602"/>
              <a:gd name="T7" fmla="*/ 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02" h="528">
                <a:moveTo>
                  <a:pt x="0" y="0"/>
                </a:moveTo>
                <a:lnTo>
                  <a:pt x="2602" y="528"/>
                </a:lnTo>
                <a:lnTo>
                  <a:pt x="59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5862" name="Rectangle 22"/>
          <p:cNvSpPr>
            <a:spLocks noGrp="1" noChangeArrowheads="1"/>
          </p:cNvSpPr>
          <p:nvPr>
            <p:ph type="ctrTitle"/>
          </p:nvPr>
        </p:nvSpPr>
        <p:spPr bwMode="auto">
          <a:xfrm>
            <a:off x="1134533" y="4775201"/>
            <a:ext cx="10668000" cy="1089025"/>
          </a:xfr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eaLnBrk="1" hangingPunct="1">
              <a:defRPr sz="5000" smtClean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5863" name="Rectangle 23"/>
          <p:cNvSpPr>
            <a:spLocks noGrp="1" noChangeArrowheads="1"/>
          </p:cNvSpPr>
          <p:nvPr>
            <p:ph type="subTitle" idx="1"/>
          </p:nvPr>
        </p:nvSpPr>
        <p:spPr>
          <a:xfrm>
            <a:off x="2353733" y="5607050"/>
            <a:ext cx="8534400" cy="533400"/>
          </a:xfr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eaLnBrk="1" hangingPunct="1">
              <a:buFontTx/>
              <a:buNone/>
              <a:defRPr sz="2200" smtClean="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35864" name="Rectangle 24"/>
          <p:cNvSpPr>
            <a:spLocks noGrp="1" noChangeArrowheads="1"/>
          </p:cNvSpPr>
          <p:nvPr>
            <p:ph type="dt" sz="half" idx="2"/>
          </p:nvPr>
        </p:nvSpPr>
        <p:spPr>
          <a:xfrm>
            <a:off x="609600" y="6511925"/>
            <a:ext cx="2844800" cy="209550"/>
          </a:xfrm>
        </p:spPr>
        <p:txBody>
          <a:bodyPr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fld id="{B61BEF0D-F0BB-DE4B-95CE-6DB70DBA9567}" type="datetimeFigureOut">
              <a:rPr lang="en-US" smtClean="0"/>
              <a:pPr/>
              <a:t>11/02/2019</a:t>
            </a:fld>
            <a:endParaRPr lang="en-US" dirty="0"/>
          </a:p>
        </p:txBody>
      </p:sp>
      <p:sp>
        <p:nvSpPr>
          <p:cNvPr id="35865" name="Rectangle 2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511925"/>
            <a:ext cx="3860800" cy="209550"/>
          </a:xfrm>
        </p:spPr>
        <p:txBody>
          <a:bodyPr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5866" name="Rectangle 2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37600" y="6511925"/>
            <a:ext cx="2844800" cy="209550"/>
          </a:xfrm>
        </p:spPr>
        <p:txBody>
          <a:bodyPr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5867" name="Freeform 27"/>
          <p:cNvSpPr>
            <a:spLocks/>
          </p:cNvSpPr>
          <p:nvPr/>
        </p:nvSpPr>
        <p:spPr bwMode="gray">
          <a:xfrm>
            <a:off x="9186333" y="3702050"/>
            <a:ext cx="3005667" cy="1296988"/>
          </a:xfrm>
          <a:custGeom>
            <a:avLst/>
            <a:gdLst>
              <a:gd name="T0" fmla="*/ 1420 w 1420"/>
              <a:gd name="T1" fmla="*/ 635 h 817"/>
              <a:gd name="T2" fmla="*/ 0 w 1420"/>
              <a:gd name="T3" fmla="*/ 0 h 817"/>
              <a:gd name="T4" fmla="*/ 1420 w 1420"/>
              <a:gd name="T5" fmla="*/ 817 h 817"/>
              <a:gd name="T6" fmla="*/ 1420 w 1420"/>
              <a:gd name="T7" fmla="*/ 635 h 8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20" h="817">
                <a:moveTo>
                  <a:pt x="1420" y="635"/>
                </a:moveTo>
                <a:lnTo>
                  <a:pt x="0" y="0"/>
                </a:lnTo>
                <a:lnTo>
                  <a:pt x="1420" y="817"/>
                </a:lnTo>
                <a:lnTo>
                  <a:pt x="1420" y="6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5868" name="Freeform 28"/>
          <p:cNvSpPr>
            <a:spLocks/>
          </p:cNvSpPr>
          <p:nvPr/>
        </p:nvSpPr>
        <p:spPr bwMode="gray">
          <a:xfrm>
            <a:off x="9211734" y="-9525"/>
            <a:ext cx="2535767" cy="847725"/>
          </a:xfrm>
          <a:custGeom>
            <a:avLst/>
            <a:gdLst>
              <a:gd name="T0" fmla="*/ 1198 w 1198"/>
              <a:gd name="T1" fmla="*/ 0 h 534"/>
              <a:gd name="T2" fmla="*/ 0 w 1198"/>
              <a:gd name="T3" fmla="*/ 534 h 534"/>
              <a:gd name="T4" fmla="*/ 940 w 1198"/>
              <a:gd name="T5" fmla="*/ 5 h 534"/>
              <a:gd name="T6" fmla="*/ 1198 w 1198"/>
              <a:gd name="T7" fmla="*/ 0 h 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98" h="534">
                <a:moveTo>
                  <a:pt x="1198" y="0"/>
                </a:moveTo>
                <a:lnTo>
                  <a:pt x="0" y="534"/>
                </a:lnTo>
                <a:lnTo>
                  <a:pt x="940" y="5"/>
                </a:lnTo>
                <a:lnTo>
                  <a:pt x="1198" y="0"/>
                </a:lnTo>
                <a:close/>
              </a:path>
            </a:pathLst>
          </a:custGeom>
          <a:solidFill>
            <a:srgbClr val="D1D1D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5869" name="Text Box 29"/>
          <p:cNvSpPr txBox="1">
            <a:spLocks noChangeArrowheads="1"/>
          </p:cNvSpPr>
          <p:nvPr/>
        </p:nvSpPr>
        <p:spPr bwMode="gray">
          <a:xfrm>
            <a:off x="9956800" y="990600"/>
            <a:ext cx="131478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200">
                <a:solidFill>
                  <a:schemeClr val="bg1"/>
                </a:solidFill>
                <a:latin typeface="Arial Black" panose="020B0A04020102020204" pitchFamily="34" charset="0"/>
              </a:rPr>
              <a:t>L/O/G/O</a:t>
            </a:r>
          </a:p>
        </p:txBody>
      </p:sp>
    </p:spTree>
    <p:extLst>
      <p:ext uri="{BB962C8B-B14F-4D97-AF65-F5344CB8AC3E}">
        <p14:creationId xmlns:p14="http://schemas.microsoft.com/office/powerpoint/2010/main" val="2903999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11/02/2019</a:t>
            </a:fld>
            <a:endParaRPr lang="en-US" dirty="0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70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27001"/>
            <a:ext cx="2743200" cy="5999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27001"/>
            <a:ext cx="8026400" cy="5999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11/02/2019</a:t>
            </a:fld>
            <a:endParaRPr lang="en-US" dirty="0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168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11/02/2019</a:t>
            </a:fld>
            <a:endParaRPr lang="en-US" dirty="0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981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11/02/2019</a:t>
            </a:fld>
            <a:endParaRPr lang="en-US" dirty="0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19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11/02/2019</a:t>
            </a:fld>
            <a:endParaRPr lang="en-US" dirty="0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126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11/02/2019</a:t>
            </a:fld>
            <a:endParaRPr lang="en-US" dirty="0"/>
          </a:p>
        </p:txBody>
      </p:sp>
      <p:sp>
        <p:nvSpPr>
          <p:cNvPr id="8" name="Rectangle 2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Rectangle 2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462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11/02/2019</a:t>
            </a:fld>
            <a:endParaRPr lang="en-US" dirty="0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595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11/02/2019</a:t>
            </a:fld>
            <a:endParaRPr lang="en-US" dirty="0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637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11/02/2019</a:t>
            </a:fld>
            <a:endParaRPr lang="en-US" dirty="0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552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11/02/2019</a:t>
            </a:fld>
            <a:endParaRPr lang="en-US" dirty="0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20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Freeform 15"/>
          <p:cNvSpPr>
            <a:spLocks/>
          </p:cNvSpPr>
          <p:nvPr/>
        </p:nvSpPr>
        <p:spPr bwMode="gray">
          <a:xfrm>
            <a:off x="1" y="836614"/>
            <a:ext cx="12196233" cy="2771775"/>
          </a:xfrm>
          <a:custGeom>
            <a:avLst/>
            <a:gdLst>
              <a:gd name="T0" fmla="*/ 1 w 5756"/>
              <a:gd name="T1" fmla="*/ 486 h 1746"/>
              <a:gd name="T2" fmla="*/ 4193 w 5756"/>
              <a:gd name="T3" fmla="*/ 0 h 1746"/>
              <a:gd name="T4" fmla="*/ 5747 w 5756"/>
              <a:gd name="T5" fmla="*/ 604 h 1746"/>
              <a:gd name="T6" fmla="*/ 5756 w 5756"/>
              <a:gd name="T7" fmla="*/ 1746 h 1746"/>
              <a:gd name="T8" fmla="*/ 0 w 5756"/>
              <a:gd name="T9" fmla="*/ 1746 h 1746"/>
              <a:gd name="T10" fmla="*/ 1 w 5756"/>
              <a:gd name="T11" fmla="*/ 486 h 17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56" h="1746">
                <a:moveTo>
                  <a:pt x="1" y="486"/>
                </a:moveTo>
                <a:lnTo>
                  <a:pt x="4193" y="0"/>
                </a:lnTo>
                <a:lnTo>
                  <a:pt x="5747" y="604"/>
                </a:lnTo>
                <a:lnTo>
                  <a:pt x="5756" y="1746"/>
                </a:lnTo>
                <a:lnTo>
                  <a:pt x="0" y="1746"/>
                </a:lnTo>
                <a:lnTo>
                  <a:pt x="1" y="486"/>
                </a:lnTo>
                <a:close/>
              </a:path>
            </a:pathLst>
          </a:custGeom>
          <a:gradFill rotWithShape="1">
            <a:gsLst>
              <a:gs pos="0">
                <a:srgbClr val="EAEAEA"/>
              </a:gs>
              <a:gs pos="100000">
                <a:srgbClr val="EAEAEA">
                  <a:gamma/>
                  <a:tint val="0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040" name="Freeform 16"/>
          <p:cNvSpPr>
            <a:spLocks/>
          </p:cNvSpPr>
          <p:nvPr/>
        </p:nvSpPr>
        <p:spPr bwMode="gray">
          <a:xfrm>
            <a:off x="1" y="1"/>
            <a:ext cx="8911167" cy="1152525"/>
          </a:xfrm>
          <a:custGeom>
            <a:avLst/>
            <a:gdLst>
              <a:gd name="T0" fmla="*/ 0 w 4210"/>
              <a:gd name="T1" fmla="*/ 726 h 726"/>
              <a:gd name="T2" fmla="*/ 0 w 4210"/>
              <a:gd name="T3" fmla="*/ 0 h 726"/>
              <a:gd name="T4" fmla="*/ 4206 w 4210"/>
              <a:gd name="T5" fmla="*/ 0 h 726"/>
              <a:gd name="T6" fmla="*/ 4210 w 4210"/>
              <a:gd name="T7" fmla="*/ 490 h 726"/>
              <a:gd name="T8" fmla="*/ 0 w 4210"/>
              <a:gd name="T9" fmla="*/ 72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10" h="726">
                <a:moveTo>
                  <a:pt x="0" y="726"/>
                </a:moveTo>
                <a:lnTo>
                  <a:pt x="0" y="0"/>
                </a:lnTo>
                <a:lnTo>
                  <a:pt x="4206" y="0"/>
                </a:lnTo>
                <a:lnTo>
                  <a:pt x="4210" y="490"/>
                </a:lnTo>
                <a:lnTo>
                  <a:pt x="0" y="726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72941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041" name="Freeform 17"/>
          <p:cNvSpPr>
            <a:spLocks/>
          </p:cNvSpPr>
          <p:nvPr/>
        </p:nvSpPr>
        <p:spPr bwMode="gray">
          <a:xfrm>
            <a:off x="2117" y="800100"/>
            <a:ext cx="8879416" cy="687388"/>
          </a:xfrm>
          <a:custGeom>
            <a:avLst/>
            <a:gdLst>
              <a:gd name="T0" fmla="*/ 0 w 4195"/>
              <a:gd name="T1" fmla="*/ 287 h 433"/>
              <a:gd name="T2" fmla="*/ 4195 w 4195"/>
              <a:gd name="T3" fmla="*/ 0 h 433"/>
              <a:gd name="T4" fmla="*/ 0 w 4195"/>
              <a:gd name="T5" fmla="*/ 433 h 433"/>
              <a:gd name="T6" fmla="*/ 0 w 4195"/>
              <a:gd name="T7" fmla="*/ 287 h 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195" h="433">
                <a:moveTo>
                  <a:pt x="0" y="287"/>
                </a:moveTo>
                <a:lnTo>
                  <a:pt x="4195" y="0"/>
                </a:lnTo>
                <a:lnTo>
                  <a:pt x="0" y="433"/>
                </a:lnTo>
                <a:lnTo>
                  <a:pt x="0" y="287"/>
                </a:lnTo>
                <a:close/>
              </a:path>
            </a:pathLst>
          </a:custGeom>
          <a:solidFill>
            <a:srgbClr val="D1D1D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042" name="Freeform 18"/>
          <p:cNvSpPr>
            <a:spLocks/>
          </p:cNvSpPr>
          <p:nvPr/>
        </p:nvSpPr>
        <p:spPr bwMode="gray">
          <a:xfrm>
            <a:off x="8902701" y="-6350"/>
            <a:ext cx="3289300" cy="1293813"/>
          </a:xfrm>
          <a:custGeom>
            <a:avLst/>
            <a:gdLst>
              <a:gd name="T0" fmla="*/ 1554 w 1554"/>
              <a:gd name="T1" fmla="*/ 815 h 815"/>
              <a:gd name="T2" fmla="*/ 1554 w 1554"/>
              <a:gd name="T3" fmla="*/ 0 h 815"/>
              <a:gd name="T4" fmla="*/ 0 w 1554"/>
              <a:gd name="T5" fmla="*/ 4 h 815"/>
              <a:gd name="T6" fmla="*/ 0 w 1554"/>
              <a:gd name="T7" fmla="*/ 492 h 815"/>
              <a:gd name="T8" fmla="*/ 1554 w 1554"/>
              <a:gd name="T9" fmla="*/ 815 h 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54" h="815">
                <a:moveTo>
                  <a:pt x="1554" y="815"/>
                </a:moveTo>
                <a:lnTo>
                  <a:pt x="1554" y="0"/>
                </a:lnTo>
                <a:lnTo>
                  <a:pt x="0" y="4"/>
                </a:lnTo>
                <a:lnTo>
                  <a:pt x="0" y="492"/>
                </a:lnTo>
                <a:lnTo>
                  <a:pt x="1554" y="815"/>
                </a:lnTo>
                <a:close/>
              </a:path>
            </a:pathLst>
          </a:custGeom>
          <a:blipFill dpi="0" rotWithShape="0">
            <a:blip r:embed="rId13"/>
            <a:srcRect/>
            <a:stretch>
              <a:fillRect b="-1058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043" name="Freeform 19"/>
          <p:cNvSpPr>
            <a:spLocks/>
          </p:cNvSpPr>
          <p:nvPr/>
        </p:nvSpPr>
        <p:spPr bwMode="gray">
          <a:xfrm>
            <a:off x="8923867" y="800100"/>
            <a:ext cx="3270251" cy="819150"/>
          </a:xfrm>
          <a:custGeom>
            <a:avLst/>
            <a:gdLst>
              <a:gd name="T0" fmla="*/ 1545 w 1545"/>
              <a:gd name="T1" fmla="*/ 364 h 516"/>
              <a:gd name="T2" fmla="*/ 0 w 1545"/>
              <a:gd name="T3" fmla="*/ 0 h 516"/>
              <a:gd name="T4" fmla="*/ 1544 w 1545"/>
              <a:gd name="T5" fmla="*/ 516 h 516"/>
              <a:gd name="T6" fmla="*/ 1545 w 1545"/>
              <a:gd name="T7" fmla="*/ 364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45" h="516">
                <a:moveTo>
                  <a:pt x="1545" y="364"/>
                </a:moveTo>
                <a:lnTo>
                  <a:pt x="0" y="0"/>
                </a:lnTo>
                <a:lnTo>
                  <a:pt x="1544" y="516"/>
                </a:lnTo>
                <a:lnTo>
                  <a:pt x="1545" y="3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044" name="Rectangle 20"/>
          <p:cNvSpPr>
            <a:spLocks noGrp="1" noChangeArrowheads="1"/>
          </p:cNvSpPr>
          <p:nvPr>
            <p:ph type="title"/>
          </p:nvPr>
        </p:nvSpPr>
        <p:spPr bwMode="gray">
          <a:xfrm>
            <a:off x="1570567" y="127001"/>
            <a:ext cx="82169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45" name="Rectangle 21"/>
          <p:cNvSpPr>
            <a:spLocks noGrp="1" noChangeArrowheads="1"/>
          </p:cNvSpPr>
          <p:nvPr>
            <p:ph type="body" idx="1"/>
          </p:nvPr>
        </p:nvSpPr>
        <p:spPr bwMode="gray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46" name="Rectangle 22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Corbel" panose="020B0503020204020204" pitchFamily="34" charset="0"/>
              </a:defRPr>
            </a:lvl1pPr>
          </a:lstStyle>
          <a:p>
            <a:fld id="{B61BEF0D-F0BB-DE4B-95CE-6DB70DBA9567}" type="datetimeFigureOut">
              <a:rPr lang="en-US" smtClean="0"/>
              <a:pPr/>
              <a:t>11/02/2019</a:t>
            </a:fld>
            <a:endParaRPr lang="en-US" dirty="0"/>
          </a:p>
        </p:txBody>
      </p:sp>
      <p:sp>
        <p:nvSpPr>
          <p:cNvPr id="1047" name="Rectangle 23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Corbel" panose="020B05030202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48" name="Rectangle 24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orbel" panose="020B0503020204020204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49" name="Picture 25" descr="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01600" y="76200"/>
            <a:ext cx="1077384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940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orbel" panose="020B0503020204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orbel" panose="020B0503020204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orbel" panose="020B0503020204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orbel" panose="020B050302020402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13" Type="http://schemas.openxmlformats.org/officeDocument/2006/relationships/image" Target="../media/image20.jpe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29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svg"/><Relationship Id="rId11" Type="http://schemas.openxmlformats.org/officeDocument/2006/relationships/image" Target="../media/image28.jpeg"/><Relationship Id="rId5" Type="http://schemas.openxmlformats.org/officeDocument/2006/relationships/image" Target="../media/image24.png"/><Relationship Id="rId10" Type="http://schemas.openxmlformats.org/officeDocument/2006/relationships/image" Target="../media/image17.jpeg"/><Relationship Id="rId4" Type="http://schemas.openxmlformats.org/officeDocument/2006/relationships/image" Target="../media/image23.svg"/><Relationship Id="rId9" Type="http://schemas.openxmlformats.org/officeDocument/2006/relationships/image" Target="../media/image16.jpeg"/><Relationship Id="rId1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865A4-CC17-4036-9ECE-48355A089A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11470" y="3946197"/>
            <a:ext cx="5828307" cy="670200"/>
          </a:xfrm>
        </p:spPr>
        <p:txBody>
          <a:bodyPr/>
          <a:lstStyle/>
          <a:p>
            <a:pPr algn="ctr"/>
            <a:r>
              <a:rPr lang="en-US" spc="50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01600">
                    <a:schemeClr val="accent4">
                      <a:lumMod val="75000"/>
                      <a:alpha val="40000"/>
                    </a:schemeClr>
                  </a:glow>
                </a:effectLst>
              </a:rPr>
              <a:t>Môn</a:t>
            </a:r>
            <a:r>
              <a:rPr lang="en-US" spc="50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01600">
                    <a:schemeClr val="accent4">
                      <a:lumMod val="75000"/>
                      <a:alpha val="40000"/>
                    </a:schemeClr>
                  </a:glow>
                </a:effectLst>
              </a:rPr>
              <a:t>: </a:t>
            </a:r>
            <a:r>
              <a:rPr lang="en-US" spc="50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01600">
                    <a:schemeClr val="accent4">
                      <a:lumMod val="75000"/>
                      <a:alpha val="40000"/>
                    </a:schemeClr>
                  </a:glow>
                </a:effectLst>
              </a:rPr>
              <a:t>Bệnh</a:t>
            </a:r>
            <a:r>
              <a:rPr lang="en-US" spc="50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01600">
                    <a:schemeClr val="accent4">
                      <a:lumMod val="75000"/>
                      <a:alpha val="40000"/>
                    </a:schemeClr>
                  </a:glow>
                </a:effectLst>
              </a:rPr>
              <a:t> </a:t>
            </a:r>
            <a:r>
              <a:rPr lang="en-US" spc="50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01600">
                    <a:schemeClr val="accent4">
                      <a:lumMod val="75000"/>
                      <a:alpha val="40000"/>
                    </a:schemeClr>
                  </a:glow>
                </a:effectLst>
              </a:rPr>
              <a:t>lý</a:t>
            </a:r>
            <a:r>
              <a:rPr lang="en-US" spc="50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01600">
                    <a:schemeClr val="accent4">
                      <a:lumMod val="75000"/>
                      <a:alpha val="40000"/>
                    </a:schemeClr>
                  </a:glow>
                </a:effectLst>
              </a:rPr>
              <a:t> </a:t>
            </a:r>
            <a:r>
              <a:rPr lang="en-US" spc="50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01600">
                    <a:schemeClr val="accent4">
                      <a:lumMod val="75000"/>
                      <a:alpha val="40000"/>
                    </a:schemeClr>
                  </a:glow>
                </a:effectLst>
              </a:rPr>
              <a:t>học</a:t>
            </a:r>
            <a:endParaRPr lang="en-US" spc="50" dirty="0">
              <a:ln w="19050" cmpd="sng">
                <a:solidFill>
                  <a:schemeClr val="tx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101600">
                  <a:schemeClr val="accent4">
                    <a:lumMod val="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9B9B85-BC2D-497C-850F-B627C26637BA}"/>
              </a:ext>
            </a:extLst>
          </p:cNvPr>
          <p:cNvSpPr txBox="1"/>
          <p:nvPr/>
        </p:nvSpPr>
        <p:spPr>
          <a:xfrm>
            <a:off x="6194065" y="4735665"/>
            <a:ext cx="406311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600" b="1" dirty="0" err="1">
                <a:ln>
                  <a:solidFill>
                    <a:schemeClr val="bg1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Viêm</a:t>
            </a:r>
            <a:r>
              <a:rPr lang="en-US" sz="6600" b="1" dirty="0">
                <a:ln>
                  <a:solidFill>
                    <a:schemeClr val="bg1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6600" b="1" dirty="0" err="1">
                <a:ln>
                  <a:solidFill>
                    <a:schemeClr val="bg1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gan</a:t>
            </a:r>
            <a:endParaRPr lang="en-US" sz="6600" b="1" dirty="0">
              <a:ln>
                <a:solidFill>
                  <a:schemeClr val="bg1"/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372697-EDDF-491C-96BF-1067B9F1AC17}"/>
              </a:ext>
            </a:extLst>
          </p:cNvPr>
          <p:cNvSpPr txBox="1"/>
          <p:nvPr/>
        </p:nvSpPr>
        <p:spPr>
          <a:xfrm>
            <a:off x="0" y="4304139"/>
            <a:ext cx="538303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► GIẢNG VIÊN H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ỚNG DẪN: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► SINH VIÊN THỰC HIỆN: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Tr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Lộc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Trinh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FB5550-3213-417F-A480-0B3931A596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9399" y="-1"/>
            <a:ext cx="3022601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939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09A152F-8670-442E-8A93-103E18420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0567" y="127001"/>
            <a:ext cx="8216900" cy="792163"/>
          </a:xfrm>
        </p:spPr>
        <p:txBody>
          <a:bodyPr/>
          <a:lstStyle/>
          <a:p>
            <a:r>
              <a:rPr lang="en-US" dirty="0"/>
              <a:t>2.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loại</a:t>
            </a:r>
            <a:r>
              <a:rPr lang="en-US" dirty="0"/>
              <a:t> </a:t>
            </a:r>
            <a:r>
              <a:rPr lang="en-US" dirty="0" err="1"/>
              <a:t>viêm</a:t>
            </a:r>
            <a:r>
              <a:rPr lang="en-US" dirty="0"/>
              <a:t> </a:t>
            </a:r>
            <a:r>
              <a:rPr lang="en-US" dirty="0" err="1"/>
              <a:t>gan</a:t>
            </a:r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9920539-A06B-465A-B3E0-24580CA39B6B}"/>
              </a:ext>
            </a:extLst>
          </p:cNvPr>
          <p:cNvSpPr/>
          <p:nvPr/>
        </p:nvSpPr>
        <p:spPr>
          <a:xfrm>
            <a:off x="4891070" y="3144370"/>
            <a:ext cx="2094876" cy="2094876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b="1" dirty="0">
                <a:ln w="12700">
                  <a:solidFill>
                    <a:schemeClr val="bg1"/>
                  </a:solidFill>
                </a:ln>
                <a:blipFill>
                  <a:blip r:embed="rId2"/>
                  <a:tile tx="0" ty="0" sx="100000" sy="100000" flip="none" algn="tl"/>
                </a:blipFill>
                <a:effectLst/>
                <a:latin typeface="+mj-lt"/>
                <a:cs typeface="Times New Roman" panose="02020603050405020304" pitchFamily="18" charset="0"/>
              </a:rPr>
              <a:t>VIÊM GAN</a:t>
            </a:r>
          </a:p>
        </p:txBody>
      </p:sp>
      <p:pic>
        <p:nvPicPr>
          <p:cNvPr id="10" name="Graphic 9" descr="Arrow Slight curve">
            <a:extLst>
              <a:ext uri="{FF2B5EF4-FFF2-40B4-BE49-F238E27FC236}">
                <a16:creationId xmlns:a16="http://schemas.microsoft.com/office/drawing/2014/main" id="{1FFECE86-6CCB-4236-8F83-74084AC110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265736">
            <a:off x="6944357" y="4725523"/>
            <a:ext cx="914400" cy="914400"/>
          </a:xfrm>
          <a:prstGeom prst="rect">
            <a:avLst/>
          </a:prstGeom>
        </p:spPr>
      </p:pic>
      <p:pic>
        <p:nvPicPr>
          <p:cNvPr id="14" name="Graphic 13" descr="Arrow Straight">
            <a:extLst>
              <a:ext uri="{FF2B5EF4-FFF2-40B4-BE49-F238E27FC236}">
                <a16:creationId xmlns:a16="http://schemas.microsoft.com/office/drawing/2014/main" id="{FC5666C6-E135-47C9-93C6-1556185C74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54577" y="3607441"/>
            <a:ext cx="914400" cy="914400"/>
          </a:xfrm>
          <a:prstGeom prst="rect">
            <a:avLst/>
          </a:prstGeom>
        </p:spPr>
      </p:pic>
      <p:pic>
        <p:nvPicPr>
          <p:cNvPr id="20" name="Graphic 19" descr="Arrow Counterclockwise curve">
            <a:extLst>
              <a:ext uri="{FF2B5EF4-FFF2-40B4-BE49-F238E27FC236}">
                <a16:creationId xmlns:a16="http://schemas.microsoft.com/office/drawing/2014/main" id="{CAE95895-4B7A-4E66-B90F-B4D832572F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0515358">
            <a:off x="4487879" y="2535652"/>
            <a:ext cx="914400" cy="914400"/>
          </a:xfrm>
          <a:prstGeom prst="rect">
            <a:avLst/>
          </a:prstGeom>
        </p:spPr>
      </p:pic>
      <p:pic>
        <p:nvPicPr>
          <p:cNvPr id="21" name="Graphic 20" descr="Arrow Slight curve">
            <a:extLst>
              <a:ext uri="{FF2B5EF4-FFF2-40B4-BE49-F238E27FC236}">
                <a16:creationId xmlns:a16="http://schemas.microsoft.com/office/drawing/2014/main" id="{1A78BC57-AC34-438C-9016-0F32007291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9737470">
            <a:off x="4258059" y="4695749"/>
            <a:ext cx="914400" cy="914400"/>
          </a:xfrm>
          <a:prstGeom prst="rect">
            <a:avLst/>
          </a:prstGeom>
        </p:spPr>
      </p:pic>
      <p:pic>
        <p:nvPicPr>
          <p:cNvPr id="22" name="Graphic 21" descr="Arrow Straight">
            <a:extLst>
              <a:ext uri="{FF2B5EF4-FFF2-40B4-BE49-F238E27FC236}">
                <a16:creationId xmlns:a16="http://schemas.microsoft.com/office/drawing/2014/main" id="{77E9DC5C-290C-4130-A448-34C38F1FCF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7161756" y="3561187"/>
            <a:ext cx="914400" cy="914400"/>
          </a:xfrm>
          <a:prstGeom prst="rect">
            <a:avLst/>
          </a:prstGeom>
        </p:spPr>
      </p:pic>
      <p:pic>
        <p:nvPicPr>
          <p:cNvPr id="23" name="Graphic 22" descr="Arrow Slight curve">
            <a:extLst>
              <a:ext uri="{FF2B5EF4-FFF2-40B4-BE49-F238E27FC236}">
                <a16:creationId xmlns:a16="http://schemas.microsoft.com/office/drawing/2014/main" id="{D6880705-93A9-4106-840B-97C85FF81A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8233256">
            <a:off x="6748208" y="2634944"/>
            <a:ext cx="914400" cy="914400"/>
          </a:xfrm>
          <a:prstGeom prst="rect">
            <a:avLst/>
          </a:prstGeom>
        </p:spPr>
      </p:pic>
      <p:pic>
        <p:nvPicPr>
          <p:cNvPr id="24" name="Picture 4" descr="Káº¿t quáº£ hÃ¬nh áº£nh cho Hepatitis E virus">
            <a:extLst>
              <a:ext uri="{FF2B5EF4-FFF2-40B4-BE49-F238E27FC236}">
                <a16:creationId xmlns:a16="http://schemas.microsoft.com/office/drawing/2014/main" id="{658200DF-2B1B-44D3-B83E-C35716E3F8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9" t="587" r="8128" b="-587"/>
          <a:stretch/>
        </p:blipFill>
        <p:spPr bwMode="auto">
          <a:xfrm>
            <a:off x="8082196" y="2936211"/>
            <a:ext cx="2147999" cy="201139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Káº¿t quáº£ hÃ¬nh áº£nh cho Hepatitis G virus">
            <a:extLst>
              <a:ext uri="{FF2B5EF4-FFF2-40B4-BE49-F238E27FC236}">
                <a16:creationId xmlns:a16="http://schemas.microsoft.com/office/drawing/2014/main" id="{62582629-E648-40F9-93C2-924E92FDA4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05" r="36961"/>
          <a:stretch/>
        </p:blipFill>
        <p:spPr bwMode="auto">
          <a:xfrm>
            <a:off x="7839864" y="4866308"/>
            <a:ext cx="2289356" cy="209206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Káº¿t quáº£ hÃ¬nh áº£nh cho Hepatitis B virus">
            <a:extLst>
              <a:ext uri="{FF2B5EF4-FFF2-40B4-BE49-F238E27FC236}">
                <a16:creationId xmlns:a16="http://schemas.microsoft.com/office/drawing/2014/main" id="{ECC31C51-27E1-4803-83B5-C7475F4B0C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9" t="-466" r="4622" b="20815"/>
          <a:stretch/>
        </p:blipFill>
        <p:spPr bwMode="auto">
          <a:xfrm rot="596800">
            <a:off x="1234387" y="2976059"/>
            <a:ext cx="2628801" cy="173607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Káº¿t quáº£ hÃ¬nh áº£nh cho Hepatitis A virus">
            <a:extLst>
              <a:ext uri="{FF2B5EF4-FFF2-40B4-BE49-F238E27FC236}">
                <a16:creationId xmlns:a16="http://schemas.microsoft.com/office/drawing/2014/main" id="{05208577-BDCA-4EE6-BE6F-0F75564E8B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30"/>
          <a:stretch/>
        </p:blipFill>
        <p:spPr bwMode="auto">
          <a:xfrm rot="788195">
            <a:off x="2396709" y="1221361"/>
            <a:ext cx="2300809" cy="19681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Káº¿t quáº£ hÃ¬nh áº£nh cho Hepatitis C virus">
            <a:extLst>
              <a:ext uri="{FF2B5EF4-FFF2-40B4-BE49-F238E27FC236}">
                <a16:creationId xmlns:a16="http://schemas.microsoft.com/office/drawing/2014/main" id="{D6572BCC-24DE-4462-BE3E-15145A022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5989">
            <a:off x="1410453" y="4759468"/>
            <a:ext cx="2901575" cy="19361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Káº¿t quáº£ hÃ¬nh áº£nh cho Hepatitis D virus">
            <a:extLst>
              <a:ext uri="{FF2B5EF4-FFF2-40B4-BE49-F238E27FC236}">
                <a16:creationId xmlns:a16="http://schemas.microsoft.com/office/drawing/2014/main" id="{642C1492-B5C9-45BE-BD53-3936C3B95C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77" t="-14" r="11026" b="21532"/>
          <a:stretch/>
        </p:blipFill>
        <p:spPr bwMode="auto">
          <a:xfrm>
            <a:off x="7733099" y="888272"/>
            <a:ext cx="2300809" cy="219145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6E5D7AAA-922D-4667-8D3D-A1B54990BCAD}"/>
              </a:ext>
            </a:extLst>
          </p:cNvPr>
          <p:cNvSpPr txBox="1"/>
          <p:nvPr/>
        </p:nvSpPr>
        <p:spPr>
          <a:xfrm>
            <a:off x="1134678" y="1546370"/>
            <a:ext cx="1414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Hepatitis A virus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C9DD055-EC63-4257-BB37-3CC10F3DDDCA}"/>
              </a:ext>
            </a:extLst>
          </p:cNvPr>
          <p:cNvSpPr txBox="1"/>
          <p:nvPr/>
        </p:nvSpPr>
        <p:spPr>
          <a:xfrm>
            <a:off x="130934" y="2961110"/>
            <a:ext cx="1450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Hepatitis B virus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834B879-ADC5-404A-BE5D-D83D88533215}"/>
              </a:ext>
            </a:extLst>
          </p:cNvPr>
          <p:cNvSpPr txBox="1"/>
          <p:nvPr/>
        </p:nvSpPr>
        <p:spPr>
          <a:xfrm>
            <a:off x="249884" y="5081225"/>
            <a:ext cx="1503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Hepatitis C virus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814D5EC-6E04-4D39-88F9-F504EBD7E98E}"/>
              </a:ext>
            </a:extLst>
          </p:cNvPr>
          <p:cNvSpPr txBox="1"/>
          <p:nvPr/>
        </p:nvSpPr>
        <p:spPr>
          <a:xfrm>
            <a:off x="9787467" y="1517450"/>
            <a:ext cx="1789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Hepatitis D virus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A2C0A1B-E107-4439-BC96-61A02FB6A268}"/>
              </a:ext>
            </a:extLst>
          </p:cNvPr>
          <p:cNvSpPr txBox="1"/>
          <p:nvPr/>
        </p:nvSpPr>
        <p:spPr>
          <a:xfrm>
            <a:off x="10033907" y="3542171"/>
            <a:ext cx="1789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Hepatitis E virus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00DD5B8-FED7-4DAE-9D78-E77BE6B07DF1}"/>
              </a:ext>
            </a:extLst>
          </p:cNvPr>
          <p:cNvSpPr txBox="1"/>
          <p:nvPr/>
        </p:nvSpPr>
        <p:spPr>
          <a:xfrm>
            <a:off x="10063962" y="5589172"/>
            <a:ext cx="1540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Hepatitis G virus</a:t>
            </a:r>
          </a:p>
        </p:txBody>
      </p:sp>
    </p:spTree>
    <p:extLst>
      <p:ext uri="{BB962C8B-B14F-4D97-AF65-F5344CB8AC3E}">
        <p14:creationId xmlns:p14="http://schemas.microsoft.com/office/powerpoint/2010/main" val="956549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F64DD5C-479D-4157-A1D6-D7F7648EC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0567" y="127001"/>
            <a:ext cx="8216900" cy="792163"/>
          </a:xfrm>
        </p:spPr>
        <p:txBody>
          <a:bodyPr/>
          <a:lstStyle/>
          <a:p>
            <a:r>
              <a:rPr lang="en-US" dirty="0"/>
              <a:t>2.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loại</a:t>
            </a:r>
            <a:r>
              <a:rPr lang="en-US" dirty="0"/>
              <a:t> </a:t>
            </a:r>
            <a:r>
              <a:rPr lang="en-US" dirty="0" err="1"/>
              <a:t>viêm</a:t>
            </a:r>
            <a:r>
              <a:rPr lang="en-US" dirty="0"/>
              <a:t> </a:t>
            </a:r>
            <a:r>
              <a:rPr lang="en-US" dirty="0" err="1"/>
              <a:t>gan</a:t>
            </a:r>
            <a:endParaRPr lang="en-U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E46BE01E-B651-4B29-A2C4-D0FC1E69C1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843035"/>
              </p:ext>
            </p:extLst>
          </p:nvPr>
        </p:nvGraphicFramePr>
        <p:xfrm>
          <a:off x="1081617" y="1612297"/>
          <a:ext cx="10028766" cy="52457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8073">
                  <a:extLst>
                    <a:ext uri="{9D8B030D-6E8A-4147-A177-3AD203B41FA5}">
                      <a16:colId xmlns:a16="http://schemas.microsoft.com/office/drawing/2014/main" val="3915459046"/>
                    </a:ext>
                  </a:extLst>
                </a:gridCol>
                <a:gridCol w="1720835">
                  <a:extLst>
                    <a:ext uri="{9D8B030D-6E8A-4147-A177-3AD203B41FA5}">
                      <a16:colId xmlns:a16="http://schemas.microsoft.com/office/drawing/2014/main" val="3937277304"/>
                    </a:ext>
                  </a:extLst>
                </a:gridCol>
                <a:gridCol w="1695450">
                  <a:extLst>
                    <a:ext uri="{9D8B030D-6E8A-4147-A177-3AD203B41FA5}">
                      <a16:colId xmlns:a16="http://schemas.microsoft.com/office/drawing/2014/main" val="3911915297"/>
                    </a:ext>
                  </a:extLst>
                </a:gridCol>
                <a:gridCol w="1756835">
                  <a:extLst>
                    <a:ext uri="{9D8B030D-6E8A-4147-A177-3AD203B41FA5}">
                      <a16:colId xmlns:a16="http://schemas.microsoft.com/office/drawing/2014/main" val="2656370287"/>
                    </a:ext>
                  </a:extLst>
                </a:gridCol>
                <a:gridCol w="2035672">
                  <a:extLst>
                    <a:ext uri="{9D8B030D-6E8A-4147-A177-3AD203B41FA5}">
                      <a16:colId xmlns:a16="http://schemas.microsoft.com/office/drawing/2014/main" val="4097366942"/>
                    </a:ext>
                  </a:extLst>
                </a:gridCol>
                <a:gridCol w="1421901">
                  <a:extLst>
                    <a:ext uri="{9D8B030D-6E8A-4147-A177-3AD203B41FA5}">
                      <a16:colId xmlns:a16="http://schemas.microsoft.com/office/drawing/2014/main" val="2911252072"/>
                    </a:ext>
                  </a:extLst>
                </a:gridCol>
              </a:tblGrid>
              <a:tr h="737189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Loại</a:t>
                      </a:r>
                      <a:r>
                        <a:rPr lang="en-US" dirty="0"/>
                        <a:t> virus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Bộ</a:t>
                      </a:r>
                      <a:r>
                        <a:rPr lang="en-US" dirty="0"/>
                        <a:t> 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Đ</a:t>
                      </a:r>
                      <a:r>
                        <a:rPr lang="vi-VN" dirty="0"/>
                        <a:t>ư</a:t>
                      </a:r>
                      <a:r>
                        <a:rPr lang="en-US" dirty="0" err="1"/>
                        <a:t>ờng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lây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Kháng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nguyên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Kháng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thể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Tiến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triển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0648082"/>
                  </a:ext>
                </a:extLst>
              </a:tr>
              <a:tr h="635116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HAV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Tiêu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hóa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HAV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IgM anti HAV</a:t>
                      </a:r>
                    </a:p>
                    <a:p>
                      <a:pPr algn="l"/>
                      <a:r>
                        <a:rPr lang="en-US" dirty="0" err="1"/>
                        <a:t>IgGanti</a:t>
                      </a:r>
                      <a:r>
                        <a:rPr lang="en-US" dirty="0"/>
                        <a:t> HAV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/>
                        <a:t>Cấp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tính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không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mạn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276618"/>
                  </a:ext>
                </a:extLst>
              </a:tr>
              <a:tr h="910294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HBV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DNA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Máu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HbsAg</a:t>
                      </a:r>
                      <a:endParaRPr lang="en-US" dirty="0"/>
                    </a:p>
                    <a:p>
                      <a:pPr algn="ctr"/>
                      <a:r>
                        <a:rPr lang="en-US" dirty="0" err="1"/>
                        <a:t>HbcAg</a:t>
                      </a:r>
                      <a:endParaRPr lang="en-US" dirty="0"/>
                    </a:p>
                    <a:p>
                      <a:pPr algn="ctr"/>
                      <a:r>
                        <a:rPr lang="en-US" dirty="0" err="1"/>
                        <a:t>HbeAg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Anti </a:t>
                      </a:r>
                      <a:r>
                        <a:rPr lang="en-US" dirty="0" err="1"/>
                        <a:t>Hbs</a:t>
                      </a:r>
                      <a:endParaRPr lang="en-US" dirty="0"/>
                    </a:p>
                    <a:p>
                      <a:pPr algn="l"/>
                      <a:r>
                        <a:rPr lang="en-US" dirty="0"/>
                        <a:t>Anti </a:t>
                      </a:r>
                      <a:r>
                        <a:rPr lang="en-US" dirty="0" err="1"/>
                        <a:t>Hbc</a:t>
                      </a:r>
                      <a:endParaRPr lang="en-US" dirty="0"/>
                    </a:p>
                    <a:p>
                      <a:pPr algn="l"/>
                      <a:r>
                        <a:rPr lang="en-US" dirty="0"/>
                        <a:t>Anti </a:t>
                      </a:r>
                      <a:r>
                        <a:rPr lang="en-US" dirty="0" err="1"/>
                        <a:t>Hbe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/>
                        <a:t>Cấp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tính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mạn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tính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524117"/>
                  </a:ext>
                </a:extLst>
              </a:tr>
              <a:tr h="485154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HCV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Máu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HCV 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Anti HCV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/>
                        <a:t>Cấp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tính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mạn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tính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9723356"/>
                  </a:ext>
                </a:extLst>
              </a:tr>
              <a:tr h="485154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HDV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Máu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HDV 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Anti HDV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/>
                        <a:t>Đồng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nhiễm</a:t>
                      </a:r>
                      <a:r>
                        <a:rPr lang="en-US" dirty="0"/>
                        <a:t> hay </a:t>
                      </a:r>
                      <a:r>
                        <a:rPr lang="en-US" dirty="0" err="1"/>
                        <a:t>bội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nhiễm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với</a:t>
                      </a:r>
                      <a:r>
                        <a:rPr lang="en-US" dirty="0"/>
                        <a:t> HBV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1993940"/>
                  </a:ext>
                </a:extLst>
              </a:tr>
              <a:tr h="485154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HEV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Tiêu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hóa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HEV 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Anti HEV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/>
                        <a:t>Cấp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tính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không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mạn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400036"/>
                  </a:ext>
                </a:extLst>
              </a:tr>
              <a:tr h="485154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HGV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Máu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HGV 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Anti HGV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7253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263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B6F73E2-70AC-4159-8909-64102E511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0567" y="127001"/>
            <a:ext cx="8216900" cy="792163"/>
          </a:xfrm>
        </p:spPr>
        <p:txBody>
          <a:bodyPr/>
          <a:lstStyle/>
          <a:p>
            <a:r>
              <a:rPr lang="en-US" dirty="0"/>
              <a:t>3. </a:t>
            </a:r>
            <a:r>
              <a:rPr lang="en-US" dirty="0" err="1"/>
              <a:t>Triệu</a:t>
            </a:r>
            <a:r>
              <a:rPr lang="en-US" dirty="0"/>
              <a:t> </a:t>
            </a:r>
            <a:r>
              <a:rPr lang="en-US" dirty="0" err="1"/>
              <a:t>chứng</a:t>
            </a:r>
            <a:r>
              <a:rPr lang="en-US" dirty="0"/>
              <a:t> </a:t>
            </a:r>
            <a:r>
              <a:rPr lang="en-US" dirty="0" err="1"/>
              <a:t>viêm</a:t>
            </a:r>
            <a:r>
              <a:rPr lang="en-US" dirty="0"/>
              <a:t> </a:t>
            </a:r>
            <a:r>
              <a:rPr lang="en-US" dirty="0" err="1"/>
              <a:t>gan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43B5BA9-F963-43BE-9CB4-6A76ACE6A9C7}"/>
              </a:ext>
            </a:extLst>
          </p:cNvPr>
          <p:cNvSpPr>
            <a:spLocks noGrp="1"/>
          </p:cNvSpPr>
          <p:nvPr/>
        </p:nvSpPr>
        <p:spPr>
          <a:xfrm>
            <a:off x="66675" y="1651794"/>
            <a:ext cx="8229600" cy="1481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►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ủ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virut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gan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table">
            <a:extLst>
              <a:ext uri="{FF2B5EF4-FFF2-40B4-BE49-F238E27FC236}">
                <a16:creationId xmlns:a16="http://schemas.microsoft.com/office/drawing/2014/main" id="{3997A38F-ACC2-494F-8011-6702C5E6D6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4349" y="3089115"/>
            <a:ext cx="11020059" cy="187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131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216C35A-2CAF-4FA0-A56E-1412E3A5C4F1}"/>
              </a:ext>
            </a:extLst>
          </p:cNvPr>
          <p:cNvSpPr>
            <a:spLocks noGrp="1"/>
          </p:cNvSpPr>
          <p:nvPr/>
        </p:nvSpPr>
        <p:spPr>
          <a:xfrm>
            <a:off x="-1" y="1609725"/>
            <a:ext cx="5581651" cy="49339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►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virut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chia ra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Suvalopva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E.P.):</a:t>
            </a: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loạn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hóa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khớp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cúm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kinh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4F29169-8D76-4E0F-A5BB-44EBD7B22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0567" y="127001"/>
            <a:ext cx="8216900" cy="792163"/>
          </a:xfrm>
        </p:spPr>
        <p:txBody>
          <a:bodyPr/>
          <a:lstStyle/>
          <a:p>
            <a:r>
              <a:rPr lang="en-US" dirty="0"/>
              <a:t>3. </a:t>
            </a:r>
            <a:r>
              <a:rPr lang="en-US" dirty="0" err="1"/>
              <a:t>Triệu</a:t>
            </a:r>
            <a:r>
              <a:rPr lang="en-US" dirty="0"/>
              <a:t> </a:t>
            </a:r>
            <a:r>
              <a:rPr lang="en-US" dirty="0" err="1"/>
              <a:t>chứng</a:t>
            </a:r>
            <a:r>
              <a:rPr lang="en-US" dirty="0"/>
              <a:t> </a:t>
            </a:r>
            <a:r>
              <a:rPr lang="en-US" dirty="0" err="1"/>
              <a:t>viêm</a:t>
            </a:r>
            <a:r>
              <a:rPr lang="en-US" dirty="0"/>
              <a:t> </a:t>
            </a:r>
            <a:r>
              <a:rPr lang="en-US" dirty="0" err="1"/>
              <a:t>gan</a:t>
            </a:r>
            <a:endParaRPr lang="en-US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06ACD8CE-B73B-45D2-8D93-B9FFA9BE0E28}"/>
              </a:ext>
            </a:extLst>
          </p:cNvPr>
          <p:cNvSpPr/>
          <p:nvPr/>
        </p:nvSpPr>
        <p:spPr>
          <a:xfrm>
            <a:off x="5581650" y="3429000"/>
            <a:ext cx="1009650" cy="792163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FC306A-6819-4137-A6A9-01E999595D38}"/>
              </a:ext>
            </a:extLst>
          </p:cNvPr>
          <p:cNvSpPr/>
          <p:nvPr/>
        </p:nvSpPr>
        <p:spPr>
          <a:xfrm>
            <a:off x="6705601" y="1468020"/>
            <a:ext cx="5181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kèm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sườn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mỏi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to(90-95%),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thẫm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urobilinogen (+).</a:t>
            </a:r>
          </a:p>
        </p:txBody>
      </p:sp>
    </p:spTree>
    <p:extLst>
      <p:ext uri="{BB962C8B-B14F-4D97-AF65-F5344CB8AC3E}">
        <p14:creationId xmlns:p14="http://schemas.microsoft.com/office/powerpoint/2010/main" val="3196025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D07CC2A-B0E3-40D7-809B-3199C1B07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0567" y="127001"/>
            <a:ext cx="8216900" cy="792163"/>
          </a:xfrm>
        </p:spPr>
        <p:txBody>
          <a:bodyPr/>
          <a:lstStyle/>
          <a:p>
            <a:r>
              <a:rPr lang="en-US" dirty="0"/>
              <a:t>3. </a:t>
            </a:r>
            <a:r>
              <a:rPr lang="en-US" dirty="0" err="1"/>
              <a:t>Triệu</a:t>
            </a:r>
            <a:r>
              <a:rPr lang="en-US" dirty="0"/>
              <a:t> </a:t>
            </a:r>
            <a:r>
              <a:rPr lang="en-US" dirty="0" err="1"/>
              <a:t>chứng</a:t>
            </a:r>
            <a:r>
              <a:rPr lang="en-US" dirty="0"/>
              <a:t> </a:t>
            </a:r>
            <a:r>
              <a:rPr lang="en-US" dirty="0" err="1"/>
              <a:t>viêm</a:t>
            </a:r>
            <a:r>
              <a:rPr lang="en-US" dirty="0"/>
              <a:t> </a:t>
            </a:r>
            <a:r>
              <a:rPr lang="en-US" dirty="0" err="1"/>
              <a:t>gan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DCF3965-F244-44AC-8B90-C4C26A1E5EFA}"/>
              </a:ext>
            </a:extLst>
          </p:cNvPr>
          <p:cNvSpPr>
            <a:spLocks noGrp="1"/>
          </p:cNvSpPr>
          <p:nvPr/>
        </p:nvSpPr>
        <p:spPr>
          <a:xfrm>
            <a:off x="-1" y="2070895"/>
            <a:ext cx="10086975" cy="45204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E1A8B51-5F22-404D-AA93-2A041DE4AF4D}"/>
              </a:ext>
            </a:extLst>
          </p:cNvPr>
          <p:cNvSpPr>
            <a:spLocks noGrp="1"/>
          </p:cNvSpPr>
          <p:nvPr/>
        </p:nvSpPr>
        <p:spPr>
          <a:xfrm>
            <a:off x="0" y="1489869"/>
            <a:ext cx="10149840" cy="47548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►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da,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hẳn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lên,ăn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khớp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,…</a:t>
            </a: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hẳn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to,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mỏi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loạn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,…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transaminase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SGPT(hay ALT), bilirubin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bilirubin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photphotaza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kiềm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urobilinogen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(-) sang (+).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66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CD43706-33D6-4865-8DE3-2E0FC929A9B3}"/>
              </a:ext>
            </a:extLst>
          </p:cNvPr>
          <p:cNvSpPr>
            <a:spLocks noGrp="1"/>
          </p:cNvSpPr>
          <p:nvPr/>
        </p:nvSpPr>
        <p:spPr>
          <a:xfrm>
            <a:off x="0" y="1370805"/>
            <a:ext cx="3743325" cy="744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►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40A52E5-4F33-4D18-B187-E507459F8ED7}"/>
              </a:ext>
            </a:extLst>
          </p:cNvPr>
          <p:cNvSpPr>
            <a:spLocks noGrp="1"/>
          </p:cNvSpPr>
          <p:nvPr/>
        </p:nvSpPr>
        <p:spPr>
          <a:xfrm>
            <a:off x="-1" y="1952624"/>
            <a:ext cx="10734675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loạn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chịu,triệu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mỏi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2-5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EE6F4FA-0679-45DE-BC83-6752923AF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0567" y="127001"/>
            <a:ext cx="8216900" cy="792163"/>
          </a:xfrm>
        </p:spPr>
        <p:txBody>
          <a:bodyPr/>
          <a:lstStyle/>
          <a:p>
            <a:r>
              <a:rPr lang="en-US" dirty="0"/>
              <a:t>3. </a:t>
            </a:r>
            <a:r>
              <a:rPr lang="en-US" dirty="0" err="1"/>
              <a:t>Triệu</a:t>
            </a:r>
            <a:r>
              <a:rPr lang="en-US" dirty="0"/>
              <a:t> </a:t>
            </a:r>
            <a:r>
              <a:rPr lang="en-US" dirty="0" err="1"/>
              <a:t>chứng</a:t>
            </a:r>
            <a:r>
              <a:rPr lang="en-US" dirty="0"/>
              <a:t> </a:t>
            </a:r>
            <a:r>
              <a:rPr lang="en-US" dirty="0" err="1"/>
              <a:t>viêm</a:t>
            </a:r>
            <a:r>
              <a:rPr lang="en-US" dirty="0"/>
              <a:t> </a:t>
            </a:r>
            <a:r>
              <a:rPr lang="en-US" dirty="0" err="1"/>
              <a:t>gan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2422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F9557A9-9E58-4E22-958A-8FDF96C82577}"/>
              </a:ext>
            </a:extLst>
          </p:cNvPr>
          <p:cNvSpPr>
            <a:spLocks noGrp="1"/>
          </p:cNvSpPr>
          <p:nvPr/>
        </p:nvSpPr>
        <p:spPr>
          <a:xfrm>
            <a:off x="1981200" y="419100"/>
            <a:ext cx="8229600" cy="5000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1F24E15-40A8-4D5A-B6D1-1509D9BB9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0567" y="127001"/>
            <a:ext cx="8216900" cy="792163"/>
          </a:xfrm>
        </p:spPr>
        <p:txBody>
          <a:bodyPr/>
          <a:lstStyle/>
          <a:p>
            <a:r>
              <a:rPr lang="en-US" dirty="0"/>
              <a:t>4. </a:t>
            </a:r>
            <a:r>
              <a:rPr lang="en-US" dirty="0" err="1"/>
              <a:t>Xét</a:t>
            </a:r>
            <a:r>
              <a:rPr lang="en-US" dirty="0"/>
              <a:t> </a:t>
            </a:r>
            <a:r>
              <a:rPr lang="en-US" dirty="0" err="1"/>
              <a:t>nghiệm</a:t>
            </a:r>
            <a:endParaRPr lang="en-US" dirty="0"/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939939A7-E5B7-4A13-8BA0-FC4330ADDDEC}"/>
              </a:ext>
            </a:extLst>
          </p:cNvPr>
          <p:cNvSpPr/>
          <p:nvPr/>
        </p:nvSpPr>
        <p:spPr>
          <a:xfrm>
            <a:off x="3609701" y="3178175"/>
            <a:ext cx="742950" cy="501650"/>
          </a:xfrm>
          <a:prstGeom prst="leftArrow">
            <a:avLst>
              <a:gd name="adj1" fmla="val 19620"/>
              <a:gd name="adj2" fmla="val 93671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06F6A1C6-CD84-4B5D-A32A-AA049A6C8553}"/>
              </a:ext>
            </a:extLst>
          </p:cNvPr>
          <p:cNvSpPr/>
          <p:nvPr/>
        </p:nvSpPr>
        <p:spPr>
          <a:xfrm rot="10800000">
            <a:off x="7557832" y="3178175"/>
            <a:ext cx="742950" cy="501650"/>
          </a:xfrm>
          <a:prstGeom prst="leftArrow">
            <a:avLst>
              <a:gd name="adj1" fmla="val 19620"/>
              <a:gd name="adj2" fmla="val 93671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252A322-ADEA-4B79-9E42-61AAA5CD2268}"/>
              </a:ext>
            </a:extLst>
          </p:cNvPr>
          <p:cNvSpPr/>
          <p:nvPr/>
        </p:nvSpPr>
        <p:spPr>
          <a:xfrm>
            <a:off x="4352651" y="2523877"/>
            <a:ext cx="3205181" cy="1810246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b="1" dirty="0">
                <a:ln w="12700">
                  <a:solidFill>
                    <a:schemeClr val="bg1"/>
                  </a:solidFill>
                </a:ln>
                <a:blipFill>
                  <a:blip r:embed="rId2"/>
                  <a:tile tx="0" ty="0" sx="100000" sy="100000" flip="none" algn="tl"/>
                </a:blipFill>
                <a:effectLst/>
                <a:latin typeface="+mj-lt"/>
                <a:cs typeface="Times New Roman" panose="02020603050405020304" pitchFamily="18" charset="0"/>
              </a:rPr>
              <a:t>XÉT NGHIỆM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D7D7F4-CAF7-45C8-8E8D-E582546D1A71}"/>
              </a:ext>
            </a:extLst>
          </p:cNvPr>
          <p:cNvSpPr txBox="1"/>
          <p:nvPr/>
        </p:nvSpPr>
        <p:spPr>
          <a:xfrm>
            <a:off x="95250" y="2343447"/>
            <a:ext cx="35769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►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chẩn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</a:t>
            </a:r>
          </a:p>
          <a:p>
            <a:pPr marL="285750" indent="-285750">
              <a:buFontTx/>
              <a:buChar char="-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chẩn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B</a:t>
            </a:r>
          </a:p>
          <a:p>
            <a:pPr marL="285750" indent="-285750">
              <a:buFontTx/>
              <a:buChar char="-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Chẩn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</a:t>
            </a:r>
          </a:p>
          <a:p>
            <a:pPr marL="285750" indent="-285750">
              <a:buFontTx/>
              <a:buChar char="-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Chẩn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D</a:t>
            </a:r>
          </a:p>
          <a:p>
            <a:pPr marL="285750" indent="-285750">
              <a:buFontTx/>
              <a:buChar char="-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Chẩn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E</a:t>
            </a:r>
          </a:p>
          <a:p>
            <a:endParaRPr lang="en-US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29B7A9-B4D1-41CA-A933-D231902C718A}"/>
              </a:ext>
            </a:extLst>
          </p:cNvPr>
          <p:cNvSpPr txBox="1"/>
          <p:nvPr/>
        </p:nvSpPr>
        <p:spPr>
          <a:xfrm>
            <a:off x="8512686" y="2343447"/>
            <a:ext cx="35769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►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hủy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AST/ALT tang</a:t>
            </a:r>
          </a:p>
          <a:p>
            <a:pPr marL="285750" indent="-285750">
              <a:buFontTx/>
              <a:buChar char="-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Bilirubin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albumin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PT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giảm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85458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7CB3855-5A1E-4CD1-849A-79943AAED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0567" y="127001"/>
            <a:ext cx="8216900" cy="792163"/>
          </a:xfrm>
        </p:spPr>
        <p:txBody>
          <a:bodyPr/>
          <a:lstStyle/>
          <a:p>
            <a:r>
              <a:rPr lang="en-US" dirty="0"/>
              <a:t>5.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trị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dự</a:t>
            </a:r>
            <a:r>
              <a:rPr lang="en-US" dirty="0"/>
              <a:t> </a:t>
            </a:r>
            <a:r>
              <a:rPr lang="en-US" dirty="0" err="1"/>
              <a:t>phòng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7061D7A-2E6A-4E5C-B910-AC1D56763DD7}"/>
              </a:ext>
            </a:extLst>
          </p:cNvPr>
          <p:cNvSpPr>
            <a:spLocks noGrp="1"/>
          </p:cNvSpPr>
          <p:nvPr/>
        </p:nvSpPr>
        <p:spPr>
          <a:xfrm>
            <a:off x="0" y="1550331"/>
            <a:ext cx="12059478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►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chung</a:t>
            </a: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.(Ở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20-30% so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miễn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6-12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đạm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vitamin,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sữa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Kiêng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rượu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K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B. </a:t>
            </a:r>
          </a:p>
          <a:p>
            <a:pPr marL="0" indent="0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3781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2873420-C9F2-4FEC-8E91-A5CF3B368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0567" y="127001"/>
            <a:ext cx="8216900" cy="792163"/>
          </a:xfrm>
        </p:spPr>
        <p:txBody>
          <a:bodyPr/>
          <a:lstStyle/>
          <a:p>
            <a:r>
              <a:rPr lang="en-US" dirty="0"/>
              <a:t>5.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trị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dự</a:t>
            </a:r>
            <a:r>
              <a:rPr lang="en-US" dirty="0"/>
              <a:t> </a:t>
            </a:r>
            <a:r>
              <a:rPr lang="en-US" dirty="0" err="1"/>
              <a:t>phòng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A5F9A10-1C1F-4DDF-A6AE-A71416AAABEC}"/>
              </a:ext>
            </a:extLst>
          </p:cNvPr>
          <p:cNvSpPr>
            <a:spLocks noGrp="1"/>
          </p:cNvSpPr>
          <p:nvPr/>
        </p:nvSpPr>
        <p:spPr>
          <a:xfrm>
            <a:off x="0" y="1370805"/>
            <a:ext cx="4770783" cy="744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►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BE1CB54F-6056-46DA-8A2A-4414796CB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554" y="1254435"/>
            <a:ext cx="2925417" cy="292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DA3819DF-BC1D-4CDF-9901-6B1A05671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290" y="4179852"/>
            <a:ext cx="2305879" cy="230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13193098-E604-4284-9BAA-DC2EE66F0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29" y="2115343"/>
            <a:ext cx="2651536" cy="265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D7ADA08C-04D0-453A-A1FB-F39629D39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8971" y="1254435"/>
            <a:ext cx="2557670" cy="255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6DC3A1C3-D103-4143-AA6F-628A1310D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618" y="2115343"/>
            <a:ext cx="3124936" cy="312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049FB020-9FC7-4AAD-B8C0-4C24C4DB2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" y="4742658"/>
            <a:ext cx="3124936" cy="209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8498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4F2D74D-852C-4C26-B0B4-87B006110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0567" y="127001"/>
            <a:ext cx="8216900" cy="792163"/>
          </a:xfrm>
        </p:spPr>
        <p:txBody>
          <a:bodyPr/>
          <a:lstStyle/>
          <a:p>
            <a:r>
              <a:rPr lang="en-US" dirty="0"/>
              <a:t>5.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trị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dự</a:t>
            </a:r>
            <a:r>
              <a:rPr lang="en-US" dirty="0"/>
              <a:t> </a:t>
            </a:r>
            <a:r>
              <a:rPr lang="en-US" dirty="0" err="1"/>
              <a:t>phòng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E12A906-1FDA-4282-A290-DC63E655450B}"/>
              </a:ext>
            </a:extLst>
          </p:cNvPr>
          <p:cNvSpPr>
            <a:spLocks noGrp="1"/>
          </p:cNvSpPr>
          <p:nvPr/>
        </p:nvSpPr>
        <p:spPr>
          <a:xfrm>
            <a:off x="0" y="1370805"/>
            <a:ext cx="4770783" cy="744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►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494F25E-F78F-40E9-BE22-EA793BA7C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786" y="3601002"/>
            <a:ext cx="3129997" cy="3129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352387CE-DBAF-452F-B23F-3BF19FD37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553" y="3603681"/>
            <a:ext cx="3240893" cy="3240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3433F403-AE57-4864-B08B-C88E1CD92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586" y="4330349"/>
            <a:ext cx="2160104" cy="2160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323A1D16-C55B-495F-8388-0D3331187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826" y="1633872"/>
            <a:ext cx="3135903" cy="2696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272FB19C-32CE-4C95-8D99-92A613E14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958" y="1743074"/>
            <a:ext cx="3608164" cy="239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DF83B05E-24E3-4A4B-8DF3-FBF967EAC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05" y="2038602"/>
            <a:ext cx="3608164" cy="225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678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831FCF-D560-4974-9E09-D4B25A44C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8927" y="2707237"/>
            <a:ext cx="3113073" cy="415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F20E00-4BBB-4A7E-A09F-EFFE95A2E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490" y="3310250"/>
            <a:ext cx="2795971" cy="3563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690557-6050-4AFC-A69E-999480803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522" y="1158094"/>
            <a:ext cx="2850405" cy="3563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AAF8FF-1B74-4CCD-83F2-90677A6D4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063" y="15462"/>
            <a:ext cx="2751459" cy="3661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4693CE-086B-4B55-A48E-3BE5AB018F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52" r="-4052"/>
          <a:stretch/>
        </p:blipFill>
        <p:spPr bwMode="auto">
          <a:xfrm>
            <a:off x="-142251" y="1518283"/>
            <a:ext cx="3756991" cy="2504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5CE73FF-B962-4F9E-A956-DFFD8A917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8717"/>
            <a:ext cx="3472490" cy="2834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0412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>
            <a:spLocks noChangeArrowheads="1"/>
          </p:cNvSpPr>
          <p:nvPr/>
        </p:nvSpPr>
        <p:spPr bwMode="gray">
          <a:xfrm>
            <a:off x="2994027" y="1473786"/>
            <a:ext cx="12017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600" b="1" dirty="0">
              <a:latin typeface="+mj-lt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46E4A5A-DA35-4DF3-A844-921FE474EB51}"/>
              </a:ext>
            </a:extLst>
          </p:cNvPr>
          <p:cNvGrpSpPr/>
          <p:nvPr/>
        </p:nvGrpSpPr>
        <p:grpSpPr>
          <a:xfrm>
            <a:off x="2111375" y="2710382"/>
            <a:ext cx="5556249" cy="438150"/>
            <a:chOff x="4143375" y="3032125"/>
            <a:chExt cx="5147434" cy="438150"/>
          </a:xfrm>
        </p:grpSpPr>
        <p:sp>
          <p:nvSpPr>
            <p:cNvPr id="37900" name="AutoShape 12"/>
            <p:cNvSpPr>
              <a:spLocks noChangeArrowheads="1"/>
            </p:cNvSpPr>
            <p:nvPr/>
          </p:nvSpPr>
          <p:spPr bwMode="gray">
            <a:xfrm>
              <a:off x="4181473" y="3039907"/>
              <a:ext cx="5109335" cy="43036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  <a:alpha val="0"/>
                  </a:schemeClr>
                </a:gs>
                <a:gs pos="100000">
                  <a:schemeClr val="hlink">
                    <a:alpha val="5000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hlink">
                        <a:gamma/>
                        <a:shade val="60000"/>
                        <a:invGamma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dirty="0"/>
                <a:t>    2/ </a:t>
              </a:r>
              <a:r>
                <a:rPr lang="en-US" dirty="0" err="1"/>
                <a:t>Phân</a:t>
              </a:r>
              <a:r>
                <a:rPr lang="en-US" dirty="0"/>
                <a:t> </a:t>
              </a:r>
              <a:r>
                <a:rPr lang="en-US" dirty="0" err="1"/>
                <a:t>loại</a:t>
              </a:r>
              <a:r>
                <a:rPr lang="en-US" dirty="0"/>
                <a:t> </a:t>
              </a:r>
              <a:r>
                <a:rPr lang="en-US" dirty="0" err="1"/>
                <a:t>viêm</a:t>
              </a:r>
              <a:r>
                <a:rPr lang="en-US" dirty="0"/>
                <a:t> </a:t>
              </a:r>
              <a:r>
                <a:rPr lang="en-US" dirty="0" err="1"/>
                <a:t>gan</a:t>
              </a:r>
              <a:endParaRPr lang="en-US" dirty="0"/>
            </a:p>
          </p:txBody>
        </p:sp>
        <p:sp>
          <p:nvSpPr>
            <p:cNvPr id="37904" name="AutoShape 16"/>
            <p:cNvSpPr>
              <a:spLocks noChangeArrowheads="1"/>
            </p:cNvSpPr>
            <p:nvPr/>
          </p:nvSpPr>
          <p:spPr bwMode="gray">
            <a:xfrm>
              <a:off x="4143375" y="3032125"/>
              <a:ext cx="5147434" cy="438150"/>
            </a:xfrm>
            <a:prstGeom prst="roundRect">
              <a:avLst>
                <a:gd name="adj" fmla="val 50000"/>
              </a:avLst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hlink">
                        <a:gamma/>
                        <a:shade val="60000"/>
                        <a:invGamma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7905" name="Group 17"/>
            <p:cNvGrpSpPr>
              <a:grpSpLocks/>
            </p:cNvGrpSpPr>
            <p:nvPr/>
          </p:nvGrpSpPr>
          <p:grpSpPr bwMode="auto">
            <a:xfrm>
              <a:off x="4216401" y="3133726"/>
              <a:ext cx="238125" cy="238125"/>
              <a:chOff x="1816" y="1900"/>
              <a:chExt cx="160" cy="160"/>
            </a:xfrm>
          </p:grpSpPr>
          <p:pic>
            <p:nvPicPr>
              <p:cNvPr id="37906" name="Picture 18" descr="shadow_1_m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816" y="1900"/>
                <a:ext cx="160" cy="1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37907" name="Group 19"/>
              <p:cNvGrpSpPr>
                <a:grpSpLocks/>
              </p:cNvGrpSpPr>
              <p:nvPr/>
            </p:nvGrpSpPr>
            <p:grpSpPr bwMode="auto">
              <a:xfrm>
                <a:off x="1835" y="1903"/>
                <a:ext cx="126" cy="126"/>
                <a:chOff x="1824" y="1902"/>
                <a:chExt cx="144" cy="144"/>
              </a:xfrm>
            </p:grpSpPr>
            <p:sp>
              <p:nvSpPr>
                <p:cNvPr id="37908" name="Oval 20"/>
                <p:cNvSpPr>
                  <a:spLocks noChangeArrowheads="1"/>
                </p:cNvSpPr>
                <p:nvPr/>
              </p:nvSpPr>
              <p:spPr bwMode="gray">
                <a:xfrm>
                  <a:off x="1824" y="1902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50000">
                      <a:schemeClr val="hlink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6350" algn="ctr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25400" dir="5400000" algn="ctr" rotWithShape="0">
                          <a:srgbClr val="333333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909" name="Oval 21"/>
                <p:cNvSpPr>
                  <a:spLocks noChangeArrowheads="1"/>
                </p:cNvSpPr>
                <p:nvPr/>
              </p:nvSpPr>
              <p:spPr bwMode="gray">
                <a:xfrm>
                  <a:off x="1843" y="1922"/>
                  <a:ext cx="106" cy="104"/>
                </a:xfrm>
                <a:prstGeom prst="ellipse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F79646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25400" dir="5400000" algn="ctr" rotWithShape="0">
                          <a:srgbClr val="333333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9E0691F-A801-4B80-B19E-F0B0D5CEFC38}"/>
              </a:ext>
            </a:extLst>
          </p:cNvPr>
          <p:cNvGrpSpPr/>
          <p:nvPr/>
        </p:nvGrpSpPr>
        <p:grpSpPr>
          <a:xfrm>
            <a:off x="2111372" y="3403207"/>
            <a:ext cx="5556245" cy="438150"/>
            <a:chOff x="4143376" y="4667250"/>
            <a:chExt cx="5457825" cy="438150"/>
          </a:xfrm>
        </p:grpSpPr>
        <p:sp>
          <p:nvSpPr>
            <p:cNvPr id="37910" name="AutoShape 22"/>
            <p:cNvSpPr>
              <a:spLocks noChangeArrowheads="1"/>
            </p:cNvSpPr>
            <p:nvPr/>
          </p:nvSpPr>
          <p:spPr bwMode="gray">
            <a:xfrm>
              <a:off x="4183835" y="4667250"/>
              <a:ext cx="5417365" cy="43814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  <a:alpha val="0"/>
                  </a:schemeClr>
                </a:gs>
                <a:gs pos="100000">
                  <a:schemeClr val="folHlink">
                    <a:alpha val="5000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folHlink">
                        <a:gamma/>
                        <a:shade val="60000"/>
                        <a:invGamma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dirty="0"/>
                <a:t>    3/ </a:t>
              </a:r>
              <a:r>
                <a:rPr lang="en-US" dirty="0" err="1"/>
                <a:t>Tìm</a:t>
              </a:r>
              <a:r>
                <a:rPr lang="en-US" dirty="0"/>
                <a:t> </a:t>
              </a:r>
              <a:r>
                <a:rPr lang="en-US" dirty="0" err="1"/>
                <a:t>hiểu</a:t>
              </a:r>
              <a:r>
                <a:rPr lang="en-US" dirty="0"/>
                <a:t> </a:t>
              </a:r>
              <a:r>
                <a:rPr lang="en-US" dirty="0" err="1"/>
                <a:t>triệu</a:t>
              </a:r>
              <a:r>
                <a:rPr lang="en-US" dirty="0"/>
                <a:t> </a:t>
              </a:r>
              <a:r>
                <a:rPr lang="en-US" dirty="0" err="1"/>
                <a:t>chứng</a:t>
              </a:r>
              <a:r>
                <a:rPr lang="en-US" dirty="0"/>
                <a:t> </a:t>
              </a:r>
              <a:r>
                <a:rPr lang="en-US" dirty="0" err="1"/>
                <a:t>của</a:t>
              </a:r>
              <a:r>
                <a:rPr lang="en-US" dirty="0"/>
                <a:t> </a:t>
              </a:r>
              <a:r>
                <a:rPr lang="en-US" dirty="0" err="1"/>
                <a:t>viêm</a:t>
              </a:r>
              <a:r>
                <a:rPr lang="en-US" dirty="0"/>
                <a:t> </a:t>
              </a:r>
              <a:r>
                <a:rPr lang="en-US" dirty="0" err="1"/>
                <a:t>gan</a:t>
              </a:r>
              <a:endParaRPr lang="en-US" dirty="0"/>
            </a:p>
          </p:txBody>
        </p:sp>
        <p:sp>
          <p:nvSpPr>
            <p:cNvPr id="37914" name="AutoShape 26"/>
            <p:cNvSpPr>
              <a:spLocks noChangeArrowheads="1"/>
            </p:cNvSpPr>
            <p:nvPr/>
          </p:nvSpPr>
          <p:spPr bwMode="gray">
            <a:xfrm>
              <a:off x="4143376" y="4667250"/>
              <a:ext cx="5457825" cy="438150"/>
            </a:xfrm>
            <a:prstGeom prst="roundRect">
              <a:avLst>
                <a:gd name="adj" fmla="val 50000"/>
              </a:avLst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folHlink">
                        <a:gamma/>
                        <a:shade val="60000"/>
                        <a:invGamma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7915" name="Group 27"/>
            <p:cNvGrpSpPr>
              <a:grpSpLocks/>
            </p:cNvGrpSpPr>
            <p:nvPr/>
          </p:nvGrpSpPr>
          <p:grpSpPr bwMode="auto">
            <a:xfrm>
              <a:off x="4216401" y="4771180"/>
              <a:ext cx="238125" cy="238125"/>
              <a:chOff x="1816" y="1900"/>
              <a:chExt cx="160" cy="160"/>
            </a:xfrm>
          </p:grpSpPr>
          <p:pic>
            <p:nvPicPr>
              <p:cNvPr id="37916" name="Picture 28" descr="shadow_1_m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816" y="1900"/>
                <a:ext cx="160" cy="1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37917" name="Group 29"/>
              <p:cNvGrpSpPr>
                <a:grpSpLocks/>
              </p:cNvGrpSpPr>
              <p:nvPr/>
            </p:nvGrpSpPr>
            <p:grpSpPr bwMode="auto">
              <a:xfrm>
                <a:off x="1835" y="1903"/>
                <a:ext cx="126" cy="126"/>
                <a:chOff x="1824" y="1902"/>
                <a:chExt cx="144" cy="144"/>
              </a:xfrm>
            </p:grpSpPr>
            <p:sp>
              <p:nvSpPr>
                <p:cNvPr id="37918" name="Oval 30"/>
                <p:cNvSpPr>
                  <a:spLocks noChangeArrowheads="1"/>
                </p:cNvSpPr>
                <p:nvPr/>
              </p:nvSpPr>
              <p:spPr bwMode="gray">
                <a:xfrm>
                  <a:off x="1824" y="1902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50000">
                      <a:schemeClr val="folHlink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6350" algn="ctr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25400" dir="5400000" algn="ctr" rotWithShape="0">
                          <a:srgbClr val="333333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919" name="Oval 31"/>
                <p:cNvSpPr>
                  <a:spLocks noChangeArrowheads="1"/>
                </p:cNvSpPr>
                <p:nvPr/>
              </p:nvSpPr>
              <p:spPr bwMode="gray">
                <a:xfrm>
                  <a:off x="1843" y="1922"/>
                  <a:ext cx="106" cy="104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F79646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25400" dir="5400000" algn="ctr" rotWithShape="0">
                          <a:srgbClr val="333333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DB9A4F0-EA62-4796-B6C3-CF2175111A0A}"/>
              </a:ext>
            </a:extLst>
          </p:cNvPr>
          <p:cNvGrpSpPr/>
          <p:nvPr/>
        </p:nvGrpSpPr>
        <p:grpSpPr>
          <a:xfrm>
            <a:off x="2111375" y="2014222"/>
            <a:ext cx="5556250" cy="441485"/>
            <a:chOff x="1513965" y="2093405"/>
            <a:chExt cx="4924424" cy="441485"/>
          </a:xfrm>
        </p:grpSpPr>
        <p:grpSp>
          <p:nvGrpSpPr>
            <p:cNvPr id="37895" name="Group 7"/>
            <p:cNvGrpSpPr>
              <a:grpSpLocks/>
            </p:cNvGrpSpPr>
            <p:nvPr/>
          </p:nvGrpSpPr>
          <p:grpSpPr bwMode="auto">
            <a:xfrm>
              <a:off x="1547833" y="2195084"/>
              <a:ext cx="238125" cy="238125"/>
              <a:chOff x="1816" y="1900"/>
              <a:chExt cx="160" cy="160"/>
            </a:xfrm>
          </p:grpSpPr>
          <p:pic>
            <p:nvPicPr>
              <p:cNvPr id="37896" name="Picture 8" descr="shadow_1_m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816" y="1900"/>
                <a:ext cx="160" cy="1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37897" name="Group 9"/>
              <p:cNvGrpSpPr>
                <a:grpSpLocks/>
              </p:cNvGrpSpPr>
              <p:nvPr/>
            </p:nvGrpSpPr>
            <p:grpSpPr bwMode="auto">
              <a:xfrm>
                <a:off x="1835" y="1903"/>
                <a:ext cx="126" cy="126"/>
                <a:chOff x="1824" y="1902"/>
                <a:chExt cx="144" cy="144"/>
              </a:xfrm>
            </p:grpSpPr>
            <p:sp>
              <p:nvSpPr>
                <p:cNvPr id="37898" name="Oval 10"/>
                <p:cNvSpPr>
                  <a:spLocks noChangeArrowheads="1"/>
                </p:cNvSpPr>
                <p:nvPr/>
              </p:nvSpPr>
              <p:spPr bwMode="gray">
                <a:xfrm>
                  <a:off x="1824" y="1902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50000">
                      <a:schemeClr val="accent1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6350" algn="ctr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25400" dir="5400000" algn="ctr" rotWithShape="0">
                          <a:srgbClr val="333333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899" name="Oval 11"/>
                <p:cNvSpPr>
                  <a:spLocks noChangeArrowheads="1"/>
                </p:cNvSpPr>
                <p:nvPr/>
              </p:nvSpPr>
              <p:spPr bwMode="gray">
                <a:xfrm>
                  <a:off x="1843" y="1922"/>
                  <a:ext cx="106" cy="104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4F81BD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25400" dir="5400000" algn="ctr" rotWithShape="0">
                          <a:srgbClr val="333333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0EAED1F-BF6F-466E-A3B4-F4F188D5F545}"/>
                </a:ext>
              </a:extLst>
            </p:cNvPr>
            <p:cNvGrpSpPr/>
            <p:nvPr/>
          </p:nvGrpSpPr>
          <p:grpSpPr>
            <a:xfrm>
              <a:off x="1513965" y="2093405"/>
              <a:ext cx="4924424" cy="441485"/>
              <a:chOff x="1246417" y="1769319"/>
              <a:chExt cx="4924424" cy="441485"/>
            </a:xfrm>
          </p:grpSpPr>
          <p:sp>
            <p:nvSpPr>
              <p:cNvPr id="37894" name="AutoShape 6"/>
              <p:cNvSpPr>
                <a:spLocks noChangeArrowheads="1"/>
              </p:cNvSpPr>
              <p:nvPr/>
            </p:nvSpPr>
            <p:spPr bwMode="gray">
              <a:xfrm>
                <a:off x="1246417" y="1772654"/>
                <a:ext cx="4924424" cy="438150"/>
              </a:xfrm>
              <a:prstGeom prst="roundRect">
                <a:avLst>
                  <a:gd name="adj" fmla="val 50000"/>
                </a:avLst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chemeClr val="accent1">
                          <a:gamma/>
                          <a:shade val="60000"/>
                          <a:invGamma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20" name="AutoShape 32"/>
              <p:cNvSpPr>
                <a:spLocks noChangeArrowheads="1"/>
              </p:cNvSpPr>
              <p:nvPr/>
            </p:nvSpPr>
            <p:spPr bwMode="gray">
              <a:xfrm>
                <a:off x="1280285" y="1769319"/>
                <a:ext cx="4890556" cy="4414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  <a:alpha val="0"/>
                    </a:schemeClr>
                  </a:gs>
                  <a:gs pos="100000">
                    <a:schemeClr val="accent2">
                      <a:alpha val="50000"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chemeClr val="accent2">
                          <a:gamma/>
                          <a:shade val="60000"/>
                          <a:invGamma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dirty="0"/>
                  <a:t>   1/ </a:t>
                </a:r>
                <a:r>
                  <a:rPr lang="en-US" dirty="0" err="1"/>
                  <a:t>Tìm</a:t>
                </a:r>
                <a:r>
                  <a:rPr lang="en-US" dirty="0"/>
                  <a:t> </a:t>
                </a:r>
                <a:r>
                  <a:rPr lang="en-US" dirty="0" err="1"/>
                  <a:t>hiểu</a:t>
                </a:r>
                <a:r>
                  <a:rPr lang="en-US" dirty="0"/>
                  <a:t> </a:t>
                </a:r>
                <a:r>
                  <a:rPr lang="en-US" dirty="0" err="1"/>
                  <a:t>nguyên</a:t>
                </a:r>
                <a:r>
                  <a:rPr lang="en-US" dirty="0"/>
                  <a:t> </a:t>
                </a:r>
                <a:r>
                  <a:rPr lang="en-US" dirty="0" err="1"/>
                  <a:t>nhân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định</a:t>
                </a:r>
                <a:r>
                  <a:rPr lang="en-US" dirty="0"/>
                  <a:t> </a:t>
                </a:r>
                <a:r>
                  <a:rPr lang="en-US" dirty="0" err="1"/>
                  <a:t>nghĩa</a:t>
                </a:r>
                <a:r>
                  <a:rPr lang="en-US" dirty="0"/>
                  <a:t> </a:t>
                </a:r>
                <a:r>
                  <a:rPr lang="en-US" dirty="0" err="1"/>
                  <a:t>viêm</a:t>
                </a:r>
                <a:r>
                  <a:rPr lang="en-US" dirty="0"/>
                  <a:t> </a:t>
                </a:r>
                <a:r>
                  <a:rPr lang="en-US" dirty="0" err="1"/>
                  <a:t>gan</a:t>
                </a:r>
                <a:endParaRPr lang="en-US" dirty="0"/>
              </a:p>
            </p:txBody>
          </p:sp>
        </p:grpSp>
      </p:grpSp>
      <p:sp>
        <p:nvSpPr>
          <p:cNvPr id="37930" name="Rectangle 42"/>
          <p:cNvSpPr>
            <a:spLocks noGrp="1" noChangeArrowheads="1"/>
          </p:cNvSpPr>
          <p:nvPr>
            <p:ph type="title"/>
          </p:nvPr>
        </p:nvSpPr>
        <p:spPr>
          <a:xfrm>
            <a:off x="1207133" y="83544"/>
            <a:ext cx="6162675" cy="792163"/>
          </a:xfrm>
        </p:spPr>
        <p:txBody>
          <a:bodyPr/>
          <a:lstStyle/>
          <a:p>
            <a:pPr algn="ctr"/>
            <a:r>
              <a:rPr lang="en-US" altLang="en-US" sz="5400" dirty="0">
                <a:latin typeface="+mn-lt"/>
              </a:rPr>
              <a:t>MỤC TIÊU</a:t>
            </a:r>
          </a:p>
        </p:txBody>
      </p:sp>
      <p:sp>
        <p:nvSpPr>
          <p:cNvPr id="36" name="Rectangle 35"/>
          <p:cNvSpPr/>
          <p:nvPr/>
        </p:nvSpPr>
        <p:spPr>
          <a:xfrm>
            <a:off x="8458200" y="786674"/>
            <a:ext cx="304800" cy="515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CD3D2CC-6A13-43E6-9C93-F39AB68E3114}"/>
              </a:ext>
            </a:extLst>
          </p:cNvPr>
          <p:cNvGrpSpPr/>
          <p:nvPr/>
        </p:nvGrpSpPr>
        <p:grpSpPr>
          <a:xfrm>
            <a:off x="2111371" y="4094007"/>
            <a:ext cx="5556245" cy="438150"/>
            <a:chOff x="4143375" y="3032125"/>
            <a:chExt cx="5147434" cy="438150"/>
          </a:xfrm>
        </p:grpSpPr>
        <p:sp>
          <p:nvSpPr>
            <p:cNvPr id="42" name="AutoShape 12">
              <a:extLst>
                <a:ext uri="{FF2B5EF4-FFF2-40B4-BE49-F238E27FC236}">
                  <a16:creationId xmlns:a16="http://schemas.microsoft.com/office/drawing/2014/main" id="{93597F7A-436E-4205-8E17-0FBF0ECF636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181473" y="3039907"/>
              <a:ext cx="5109335" cy="43036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  <a:alpha val="0"/>
                  </a:schemeClr>
                </a:gs>
                <a:gs pos="100000">
                  <a:schemeClr val="hlink">
                    <a:alpha val="5000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hlink">
                        <a:gamma/>
                        <a:shade val="60000"/>
                        <a:invGamma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dirty="0"/>
                <a:t>    4/ </a:t>
              </a:r>
              <a:r>
                <a:rPr lang="en-US" dirty="0" err="1"/>
                <a:t>Tìm</a:t>
              </a:r>
              <a:r>
                <a:rPr lang="en-US" dirty="0"/>
                <a:t> </a:t>
              </a:r>
              <a:r>
                <a:rPr lang="en-US" dirty="0" err="1"/>
                <a:t>hiểu</a:t>
              </a:r>
              <a:r>
                <a:rPr lang="en-US" dirty="0"/>
                <a:t> </a:t>
              </a:r>
              <a:r>
                <a:rPr lang="en-US" dirty="0" err="1"/>
                <a:t>các</a:t>
              </a:r>
              <a:r>
                <a:rPr lang="en-US" dirty="0"/>
                <a:t> </a:t>
              </a:r>
              <a:r>
                <a:rPr lang="en-US" dirty="0" err="1"/>
                <a:t>xét</a:t>
              </a:r>
              <a:r>
                <a:rPr lang="en-US" dirty="0"/>
                <a:t> </a:t>
              </a:r>
              <a:r>
                <a:rPr lang="en-US" dirty="0" err="1"/>
                <a:t>nghiệm</a:t>
              </a:r>
              <a:r>
                <a:rPr lang="en-US" dirty="0"/>
                <a:t> </a:t>
              </a:r>
              <a:r>
                <a:rPr lang="en-US" dirty="0" err="1"/>
                <a:t>viêm</a:t>
              </a:r>
              <a:r>
                <a:rPr lang="en-US" dirty="0"/>
                <a:t> </a:t>
              </a:r>
              <a:r>
                <a:rPr lang="en-US" dirty="0" err="1"/>
                <a:t>gan</a:t>
              </a:r>
              <a:endParaRPr lang="en-US" dirty="0"/>
            </a:p>
          </p:txBody>
        </p:sp>
        <p:sp>
          <p:nvSpPr>
            <p:cNvPr id="43" name="AutoShape 16">
              <a:extLst>
                <a:ext uri="{FF2B5EF4-FFF2-40B4-BE49-F238E27FC236}">
                  <a16:creationId xmlns:a16="http://schemas.microsoft.com/office/drawing/2014/main" id="{9B62B572-8FB2-4D80-8529-A7DD5FB6B94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143375" y="3032125"/>
              <a:ext cx="5147434" cy="438150"/>
            </a:xfrm>
            <a:prstGeom prst="roundRect">
              <a:avLst>
                <a:gd name="adj" fmla="val 50000"/>
              </a:avLst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hlink">
                        <a:gamma/>
                        <a:shade val="60000"/>
                        <a:invGamma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4" name="Group 17">
              <a:extLst>
                <a:ext uri="{FF2B5EF4-FFF2-40B4-BE49-F238E27FC236}">
                  <a16:creationId xmlns:a16="http://schemas.microsoft.com/office/drawing/2014/main" id="{347E5051-D442-4D0D-8EF2-C96EB6B734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16401" y="3133726"/>
              <a:ext cx="238125" cy="238125"/>
              <a:chOff x="1816" y="1900"/>
              <a:chExt cx="160" cy="160"/>
            </a:xfrm>
          </p:grpSpPr>
          <p:pic>
            <p:nvPicPr>
              <p:cNvPr id="45" name="Picture 18" descr="shadow_1_m">
                <a:extLst>
                  <a:ext uri="{FF2B5EF4-FFF2-40B4-BE49-F238E27FC236}">
                    <a16:creationId xmlns:a16="http://schemas.microsoft.com/office/drawing/2014/main" id="{CC587F7A-24FA-4B43-A520-F6914E7293D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816" y="1900"/>
                <a:ext cx="160" cy="1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46" name="Group 19">
                <a:extLst>
                  <a:ext uri="{FF2B5EF4-FFF2-40B4-BE49-F238E27FC236}">
                    <a16:creationId xmlns:a16="http://schemas.microsoft.com/office/drawing/2014/main" id="{FE57CD61-1798-45D9-85DD-178D90EF837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35" y="1903"/>
                <a:ext cx="126" cy="126"/>
                <a:chOff x="1824" y="1902"/>
                <a:chExt cx="144" cy="144"/>
              </a:xfrm>
            </p:grpSpPr>
            <p:sp>
              <p:nvSpPr>
                <p:cNvPr id="47" name="Oval 20">
                  <a:extLst>
                    <a:ext uri="{FF2B5EF4-FFF2-40B4-BE49-F238E27FC236}">
                      <a16:creationId xmlns:a16="http://schemas.microsoft.com/office/drawing/2014/main" id="{217D4C4F-1AE7-4B3E-A028-83EB24B711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824" y="1902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50000">
                      <a:schemeClr val="hlink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6350" algn="ctr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25400" dir="5400000" algn="ctr" rotWithShape="0">
                          <a:srgbClr val="333333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" name="Oval 21">
                  <a:extLst>
                    <a:ext uri="{FF2B5EF4-FFF2-40B4-BE49-F238E27FC236}">
                      <a16:creationId xmlns:a16="http://schemas.microsoft.com/office/drawing/2014/main" id="{716962B5-4928-408D-BB58-C0FFAD8E4A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843" y="1922"/>
                  <a:ext cx="106" cy="104"/>
                </a:xfrm>
                <a:prstGeom prst="ellipse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F79646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25400" dir="5400000" algn="ctr" rotWithShape="0">
                          <a:srgbClr val="333333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2258CFB-B075-4C1C-8D09-4C10D62958A9}"/>
              </a:ext>
            </a:extLst>
          </p:cNvPr>
          <p:cNvGrpSpPr/>
          <p:nvPr/>
        </p:nvGrpSpPr>
        <p:grpSpPr>
          <a:xfrm>
            <a:off x="2111371" y="4784807"/>
            <a:ext cx="5556244" cy="438150"/>
            <a:chOff x="4143376" y="4667250"/>
            <a:chExt cx="5457825" cy="438150"/>
          </a:xfrm>
        </p:grpSpPr>
        <p:sp>
          <p:nvSpPr>
            <p:cNvPr id="50" name="AutoShape 22">
              <a:extLst>
                <a:ext uri="{FF2B5EF4-FFF2-40B4-BE49-F238E27FC236}">
                  <a16:creationId xmlns:a16="http://schemas.microsoft.com/office/drawing/2014/main" id="{68FACB4B-01DC-4A5E-8FC3-686D63BCA43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183835" y="4667250"/>
              <a:ext cx="5417365" cy="43814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  <a:alpha val="0"/>
                  </a:schemeClr>
                </a:gs>
                <a:gs pos="100000">
                  <a:schemeClr val="folHlink">
                    <a:alpha val="5000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folHlink">
                        <a:gamma/>
                        <a:shade val="60000"/>
                        <a:invGamma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dirty="0"/>
                <a:t>    5/ </a:t>
              </a:r>
              <a:r>
                <a:rPr lang="en-US" dirty="0" err="1"/>
                <a:t>Tìm</a:t>
              </a:r>
              <a:r>
                <a:rPr lang="en-US" dirty="0"/>
                <a:t> </a:t>
              </a:r>
              <a:r>
                <a:rPr lang="en-US" dirty="0" err="1"/>
                <a:t>hiểu</a:t>
              </a:r>
              <a:r>
                <a:rPr lang="en-US" dirty="0"/>
                <a:t> </a:t>
              </a:r>
              <a:r>
                <a:rPr lang="en-US" dirty="0" err="1"/>
                <a:t>thuốc</a:t>
              </a:r>
              <a:r>
                <a:rPr lang="en-US" dirty="0"/>
                <a:t> </a:t>
              </a:r>
              <a:r>
                <a:rPr lang="en-US" dirty="0" err="1"/>
                <a:t>điều</a:t>
              </a:r>
              <a:r>
                <a:rPr lang="en-US" dirty="0"/>
                <a:t> </a:t>
              </a:r>
              <a:r>
                <a:rPr lang="en-US" dirty="0" err="1"/>
                <a:t>trị</a:t>
              </a:r>
              <a:r>
                <a:rPr lang="en-US" dirty="0"/>
                <a:t> </a:t>
              </a:r>
              <a:r>
                <a:rPr lang="en-US" dirty="0" err="1"/>
                <a:t>và</a:t>
              </a:r>
              <a:r>
                <a:rPr lang="en-US" dirty="0"/>
                <a:t> </a:t>
              </a:r>
              <a:r>
                <a:rPr lang="en-US" dirty="0" err="1"/>
                <a:t>dự</a:t>
              </a:r>
              <a:r>
                <a:rPr lang="en-US" dirty="0"/>
                <a:t> </a:t>
              </a:r>
              <a:r>
                <a:rPr lang="en-US" dirty="0" err="1"/>
                <a:t>phòng</a:t>
              </a:r>
              <a:r>
                <a:rPr lang="en-US" dirty="0"/>
                <a:t> </a:t>
              </a:r>
              <a:r>
                <a:rPr lang="en-US" dirty="0" err="1"/>
                <a:t>viêm</a:t>
              </a:r>
              <a:r>
                <a:rPr lang="en-US" dirty="0"/>
                <a:t> </a:t>
              </a:r>
              <a:r>
                <a:rPr lang="en-US" dirty="0" err="1"/>
                <a:t>gan</a:t>
              </a:r>
              <a:endParaRPr lang="en-US" dirty="0"/>
            </a:p>
          </p:txBody>
        </p:sp>
        <p:sp>
          <p:nvSpPr>
            <p:cNvPr id="51" name="AutoShape 26">
              <a:extLst>
                <a:ext uri="{FF2B5EF4-FFF2-40B4-BE49-F238E27FC236}">
                  <a16:creationId xmlns:a16="http://schemas.microsoft.com/office/drawing/2014/main" id="{8256C9B2-ED21-4699-9EE7-34F5D2A79D2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143376" y="4667250"/>
              <a:ext cx="5457825" cy="438150"/>
            </a:xfrm>
            <a:prstGeom prst="roundRect">
              <a:avLst>
                <a:gd name="adj" fmla="val 50000"/>
              </a:avLst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folHlink">
                        <a:gamma/>
                        <a:shade val="60000"/>
                        <a:invGamma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2" name="Group 27">
              <a:extLst>
                <a:ext uri="{FF2B5EF4-FFF2-40B4-BE49-F238E27FC236}">
                  <a16:creationId xmlns:a16="http://schemas.microsoft.com/office/drawing/2014/main" id="{702673C6-F185-4138-B907-D49DCC4742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16401" y="4771180"/>
              <a:ext cx="238125" cy="238125"/>
              <a:chOff x="1816" y="1900"/>
              <a:chExt cx="160" cy="160"/>
            </a:xfrm>
          </p:grpSpPr>
          <p:pic>
            <p:nvPicPr>
              <p:cNvPr id="53" name="Picture 28" descr="shadow_1_m">
                <a:extLst>
                  <a:ext uri="{FF2B5EF4-FFF2-40B4-BE49-F238E27FC236}">
                    <a16:creationId xmlns:a16="http://schemas.microsoft.com/office/drawing/2014/main" id="{0D307545-3CFA-4047-8F78-8E8A268ACEC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816" y="1900"/>
                <a:ext cx="160" cy="1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54" name="Group 29">
                <a:extLst>
                  <a:ext uri="{FF2B5EF4-FFF2-40B4-BE49-F238E27FC236}">
                    <a16:creationId xmlns:a16="http://schemas.microsoft.com/office/drawing/2014/main" id="{19E7E067-1358-4FA0-BD3B-BA8EBEE006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35" y="1903"/>
                <a:ext cx="126" cy="126"/>
                <a:chOff x="1824" y="1902"/>
                <a:chExt cx="144" cy="144"/>
              </a:xfrm>
            </p:grpSpPr>
            <p:sp>
              <p:nvSpPr>
                <p:cNvPr id="55" name="Oval 30">
                  <a:extLst>
                    <a:ext uri="{FF2B5EF4-FFF2-40B4-BE49-F238E27FC236}">
                      <a16:creationId xmlns:a16="http://schemas.microsoft.com/office/drawing/2014/main" id="{2442E1E8-EA7D-433E-A20A-8BC964792B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824" y="1902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50000">
                      <a:schemeClr val="folHlink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6350" algn="ctr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25400" dir="5400000" algn="ctr" rotWithShape="0">
                          <a:srgbClr val="333333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" name="Oval 31">
                  <a:extLst>
                    <a:ext uri="{FF2B5EF4-FFF2-40B4-BE49-F238E27FC236}">
                      <a16:creationId xmlns:a16="http://schemas.microsoft.com/office/drawing/2014/main" id="{2F83D548-E2C3-4FA2-AE93-930EFD82D4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843" y="1922"/>
                  <a:ext cx="106" cy="104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F79646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25400" dir="5400000" algn="ctr" rotWithShape="0">
                          <a:srgbClr val="333333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00160036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12BC1CD-15A8-4000-BA76-5FB2DCCAD096}"/>
              </a:ext>
            </a:extLst>
          </p:cNvPr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79" y="1364059"/>
            <a:ext cx="6522641" cy="549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583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F5BBD-10CB-49C3-93B4-0107ED592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nghĩa</a:t>
            </a:r>
            <a:r>
              <a:rPr lang="en-US" dirty="0"/>
              <a:t>, </a:t>
            </a:r>
            <a:r>
              <a:rPr lang="en-US" dirty="0" err="1"/>
              <a:t>nguyên</a:t>
            </a:r>
            <a:r>
              <a:rPr lang="en-US" dirty="0"/>
              <a:t> </a:t>
            </a:r>
            <a:r>
              <a:rPr lang="en-US" dirty="0" err="1"/>
              <a:t>nhân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7ABCB04-C468-4853-8AD6-CE6CD1951F27}"/>
              </a:ext>
            </a:extLst>
          </p:cNvPr>
          <p:cNvSpPr>
            <a:spLocks noGrp="1"/>
          </p:cNvSpPr>
          <p:nvPr/>
        </p:nvSpPr>
        <p:spPr>
          <a:xfrm>
            <a:off x="0" y="1562099"/>
            <a:ext cx="6896100" cy="46577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virut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virut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(HAV, HBV, HCV, HDV,…)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ra.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to,vàng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tb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enzyme GOT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GPT(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AST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ALT)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6" name="Picture 2" descr="HÃ¬nh áº£nh cÃ³ liÃªn quan">
            <a:extLst>
              <a:ext uri="{FF2B5EF4-FFF2-40B4-BE49-F238E27FC236}">
                <a16:creationId xmlns:a16="http://schemas.microsoft.com/office/drawing/2014/main" id="{FB1D0FA4-F909-4EAD-B5F6-663CDE6B8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1628774"/>
            <a:ext cx="5314950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áº¿t quáº£ hÃ¬nh áº£nh cho viÃªm gan">
            <a:extLst>
              <a:ext uri="{FF2B5EF4-FFF2-40B4-BE49-F238E27FC236}">
                <a16:creationId xmlns:a16="http://schemas.microsoft.com/office/drawing/2014/main" id="{501F2BA0-8A93-420E-9F08-1A3C24A2D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4286249"/>
            <a:ext cx="5095875" cy="248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059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583E019-743D-4A34-A406-FDD53F254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0567" y="127001"/>
            <a:ext cx="8216900" cy="792163"/>
          </a:xfrm>
        </p:spPr>
        <p:txBody>
          <a:bodyPr/>
          <a:lstStyle/>
          <a:p>
            <a:r>
              <a:rPr lang="en-US" dirty="0"/>
              <a:t>1.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nghĩa</a:t>
            </a:r>
            <a:r>
              <a:rPr lang="en-US" dirty="0"/>
              <a:t>, </a:t>
            </a:r>
            <a:r>
              <a:rPr lang="en-US" dirty="0" err="1"/>
              <a:t>nguyên</a:t>
            </a:r>
            <a:r>
              <a:rPr lang="en-US" dirty="0"/>
              <a:t> </a:t>
            </a:r>
            <a:r>
              <a:rPr lang="en-US" dirty="0" err="1"/>
              <a:t>nhân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E0CD3ED-3893-43ED-820F-CC778C36A7F1}"/>
              </a:ext>
            </a:extLst>
          </p:cNvPr>
          <p:cNvSpPr>
            <a:spLocks noGrp="1"/>
          </p:cNvSpPr>
          <p:nvPr/>
        </p:nvSpPr>
        <p:spPr>
          <a:xfrm>
            <a:off x="0" y="2160032"/>
            <a:ext cx="8229600" cy="3781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HAV, HEV, HGV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virut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 RNA,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phân-miệng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 + HEV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40%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ủ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984B2D-5382-474D-B6C8-BBAB09146583}"/>
              </a:ext>
            </a:extLst>
          </p:cNvPr>
          <p:cNvSpPr/>
          <p:nvPr/>
        </p:nvSpPr>
        <p:spPr>
          <a:xfrm>
            <a:off x="0" y="1606034"/>
            <a:ext cx="377821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sz="3000" b="1" dirty="0">
                <a:latin typeface="+mj-lt"/>
                <a:cs typeface="Times New Roman" panose="02020603050405020304" pitchFamily="18" charset="0"/>
              </a:rPr>
              <a:t>1.1. </a:t>
            </a:r>
            <a:r>
              <a:rPr lang="en-US" sz="3000" b="1" dirty="0" err="1">
                <a:latin typeface="+mj-lt"/>
                <a:cs typeface="Times New Roman" panose="02020603050405020304" pitchFamily="18" charset="0"/>
              </a:rPr>
              <a:t>Viêm</a:t>
            </a:r>
            <a:r>
              <a:rPr lang="en-US" sz="30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+mj-lt"/>
                <a:cs typeface="Times New Roman" panose="02020603050405020304" pitchFamily="18" charset="0"/>
              </a:rPr>
              <a:t>gan</a:t>
            </a:r>
            <a:r>
              <a:rPr lang="en-US" sz="3000" b="1" dirty="0">
                <a:latin typeface="+mj-lt"/>
                <a:cs typeface="Times New Roman" panose="02020603050405020304" pitchFamily="18" charset="0"/>
              </a:rPr>
              <a:t> A,E,G</a:t>
            </a:r>
          </a:p>
        </p:txBody>
      </p:sp>
    </p:spTree>
    <p:extLst>
      <p:ext uri="{BB962C8B-B14F-4D97-AF65-F5344CB8AC3E}">
        <p14:creationId xmlns:p14="http://schemas.microsoft.com/office/powerpoint/2010/main" val="949789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25102BB-B337-4E7F-BDD0-66294FC02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0567" y="127001"/>
            <a:ext cx="8216900" cy="792163"/>
          </a:xfrm>
        </p:spPr>
        <p:txBody>
          <a:bodyPr/>
          <a:lstStyle/>
          <a:p>
            <a:r>
              <a:rPr lang="en-US" dirty="0"/>
              <a:t>1.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nghĩa</a:t>
            </a:r>
            <a:r>
              <a:rPr lang="en-US" dirty="0"/>
              <a:t>, </a:t>
            </a:r>
            <a:r>
              <a:rPr lang="en-US" dirty="0" err="1"/>
              <a:t>nguyên</a:t>
            </a:r>
            <a:r>
              <a:rPr lang="en-US" dirty="0"/>
              <a:t> </a:t>
            </a:r>
            <a:r>
              <a:rPr lang="en-US" dirty="0" err="1"/>
              <a:t>nhân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008EE8-F0BC-4F3D-95F4-63E65B21C05C}"/>
              </a:ext>
            </a:extLst>
          </p:cNvPr>
          <p:cNvSpPr/>
          <p:nvPr/>
        </p:nvSpPr>
        <p:spPr>
          <a:xfrm>
            <a:off x="0" y="1606034"/>
            <a:ext cx="377821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sz="3000" b="1" dirty="0">
                <a:latin typeface="+mj-lt"/>
                <a:cs typeface="Times New Roman" panose="02020603050405020304" pitchFamily="18" charset="0"/>
              </a:rPr>
              <a:t>1.1. </a:t>
            </a:r>
            <a:r>
              <a:rPr lang="en-US" sz="3000" b="1" dirty="0" err="1">
                <a:latin typeface="+mj-lt"/>
                <a:cs typeface="Times New Roman" panose="02020603050405020304" pitchFamily="18" charset="0"/>
              </a:rPr>
              <a:t>Viêm</a:t>
            </a:r>
            <a:r>
              <a:rPr lang="en-US" sz="30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+mj-lt"/>
                <a:cs typeface="Times New Roman" panose="02020603050405020304" pitchFamily="18" charset="0"/>
              </a:rPr>
              <a:t>gan</a:t>
            </a:r>
            <a:r>
              <a:rPr lang="en-US" sz="3000" b="1" dirty="0">
                <a:latin typeface="+mj-lt"/>
                <a:cs typeface="Times New Roman" panose="02020603050405020304" pitchFamily="18" charset="0"/>
              </a:rPr>
              <a:t> A,E,G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A367352-7E5F-41DB-AAB8-80AD55071423}"/>
              </a:ext>
            </a:extLst>
          </p:cNvPr>
          <p:cNvSpPr>
            <a:spLocks noGrp="1"/>
          </p:cNvSpPr>
          <p:nvPr/>
        </p:nvSpPr>
        <p:spPr>
          <a:xfrm>
            <a:off x="0" y="2242066"/>
            <a:ext cx="8229600" cy="4615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Tỷ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5%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&gt;50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HEV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1%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HEV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tỷ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trò gây bệnh của HGV còn chưa thật rõ.</a:t>
            </a:r>
          </a:p>
        </p:txBody>
      </p:sp>
      <p:pic>
        <p:nvPicPr>
          <p:cNvPr id="2052" name="Picture 4" descr="Káº¿t quáº£ hÃ¬nh áº£nh cho Hepatitis E virus">
            <a:extLst>
              <a:ext uri="{FF2B5EF4-FFF2-40B4-BE49-F238E27FC236}">
                <a16:creationId xmlns:a16="http://schemas.microsoft.com/office/drawing/2014/main" id="{0EF39A60-F5C3-416D-B7E6-D287651FE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3746" y="2984745"/>
            <a:ext cx="2578254" cy="1817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6" descr="Káº¿t quáº£ hÃ¬nh áº£nh cho Hepatitis G virus">
            <a:extLst>
              <a:ext uri="{FF2B5EF4-FFF2-40B4-BE49-F238E27FC236}">
                <a16:creationId xmlns:a16="http://schemas.microsoft.com/office/drawing/2014/main" id="{38F1B49C-0C77-4297-8F76-740180525F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 descr="Káº¿t quáº£ hÃ¬nh áº£nh cho Hepatitis G virus">
            <a:extLst>
              <a:ext uri="{FF2B5EF4-FFF2-40B4-BE49-F238E27FC236}">
                <a16:creationId xmlns:a16="http://schemas.microsoft.com/office/drawing/2014/main" id="{5EBCE55B-972C-4C18-817B-EF5C551E1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5900" y="4802609"/>
            <a:ext cx="3086100" cy="2055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249E6592-8A3F-44F8-AB0D-E02DADB32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680" y="1254502"/>
            <a:ext cx="2092287" cy="2022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676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9A4B423-6641-4157-ACC9-E0BB14B1B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0567" y="127001"/>
            <a:ext cx="8216900" cy="792163"/>
          </a:xfrm>
        </p:spPr>
        <p:txBody>
          <a:bodyPr/>
          <a:lstStyle/>
          <a:p>
            <a:r>
              <a:rPr lang="en-US" dirty="0"/>
              <a:t>1.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nghĩa</a:t>
            </a:r>
            <a:r>
              <a:rPr lang="en-US" dirty="0"/>
              <a:t>, </a:t>
            </a:r>
            <a:r>
              <a:rPr lang="en-US" dirty="0" err="1"/>
              <a:t>nguyên</a:t>
            </a:r>
            <a:r>
              <a:rPr lang="en-US" dirty="0"/>
              <a:t> </a:t>
            </a:r>
            <a:r>
              <a:rPr lang="en-US" dirty="0" err="1"/>
              <a:t>nhân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268B09-6315-4C81-BC1D-0DF252DDD9FA}"/>
              </a:ext>
            </a:extLst>
          </p:cNvPr>
          <p:cNvSpPr/>
          <p:nvPr/>
        </p:nvSpPr>
        <p:spPr>
          <a:xfrm>
            <a:off x="0" y="1606034"/>
            <a:ext cx="302146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sz="3000" b="1" dirty="0">
                <a:latin typeface="+mj-lt"/>
                <a:cs typeface="Times New Roman" panose="02020603050405020304" pitchFamily="18" charset="0"/>
              </a:rPr>
              <a:t>1.1. </a:t>
            </a:r>
            <a:r>
              <a:rPr lang="en-US" sz="3000" b="1" dirty="0" err="1">
                <a:latin typeface="+mj-lt"/>
                <a:cs typeface="Times New Roman" panose="02020603050405020304" pitchFamily="18" charset="0"/>
              </a:rPr>
              <a:t>Viêm</a:t>
            </a:r>
            <a:r>
              <a:rPr lang="en-US" sz="30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+mj-lt"/>
                <a:cs typeface="Times New Roman" panose="02020603050405020304" pitchFamily="18" charset="0"/>
              </a:rPr>
              <a:t>gan</a:t>
            </a:r>
            <a:r>
              <a:rPr lang="en-US" sz="3000" b="1" dirty="0">
                <a:latin typeface="+mj-lt"/>
                <a:cs typeface="Times New Roman" panose="02020603050405020304" pitchFamily="18" charset="0"/>
              </a:rPr>
              <a:t> B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11DF5DC-BA53-4254-83EB-D02CF0AE0D72}"/>
              </a:ext>
            </a:extLst>
          </p:cNvPr>
          <p:cNvSpPr>
            <a:spLocks noGrp="1"/>
          </p:cNvSpPr>
          <p:nvPr/>
        </p:nvSpPr>
        <p:spPr>
          <a:xfrm>
            <a:off x="0" y="216003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virut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HBV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con.</a:t>
            </a:r>
          </a:p>
          <a:p>
            <a:pPr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90%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10%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HBV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Hepadnaviridae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DNA 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nucleotid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HBV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J.</a:t>
            </a:r>
          </a:p>
          <a:p>
            <a:pPr>
              <a:buFontTx/>
              <a:buChar char="-"/>
            </a:pP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Káº¿t quáº£ hÃ¬nh áº£nh cho Hepatitis B virus">
            <a:extLst>
              <a:ext uri="{FF2B5EF4-FFF2-40B4-BE49-F238E27FC236}">
                <a16:creationId xmlns:a16="http://schemas.microsoft.com/office/drawing/2014/main" id="{329900F8-092E-482B-92B4-0EBBC10E5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664" y="2160032"/>
            <a:ext cx="6035336" cy="334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514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6CED490-3AEF-4E73-BB53-D8FB4F6FB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0567" y="127001"/>
            <a:ext cx="8216900" cy="792163"/>
          </a:xfrm>
        </p:spPr>
        <p:txBody>
          <a:bodyPr/>
          <a:lstStyle/>
          <a:p>
            <a:r>
              <a:rPr lang="en-US" dirty="0"/>
              <a:t>1.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nghĩa</a:t>
            </a:r>
            <a:r>
              <a:rPr lang="en-US" dirty="0"/>
              <a:t>, </a:t>
            </a:r>
            <a:r>
              <a:rPr lang="en-US" dirty="0" err="1"/>
              <a:t>nguyên</a:t>
            </a:r>
            <a:r>
              <a:rPr lang="en-US" dirty="0"/>
              <a:t> </a:t>
            </a:r>
            <a:r>
              <a:rPr lang="en-US" dirty="0" err="1"/>
              <a:t>nhân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CC5566-C4C4-46E4-B452-28B64D9D5B72}"/>
              </a:ext>
            </a:extLst>
          </p:cNvPr>
          <p:cNvSpPr/>
          <p:nvPr/>
        </p:nvSpPr>
        <p:spPr>
          <a:xfrm>
            <a:off x="0" y="1606034"/>
            <a:ext cx="302146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sz="3000" b="1" dirty="0">
                <a:latin typeface="+mj-lt"/>
                <a:cs typeface="Times New Roman" panose="02020603050405020304" pitchFamily="18" charset="0"/>
              </a:rPr>
              <a:t>1.1. </a:t>
            </a:r>
            <a:r>
              <a:rPr lang="en-US" sz="3000" b="1" dirty="0" err="1">
                <a:latin typeface="+mj-lt"/>
                <a:cs typeface="Times New Roman" panose="02020603050405020304" pitchFamily="18" charset="0"/>
              </a:rPr>
              <a:t>Viêm</a:t>
            </a:r>
            <a:r>
              <a:rPr lang="en-US" sz="30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+mj-lt"/>
                <a:cs typeface="Times New Roman" panose="02020603050405020304" pitchFamily="18" charset="0"/>
              </a:rPr>
              <a:t>gan</a:t>
            </a:r>
            <a:r>
              <a:rPr lang="en-US" sz="3000" b="1" dirty="0">
                <a:latin typeface="+mj-lt"/>
                <a:cs typeface="Times New Roman" panose="02020603050405020304" pitchFamily="18" charset="0"/>
              </a:rPr>
              <a:t> C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CC2C795-17BD-4823-B134-E83E84BC28BA}"/>
              </a:ext>
            </a:extLst>
          </p:cNvPr>
          <p:cNvSpPr>
            <a:spLocks noGrp="1"/>
          </p:cNvSpPr>
          <p:nvPr/>
        </p:nvSpPr>
        <p:spPr>
          <a:xfrm>
            <a:off x="0" y="23320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Virut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Flaviviridae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hiênh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virut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3%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virut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tang.</a:t>
            </a:r>
          </a:p>
          <a:p>
            <a:pPr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virut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virut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Káº¿t quáº£ hÃ¬nh áº£nh cho Hepatitis C virus">
            <a:extLst>
              <a:ext uri="{FF2B5EF4-FFF2-40B4-BE49-F238E27FC236}">
                <a16:creationId xmlns:a16="http://schemas.microsoft.com/office/drawing/2014/main" id="{4EFCC3F5-1F42-4E30-BFF2-ED1757FB3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75" y="1868221"/>
            <a:ext cx="5572125" cy="371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318298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Custom 167">
      <a:dk1>
        <a:srgbClr val="000000"/>
      </a:dk1>
      <a:lt1>
        <a:srgbClr val="FFFFFF"/>
      </a:lt1>
      <a:dk2>
        <a:srgbClr val="526D47"/>
      </a:dk2>
      <a:lt2>
        <a:srgbClr val="C0C0C0"/>
      </a:lt2>
      <a:accent1>
        <a:srgbClr val="91A276"/>
      </a:accent1>
      <a:accent2>
        <a:srgbClr val="D88C26"/>
      </a:accent2>
      <a:accent3>
        <a:srgbClr val="9461BB"/>
      </a:accent3>
      <a:accent4>
        <a:srgbClr val="F8703A"/>
      </a:accent4>
      <a:accent5>
        <a:srgbClr val="3BADD5"/>
      </a:accent5>
      <a:accent6>
        <a:srgbClr val="F8A208"/>
      </a:accent6>
      <a:hlink>
        <a:srgbClr val="51A155"/>
      </a:hlink>
      <a:folHlink>
        <a:srgbClr val="7187B3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3D687B"/>
        </a:dk2>
        <a:lt2>
          <a:srgbClr val="C0C0C0"/>
        </a:lt2>
        <a:accent1>
          <a:srgbClr val="7DA4B5"/>
        </a:accent1>
        <a:accent2>
          <a:srgbClr val="50A69E"/>
        </a:accent2>
        <a:accent3>
          <a:srgbClr val="FFFFFF"/>
        </a:accent3>
        <a:accent4>
          <a:srgbClr val="000000"/>
        </a:accent4>
        <a:accent5>
          <a:srgbClr val="BFCFD7"/>
        </a:accent5>
        <a:accent6>
          <a:srgbClr val="48968F"/>
        </a:accent6>
        <a:hlink>
          <a:srgbClr val="A37CCA"/>
        </a:hlink>
        <a:folHlink>
          <a:srgbClr val="8EA74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526D47"/>
        </a:dk2>
        <a:lt2>
          <a:srgbClr val="C0C0C0"/>
        </a:lt2>
        <a:accent1>
          <a:srgbClr val="91A276"/>
        </a:accent1>
        <a:accent2>
          <a:srgbClr val="D88C26"/>
        </a:accent2>
        <a:accent3>
          <a:srgbClr val="FFFFFF"/>
        </a:accent3>
        <a:accent4>
          <a:srgbClr val="000000"/>
        </a:accent4>
        <a:accent5>
          <a:srgbClr val="C7CEBD"/>
        </a:accent5>
        <a:accent6>
          <a:srgbClr val="C47E21"/>
        </a:accent6>
        <a:hlink>
          <a:srgbClr val="51A155"/>
        </a:hlink>
        <a:folHlink>
          <a:srgbClr val="7187B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763A3A"/>
        </a:dk2>
        <a:lt2>
          <a:srgbClr val="C0C0C0"/>
        </a:lt2>
        <a:accent1>
          <a:srgbClr val="E8AB52"/>
        </a:accent1>
        <a:accent2>
          <a:srgbClr val="C36755"/>
        </a:accent2>
        <a:accent3>
          <a:srgbClr val="FFFFFF"/>
        </a:accent3>
        <a:accent4>
          <a:srgbClr val="000000"/>
        </a:accent4>
        <a:accent5>
          <a:srgbClr val="F2D2B3"/>
        </a:accent5>
        <a:accent6>
          <a:srgbClr val="B05D4C"/>
        </a:accent6>
        <a:hlink>
          <a:srgbClr val="4790A7"/>
        </a:hlink>
        <a:folHlink>
          <a:srgbClr val="667DC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1" id="{CEC43D4C-749C-4B07-B11E-5AD6C61A0A85}" vid="{3EA7706D-4752-48AD-965D-5C071E9328A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163</TotalTime>
  <Words>1599</Words>
  <Application>Microsoft Office PowerPoint</Application>
  <PresentationFormat>Widescreen</PresentationFormat>
  <Paragraphs>145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Arial Black</vt:lpstr>
      <vt:lpstr>Calibri</vt:lpstr>
      <vt:lpstr>Corbel</vt:lpstr>
      <vt:lpstr>Times New Roman</vt:lpstr>
      <vt:lpstr>Theme1</vt:lpstr>
      <vt:lpstr>Môn: Bệnh lý học</vt:lpstr>
      <vt:lpstr>PowerPoint Presentation</vt:lpstr>
      <vt:lpstr>MỤC TIÊU</vt:lpstr>
      <vt:lpstr>PowerPoint Presentation</vt:lpstr>
      <vt:lpstr>1. Định nghĩa, nguyên nhân</vt:lpstr>
      <vt:lpstr>1. Định nghĩa, nguyên nhân</vt:lpstr>
      <vt:lpstr>1. Định nghĩa, nguyên nhân</vt:lpstr>
      <vt:lpstr>1. Định nghĩa, nguyên nhân</vt:lpstr>
      <vt:lpstr>1. Định nghĩa, nguyên nhân</vt:lpstr>
      <vt:lpstr>2. Phân loại viêm gan</vt:lpstr>
      <vt:lpstr>2. Phân loại viêm gan</vt:lpstr>
      <vt:lpstr>3. Triệu chứng viêm gan</vt:lpstr>
      <vt:lpstr>3. Triệu chứng viêm gan</vt:lpstr>
      <vt:lpstr>3. Triệu chứng viêm gan</vt:lpstr>
      <vt:lpstr>3. Triệu chứng viêm gan</vt:lpstr>
      <vt:lpstr>4. Xét nghiệm</vt:lpstr>
      <vt:lpstr>5. Điều trị và dự phòng</vt:lpstr>
      <vt:lpstr>5. Điều trị và dự phòng</vt:lpstr>
      <vt:lpstr>5. Điều trị và dự phòng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Bệnh lý học</dc:title>
  <dc:creator>Trương Lộc</dc:creator>
  <cp:lastModifiedBy>Trương Lộc</cp:lastModifiedBy>
  <cp:revision>20</cp:revision>
  <dcterms:created xsi:type="dcterms:W3CDTF">2019-09-15T14:00:12Z</dcterms:created>
  <dcterms:modified xsi:type="dcterms:W3CDTF">2019-11-02T16:26:36Z</dcterms:modified>
</cp:coreProperties>
</file>