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57" r:id="rId3"/>
    <p:sldId id="273" r:id="rId4"/>
    <p:sldId id="259" r:id="rId5"/>
    <p:sldId id="261" r:id="rId6"/>
    <p:sldId id="263" r:id="rId7"/>
    <p:sldId id="275" r:id="rId8"/>
    <p:sldId id="262" r:id="rId9"/>
    <p:sldId id="265" r:id="rId10"/>
    <p:sldId id="274" r:id="rId11"/>
    <p:sldId id="272" r:id="rId12"/>
    <p:sldId id="264" r:id="rId13"/>
    <p:sldId id="271" r:id="rId14"/>
    <p:sldId id="270" r:id="rId15"/>
    <p:sldId id="277" r:id="rId16"/>
    <p:sldId id="267" r:id="rId17"/>
    <p:sldId id="276" r:id="rId18"/>
    <p:sldId id="268" r:id="rId19"/>
    <p:sldId id="266"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34" autoAdjust="0"/>
    <p:restoredTop sz="94624" autoAdjust="0"/>
  </p:normalViewPr>
  <p:slideViewPr>
    <p:cSldViewPr>
      <p:cViewPr varScale="1">
        <p:scale>
          <a:sx n="69" d="100"/>
          <a:sy n="69" d="100"/>
        </p:scale>
        <p:origin x="-140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C6C8E6C-179A-45AD-AF59-647E95534AA5}" type="datetimeFigureOut">
              <a:rPr lang="en-US"/>
              <a:pPr>
                <a:defRPr/>
              </a:pPr>
              <a:t>22-Sep-16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0451FF-CC52-470B-8021-16E9B524E1D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5463F7-3992-47FA-94BC-2BD9D361F740}" type="datetimeFigureOut">
              <a:rPr lang="en-US"/>
              <a:pPr>
                <a:defRPr/>
              </a:pPr>
              <a:t>22-Sep-16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DCB289-26E9-4391-9FE0-A696CCC71D9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A8D813-7043-41D2-B659-1DAD8FC92CD4}" type="datetimeFigureOut">
              <a:rPr lang="en-US"/>
              <a:pPr>
                <a:defRPr/>
              </a:pPr>
              <a:t>22-Sep-16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B023CE-E8EC-472F-91A2-6248CE7E70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BF7876-F8E8-4941-BDA6-0B5584BC7B5A}" type="datetimeFigureOut">
              <a:rPr lang="en-US"/>
              <a:pPr>
                <a:defRPr/>
              </a:pPr>
              <a:t>22-Sep-16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431F6C-80EE-40C2-AD1C-65C31E04A0E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B8228C3-4F02-4EAC-9B52-6F3EBFB556D8}" type="datetimeFigureOut">
              <a:rPr lang="en-US"/>
              <a:pPr>
                <a:defRPr/>
              </a:pPr>
              <a:t>22-Sep-16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BA65C8-584E-4B12-80A9-6E591798262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85CCDAF-62AC-44F9-ACFB-D34DB89E7237}" type="datetimeFigureOut">
              <a:rPr lang="en-US"/>
              <a:pPr>
                <a:defRPr/>
              </a:pPr>
              <a:t>22-Sep-16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4FC168-982B-4387-85AF-84D10E6A26F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89B9301-98C3-4BAB-BF39-80814DF7D98F}" type="datetimeFigureOut">
              <a:rPr lang="en-US"/>
              <a:pPr>
                <a:defRPr/>
              </a:pPr>
              <a:t>22-Sep-16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B56651E-0A28-4C52-A29C-3B836714410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32A15FE-F317-4CD3-A506-AFC395E3F52A}" type="datetimeFigureOut">
              <a:rPr lang="en-US"/>
              <a:pPr>
                <a:defRPr/>
              </a:pPr>
              <a:t>22-Sep-16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0F96D17-7903-4BAD-8B58-2ACA1A37F71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AE62AB-C0B5-4371-9DCC-8140745C0ACE}" type="datetimeFigureOut">
              <a:rPr lang="en-US"/>
              <a:pPr>
                <a:defRPr/>
              </a:pPr>
              <a:t>22-Sep-16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519A5DC-6D7D-4166-9D0C-6C9EAA44A34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275171-AFC6-4924-B674-D0F6A980116D}" type="datetimeFigureOut">
              <a:rPr lang="en-US"/>
              <a:pPr>
                <a:defRPr/>
              </a:pPr>
              <a:t>22-Sep-16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0F3DD4-25B5-42F1-AD46-C5027D42123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C3B39D1-0C08-42C9-90D7-B29265C20921}" type="datetimeFigureOut">
              <a:rPr lang="en-US"/>
              <a:pPr>
                <a:defRPr/>
              </a:pPr>
              <a:t>22-Sep-16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05E5F8-14DE-4CEC-85B1-34BD0827BC7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AB542D4-3B78-412A-B080-CE080BB93242}" type="datetimeFigureOut">
              <a:rPr lang="en-US"/>
              <a:pPr>
                <a:defRPr/>
              </a:pPr>
              <a:t>22-Sep-16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B42731C-AE1E-49E5-9461-CC8107C4062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algn="l"/>
            <a:r>
              <a:rPr lang="en-US" dirty="0" smtClean="0">
                <a:solidFill>
                  <a:srgbClr val="FF0000"/>
                </a:solidFill>
                <a:latin typeface="Times New Roman" pitchFamily="18" charset="0"/>
                <a:cs typeface="Times New Roman" pitchFamily="18" charset="0"/>
              </a:rPr>
              <a:t>     VIÊM </a:t>
            </a:r>
            <a:r>
              <a:rPr lang="en-US" dirty="0" smtClean="0">
                <a:solidFill>
                  <a:srgbClr val="FF0000"/>
                </a:solidFill>
                <a:latin typeface="Times New Roman" pitchFamily="18" charset="0"/>
                <a:cs typeface="Times New Roman" pitchFamily="18" charset="0"/>
              </a:rPr>
              <a:t>PHẾ QUẢN </a:t>
            </a:r>
            <a:r>
              <a:rPr lang="en-US" dirty="0" smtClean="0">
                <a:solidFill>
                  <a:srgbClr val="FF0000"/>
                </a:solidFill>
                <a:latin typeface="Times New Roman" pitchFamily="18" charset="0"/>
                <a:cs typeface="Times New Roman" pitchFamily="18" charset="0"/>
              </a:rPr>
              <a:t>MẠN</a:t>
            </a:r>
            <a:br>
              <a:rPr lang="en-US" dirty="0" smtClean="0">
                <a:solidFill>
                  <a:srgbClr val="FF0000"/>
                </a:solidFill>
                <a:latin typeface="Times New Roman" pitchFamily="18" charset="0"/>
                <a:cs typeface="Times New Roman" pitchFamily="18" charset="0"/>
              </a:rPr>
            </a:br>
            <a:r>
              <a:rPr lang="en-US" dirty="0" smtClean="0">
                <a:solidFill>
                  <a:srgbClr val="FF0000"/>
                </a:solidFill>
                <a:latin typeface="Times New Roman" pitchFamily="18" charset="0"/>
                <a:cs typeface="Times New Roman" pitchFamily="18" charset="0"/>
              </a:rPr>
              <a:t/>
            </a:r>
            <a:br>
              <a:rPr lang="en-US" dirty="0" smtClean="0">
                <a:solidFill>
                  <a:srgbClr val="FF0000"/>
                </a:solidFill>
                <a:latin typeface="Times New Roman" pitchFamily="18" charset="0"/>
                <a:cs typeface="Times New Roman" pitchFamily="18" charset="0"/>
              </a:rPr>
            </a:br>
            <a:r>
              <a:rPr lang="en-US" sz="2800" i="1" u="sng" dirty="0" smtClean="0">
                <a:solidFill>
                  <a:srgbClr val="00B050"/>
                </a:solidFill>
                <a:latin typeface="Times New Roman" pitchFamily="18" charset="0"/>
                <a:cs typeface="Times New Roman" pitchFamily="18" charset="0"/>
              </a:rPr>
              <a:t>SINH VIÊN BÁO CÁO:</a:t>
            </a:r>
            <a:endParaRPr lang="en-US" sz="2800" i="1" u="sng" dirty="0">
              <a:solidFill>
                <a:srgbClr val="00B050"/>
              </a:solidFill>
            </a:endParaRPr>
          </a:p>
        </p:txBody>
      </p:sp>
      <p:sp>
        <p:nvSpPr>
          <p:cNvPr id="4" name="Content Placeholder 3"/>
          <p:cNvSpPr>
            <a:spLocks noGrp="1"/>
          </p:cNvSpPr>
          <p:nvPr>
            <p:ph sz="half" idx="2"/>
          </p:nvPr>
        </p:nvSpPr>
        <p:spPr>
          <a:xfrm>
            <a:off x="0" y="2906712"/>
            <a:ext cx="4800600" cy="3951288"/>
          </a:xfrm>
        </p:spPr>
        <p:txBody>
          <a:bodyPr/>
          <a:lstStyle/>
          <a:p>
            <a:pPr marL="457200" indent="-457200">
              <a:buFont typeface="+mj-lt"/>
              <a:buAutoNum type="arabicPeriod"/>
            </a:pPr>
            <a:r>
              <a:rPr lang="en-US" b="1" i="1" dirty="0" smtClean="0">
                <a:solidFill>
                  <a:srgbClr val="898989"/>
                </a:solidFill>
                <a:latin typeface="Times New Roman" pitchFamily="18" charset="0"/>
                <a:cs typeface="Times New Roman" pitchFamily="18" charset="0"/>
              </a:rPr>
              <a:t>NGUYỄN THỊ THÚY QUỲNH </a:t>
            </a:r>
            <a:endParaRPr lang="en-US" b="1" i="1" dirty="0" smtClean="0">
              <a:solidFill>
                <a:srgbClr val="898989"/>
              </a:solidFill>
              <a:latin typeface="Times New Roman" pitchFamily="18" charset="0"/>
              <a:cs typeface="Times New Roman" pitchFamily="18" charset="0"/>
            </a:endParaRPr>
          </a:p>
          <a:p>
            <a:pPr marL="457200" indent="-457200">
              <a:buFont typeface="+mj-lt"/>
              <a:buAutoNum type="arabicPeriod"/>
            </a:pPr>
            <a:r>
              <a:rPr lang="en-US" b="1" i="1" dirty="0" smtClean="0">
                <a:solidFill>
                  <a:srgbClr val="898989"/>
                </a:solidFill>
                <a:latin typeface="Times New Roman" pitchFamily="18" charset="0"/>
                <a:cs typeface="Times New Roman" pitchFamily="18" charset="0"/>
              </a:rPr>
              <a:t>TRIỆU </a:t>
            </a:r>
            <a:r>
              <a:rPr lang="en-US" b="1" i="1" dirty="0" smtClean="0">
                <a:solidFill>
                  <a:srgbClr val="898989"/>
                </a:solidFill>
                <a:latin typeface="Times New Roman" pitchFamily="18" charset="0"/>
                <a:cs typeface="Times New Roman" pitchFamily="18" charset="0"/>
              </a:rPr>
              <a:t>VĂN BẢO </a:t>
            </a:r>
            <a:r>
              <a:rPr lang="en-US" b="1" i="1" dirty="0" smtClean="0">
                <a:solidFill>
                  <a:srgbClr val="898989"/>
                </a:solidFill>
                <a:latin typeface="Times New Roman" pitchFamily="18" charset="0"/>
                <a:cs typeface="Times New Roman" pitchFamily="18" charset="0"/>
              </a:rPr>
              <a:t>QUỐC</a:t>
            </a:r>
            <a:endParaRPr lang="en-US" b="1" i="1" dirty="0" smtClean="0">
              <a:solidFill>
                <a:srgbClr val="898989"/>
              </a:solidFill>
              <a:latin typeface="Times New Roman" pitchFamily="18" charset="0"/>
              <a:cs typeface="Times New Roman" pitchFamily="18" charset="0"/>
            </a:endParaRPr>
          </a:p>
          <a:p>
            <a:pPr marL="457200" indent="-457200">
              <a:buFont typeface="+mj-lt"/>
              <a:buAutoNum type="arabicPeriod"/>
            </a:pPr>
            <a:r>
              <a:rPr lang="en-US" b="1" i="1" dirty="0" smtClean="0">
                <a:solidFill>
                  <a:srgbClr val="898989"/>
                </a:solidFill>
                <a:latin typeface="Times New Roman" pitchFamily="18" charset="0"/>
                <a:cs typeface="Times New Roman" pitchFamily="18" charset="0"/>
              </a:rPr>
              <a:t>NGUYỄN </a:t>
            </a:r>
            <a:r>
              <a:rPr lang="en-US" b="1" i="1" dirty="0" smtClean="0">
                <a:solidFill>
                  <a:srgbClr val="898989"/>
                </a:solidFill>
                <a:latin typeface="Times New Roman" pitchFamily="18" charset="0"/>
                <a:cs typeface="Times New Roman" pitchFamily="18" charset="0"/>
              </a:rPr>
              <a:t>THỊ </a:t>
            </a:r>
            <a:r>
              <a:rPr lang="en-US" b="1" i="1" dirty="0" smtClean="0">
                <a:solidFill>
                  <a:srgbClr val="898989"/>
                </a:solidFill>
                <a:latin typeface="Times New Roman" pitchFamily="18" charset="0"/>
                <a:cs typeface="Times New Roman" pitchFamily="18" charset="0"/>
              </a:rPr>
              <a:t>TƯỜNG SA</a:t>
            </a:r>
          </a:p>
          <a:p>
            <a:pPr marL="457200" indent="-457200">
              <a:buFont typeface="+mj-lt"/>
              <a:buAutoNum type="arabicPeriod"/>
            </a:pPr>
            <a:r>
              <a:rPr lang="en-US" b="1" i="1" dirty="0" smtClean="0">
                <a:solidFill>
                  <a:srgbClr val="898989"/>
                </a:solidFill>
                <a:latin typeface="Times New Roman" pitchFamily="18" charset="0"/>
                <a:cs typeface="Times New Roman" pitchFamily="18" charset="0"/>
              </a:rPr>
              <a:t>NGUYỄN </a:t>
            </a:r>
            <a:r>
              <a:rPr lang="en-US" b="1" i="1" dirty="0" smtClean="0">
                <a:solidFill>
                  <a:srgbClr val="898989"/>
                </a:solidFill>
                <a:latin typeface="Times New Roman" pitchFamily="18" charset="0"/>
                <a:cs typeface="Times New Roman" pitchFamily="18" charset="0"/>
              </a:rPr>
              <a:t>THỊ SIM</a:t>
            </a:r>
            <a:endParaRPr lang="en-US" b="1" dirty="0"/>
          </a:p>
        </p:txBody>
      </p:sp>
      <p:sp>
        <p:nvSpPr>
          <p:cNvPr id="6" name="Content Placeholder 5"/>
          <p:cNvSpPr>
            <a:spLocks noGrp="1"/>
          </p:cNvSpPr>
          <p:nvPr>
            <p:ph sz="quarter" idx="4"/>
          </p:nvPr>
        </p:nvSpPr>
        <p:spPr>
          <a:xfrm>
            <a:off x="4645025" y="2906712"/>
            <a:ext cx="4498975" cy="3951288"/>
          </a:xfrm>
        </p:spPr>
        <p:txBody>
          <a:bodyPr/>
          <a:lstStyle/>
          <a:p>
            <a:pPr marL="457200" indent="-457200">
              <a:buFont typeface="+mj-lt"/>
              <a:buAutoNum type="arabicPeriod" startAt="5"/>
            </a:pPr>
            <a:r>
              <a:rPr lang="en-US" b="1" i="1" dirty="0" smtClean="0">
                <a:solidFill>
                  <a:srgbClr val="898989"/>
                </a:solidFill>
                <a:latin typeface="Times New Roman" pitchFamily="18" charset="0"/>
                <a:cs typeface="Times New Roman" pitchFamily="18" charset="0"/>
              </a:rPr>
              <a:t>LÊ TUẤN ANH </a:t>
            </a:r>
          </a:p>
          <a:p>
            <a:pPr marL="457200" indent="-457200">
              <a:buFont typeface="+mj-lt"/>
              <a:buAutoNum type="arabicPeriod" startAt="5"/>
            </a:pPr>
            <a:r>
              <a:rPr lang="en-US" b="1" i="1" dirty="0" smtClean="0">
                <a:solidFill>
                  <a:srgbClr val="898989"/>
                </a:solidFill>
                <a:latin typeface="Times New Roman" pitchFamily="18" charset="0"/>
                <a:cs typeface="Times New Roman" pitchFamily="18" charset="0"/>
              </a:rPr>
              <a:t>HOÀNG </a:t>
            </a:r>
            <a:r>
              <a:rPr lang="en-US" b="1" i="1" dirty="0" smtClean="0">
                <a:solidFill>
                  <a:srgbClr val="898989"/>
                </a:solidFill>
                <a:latin typeface="Times New Roman" pitchFamily="18" charset="0"/>
                <a:cs typeface="Times New Roman" pitchFamily="18" charset="0"/>
              </a:rPr>
              <a:t>THỊ TRANG </a:t>
            </a:r>
            <a:r>
              <a:rPr lang="en-US" b="1" i="1" dirty="0" smtClean="0">
                <a:solidFill>
                  <a:srgbClr val="898989"/>
                </a:solidFill>
                <a:latin typeface="Times New Roman" pitchFamily="18" charset="0"/>
                <a:cs typeface="Times New Roman" pitchFamily="18" charset="0"/>
              </a:rPr>
              <a:t>ANH</a:t>
            </a:r>
          </a:p>
          <a:p>
            <a:pPr marL="457200" indent="-457200">
              <a:buFont typeface="+mj-lt"/>
              <a:buAutoNum type="arabicPeriod" startAt="5"/>
            </a:pPr>
            <a:r>
              <a:rPr lang="en-US" b="1" i="1" dirty="0" smtClean="0">
                <a:solidFill>
                  <a:srgbClr val="898989"/>
                </a:solidFill>
                <a:latin typeface="Times New Roman" pitchFamily="18" charset="0"/>
                <a:cs typeface="Times New Roman" pitchFamily="18" charset="0"/>
              </a:rPr>
              <a:t>NGUYỄN </a:t>
            </a:r>
            <a:r>
              <a:rPr lang="en-US" b="1" i="1" dirty="0" smtClean="0">
                <a:solidFill>
                  <a:srgbClr val="898989"/>
                </a:solidFill>
                <a:latin typeface="Times New Roman" pitchFamily="18" charset="0"/>
                <a:cs typeface="Times New Roman" pitchFamily="18" charset="0"/>
              </a:rPr>
              <a:t>THỊ NGỌC CHÂU </a:t>
            </a:r>
          </a:p>
          <a:p>
            <a:pPr marL="457200" indent="-457200">
              <a:buFont typeface="+mj-lt"/>
              <a:buAutoNum type="arabicPeriod" startAt="5"/>
            </a:pPr>
            <a:r>
              <a:rPr lang="en-US" b="1" i="1" dirty="0" smtClean="0">
                <a:solidFill>
                  <a:srgbClr val="898989"/>
                </a:solidFill>
                <a:latin typeface="Times New Roman" pitchFamily="18" charset="0"/>
                <a:cs typeface="Times New Roman" pitchFamily="18" charset="0"/>
              </a:rPr>
              <a:t>PHẠM </a:t>
            </a:r>
            <a:r>
              <a:rPr lang="en-US" b="1" i="1" dirty="0" smtClean="0">
                <a:solidFill>
                  <a:srgbClr val="898989"/>
                </a:solidFill>
                <a:latin typeface="Times New Roman" pitchFamily="18" charset="0"/>
                <a:cs typeface="Times New Roman" pitchFamily="18" charset="0"/>
              </a:rPr>
              <a:t>THỊ ÁNH CHUYÊN</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http://suckhoe24h.biz/wp-content/uploads/2015/06/benh-viem-phe-quan.jpg"/>
          <p:cNvPicPr>
            <a:picLocks noChangeAspect="1" noChangeArrowheads="1"/>
          </p:cNvPicPr>
          <p:nvPr/>
        </p:nvPicPr>
        <p:blipFill>
          <a:blip r:embed="rId2"/>
          <a:srcRect/>
          <a:stretch>
            <a:fillRect/>
          </a:stretch>
        </p:blipFill>
        <p:spPr bwMode="auto">
          <a:xfrm>
            <a:off x="762000" y="228600"/>
            <a:ext cx="7805738"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latin typeface="Times New Roman" pitchFamily="18" charset="0"/>
                <a:cs typeface="Times New Roman" pitchFamily="18" charset="0"/>
              </a:rPr>
              <a:t>IV. CHẨN ĐOÁN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repeatCount="indefinite"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z="2800" smtClean="0">
                <a:latin typeface="Times New Roman" pitchFamily="18" charset="0"/>
                <a:cs typeface="Times New Roman" pitchFamily="18" charset="0"/>
              </a:rPr>
              <a:t>LÂM SÀNG</a:t>
            </a:r>
          </a:p>
        </p:txBody>
      </p:sp>
      <p:sp>
        <p:nvSpPr>
          <p:cNvPr id="25602" name="Rectangle 2"/>
          <p:cNvSpPr>
            <a:spLocks noChangeArrowheads="1"/>
          </p:cNvSpPr>
          <p:nvPr/>
        </p:nvSpPr>
        <p:spPr bwMode="auto">
          <a:xfrm>
            <a:off x="228600" y="1028700"/>
            <a:ext cx="8534400" cy="4154488"/>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1. </a:t>
            </a:r>
            <a:r>
              <a:rPr lang="vi-VN" sz="2400" i="1">
                <a:solidFill>
                  <a:srgbClr val="FF0000"/>
                </a:solidFill>
                <a:latin typeface="Times New Roman" pitchFamily="18" charset="0"/>
                <a:cs typeface="Times New Roman" pitchFamily="18" charset="0"/>
              </a:rPr>
              <a:t>Viêm phế quản mạn không tắc nghẽn </a:t>
            </a:r>
            <a:endParaRPr lang="en-US" sz="2400" i="1">
              <a:solidFill>
                <a:srgbClr val="FF0000"/>
              </a:solidFill>
              <a:latin typeface="Times New Roman" pitchFamily="18" charset="0"/>
              <a:cs typeface="Times New Roman" pitchFamily="18" charset="0"/>
            </a:endParaRPr>
          </a:p>
          <a:p>
            <a:r>
              <a:rPr lang="en-US" sz="2400" i="1">
                <a:solidFill>
                  <a:srgbClr val="FF0000"/>
                </a:solidFill>
                <a:latin typeface="Times New Roman" pitchFamily="18" charset="0"/>
                <a:cs typeface="Times New Roman" pitchFamily="18" charset="0"/>
              </a:rPr>
              <a:t>                </a:t>
            </a:r>
            <a:r>
              <a:rPr lang="vi-VN" sz="2400" i="1">
                <a:solidFill>
                  <a:srgbClr val="FF0000"/>
                </a:solidFill>
                <a:latin typeface="Times New Roman" pitchFamily="18" charset="0"/>
                <a:cs typeface="Times New Roman" pitchFamily="18" charset="0"/>
              </a:rPr>
              <a:t>(Viêm phế quản mạn đơn thuần)</a:t>
            </a:r>
          </a:p>
          <a:p>
            <a:r>
              <a:rPr lang="vi-VN" sz="2400">
                <a:latin typeface="Times New Roman" pitchFamily="18" charset="0"/>
                <a:cs typeface="Times New Roman" pitchFamily="18" charset="0"/>
              </a:rPr>
              <a:t>Ho là triệu chứng khiến bệnh nhân đến khám bệnh. Ho cách quãng hay kéo dài, thường kèm khạc đàm, lúc đầu thường ho vào buổi sáng, về sau ho dễ xuất hiện khi hít chất kích thích và cuối cùng ho kéo dài. Giai đoạn này dễ bỏ qua.</a:t>
            </a:r>
          </a:p>
          <a:p>
            <a:r>
              <a:rPr lang="vi-VN" sz="2400">
                <a:latin typeface="Times New Roman" pitchFamily="18" charset="0"/>
                <a:cs typeface="Times New Roman" pitchFamily="18" charset="0"/>
              </a:rPr>
              <a:t>Đàm lúc đầu nhầy, khi bội nhiễm trở nên mủ và số lượng nhiều hơn. Ho khạc đàm có thể còn kéo dài 6 tháng sau khi ngưng hút thuốc lá.</a:t>
            </a:r>
          </a:p>
          <a:p>
            <a:r>
              <a:rPr lang="vi-VN" sz="2400">
                <a:latin typeface="Times New Roman" pitchFamily="18" charset="0"/>
                <a:cs typeface="Times New Roman" pitchFamily="18" charset="0"/>
              </a:rPr>
              <a:t>Khó thở khi gắng sức đôi khi có trong giai đoạn này, có lẽ do thừa cân, kém vận động, tăng HbCO trong máu do hút thuốc.</a:t>
            </a:r>
          </a:p>
          <a:p>
            <a:r>
              <a:rPr lang="vi-VN" sz="2400">
                <a:latin typeface="Times New Roman" pitchFamily="18" charset="0"/>
                <a:cs typeface="Times New Roman" pitchFamily="18" charset="0"/>
              </a:rPr>
              <a:t>Khám thực thể đôi khi phát hiện ran ẩm và mất khi hít sâu hay ho.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z="2800" smtClean="0">
                <a:latin typeface="Times New Roman" pitchFamily="18" charset="0"/>
                <a:cs typeface="Times New Roman" pitchFamily="18" charset="0"/>
              </a:rPr>
              <a:t> LÂM SÀNG (tt)</a:t>
            </a:r>
          </a:p>
        </p:txBody>
      </p:sp>
      <p:sp>
        <p:nvSpPr>
          <p:cNvPr id="26626" name="Rectangle 2"/>
          <p:cNvSpPr>
            <a:spLocks noChangeArrowheads="1"/>
          </p:cNvSpPr>
          <p:nvPr/>
        </p:nvSpPr>
        <p:spPr bwMode="auto">
          <a:xfrm>
            <a:off x="228600" y="1028700"/>
            <a:ext cx="8534400" cy="2308225"/>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2. </a:t>
            </a:r>
            <a:r>
              <a:rPr lang="vi-VN" sz="2400" i="1">
                <a:solidFill>
                  <a:srgbClr val="FF0000"/>
                </a:solidFill>
                <a:latin typeface="Times New Roman" pitchFamily="18" charset="0"/>
                <a:cs typeface="Times New Roman" pitchFamily="18" charset="0"/>
              </a:rPr>
              <a:t>Viêm phế quản mạn tắc nghẽn dạng hen</a:t>
            </a:r>
          </a:p>
          <a:p>
            <a:r>
              <a:rPr lang="vi-VN" sz="2400">
                <a:latin typeface="Times New Roman" pitchFamily="18" charset="0"/>
                <a:cs typeface="Times New Roman" pitchFamily="18" charset="0"/>
              </a:rPr>
              <a:t>Ngoài ho khạc đàm, bệnh nhân thường than phiền về triệu chứng khó thở: xuất hiện từng cơn, phần lớn sau nhiễm trùng, tiếp xúc với các kích thích (lạnh, gắng sức, dị nguyên, khí độc...).</a:t>
            </a:r>
          </a:p>
          <a:p>
            <a:r>
              <a:rPr lang="vi-VN" sz="2400">
                <a:latin typeface="Times New Roman" pitchFamily="18" charset="0"/>
                <a:cs typeface="Times New Roman" pitchFamily="18" charset="0"/>
              </a:rPr>
              <a:t>Khám trong cơn khó thở phát hiện ran rít, ngáy khi thở ra, đôi khi có ran ẩm, thường mất khi ho.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z="2800" smtClean="0">
                <a:latin typeface="Times New Roman" pitchFamily="18" charset="0"/>
                <a:cs typeface="Times New Roman" pitchFamily="18" charset="0"/>
              </a:rPr>
              <a:t> LÂM SÀNG (tt)</a:t>
            </a:r>
          </a:p>
        </p:txBody>
      </p:sp>
      <p:sp>
        <p:nvSpPr>
          <p:cNvPr id="3" name="Rectangle 2"/>
          <p:cNvSpPr/>
          <p:nvPr/>
        </p:nvSpPr>
        <p:spPr>
          <a:xfrm>
            <a:off x="381000" y="1447800"/>
            <a:ext cx="8229600" cy="2678113"/>
          </a:xfrm>
          <a:prstGeom prst="rect">
            <a:avLst/>
          </a:prstGeom>
        </p:spPr>
        <p:txBody>
          <a:bodyPr>
            <a:spAutoFit/>
          </a:bodyPr>
          <a:lstStyle/>
          <a:p>
            <a:pPr>
              <a:spcBef>
                <a:spcPts val="0"/>
              </a:spcBef>
              <a:spcAft>
                <a:spcPts val="0"/>
              </a:spcAft>
              <a:defRPr/>
            </a:pPr>
            <a:r>
              <a:rPr lang="en-US" sz="2800" dirty="0">
                <a:latin typeface="+mj-lt"/>
                <a:cs typeface="+mn-cs"/>
              </a:rPr>
              <a:t>3. </a:t>
            </a:r>
            <a:r>
              <a:rPr lang="vi-VN" sz="2800" i="1" dirty="0">
                <a:solidFill>
                  <a:srgbClr val="FF0000"/>
                </a:solidFill>
                <a:latin typeface="+mj-lt"/>
                <a:cs typeface="+mn-cs"/>
              </a:rPr>
              <a:t>Viêm phế quản mạn tắc nghẽn dạng khí phế thủng</a:t>
            </a:r>
          </a:p>
          <a:p>
            <a:pPr>
              <a:spcBef>
                <a:spcPts val="0"/>
              </a:spcBef>
              <a:spcAft>
                <a:spcPts val="0"/>
              </a:spcAft>
              <a:defRPr/>
            </a:pPr>
            <a:r>
              <a:rPr lang="vi-VN" sz="2800" dirty="0">
                <a:latin typeface="+mj-lt"/>
                <a:cs typeface="+mn-cs"/>
              </a:rPr>
              <a:t>Khó thở khi gắng sức là triệu chứng chủ quan nổi bật, khi nặng hơn bệnh nhân khó thở cả khi nghĩ ngơi.</a:t>
            </a:r>
          </a:p>
          <a:p>
            <a:pPr>
              <a:spcBef>
                <a:spcPts val="0"/>
              </a:spcBef>
              <a:spcAft>
                <a:spcPts val="0"/>
              </a:spcAft>
              <a:defRPr/>
            </a:pPr>
            <a:r>
              <a:rPr lang="vi-VN" sz="2800" dirty="0">
                <a:latin typeface="+mj-lt"/>
                <a:cs typeface="+mn-cs"/>
              </a:rPr>
              <a:t>Ho khạc đàm trong giai đoạn này mất dần.</a:t>
            </a:r>
          </a:p>
          <a:p>
            <a:pPr>
              <a:spcBef>
                <a:spcPts val="0"/>
              </a:spcBef>
              <a:spcAft>
                <a:spcPts val="0"/>
              </a:spcAft>
              <a:defRPr/>
            </a:pPr>
            <a:r>
              <a:rPr lang="vi-VN" sz="2800" dirty="0">
                <a:latin typeface="+mj-lt"/>
                <a:cs typeface="+mn-cs"/>
              </a:rPr>
              <a:t>Khám: lồng ngực hình thùng, thở ra kéo dài, rì rào phế nang giảm hay mất</a:t>
            </a:r>
            <a:r>
              <a:rPr lang="vi-VN" dirty="0">
                <a:latin typeface="+mn-lt"/>
                <a:cs typeface="+mn-cs"/>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endParaRPr lang="en-US" smtClean="0"/>
          </a:p>
        </p:txBody>
      </p:sp>
      <p:pic>
        <p:nvPicPr>
          <p:cNvPr id="28674" name="Picture 2" descr="http://viemphequan.net/wp-content/uploads/2016/05/giup-ban-nhan-biet-6-dau-hieu-trieu-chung-benh-phoi.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z="2800" smtClean="0">
                <a:latin typeface="Times New Roman" pitchFamily="18" charset="0"/>
                <a:cs typeface="Times New Roman" pitchFamily="18" charset="0"/>
              </a:rPr>
              <a:t> CẬN LÂM SÀNG</a:t>
            </a:r>
          </a:p>
        </p:txBody>
      </p:sp>
      <p:sp>
        <p:nvSpPr>
          <p:cNvPr id="29698" name="Rectangle 2"/>
          <p:cNvSpPr>
            <a:spLocks noChangeArrowheads="1"/>
          </p:cNvSpPr>
          <p:nvPr/>
        </p:nvSpPr>
        <p:spPr bwMode="auto">
          <a:xfrm>
            <a:off x="228600" y="1143000"/>
            <a:ext cx="8458200" cy="5632450"/>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1. </a:t>
            </a:r>
            <a:r>
              <a:rPr lang="vi-VN" sz="2400">
                <a:latin typeface="Times New Roman" pitchFamily="18" charset="0"/>
                <a:cs typeface="Times New Roman" pitchFamily="18" charset="0"/>
              </a:rPr>
              <a:t>Xét nghiệm </a:t>
            </a:r>
            <a:r>
              <a:rPr lang="en-US" sz="2400">
                <a:latin typeface="Times New Roman" pitchFamily="18" charset="0"/>
                <a:cs typeface="Times New Roman" pitchFamily="18" charset="0"/>
              </a:rPr>
              <a:t>huyết học : Công thức máu</a:t>
            </a:r>
          </a:p>
          <a:p>
            <a:r>
              <a:rPr lang="en-US" sz="2400">
                <a:latin typeface="Times New Roman" pitchFamily="18" charset="0"/>
                <a:cs typeface="Times New Roman" pitchFamily="18" charset="0"/>
              </a:rPr>
              <a:t>2. </a:t>
            </a:r>
            <a:r>
              <a:rPr lang="vi-VN" sz="2400">
                <a:latin typeface="Times New Roman" pitchFamily="18" charset="0"/>
                <a:cs typeface="Times New Roman" pitchFamily="18" charset="0"/>
              </a:rPr>
              <a:t>Xét nghiệm sinh hoá</a:t>
            </a:r>
          </a:p>
          <a:p>
            <a:pPr>
              <a:buFont typeface="Arial" charset="0"/>
              <a:buChar char="•"/>
            </a:pPr>
            <a:r>
              <a:rPr lang="vi-VN" sz="2400">
                <a:latin typeface="Times New Roman" pitchFamily="18" charset="0"/>
                <a:cs typeface="Times New Roman" pitchFamily="18" charset="0"/>
              </a:rPr>
              <a:t>Đo IgA, IgG, IgM để phát hiện hội chứng giảm kháng thể.</a:t>
            </a:r>
          </a:p>
          <a:p>
            <a:pPr>
              <a:buFont typeface="Arial" charset="0"/>
              <a:buChar char="•"/>
            </a:pPr>
            <a:r>
              <a:rPr lang="vi-VN" sz="2400">
                <a:latin typeface="Times New Roman" pitchFamily="18" charset="0"/>
                <a:cs typeface="Times New Roman" pitchFamily="18" charset="0"/>
              </a:rPr>
              <a:t>Đo a1 protease inhibitor.</a:t>
            </a:r>
          </a:p>
          <a:p>
            <a:pPr>
              <a:buFont typeface="Arial" charset="0"/>
              <a:buChar char="•"/>
            </a:pPr>
            <a:r>
              <a:rPr lang="vi-VN" sz="2400">
                <a:latin typeface="Times New Roman" pitchFamily="18" charset="0"/>
                <a:cs typeface="Times New Roman" pitchFamily="18" charset="0"/>
              </a:rPr>
              <a:t>Khí máu động mạch giúp theo dõi diễn tiến và mức độ suy hô hấp.</a:t>
            </a:r>
          </a:p>
          <a:p>
            <a:r>
              <a:rPr lang="en-US" sz="2400">
                <a:latin typeface="Times New Roman" pitchFamily="18" charset="0"/>
                <a:cs typeface="Times New Roman" pitchFamily="18" charset="0"/>
              </a:rPr>
              <a:t>3. </a:t>
            </a:r>
            <a:r>
              <a:rPr lang="vi-VN" sz="2400">
                <a:latin typeface="Times New Roman" pitchFamily="18" charset="0"/>
                <a:cs typeface="Times New Roman" pitchFamily="18" charset="0"/>
              </a:rPr>
              <a:t>Vi trùng học</a:t>
            </a:r>
            <a:r>
              <a:rPr lang="en-US" sz="2400">
                <a:latin typeface="Times New Roman" pitchFamily="18" charset="0"/>
                <a:cs typeface="Times New Roman" pitchFamily="18" charset="0"/>
              </a:rPr>
              <a:t> : </a:t>
            </a:r>
            <a:r>
              <a:rPr lang="vi-VN" sz="2400">
                <a:latin typeface="Times New Roman" pitchFamily="18" charset="0"/>
                <a:cs typeface="Times New Roman" pitchFamily="18" charset="0"/>
              </a:rPr>
              <a:t>Nhuộm và cấy vi khuẩn.</a:t>
            </a:r>
          </a:p>
          <a:p>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Hemophillus và pneumococcus là 2 vi khuẩn thường gặp nhất </a:t>
            </a:r>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trong viêm phế quản mạn.</a:t>
            </a:r>
          </a:p>
          <a:p>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Vi khuẩn khác: Bramhamella catharrhalis, Pseudomonas aerusinosa, Staphylococcus.</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4. X-quang tim phổi thẳng</a:t>
            </a:r>
            <a:endParaRPr lang="vi-VN" sz="2400">
              <a:latin typeface="Times New Roman" pitchFamily="18" charset="0"/>
              <a:cs typeface="Times New Roman" pitchFamily="18" charset="0"/>
            </a:endParaRPr>
          </a:p>
          <a:p>
            <a:r>
              <a:rPr lang="en-US" sz="2400">
                <a:latin typeface="Times New Roman" pitchFamily="18" charset="0"/>
                <a:cs typeface="Times New Roman" pitchFamily="18" charset="0"/>
              </a:rPr>
              <a:t>5. </a:t>
            </a:r>
            <a:r>
              <a:rPr lang="vi-VN" sz="2400">
                <a:latin typeface="Times New Roman" pitchFamily="18" charset="0"/>
                <a:cs typeface="Times New Roman" pitchFamily="18" charset="0"/>
              </a:rPr>
              <a:t>Nội soi phế quản</a:t>
            </a:r>
          </a:p>
          <a:p>
            <a:r>
              <a:rPr lang="vi-VN" sz="2400">
                <a:latin typeface="Times New Roman" pitchFamily="18" charset="0"/>
                <a:cs typeface="Times New Roman" pitchFamily="18" charset="0"/>
              </a:rPr>
              <a:t>Giúp loại trừ một số bệnh có triệu chứng giống hay đi kèm viêm phế quản mạn: K</a:t>
            </a:r>
            <a:r>
              <a:rPr lang="en-US" sz="2400">
                <a:latin typeface="Times New Roman" pitchFamily="18" charset="0"/>
                <a:cs typeface="Times New Roman" pitchFamily="18" charset="0"/>
              </a:rPr>
              <a:t> phế quản</a:t>
            </a:r>
            <a:r>
              <a:rPr lang="vi-VN" sz="2400">
                <a:latin typeface="Times New Roman" pitchFamily="18" charset="0"/>
                <a:cs typeface="Times New Roman" pitchFamily="18" charset="0"/>
              </a:rPr>
              <a:t>, lao, dò hạch lao vào phế quản, hít dị vật…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smtClean="0">
                <a:latin typeface="Times New Roman" pitchFamily="18" charset="0"/>
                <a:cs typeface="Times New Roman" pitchFamily="18" charset="0"/>
              </a:rPr>
              <a:t>VI. ĐIỀU TRỊ</a:t>
            </a:r>
          </a:p>
        </p:txBody>
      </p:sp>
      <p:pic>
        <p:nvPicPr>
          <p:cNvPr id="4" name="Picture 2" descr="http://baokhikhang.vn/uploads/500x500xgiap,P20phap,P20moi,281,29.png.pagespeed.ic.iTCKrRMxiQ.jpg"/>
          <p:cNvPicPr>
            <a:picLocks noChangeAspect="1" noChangeArrowheads="1"/>
          </p:cNvPicPr>
          <p:nvPr/>
        </p:nvPicPr>
        <p:blipFill>
          <a:blip r:embed="rId2"/>
          <a:srcRect t="31945"/>
          <a:stretch>
            <a:fillRect/>
          </a:stretch>
        </p:blipFill>
        <p:spPr bwMode="auto">
          <a:xfrm>
            <a:off x="1676400" y="3048000"/>
            <a:ext cx="6248400" cy="358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Down Arrow Callout 4"/>
          <p:cNvSpPr/>
          <p:nvPr/>
        </p:nvSpPr>
        <p:spPr>
          <a:xfrm>
            <a:off x="2514600" y="1295400"/>
            <a:ext cx="4800600" cy="1676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24" name="TextBox 5"/>
          <p:cNvSpPr txBox="1">
            <a:spLocks noChangeArrowheads="1"/>
          </p:cNvSpPr>
          <p:nvPr/>
        </p:nvSpPr>
        <p:spPr bwMode="auto">
          <a:xfrm>
            <a:off x="2667000" y="1295400"/>
            <a:ext cx="4495800" cy="954088"/>
          </a:xfrm>
          <a:prstGeom prst="rect">
            <a:avLst/>
          </a:prstGeom>
          <a:noFill/>
          <a:ln w="9525">
            <a:noFill/>
            <a:miter lim="800000"/>
            <a:headEnd/>
            <a:tailEnd/>
          </a:ln>
        </p:spPr>
        <p:txBody>
          <a:bodyPr>
            <a:spAutoFit/>
          </a:bodyPr>
          <a:lstStyle/>
          <a:p>
            <a:pPr algn="ctr"/>
            <a:r>
              <a:rPr lang="en-US" sz="2800">
                <a:solidFill>
                  <a:srgbClr val="FFFF00"/>
                </a:solidFill>
                <a:latin typeface="Times New Roman" pitchFamily="18" charset="0"/>
                <a:cs typeface="Times New Roman" pitchFamily="18" charset="0"/>
              </a:rPr>
              <a:t>KIỂM SOÁT</a:t>
            </a:r>
          </a:p>
          <a:p>
            <a:pPr algn="ctr"/>
            <a:r>
              <a:rPr lang="en-US" sz="2800">
                <a:solidFill>
                  <a:srgbClr val="FFFF00"/>
                </a:solidFill>
                <a:latin typeface="Times New Roman" pitchFamily="18" charset="0"/>
                <a:cs typeface="Times New Roman" pitchFamily="18" charset="0"/>
              </a:rPr>
              <a:t> VIÊM PHẾ QUẢN MẠN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z="2800" smtClean="0">
                <a:latin typeface="Times New Roman" pitchFamily="18" charset="0"/>
                <a:cs typeface="Times New Roman" pitchFamily="18" charset="0"/>
              </a:rPr>
              <a:t>VI. ĐIỀU TRỊ (tt)</a:t>
            </a:r>
          </a:p>
        </p:txBody>
      </p:sp>
      <p:sp>
        <p:nvSpPr>
          <p:cNvPr id="31746" name="Rectangle 2"/>
          <p:cNvSpPr>
            <a:spLocks noChangeArrowheads="1"/>
          </p:cNvSpPr>
          <p:nvPr/>
        </p:nvSpPr>
        <p:spPr bwMode="auto">
          <a:xfrm>
            <a:off x="304800" y="1143000"/>
            <a:ext cx="8458200" cy="6462713"/>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VI.1 </a:t>
            </a:r>
            <a:r>
              <a:rPr lang="vi-VN" sz="2400">
                <a:latin typeface="Times New Roman" pitchFamily="18" charset="0"/>
                <a:cs typeface="Times New Roman" pitchFamily="18" charset="0"/>
              </a:rPr>
              <a:t>Kháng sinh</a:t>
            </a:r>
          </a:p>
          <a:p>
            <a:r>
              <a:rPr lang="vi-VN" sz="2400">
                <a:latin typeface="Times New Roman" pitchFamily="18" charset="0"/>
                <a:cs typeface="Times New Roman" pitchFamily="18" charset="0"/>
              </a:rPr>
              <a:t>Chỉ sử dụng kháng sinh khi có dấu hiệu nhiễm trùng (sốt, đàm tăng số lượng, đổi màu…).</a:t>
            </a:r>
          </a:p>
          <a:p>
            <a:r>
              <a:rPr lang="vi-VN" sz="2400">
                <a:latin typeface="Times New Roman" pitchFamily="18" charset="0"/>
                <a:cs typeface="Times New Roman" pitchFamily="18" charset="0"/>
              </a:rPr>
              <a:t>Kháng sinh ban đầu thường là nhóm có phổ rộng đối với các vi khuẩn thường gặp nhất như Amoxicilline, Erythromycine). Nếu lâm sàng không đáp ứng với các thuốc trên thì chuyển sang Cephalosporin thế hệ 2 hoặc Fluoroquinolone.</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VI.2 </a:t>
            </a:r>
            <a:r>
              <a:rPr lang="vi-VN" sz="2400">
                <a:latin typeface="Times New Roman" pitchFamily="18" charset="0"/>
                <a:cs typeface="Times New Roman" pitchFamily="18" charset="0"/>
              </a:rPr>
              <a:t>Điều trị triệu chứng</a:t>
            </a:r>
          </a:p>
          <a:p>
            <a:r>
              <a:rPr lang="vi-VN" sz="2400">
                <a:latin typeface="Times New Roman" pitchFamily="18" charset="0"/>
                <a:cs typeface="Times New Roman" pitchFamily="18" charset="0"/>
              </a:rPr>
              <a:t>Thuốc dãn phế quản nên dùng bằng đường khí dung (Ventolin, Bricanyl, Combivent…).</a:t>
            </a:r>
          </a:p>
          <a:p>
            <a:r>
              <a:rPr lang="vi-VN" sz="2400">
                <a:latin typeface="Times New Roman" pitchFamily="18" charset="0"/>
                <a:cs typeface="Times New Roman" pitchFamily="18" charset="0"/>
              </a:rPr>
              <a:t>Corticoide chỉ sử dụng trong đợt cấp.</a:t>
            </a:r>
          </a:p>
          <a:p>
            <a:r>
              <a:rPr lang="vi-VN" sz="2400">
                <a:latin typeface="Times New Roman" pitchFamily="18" charset="0"/>
                <a:cs typeface="Times New Roman" pitchFamily="18" charset="0"/>
              </a:rPr>
              <a:t>Oxy trị liệu khi có dấu hiệu suy hô hấp cấp, dùng oxy kéo dài khi bệnh nhân có suy hô hấp mạn tính nhằm duy trì Pa02 từ 60 đến 80mmHg.</a:t>
            </a:r>
          </a:p>
          <a:p>
            <a:r>
              <a:rPr lang="vi-VN" sz="2400">
                <a:latin typeface="Times New Roman" pitchFamily="18" charset="0"/>
                <a:cs typeface="Times New Roman" pitchFamily="18" charset="0"/>
              </a:rPr>
              <a:t>Kết hợp vật lý trị liệu hô hấp.</a:t>
            </a:r>
          </a:p>
          <a:p>
            <a:endParaRPr lang="en-US">
              <a:latin typeface="Calibri" pitchFamily="34" charset="0"/>
            </a:endParaRPr>
          </a:p>
          <a:p>
            <a:endParaRPr lang="en-US">
              <a:latin typeface="Calibri" pitchFamily="34" charset="0"/>
            </a:endParaRPr>
          </a:p>
          <a:p>
            <a:endParaRPr lang="vi-VN"/>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smtClean="0">
                <a:latin typeface="Times New Roman" pitchFamily="18" charset="0"/>
                <a:cs typeface="Times New Roman" pitchFamily="18" charset="0"/>
              </a:rPr>
              <a:t>VII. PHÒNG BỆNH</a:t>
            </a:r>
          </a:p>
        </p:txBody>
      </p:sp>
      <p:sp>
        <p:nvSpPr>
          <p:cNvPr id="32770" name="Rectangle 1"/>
          <p:cNvSpPr>
            <a:spLocks noChangeArrowheads="1"/>
          </p:cNvSpPr>
          <p:nvPr/>
        </p:nvSpPr>
        <p:spPr bwMode="auto">
          <a:xfrm>
            <a:off x="0" y="1524000"/>
            <a:ext cx="7943850" cy="1754188"/>
          </a:xfrm>
          <a:prstGeom prst="rect">
            <a:avLst/>
          </a:prstGeom>
          <a:solidFill>
            <a:srgbClr val="FFFFFF"/>
          </a:solidFill>
          <a:ln w="9525">
            <a:noFill/>
            <a:miter lim="800000"/>
            <a:headEnd/>
            <a:tailEnd/>
          </a:ln>
        </p:spPr>
        <p:txBody>
          <a:bodyPr wrap="none" lIns="0" tIns="0" rIns="0" bIns="0" anchor="ctr">
            <a:spAutoFit/>
          </a:bodyPr>
          <a:lstStyle/>
          <a:p>
            <a:r>
              <a:rPr lang="en-US" sz="2400">
                <a:solidFill>
                  <a:srgbClr val="333333"/>
                </a:solidFill>
                <a:latin typeface="Times New Roman" pitchFamily="18" charset="0"/>
                <a:cs typeface="Times New Roman" pitchFamily="18" charset="0"/>
              </a:rPr>
              <a:t> Phòng bệnh khi còn ở giai đoạn viêm phế quản mạn đơn thuần: </a:t>
            </a:r>
          </a:p>
          <a:p>
            <a:pPr lvl="2">
              <a:buFont typeface="Wingdings" pitchFamily="2" charset="2"/>
              <a:buChar char="§"/>
            </a:pPr>
            <a:r>
              <a:rPr lang="en-US" sz="2400">
                <a:solidFill>
                  <a:srgbClr val="333333"/>
                </a:solidFill>
                <a:latin typeface="Times New Roman" pitchFamily="18" charset="0"/>
                <a:cs typeface="Times New Roman" pitchFamily="18" charset="0"/>
              </a:rPr>
              <a:t> Ngưng thuốc lá</a:t>
            </a:r>
          </a:p>
          <a:p>
            <a:pPr lvl="2">
              <a:buFont typeface="Wingdings" pitchFamily="2" charset="2"/>
              <a:buChar char="§"/>
            </a:pPr>
            <a:r>
              <a:rPr lang="en-US" sz="2400">
                <a:solidFill>
                  <a:srgbClr val="333333"/>
                </a:solidFill>
                <a:latin typeface="Times New Roman" pitchFamily="18" charset="0"/>
                <a:cs typeface="Times New Roman" pitchFamily="18" charset="0"/>
              </a:rPr>
              <a:t> Điều trị tốt các đợt nhiễm trùng</a:t>
            </a:r>
          </a:p>
          <a:p>
            <a:pPr lvl="2">
              <a:buFont typeface="Wingdings" pitchFamily="2" charset="2"/>
              <a:buChar char="§"/>
            </a:pPr>
            <a:r>
              <a:rPr lang="en-US" sz="2400">
                <a:solidFill>
                  <a:srgbClr val="333333"/>
                </a:solidFill>
                <a:latin typeface="Times New Roman" pitchFamily="18" charset="0"/>
                <a:cs typeface="Times New Roman" pitchFamily="18" charset="0"/>
              </a:rPr>
              <a:t> Vật lý trị liệu hô hấp</a:t>
            </a:r>
            <a:r>
              <a:rPr lang="en-US" sz="900">
                <a:solidFill>
                  <a:srgbClr val="333333"/>
                </a:solidFill>
              </a:rPr>
              <a:t>.</a:t>
            </a:r>
            <a:endParaRPr lang="en-US" sz="800"/>
          </a:p>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2800" smtClean="0">
                <a:latin typeface="Times New Roman" pitchFamily="18" charset="0"/>
                <a:cs typeface="Times New Roman" pitchFamily="18" charset="0"/>
              </a:rPr>
              <a:t>I. ĐỊNH NGHĨA</a:t>
            </a:r>
          </a:p>
        </p:txBody>
      </p:sp>
      <p:sp>
        <p:nvSpPr>
          <p:cNvPr id="3" name="Rectangle 2"/>
          <p:cNvSpPr>
            <a:spLocks noChangeArrowheads="1"/>
          </p:cNvSpPr>
          <p:nvPr/>
        </p:nvSpPr>
        <p:spPr bwMode="auto">
          <a:xfrm>
            <a:off x="304800" y="1143000"/>
            <a:ext cx="8534400" cy="5448300"/>
          </a:xfrm>
          <a:prstGeom prst="rect">
            <a:avLst/>
          </a:prstGeom>
          <a:noFill/>
          <a:ln w="9525">
            <a:noFill/>
            <a:miter lim="800000"/>
            <a:headEnd/>
            <a:tailEnd/>
          </a:ln>
        </p:spPr>
        <p:txBody>
          <a:bodyPr>
            <a:spAutoFit/>
          </a:bodyPr>
          <a:lstStyle/>
          <a:p>
            <a:r>
              <a:rPr lang="vi-VN" sz="2400">
                <a:latin typeface="Times New Roman" pitchFamily="18" charset="0"/>
                <a:cs typeface="Times New Roman" pitchFamily="18" charset="0"/>
              </a:rPr>
              <a:t>Viêm phế quản mãn là bệnh đặc trưng bởi sự tạo lập đàm nhớt nhiều trong phế quản và biểu hiện ho khạc đàm tối thiểu 3 tháng liên tục trong một năm, kéo dài trong hai năm liên tiếp.</a:t>
            </a:r>
            <a:endParaRPr lang="en-US" sz="2400">
              <a:latin typeface="Times New Roman" pitchFamily="18" charset="0"/>
              <a:cs typeface="Times New Roman" pitchFamily="18" charset="0"/>
            </a:endParaRPr>
          </a:p>
          <a:p>
            <a:r>
              <a:rPr lang="vi-VN" sz="2400" u="sng">
                <a:latin typeface="Times New Roman" pitchFamily="18" charset="0"/>
                <a:cs typeface="Times New Roman" pitchFamily="18" charset="0"/>
              </a:rPr>
              <a:t>Người ta phân làm 3 loại viêm phế quản mãn dựa vào </a:t>
            </a:r>
            <a:r>
              <a:rPr lang="vi-VN" sz="2400" i="1">
                <a:solidFill>
                  <a:srgbClr val="FF0000"/>
                </a:solidFill>
                <a:latin typeface="Times New Roman" pitchFamily="18" charset="0"/>
                <a:cs typeface="Times New Roman" pitchFamily="18" charset="0"/>
              </a:rPr>
              <a:t>bệnh sinh, điều trị và tiên lượng:</a:t>
            </a:r>
          </a:p>
          <a:p>
            <a:pPr>
              <a:buFont typeface="Arial" charset="0"/>
              <a:buChar char="•"/>
            </a:pPr>
            <a:r>
              <a:rPr lang="vi-VN" sz="2400">
                <a:latin typeface="Times New Roman" pitchFamily="18" charset="0"/>
                <a:cs typeface="Times New Roman" pitchFamily="18" charset="0"/>
              </a:rPr>
              <a:t>Viêm phế quản mạn đơn thuần (viêm phế quản mạn không tắc nghẽn): biểu hiện chủ yếu ở đường thở trung tâm và phế quản có phản ứng bình thường với các kích thích và có tiên lượng tốt.</a:t>
            </a:r>
          </a:p>
          <a:p>
            <a:pPr>
              <a:buFont typeface="Arial" charset="0"/>
              <a:buChar char="•"/>
            </a:pPr>
            <a:r>
              <a:rPr lang="vi-VN" sz="2400">
                <a:latin typeface="Times New Roman" pitchFamily="18" charset="0"/>
                <a:cs typeface="Times New Roman" pitchFamily="18" charset="0"/>
              </a:rPr>
              <a:t>VPQM tắc nghẽn dạng co thắt (dạng hen): có sự tăng phản ứng phế quản với các kích thích một cách bẩm sinh hay mắc phải.</a:t>
            </a:r>
          </a:p>
          <a:p>
            <a:pPr>
              <a:buFont typeface="Arial" charset="0"/>
              <a:buChar char="•"/>
            </a:pPr>
            <a:r>
              <a:rPr lang="vi-VN" sz="2400">
                <a:latin typeface="Times New Roman" pitchFamily="18" charset="0"/>
                <a:cs typeface="Times New Roman" pitchFamily="18" charset="0"/>
              </a:rPr>
              <a:t>VPQM tắc nghẽn dạng khí phế thủng: biểu hiện sự tắc nghẽn đường hô hấp ngoại biên (phế quản, tiểu phế quản &lt; 2mm) và có tiên lượng xấu.</a:t>
            </a:r>
          </a:p>
          <a:p>
            <a:endParaRPr lang="en-US">
              <a:latin typeface="Calibri" pitchFamily="34" charset="0"/>
            </a:endParaRPr>
          </a:p>
          <a:p>
            <a:endParaRPr lang="en-US">
              <a:latin typeface="Calibri"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51"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770" decel="100000"/>
                                        <p:tgtEl>
                                          <p:spTgt spid="3">
                                            <p:txEl>
                                              <p:pRg st="2" end="2"/>
                                            </p:txEl>
                                          </p:spTgt>
                                        </p:tgtEl>
                                      </p:cBhvr>
                                    </p:animEffect>
                                    <p:animScale>
                                      <p:cBhvr>
                                        <p:cTn id="27" dur="770" decel="100000"/>
                                        <p:tgtEl>
                                          <p:spTgt spid="3">
                                            <p:txEl>
                                              <p:pRg st="2" end="2"/>
                                            </p:txEl>
                                          </p:spTgt>
                                        </p:tgtEl>
                                      </p:cBhvr>
                                      <p:from x="10000" y="10000"/>
                                      <p:to x="200000" y="450000"/>
                                    </p:animScale>
                                    <p:animScale>
                                      <p:cBhvr>
                                        <p:cTn id="28" dur="1230" accel="100000" fill="hold">
                                          <p:stCondLst>
                                            <p:cond delay="770"/>
                                          </p:stCondLst>
                                        </p:cTn>
                                        <p:tgtEl>
                                          <p:spTgt spid="3">
                                            <p:txEl>
                                              <p:pRg st="2" end="2"/>
                                            </p:txEl>
                                          </p:spTgt>
                                        </p:tgtEl>
                                      </p:cBhvr>
                                      <p:from x="200000" y="450000"/>
                                      <p:to x="100000" y="100000"/>
                                    </p:animScale>
                                    <p:set>
                                      <p:cBhvr>
                                        <p:cTn id="29" dur="770" fill="hold"/>
                                        <p:tgtEl>
                                          <p:spTgt spid="3">
                                            <p:txEl>
                                              <p:pRg st="2" end="2"/>
                                            </p:txEl>
                                          </p:spTgt>
                                        </p:tgtEl>
                                        <p:attrNameLst>
                                          <p:attrName>ppt_x</p:attrName>
                                        </p:attrNameLst>
                                      </p:cBhvr>
                                      <p:to>
                                        <p:strVal val="(0.5)"/>
                                      </p:to>
                                    </p:set>
                                    <p:anim from="(0.5)" to="(#ppt_x)" calcmode="lin" valueType="num">
                                      <p:cBhvr>
                                        <p:cTn id="30" dur="1230" accel="100000" fill="hold">
                                          <p:stCondLst>
                                            <p:cond delay="770"/>
                                          </p:stCondLst>
                                        </p:cTn>
                                        <p:tgtEl>
                                          <p:spTgt spid="3">
                                            <p:txEl>
                                              <p:pRg st="2" end="2"/>
                                            </p:txEl>
                                          </p:spTgt>
                                        </p:tgtEl>
                                        <p:attrNameLst>
                                          <p:attrName>ppt_x</p:attrName>
                                        </p:attrNameLst>
                                      </p:cBhvr>
                                    </p:anim>
                                    <p:set>
                                      <p:cBhvr>
                                        <p:cTn id="31" dur="770" fill="hold"/>
                                        <p:tgtEl>
                                          <p:spTgt spid="3">
                                            <p:txEl>
                                              <p:pRg st="2" end="2"/>
                                            </p:txEl>
                                          </p:spTgt>
                                        </p:tgtEl>
                                        <p:attrNameLst>
                                          <p:attrName>ppt_y</p:attrName>
                                        </p:attrNameLst>
                                      </p:cBhvr>
                                      <p:to>
                                        <p:strVal val="(#ppt_y+0.4)"/>
                                      </p:to>
                                    </p:set>
                                    <p:anim from="(#ppt_y+0.4)" to="(#ppt_y)" calcmode="lin" valueType="num">
                                      <p:cBhvr>
                                        <p:cTn id="32" dur="1230" accel="100000" fill="hold">
                                          <p:stCondLst>
                                            <p:cond delay="770"/>
                                          </p:stCondLst>
                                        </p:cTn>
                                        <p:tgtEl>
                                          <p:spTgt spid="3">
                                            <p:txEl>
                                              <p:pRg st="2" end="2"/>
                                            </p:txEl>
                                          </p:spTgt>
                                        </p:tgtEl>
                                        <p:attrNameLst>
                                          <p:attrName>ppt_y</p:attrName>
                                        </p:attrNameLst>
                                      </p:cBhvr>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uckhoedoisong.vn/thumb_600x400/Images/duylinh/2016/05/18/benh-khi-phe-thung-co-nguy-hiem1463542808.jpg"/>
          <p:cNvPicPr>
            <a:picLocks noChangeAspect="1" noChangeArrowheads="1"/>
          </p:cNvPicPr>
          <p:nvPr/>
        </p:nvPicPr>
        <p:blipFill>
          <a:blip r:embed="rId2"/>
          <a:srcRect/>
          <a:stretch>
            <a:fillRect/>
          </a:stretch>
        </p:blipFill>
        <p:spPr bwMode="auto">
          <a:xfrm>
            <a:off x="4952999" y="4495800"/>
            <a:ext cx="3921615" cy="2209800"/>
          </a:xfrm>
          <a:prstGeom prst="rect">
            <a:avLst/>
          </a:prstGeom>
          <a:ln w="88900" cap="sq" cmpd="thickThin">
            <a:solidFill>
              <a:srgbClr val="000000"/>
            </a:solidFill>
            <a:prstDash val="solid"/>
            <a:miter lim="800000"/>
          </a:ln>
          <a:effectLst>
            <a:innerShdw blurRad="76200">
              <a:srgbClr val="000000"/>
            </a:innerShdw>
          </a:effectLst>
        </p:spPr>
      </p:pic>
      <p:pic>
        <p:nvPicPr>
          <p:cNvPr id="29700" name="Picture 4" descr="http://i1206.photobucket.com/albums/bb454/thamkhaoyhoc/ASTHMA/KienThucTongQuat2.jpg"/>
          <p:cNvPicPr>
            <a:picLocks noChangeAspect="1" noChangeArrowheads="1"/>
          </p:cNvPicPr>
          <p:nvPr/>
        </p:nvPicPr>
        <p:blipFill>
          <a:blip r:embed="rId3"/>
          <a:srcRect b="10000"/>
          <a:stretch>
            <a:fillRect/>
          </a:stretch>
        </p:blipFill>
        <p:spPr bwMode="auto">
          <a:xfrm>
            <a:off x="3429000" y="1828800"/>
            <a:ext cx="3429000" cy="2468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9702" name="Picture 6" descr="http://viemphequan.net/wp-content/uploads/2015/12/lam-gi-de-phong-benh-viem-phe-quan.jpg"/>
          <p:cNvPicPr>
            <a:picLocks noChangeAspect="1" noChangeArrowheads="1"/>
          </p:cNvPicPr>
          <p:nvPr/>
        </p:nvPicPr>
        <p:blipFill>
          <a:blip r:embed="rId4"/>
          <a:srcRect/>
          <a:stretch>
            <a:fillRect/>
          </a:stretch>
        </p:blipFill>
        <p:spPr bwMode="auto">
          <a:xfrm>
            <a:off x="228600" y="152400"/>
            <a:ext cx="3086100" cy="1866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diamond(in)">
                                      <p:cBhvr>
                                        <p:cTn id="7" dur="2000"/>
                                        <p:tgtEl>
                                          <p:spTgt spid="2970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700"/>
                                        </p:tgtEl>
                                        <p:attrNameLst>
                                          <p:attrName>style.visibility</p:attrName>
                                        </p:attrNameLst>
                                      </p:cBhvr>
                                      <p:to>
                                        <p:strVal val="visible"/>
                                      </p:to>
                                    </p:set>
                                    <p:animEffect transition="in" filter="randombar(horizontal)">
                                      <p:cBhvr>
                                        <p:cTn id="12" dur="500"/>
                                        <p:tgtEl>
                                          <p:spTgt spid="2970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9698"/>
                                        </p:tgtEl>
                                        <p:attrNameLst>
                                          <p:attrName>style.visibility</p:attrName>
                                        </p:attrNameLst>
                                      </p:cBhvr>
                                      <p:to>
                                        <p:strVal val="visible"/>
                                      </p:to>
                                    </p:set>
                                    <p:animEffect transition="in" filter="circle(in)">
                                      <p:cBhvr>
                                        <p:cTn id="17" dur="2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2800" smtClean="0">
                <a:latin typeface="Times New Roman" pitchFamily="18" charset="0"/>
                <a:cs typeface="Times New Roman" pitchFamily="18" charset="0"/>
              </a:rPr>
              <a:t>II. NGUYÊN NHÂN</a:t>
            </a:r>
          </a:p>
        </p:txBody>
      </p:sp>
      <p:sp>
        <p:nvSpPr>
          <p:cNvPr id="16386" name="Rectangle 2"/>
          <p:cNvSpPr>
            <a:spLocks noChangeArrowheads="1"/>
          </p:cNvSpPr>
          <p:nvPr/>
        </p:nvSpPr>
        <p:spPr bwMode="auto">
          <a:xfrm>
            <a:off x="304800" y="1143000"/>
            <a:ext cx="8534400" cy="4524375"/>
          </a:xfrm>
          <a:prstGeom prst="rect">
            <a:avLst/>
          </a:prstGeom>
          <a:noFill/>
          <a:ln w="9525">
            <a:noFill/>
            <a:miter lim="800000"/>
            <a:headEnd/>
            <a:tailEnd/>
          </a:ln>
        </p:spPr>
        <p:txBody>
          <a:bodyPr>
            <a:spAutoFit/>
          </a:bodyPr>
          <a:lstStyle/>
          <a:p>
            <a:r>
              <a:rPr lang="vi-VN" sz="2400">
                <a:latin typeface="Times New Roman" pitchFamily="18" charset="0"/>
                <a:cs typeface="Times New Roman" pitchFamily="18" charset="0"/>
              </a:rPr>
              <a:t>Viêm phế quản mạn không phải là bệnh nhiễm trùng mà biểu hiện là sự mất cân bằng giữa cơ chế bảo vệ của cơ thể và yếu tố độc hại của môi trường.</a:t>
            </a:r>
          </a:p>
          <a:p>
            <a:r>
              <a:rPr lang="vi-VN" sz="2400">
                <a:latin typeface="Times New Roman" pitchFamily="18" charset="0"/>
                <a:cs typeface="Times New Roman" pitchFamily="18" charset="0"/>
              </a:rPr>
              <a:t>Lúc đầu có sự suy yếu lớp nhầy lông, sau đó dẫn đến nhiễm trùng và tắc nghẽn, cuối cùng gây mất bù tim phổi.</a:t>
            </a:r>
            <a:endParaRPr lang="en-US" sz="2400">
              <a:latin typeface="Times New Roman" pitchFamily="18" charset="0"/>
              <a:cs typeface="Times New Roman" pitchFamily="18" charset="0"/>
            </a:endParaRPr>
          </a:p>
          <a:p>
            <a:r>
              <a:rPr lang="vi-VN" sz="2400" i="1">
                <a:solidFill>
                  <a:srgbClr val="FF0000"/>
                </a:solidFill>
                <a:latin typeface="Times New Roman" pitchFamily="18" charset="0"/>
                <a:cs typeface="Times New Roman" pitchFamily="18" charset="0"/>
              </a:rPr>
              <a:t>Nguyên nhân chưa rõ nhưng những yếu tố nguy cơ đã được xác nhận</a:t>
            </a:r>
            <a:r>
              <a:rPr lang="vi-VN" sz="2400">
                <a:latin typeface="Times New Roman" pitchFamily="18" charset="0"/>
                <a:cs typeface="Times New Roman" pitchFamily="18" charset="0"/>
              </a:rPr>
              <a:t>:</a:t>
            </a:r>
          </a:p>
          <a:p>
            <a:r>
              <a:rPr lang="en-US" sz="2400" b="1">
                <a:latin typeface="Times New Roman" pitchFamily="18" charset="0"/>
                <a:cs typeface="Times New Roman" pitchFamily="18" charset="0"/>
              </a:rPr>
              <a:t>II.1 </a:t>
            </a:r>
            <a:r>
              <a:rPr lang="vi-VN" sz="2400" b="1">
                <a:latin typeface="Times New Roman" pitchFamily="18" charset="0"/>
                <a:cs typeface="Times New Roman" pitchFamily="18" charset="0"/>
              </a:rPr>
              <a:t>Thuốc lá:</a:t>
            </a:r>
            <a:endParaRPr lang="vi-VN" sz="2400">
              <a:latin typeface="Times New Roman" pitchFamily="18" charset="0"/>
              <a:cs typeface="Times New Roman" pitchFamily="18" charset="0"/>
            </a:endParaRPr>
          </a:p>
          <a:p>
            <a:r>
              <a:rPr lang="vi-VN" sz="2400">
                <a:latin typeface="Times New Roman" pitchFamily="18" charset="0"/>
                <a:cs typeface="Times New Roman" pitchFamily="18" charset="0"/>
              </a:rPr>
              <a:t>90% bệnh nhân viêm phế quản mạn có hút thuốc lá, bệnh thường xảy ra sau 50 tuổi do sự tích tụ của thuốc lá, nếu hút thuốc nhiều từ khi còn trẻ thì tỉ lệ viêm phế quản mạn tăng lên gấp đôi so với nhóm không hút thuốc.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0"/>
            <a:ext cx="8229600" cy="1143000"/>
          </a:xfrm>
        </p:spPr>
        <p:txBody>
          <a:bodyPr/>
          <a:lstStyle/>
          <a:p>
            <a:r>
              <a:rPr lang="en-US" sz="2800" smtClean="0">
                <a:latin typeface="Times New Roman" pitchFamily="18" charset="0"/>
                <a:cs typeface="Times New Roman" pitchFamily="18" charset="0"/>
              </a:rPr>
              <a:t>II. NGUYÊN NHÂN (tt)</a:t>
            </a:r>
          </a:p>
        </p:txBody>
      </p:sp>
      <p:sp>
        <p:nvSpPr>
          <p:cNvPr id="18434" name="Rectangle 2"/>
          <p:cNvSpPr>
            <a:spLocks noChangeArrowheads="1"/>
          </p:cNvSpPr>
          <p:nvPr/>
        </p:nvSpPr>
        <p:spPr bwMode="auto">
          <a:xfrm>
            <a:off x="304800" y="838200"/>
            <a:ext cx="8534400" cy="5694363"/>
          </a:xfrm>
          <a:prstGeom prst="rect">
            <a:avLst/>
          </a:prstGeom>
          <a:noFill/>
          <a:ln w="9525">
            <a:noFill/>
            <a:miter lim="800000"/>
            <a:headEnd/>
            <a:tailEnd/>
          </a:ln>
        </p:spPr>
        <p:txBody>
          <a:bodyPr>
            <a:spAutoFit/>
          </a:bodyPr>
          <a:lstStyle/>
          <a:p>
            <a:r>
              <a:rPr lang="en-US" sz="2800" b="1">
                <a:latin typeface="Times New Roman" pitchFamily="18" charset="0"/>
                <a:cs typeface="Times New Roman" pitchFamily="18" charset="0"/>
              </a:rPr>
              <a:t>II.2 </a:t>
            </a:r>
            <a:r>
              <a:rPr lang="vi-VN" sz="2800" b="1">
                <a:latin typeface="Times New Roman" pitchFamily="18" charset="0"/>
                <a:cs typeface="Times New Roman" pitchFamily="18" charset="0"/>
              </a:rPr>
              <a:t>Môi trường làm việc:</a:t>
            </a:r>
            <a:endParaRPr lang="vi-VN" sz="2800">
              <a:latin typeface="Times New Roman" pitchFamily="18" charset="0"/>
              <a:cs typeface="Times New Roman" pitchFamily="18" charset="0"/>
            </a:endParaRPr>
          </a:p>
          <a:p>
            <a:r>
              <a:rPr lang="vi-VN" sz="2800">
                <a:latin typeface="Times New Roman" pitchFamily="18" charset="0"/>
                <a:cs typeface="Times New Roman" pitchFamily="18" charset="0"/>
              </a:rPr>
              <a:t>Những chất độc hại có thể gây ra và làm nặng hơn viêm phế quản mạn: khí chlor, phosgen, nitơ, isocyanate có thể gây tổn thương đường hô hấp trung tâm nhưng nếu tiếp xúc kéo dài, đặc biệt có các yếu tố nguy cơ khác như hút thuốc lá hay nhiễm trùng kéo dài dễ gây viêm phế quản mạn.</a:t>
            </a:r>
          </a:p>
          <a:p>
            <a:r>
              <a:rPr lang="en-US" sz="2800" b="1">
                <a:latin typeface="Times New Roman" pitchFamily="18" charset="0"/>
                <a:cs typeface="Times New Roman" pitchFamily="18" charset="0"/>
              </a:rPr>
              <a:t>II.3 </a:t>
            </a:r>
            <a:r>
              <a:rPr lang="vi-VN" sz="2800" b="1">
                <a:latin typeface="Times New Roman" pitchFamily="18" charset="0"/>
                <a:cs typeface="Times New Roman" pitchFamily="18" charset="0"/>
              </a:rPr>
              <a:t>Dị nguyên:</a:t>
            </a:r>
            <a:endParaRPr lang="vi-VN" sz="2800">
              <a:latin typeface="Times New Roman" pitchFamily="18" charset="0"/>
              <a:cs typeface="Times New Roman" pitchFamily="18" charset="0"/>
            </a:endParaRPr>
          </a:p>
          <a:p>
            <a:r>
              <a:rPr lang="vi-VN" sz="2800">
                <a:latin typeface="Times New Roman" pitchFamily="18" charset="0"/>
                <a:cs typeface="Times New Roman" pitchFamily="18" charset="0"/>
              </a:rPr>
              <a:t>Có sự tăng nhẹ bạch cầu ái toan, tăng nhẹ IgE, tăng phản ứng da đối với dị nguyên ở người hút thuốc lá, có thể do tăng nhạy cảm với khói thuốc hay vi khuẩn cư trú ở đường hô hấp hay tăng tính thấm của niêm mạc phế quản đối với sự xâm nhập của kháng nguyên vào cơ thể</a:t>
            </a:r>
            <a:r>
              <a:rPr lang="vi-VN" sz="240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0"/>
            <a:ext cx="8229600" cy="1143000"/>
          </a:xfrm>
        </p:spPr>
        <p:txBody>
          <a:bodyPr/>
          <a:lstStyle/>
          <a:p>
            <a:r>
              <a:rPr lang="en-US" sz="2800" smtClean="0">
                <a:latin typeface="Times New Roman" pitchFamily="18" charset="0"/>
                <a:cs typeface="Times New Roman" pitchFamily="18" charset="0"/>
              </a:rPr>
              <a:t>II. NGUYÊN NHÂN (tt)</a:t>
            </a:r>
          </a:p>
        </p:txBody>
      </p:sp>
      <p:sp>
        <p:nvSpPr>
          <p:cNvPr id="19458" name="Rectangle 2"/>
          <p:cNvSpPr>
            <a:spLocks noChangeArrowheads="1"/>
          </p:cNvSpPr>
          <p:nvPr/>
        </p:nvSpPr>
        <p:spPr bwMode="auto">
          <a:xfrm>
            <a:off x="304800" y="838200"/>
            <a:ext cx="8534400" cy="6002338"/>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II.4 </a:t>
            </a:r>
            <a:r>
              <a:rPr lang="vi-VN" sz="2400" b="1">
                <a:latin typeface="Times New Roman" pitchFamily="18" charset="0"/>
                <a:cs typeface="Times New Roman" pitchFamily="18" charset="0"/>
              </a:rPr>
              <a:t>Tuổi:</a:t>
            </a:r>
            <a:endParaRPr lang="vi-VN" sz="2400">
              <a:latin typeface="Times New Roman" pitchFamily="18" charset="0"/>
              <a:cs typeface="Times New Roman" pitchFamily="18" charset="0"/>
            </a:endParaRPr>
          </a:p>
          <a:p>
            <a:r>
              <a:rPr lang="vi-VN" sz="2400">
                <a:latin typeface="Times New Roman" pitchFamily="18" charset="0"/>
                <a:cs typeface="Times New Roman" pitchFamily="18" charset="0"/>
              </a:rPr>
              <a:t>Tuổi cao là một yếu tố nguy cơ thật sự, có liên quan đến sự tích tụ độc tính của thuốc lá làm tổn thương đường hô hấp.</a:t>
            </a:r>
          </a:p>
          <a:p>
            <a:r>
              <a:rPr lang="en-US" sz="2400" b="1">
                <a:latin typeface="Times New Roman" pitchFamily="18" charset="0"/>
                <a:cs typeface="Times New Roman" pitchFamily="18" charset="0"/>
              </a:rPr>
              <a:t>II.5 </a:t>
            </a:r>
            <a:r>
              <a:rPr lang="vi-VN" sz="2400" b="1">
                <a:latin typeface="Times New Roman" pitchFamily="18" charset="0"/>
                <a:cs typeface="Times New Roman" pitchFamily="18" charset="0"/>
              </a:rPr>
              <a:t>Yếu tố xã hội:</a:t>
            </a:r>
            <a:endParaRPr lang="vi-VN" sz="2400">
              <a:latin typeface="Times New Roman" pitchFamily="18" charset="0"/>
              <a:cs typeface="Times New Roman" pitchFamily="18" charset="0"/>
            </a:endParaRPr>
          </a:p>
          <a:p>
            <a:r>
              <a:rPr lang="vi-VN" sz="2400">
                <a:latin typeface="Times New Roman" pitchFamily="18" charset="0"/>
                <a:cs typeface="Times New Roman" pitchFamily="18" charset="0"/>
              </a:rPr>
              <a:t>Ở nước công nghiệp, tỉ lệ viêm phế quản mạn cao ở người có thu nhập thấp, nhóm này tăng rõ rệt khi hút thuốc lúc làm việc, cư trú ở vùng ô nhiễm nặng, điều kiện sống thấp và ít được chủng ngừa.</a:t>
            </a:r>
          </a:p>
          <a:p>
            <a:r>
              <a:rPr lang="en-US" sz="2400" b="1">
                <a:latin typeface="Times New Roman" pitchFamily="18" charset="0"/>
                <a:cs typeface="Times New Roman" pitchFamily="18" charset="0"/>
              </a:rPr>
              <a:t>II.6 </a:t>
            </a:r>
            <a:r>
              <a:rPr lang="vi-VN" sz="2400" b="1">
                <a:latin typeface="Times New Roman" pitchFamily="18" charset="0"/>
                <a:cs typeface="Times New Roman" pitchFamily="18" charset="0"/>
              </a:rPr>
              <a:t>Giới tính:</a:t>
            </a:r>
            <a:endParaRPr lang="vi-VN" sz="2400">
              <a:latin typeface="Times New Roman" pitchFamily="18" charset="0"/>
              <a:cs typeface="Times New Roman" pitchFamily="18" charset="0"/>
            </a:endParaRPr>
          </a:p>
          <a:p>
            <a:r>
              <a:rPr lang="vi-VN" sz="2400">
                <a:latin typeface="Times New Roman" pitchFamily="18" charset="0"/>
                <a:cs typeface="Times New Roman" pitchFamily="18" charset="0"/>
              </a:rPr>
              <a:t>Viêm phế quản mạn có ưu thế ở nam so với nữ do có liên quan đến thuốc lá.</a:t>
            </a:r>
          </a:p>
          <a:p>
            <a:r>
              <a:rPr lang="en-US" sz="2400" b="1">
                <a:latin typeface="Times New Roman" pitchFamily="18" charset="0"/>
                <a:cs typeface="Times New Roman" pitchFamily="18" charset="0"/>
              </a:rPr>
              <a:t>II.7 </a:t>
            </a:r>
            <a:r>
              <a:rPr lang="vi-VN" sz="2400" b="1">
                <a:latin typeface="Times New Roman" pitchFamily="18" charset="0"/>
                <a:cs typeface="Times New Roman" pitchFamily="18" charset="0"/>
              </a:rPr>
              <a:t>Yếu tố khí hậu:</a:t>
            </a:r>
            <a:endParaRPr lang="vi-VN" sz="2400">
              <a:latin typeface="Times New Roman" pitchFamily="18" charset="0"/>
              <a:cs typeface="Times New Roman" pitchFamily="18" charset="0"/>
            </a:endParaRPr>
          </a:p>
          <a:p>
            <a:r>
              <a:rPr lang="vi-VN" sz="2400">
                <a:latin typeface="Times New Roman" pitchFamily="18" charset="0"/>
                <a:cs typeface="Times New Roman" pitchFamily="18" charset="0"/>
              </a:rPr>
              <a:t>Khí hậu lạnh và khô gây co thắt phế quản ở bệnh nhân viêm phế quản mạn dạng hen.</a:t>
            </a:r>
          </a:p>
          <a:p>
            <a:r>
              <a:rPr lang="en-US" sz="2400" b="1">
                <a:latin typeface="Times New Roman" pitchFamily="18" charset="0"/>
                <a:cs typeface="Times New Roman" pitchFamily="18" charset="0"/>
              </a:rPr>
              <a:t>II.8 </a:t>
            </a:r>
            <a:r>
              <a:rPr lang="vi-VN" sz="2400" b="1">
                <a:latin typeface="Times New Roman" pitchFamily="18" charset="0"/>
                <a:cs typeface="Times New Roman" pitchFamily="18" charset="0"/>
              </a:rPr>
              <a:t>Nhiễm trùng:</a:t>
            </a:r>
            <a:endParaRPr lang="vi-VN" sz="2400">
              <a:latin typeface="Times New Roman" pitchFamily="18" charset="0"/>
              <a:cs typeface="Times New Roman" pitchFamily="18" charset="0"/>
            </a:endParaRPr>
          </a:p>
          <a:p>
            <a:r>
              <a:rPr lang="vi-VN" sz="2400">
                <a:latin typeface="Times New Roman" pitchFamily="18" charset="0"/>
                <a:cs typeface="Times New Roman" pitchFamily="18" charset="0"/>
              </a:rPr>
              <a:t>Nhiễm trùng là yếu tố khởi phát trong 1/3 trường hợp, nhiễm trùng tái đi tái lại sẽ làm giảm chức năng hô hấp.</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http://baokhikhang.vn/uploads/600x300xnguyen-nhan-gay-benh.png.pagespeed.ic.y8wG92mrUa.png"/>
          <p:cNvPicPr>
            <a:picLocks noChangeAspect="1" noChangeArrowheads="1"/>
          </p:cNvPicPr>
          <p:nvPr/>
        </p:nvPicPr>
        <p:blipFill>
          <a:blip r:embed="rId2"/>
          <a:srcRect/>
          <a:stretch>
            <a:fillRect/>
          </a:stretch>
        </p:blipFill>
        <p:spPr bwMode="auto">
          <a:xfrm>
            <a:off x="0" y="457200"/>
            <a:ext cx="85344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sz="2800" smtClean="0">
                <a:latin typeface="Times New Roman" pitchFamily="18" charset="0"/>
                <a:cs typeface="Times New Roman" pitchFamily="18" charset="0"/>
              </a:rPr>
              <a:t>III. BỆNH SINH</a:t>
            </a:r>
          </a:p>
        </p:txBody>
      </p:sp>
      <p:sp>
        <p:nvSpPr>
          <p:cNvPr id="21506" name="Rectangle 2"/>
          <p:cNvSpPr>
            <a:spLocks noChangeArrowheads="1"/>
          </p:cNvSpPr>
          <p:nvPr/>
        </p:nvSpPr>
        <p:spPr bwMode="auto">
          <a:xfrm>
            <a:off x="0" y="1219200"/>
            <a:ext cx="8610600" cy="3416300"/>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III.1 </a:t>
            </a:r>
            <a:r>
              <a:rPr lang="vi-VN" sz="2400" b="1">
                <a:latin typeface="Times New Roman" pitchFamily="18" charset="0"/>
                <a:cs typeface="Times New Roman" pitchFamily="18" charset="0"/>
              </a:rPr>
              <a:t>Sự suy yếu lớp trụ lông:</a:t>
            </a:r>
            <a:endParaRPr lang="vi-VN" sz="2400">
              <a:latin typeface="Times New Roman" pitchFamily="18" charset="0"/>
              <a:cs typeface="Times New Roman" pitchFamily="18" charset="0"/>
            </a:endParaRPr>
          </a:p>
          <a:p>
            <a:r>
              <a:rPr lang="vi-VN" sz="2400">
                <a:latin typeface="Times New Roman" pitchFamily="18" charset="0"/>
                <a:cs typeface="Times New Roman" pitchFamily="18" charset="0"/>
              </a:rPr>
              <a:t>Hít chất độc hại lúc đầu chỉ làm giảm chức năng của lớp biểu mô trụ lông</a:t>
            </a:r>
            <a:r>
              <a:rPr lang="en-US" sz="2400">
                <a:latin typeface="Times New Roman" pitchFamily="18" charset="0"/>
                <a:cs typeface="Times New Roman" pitchFamily="18" charset="0"/>
              </a:rPr>
              <a:t>.</a:t>
            </a:r>
            <a:r>
              <a:rPr lang="vi-VN" sz="2400">
                <a:latin typeface="Times New Roman" pitchFamily="18" charset="0"/>
                <a:cs typeface="Times New Roman" pitchFamily="18" charset="0"/>
              </a:rPr>
              <a:t>Suy giảm chức năng lớp trụ lông có hồi phục lúc ban đầu sẽ dần dần tiến triển đến tổn thương thực thể và cơ chế tái tạo ngày càng giảm dần. </a:t>
            </a:r>
          </a:p>
          <a:p>
            <a:r>
              <a:rPr lang="en-US" sz="2400" b="1">
                <a:latin typeface="Times New Roman" pitchFamily="18" charset="0"/>
                <a:cs typeface="Times New Roman" pitchFamily="18" charset="0"/>
              </a:rPr>
              <a:t>III.2 </a:t>
            </a:r>
            <a:r>
              <a:rPr lang="vi-VN" sz="2400" b="1">
                <a:latin typeface="Times New Roman" pitchFamily="18" charset="0"/>
                <a:cs typeface="Times New Roman" pitchFamily="18" charset="0"/>
              </a:rPr>
              <a:t>Nhiễm trùng:</a:t>
            </a:r>
            <a:endParaRPr lang="vi-VN" sz="2400">
              <a:latin typeface="Times New Roman" pitchFamily="18" charset="0"/>
              <a:cs typeface="Times New Roman" pitchFamily="18" charset="0"/>
            </a:endParaRPr>
          </a:p>
          <a:p>
            <a:r>
              <a:rPr lang="vi-VN" sz="2400">
                <a:latin typeface="Times New Roman" pitchFamily="18" charset="0"/>
                <a:cs typeface="Times New Roman" pitchFamily="18" charset="0"/>
              </a:rPr>
              <a:t>Giai đoạn 2 đặc trưng bởi nhiễm trùng do mất chức năng của lớp trụ lông và sự cư trú của vi khuẩn. </a:t>
            </a:r>
          </a:p>
          <a:p>
            <a:endParaRPr lang="vi-VN"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381000" y="0"/>
            <a:ext cx="8229600" cy="1143000"/>
          </a:xfrm>
        </p:spPr>
        <p:txBody>
          <a:bodyPr/>
          <a:lstStyle/>
          <a:p>
            <a:r>
              <a:rPr lang="en-US" sz="2800" smtClean="0">
                <a:latin typeface="Times New Roman" pitchFamily="18" charset="0"/>
                <a:cs typeface="Times New Roman" pitchFamily="18" charset="0"/>
              </a:rPr>
              <a:t>III. BỆNH SINH (tt)</a:t>
            </a:r>
          </a:p>
        </p:txBody>
      </p:sp>
      <p:sp>
        <p:nvSpPr>
          <p:cNvPr id="3" name="Rectangle 2"/>
          <p:cNvSpPr>
            <a:spLocks noChangeArrowheads="1"/>
          </p:cNvSpPr>
          <p:nvPr/>
        </p:nvSpPr>
        <p:spPr bwMode="auto">
          <a:xfrm>
            <a:off x="152400" y="838200"/>
            <a:ext cx="8610600" cy="4154488"/>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III.3 </a:t>
            </a:r>
            <a:r>
              <a:rPr lang="vi-VN" sz="2400" b="1">
                <a:latin typeface="Times New Roman" pitchFamily="18" charset="0"/>
                <a:cs typeface="Times New Roman" pitchFamily="18" charset="0"/>
              </a:rPr>
              <a:t>Tắc nghẽn đường thở:</a:t>
            </a:r>
            <a:endParaRPr lang="vi-VN" sz="2400">
              <a:latin typeface="Times New Roman" pitchFamily="18" charset="0"/>
              <a:cs typeface="Times New Roman" pitchFamily="18" charset="0"/>
            </a:endParaRPr>
          </a:p>
          <a:p>
            <a:r>
              <a:rPr lang="vi-VN" sz="2400">
                <a:latin typeface="Times New Roman" pitchFamily="18" charset="0"/>
                <a:cs typeface="Times New Roman" pitchFamily="18" charset="0"/>
              </a:rPr>
              <a:t>Tắc nghẽn đường thở trong giai đoạn 3 do viêm dầy lớp niêm mạc và ứ đọng đàm nhớt ở đường hô hấp nhỏ. Một số trường hợp có tăng đáp ứng không đặc hiệu của phế quản đối với các kích thích và gây co thắt phế quản. Sự tăng đáp ứng có thể bẩm sinh hay mắc phải.</a:t>
            </a:r>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 </a:t>
            </a:r>
            <a:r>
              <a:rPr lang="vi-VN" sz="2400">
                <a:solidFill>
                  <a:srgbClr val="FF0000"/>
                </a:solidFill>
                <a:latin typeface="Times New Roman" pitchFamily="18" charset="0"/>
                <a:cs typeface="Times New Roman" pitchFamily="18" charset="0"/>
              </a:rPr>
              <a:t>Có 2 giả thuyết:</a:t>
            </a:r>
          </a:p>
          <a:p>
            <a:pPr>
              <a:buFont typeface="Wingdings" pitchFamily="2" charset="2"/>
              <a:buChar char="ü"/>
            </a:pPr>
            <a:r>
              <a:rPr lang="vi-VN" sz="2400">
                <a:latin typeface="Times New Roman" pitchFamily="18" charset="0"/>
                <a:cs typeface="Times New Roman" pitchFamily="18" charset="0"/>
              </a:rPr>
              <a:t>Viêm: do các chất chuyển hoá của acid arachidonic, chất oxid hoá, protease từ bạch cầu hạt, đại thực bào, vi khuẩn, virus gây viêm và kích thích đường hô hấp.</a:t>
            </a:r>
          </a:p>
          <a:p>
            <a:pPr>
              <a:buFont typeface="Wingdings" pitchFamily="2" charset="2"/>
              <a:buChar char="ü"/>
            </a:pPr>
            <a:r>
              <a:rPr lang="vi-VN" sz="2400">
                <a:latin typeface="Times New Roman" pitchFamily="18" charset="0"/>
                <a:cs typeface="Times New Roman" pitchFamily="18" charset="0"/>
              </a:rPr>
              <a:t>Dị ứng: có tăng IgE trong một số nhiễm virus, cơ chế này quan trọng ở trẻ em hơn người lớn.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1572</Words>
  <Application>Microsoft Office PowerPoint</Application>
  <PresentationFormat>On-screen Show (4:3)</PresentationFormat>
  <Paragraphs>95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     VIÊM PHẾ QUẢN MẠN  SINH VIÊN BÁO CÁO:</vt:lpstr>
      <vt:lpstr>I. ĐỊNH NGHĨA</vt:lpstr>
      <vt:lpstr>Slide 3</vt:lpstr>
      <vt:lpstr>II. NGUYÊN NHÂN</vt:lpstr>
      <vt:lpstr>II. NGUYÊN NHÂN (tt)</vt:lpstr>
      <vt:lpstr>II. NGUYÊN NHÂN (tt)</vt:lpstr>
      <vt:lpstr>Slide 7</vt:lpstr>
      <vt:lpstr>III. BỆNH SINH</vt:lpstr>
      <vt:lpstr>III. BỆNH SINH (tt)</vt:lpstr>
      <vt:lpstr>Slide 10</vt:lpstr>
      <vt:lpstr>IV. CHẨN ĐOÁN</vt:lpstr>
      <vt:lpstr>LÂM SÀNG</vt:lpstr>
      <vt:lpstr> LÂM SÀNG (tt)</vt:lpstr>
      <vt:lpstr> LÂM SÀNG (tt)</vt:lpstr>
      <vt:lpstr>Slide 15</vt:lpstr>
      <vt:lpstr> CẬN LÂM SÀNG</vt:lpstr>
      <vt:lpstr>VI. ĐIỀU TRỊ</vt:lpstr>
      <vt:lpstr>VI. ĐIỀU TRỊ (tt)</vt:lpstr>
      <vt:lpstr>VII. PHÒNG BỆNH</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VIÊM PHẾ QUẢN MẠN</dc:title>
  <dc:creator>MyComputer</dc:creator>
  <cp:lastModifiedBy>MyComputer</cp:lastModifiedBy>
  <cp:revision>36</cp:revision>
  <dcterms:created xsi:type="dcterms:W3CDTF">2016-08-15T02:56:17Z</dcterms:created>
  <dcterms:modified xsi:type="dcterms:W3CDTF">2016-09-22T03:25:47Z</dcterms:modified>
</cp:coreProperties>
</file>