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7" r:id="rId2"/>
    <p:sldId id="259" r:id="rId3"/>
    <p:sldId id="266" r:id="rId4"/>
    <p:sldId id="260" r:id="rId5"/>
    <p:sldId id="286" r:id="rId6"/>
    <p:sldId id="261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6" r:id="rId15"/>
    <p:sldId id="277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4F833-1B61-49BE-9770-DB25E1CA179E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8D80-43D8-4B6C-853E-8488B6A2B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>
                <a:latin typeface="Times New Roman" pitchFamily="18" charset="0"/>
              </a:defRPr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6FAC09-15D3-4BDA-8047-B2259393ADCC}" type="datetimeFigureOut">
              <a:rPr lang="en-US" smtClean="0"/>
              <a:pPr/>
              <a:t>07-Oct-16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7CE65A-7300-4037-BFF1-24092B4E2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fld id="{B86FAC09-15D3-4BDA-8047-B2259393ADCC}" type="datetimeFigureOut">
              <a:rPr lang="en-US" smtClean="0"/>
              <a:pPr/>
              <a:t>07-Oct-16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A07CE65A-7300-4037-BFF1-24092B4E2C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16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ÁP XE GAN DO AMIP </a:t>
            </a:r>
            <a:br>
              <a:rPr lang="en-US" sz="4400" b="1" dirty="0" smtClean="0"/>
            </a:br>
            <a:r>
              <a:rPr lang="en-US" sz="4400" b="1" dirty="0" smtClean="0"/>
              <a:t>  </a:t>
            </a:r>
            <a:r>
              <a:rPr lang="en-US" sz="3600" b="1" dirty="0" smtClean="0"/>
              <a:t>(amoebic liver abscess)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i="1" dirty="0" err="1" smtClean="0">
                <a:solidFill>
                  <a:srgbClr val="00B050"/>
                </a:solidFill>
              </a:rPr>
              <a:t>nhóm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</a:rPr>
              <a:t>sinh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</a:rPr>
              <a:t>viên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báo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</a:rPr>
              <a:t>cáo</a:t>
            </a:r>
            <a:r>
              <a:rPr lang="en-US" sz="4400" b="1" i="1" dirty="0" smtClean="0">
                <a:solidFill>
                  <a:srgbClr val="00B050"/>
                </a:solidFill>
              </a:rPr>
              <a:t>: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362200"/>
            <a:ext cx="4267200" cy="4572000"/>
          </a:xfrm>
        </p:spPr>
        <p:txBody>
          <a:bodyPr/>
          <a:lstStyle/>
          <a:p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endParaRPr lang="en-US" dirty="0" smtClean="0"/>
          </a:p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Thúy</a:t>
            </a:r>
            <a:r>
              <a:rPr lang="en-US" dirty="0" smtClean="0"/>
              <a:t> </a:t>
            </a:r>
            <a:r>
              <a:rPr lang="en-US" dirty="0" err="1" smtClean="0"/>
              <a:t>Quỳnh</a:t>
            </a:r>
            <a:endParaRPr lang="en-US" dirty="0" smtClean="0"/>
          </a:p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Tường</a:t>
            </a:r>
            <a:r>
              <a:rPr lang="en-US" dirty="0" smtClean="0"/>
              <a:t> Sa</a:t>
            </a:r>
          </a:p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Sim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2362200"/>
            <a:ext cx="4416552" cy="4572000"/>
          </a:xfrm>
        </p:spPr>
        <p:txBody>
          <a:bodyPr/>
          <a:lstStyle/>
          <a:p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Tuấn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endParaRPr lang="en-US" dirty="0" smtClean="0"/>
          </a:p>
          <a:p>
            <a:r>
              <a:rPr lang="en-US" dirty="0" err="1" smtClean="0"/>
              <a:t>Hoàng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endParaRPr lang="en-US" dirty="0" smtClean="0"/>
          </a:p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Châu</a:t>
            </a:r>
            <a:endParaRPr lang="en-US" dirty="0" smtClean="0"/>
          </a:p>
          <a:p>
            <a:r>
              <a:rPr lang="en-US" dirty="0" err="1" smtClean="0"/>
              <a:t>Phạm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endParaRPr lang="en-US" dirty="0"/>
          </a:p>
        </p:txBody>
      </p:sp>
      <p:pic>
        <p:nvPicPr>
          <p:cNvPr id="9220" name="Picture 4" descr="ENTAMOEBA HISTOLYTICA &lt;ul&gt;&lt;li&gt;Entamoeba histolytica was first described by Lambl in 1859 and Losch established it pathogen..."/>
          <p:cNvPicPr>
            <a:picLocks noChangeAspect="1" noChangeArrowheads="1"/>
          </p:cNvPicPr>
          <p:nvPr/>
        </p:nvPicPr>
        <p:blipFill>
          <a:blip r:embed="rId2"/>
          <a:srcRect l="51648" t="23443"/>
          <a:stretch>
            <a:fillRect/>
          </a:stretch>
        </p:blipFill>
        <p:spPr bwMode="auto">
          <a:xfrm>
            <a:off x="6248400" y="0"/>
            <a:ext cx="243840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IV. CẬN LÂM SÀNG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vi-VN" b="1" dirty="0" smtClean="0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thức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máu</a:t>
            </a:r>
            <a:r>
              <a:rPr lang="vi-VN" b="1" dirty="0" smtClean="0">
                <a:solidFill>
                  <a:srgbClr val="FF0000"/>
                </a:solidFill>
              </a:rPr>
              <a:t>: </a:t>
            </a:r>
            <a:r>
              <a:rPr lang="vi-VN" dirty="0" smtClean="0"/>
              <a:t>B</a:t>
            </a:r>
            <a:r>
              <a:rPr lang="en-US" dirty="0" err="1" smtClean="0"/>
              <a:t>ạch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vi-VN" dirty="0" smtClean="0"/>
              <a:t> tă</a:t>
            </a:r>
            <a:r>
              <a:rPr lang="en-US" dirty="0" err="1" smtClean="0"/>
              <a:t>ng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VS </a:t>
            </a:r>
            <a:r>
              <a:rPr lang="en-US" dirty="0" smtClean="0"/>
              <a:t>: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50-100 mm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         </a:t>
            </a:r>
            <a:r>
              <a:rPr lang="en-US" dirty="0" err="1" smtClean="0"/>
              <a:t>Sau</a:t>
            </a:r>
            <a:r>
              <a:rPr lang="en-US" dirty="0" smtClean="0"/>
              <a:t> 2 </a:t>
            </a:r>
            <a:r>
              <a:rPr lang="en-US" dirty="0" err="1" smtClean="0"/>
              <a:t>giờ</a:t>
            </a:r>
            <a:r>
              <a:rPr lang="en-US" dirty="0" smtClean="0"/>
              <a:t> : &gt; 100 mm</a:t>
            </a:r>
            <a:endParaRPr lang="vi-VN" dirty="0" smtClean="0"/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vi-VN" dirty="0" smtClean="0"/>
              <a:t>-</a:t>
            </a:r>
            <a:r>
              <a:rPr lang="en-US" dirty="0" smtClean="0"/>
              <a:t> </a:t>
            </a:r>
            <a:r>
              <a:rPr lang="vi-VN" dirty="0" smtClean="0"/>
              <a:t>Cơ hoành P đẩy cao, di động</a:t>
            </a:r>
            <a:r>
              <a:rPr lang="en-US" dirty="0" smtClean="0"/>
              <a:t> </a:t>
            </a:r>
            <a:r>
              <a:rPr lang="vi-VN" dirty="0" smtClean="0"/>
              <a:t>kém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- </a:t>
            </a:r>
            <a:r>
              <a:rPr lang="en-US" dirty="0" err="1" smtClean="0"/>
              <a:t>Tràn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vi-VN" dirty="0" smtClean="0"/>
              <a:t>-</a:t>
            </a:r>
            <a:r>
              <a:rPr lang="en-US" dirty="0" smtClean="0"/>
              <a:t> </a:t>
            </a:r>
            <a:r>
              <a:rPr lang="vi-VN" dirty="0" smtClean="0"/>
              <a:t>Số lượng và kích thước ổ áp xe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-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: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hay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CT, MRI BỤNG: 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vi-VN" dirty="0" smtClean="0"/>
              <a:t>-</a:t>
            </a:r>
            <a:r>
              <a:rPr lang="en-US" dirty="0" smtClean="0"/>
              <a:t> </a:t>
            </a:r>
            <a:r>
              <a:rPr lang="vi-VN" dirty="0" smtClean="0"/>
              <a:t>Số lượng và kích thước ổ áp xe 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-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tỷ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657600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 2" pitchFamily="18" charset="2"/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&gt;1/160 MDHQ, &gt;1/200 ELISA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 ổ bụng: 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dính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47106" y="3924300"/>
            <a:ext cx="4648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698" name="Picture 2" descr="Kết quả hình ảnh cho chan doan phan biet ap xe gan do amip va vi trung"/>
          <p:cNvPicPr>
            <a:picLocks noChangeAspect="1" noChangeArrowheads="1"/>
          </p:cNvPicPr>
          <p:nvPr/>
        </p:nvPicPr>
        <p:blipFill>
          <a:blip r:embed="rId2"/>
          <a:srcRect l="15047" t="18371" r="14734" b="13152"/>
          <a:stretch>
            <a:fillRect/>
          </a:stretch>
        </p:blipFill>
        <p:spPr bwMode="auto">
          <a:xfrm>
            <a:off x="4800600" y="3728357"/>
            <a:ext cx="3962400" cy="2901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V. CHẨN ĐOÁN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Chẩn đoán xác định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vi-VN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Fontan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to.</a:t>
            </a:r>
          </a:p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mủ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Chẩn đoán nguyên nhân amíp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vi-VN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Điều kiện Việt nam: Không có vàng da, mủ không có mùi, điều trị thử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đặc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hiệu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với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amip</a:t>
            </a:r>
            <a:endParaRPr lang="vi-VN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Chẩn đoán phân biệt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1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Apxe đường mật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charcot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HẨ N ĐOÁN PHÂN BIỆT•   Nang gan•   U máu thể hang•   Sán lá gan•   U đường mật ngoại vi•   Bệnh Caroli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124200"/>
            <a:ext cx="487170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VI. BIẾN CHỨNG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apxe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hay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3.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Vỡ vào ổ bụng gây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viêm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màng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bụng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 toàn thể, hay gây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viêm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màng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bụng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 khư trú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5.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 dưới cơ hoành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Biến chứng do mưng mủ kéo dà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endParaRPr lang="vi-VN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VII. ĐIỀU TRỊ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1.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Nguyên tắc điều trị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Điều trị đúng và đủ liều</a:t>
            </a:r>
          </a:p>
          <a:p>
            <a:pPr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Dùng thuốc diệt amíp ở gan và ở ruột để tránh tá</a:t>
            </a:r>
            <a:r>
              <a:rPr lang="en-US" dirty="0" err="1" smtClean="0">
                <a:cs typeface="Times New Roman" pitchFamily="18" charset="0"/>
              </a:rPr>
              <a:t>i</a:t>
            </a:r>
            <a:r>
              <a:rPr lang="vi-VN" dirty="0" smtClean="0">
                <a:cs typeface="Times New Roman" pitchFamily="18" charset="0"/>
              </a:rPr>
              <a:t> phát</a:t>
            </a:r>
          </a:p>
          <a:p>
            <a:pPr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P</a:t>
            </a:r>
            <a:r>
              <a:rPr lang="en-US" dirty="0" err="1" smtClean="0">
                <a:cs typeface="Times New Roman" pitchFamily="18" charset="0"/>
              </a:rPr>
              <a:t>hẫu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thuật</a:t>
            </a:r>
            <a:r>
              <a:rPr lang="vi-VN" dirty="0" smtClean="0">
                <a:cs typeface="Times New Roman" pitchFamily="18" charset="0"/>
              </a:rPr>
              <a:t> khi điều trị nội khoa thất bại hay khi có biến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chứng</a:t>
            </a:r>
          </a:p>
          <a:p>
            <a:pPr>
              <a:buFont typeface="Wingdings 2" pitchFamily="18" charset="2"/>
              <a:buNone/>
            </a:pP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2.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Dùng thuốc chống amíp đơn thuần</a:t>
            </a:r>
          </a:p>
          <a:p>
            <a:pPr>
              <a:buFont typeface="Wingdings 2" pitchFamily="18" charset="2"/>
              <a:buNone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.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1.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Chỉ định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vi-VN" dirty="0" smtClean="0">
                <a:cs typeface="Times New Roman" pitchFamily="18" charset="0"/>
              </a:rPr>
              <a:t> đến sớm trước 1 tháng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VII. ĐIỀU TRỊ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686800" cy="4983163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Tx/>
              <a:buChar char="-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3554" name="Picture 2" descr="500 mg t.i.d  ×  10 days 25 – 30 mg kg -1  day -1  in 3 doses  ×  7-10 days. 650 mg t.i.d  × 20 days 750 – 800  mg.t.i.d  ..."/>
          <p:cNvPicPr>
            <a:picLocks noChangeAspect="1" noChangeArrowheads="1"/>
          </p:cNvPicPr>
          <p:nvPr/>
        </p:nvPicPr>
        <p:blipFill>
          <a:blip r:embed="rId2"/>
          <a:srcRect l="3884" t="3031" r="3884"/>
          <a:stretch>
            <a:fillRect/>
          </a:stretch>
        </p:blipFill>
        <p:spPr bwMode="auto">
          <a:xfrm>
            <a:off x="228600" y="1143000"/>
            <a:ext cx="78486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VII. ĐIỀU TRỊ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4800600" cy="45720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3.1.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Chỉ định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Nitroimidazol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20040" indent="-32004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Ổ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 6cm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3.2.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Chọc hút dưới sự hướng dẫn của siêu âm hay CT</a:t>
            </a:r>
          </a:p>
          <a:p>
            <a:pPr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Số lần: tuỳ theo kích thước ổ áp xe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248" y="1600200"/>
            <a:ext cx="4416552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4.Mổ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4.1.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Chỉ định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B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vi-VN" dirty="0" smtClean="0">
                <a:cs typeface="Times New Roman" pitchFamily="18" charset="0"/>
              </a:rPr>
              <a:t> đến quá muộn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to,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4.2.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P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hẫu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thuật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:</a:t>
            </a:r>
            <a:r>
              <a:rPr lang="vi-VN" b="1" dirty="0" smtClean="0"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dẫn lưu, hay cắt gan bán phần.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86794" y="3962400"/>
            <a:ext cx="4724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Thank You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14349"/>
            <a:ext cx="7997825" cy="5962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ĐẠI CƯƠNG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viêm</a:t>
            </a:r>
            <a:r>
              <a:rPr lang="en-US" dirty="0" smtClean="0"/>
              <a:t>,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nung</a:t>
            </a:r>
            <a:r>
              <a:rPr lang="en-US" dirty="0" smtClean="0"/>
              <a:t> </a:t>
            </a:r>
            <a:r>
              <a:rPr lang="en-US" dirty="0" err="1" smtClean="0"/>
              <a:t>mủ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ở </a:t>
            </a:r>
            <a:r>
              <a:rPr lang="en-US" dirty="0" err="1" smtClean="0"/>
              <a:t>gan</a:t>
            </a:r>
            <a:r>
              <a:rPr lang="en-US" dirty="0" smtClean="0"/>
              <a:t>,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mật</a:t>
            </a:r>
            <a:r>
              <a:rPr lang="en-US" dirty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do </a:t>
            </a:r>
            <a:r>
              <a:rPr lang="en-US" dirty="0" err="1" smtClean="0"/>
              <a:t>amip</a:t>
            </a:r>
            <a:r>
              <a:rPr lang="en-US" dirty="0" smtClean="0"/>
              <a:t> (# 80%)</a:t>
            </a:r>
          </a:p>
          <a:p>
            <a:r>
              <a:rPr lang="en-US" dirty="0" err="1" smtClean="0"/>
              <a:t>Amip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Entamoeba</a:t>
            </a:r>
            <a:r>
              <a:rPr lang="en-US" dirty="0" smtClean="0"/>
              <a:t>,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E. </a:t>
            </a:r>
            <a:r>
              <a:rPr lang="en-US" dirty="0" err="1" smtClean="0"/>
              <a:t>histolytica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 smtClean="0"/>
          </a:p>
          <a:p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 ở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đới</a:t>
            </a:r>
            <a:r>
              <a:rPr lang="en-US" dirty="0" smtClean="0"/>
              <a:t>,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chậm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kém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lỵ</a:t>
            </a:r>
            <a:r>
              <a:rPr lang="en-US" dirty="0" smtClean="0"/>
              <a:t> </a:t>
            </a:r>
            <a:r>
              <a:rPr lang="en-US" dirty="0" err="1" smtClean="0"/>
              <a:t>amip</a:t>
            </a:r>
            <a:endParaRPr lang="en-US" dirty="0" smtClean="0"/>
          </a:p>
          <a:p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vài</a:t>
            </a:r>
            <a:r>
              <a:rPr lang="en-US" dirty="0" smtClean="0"/>
              <a:t> ổ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nằm</a:t>
            </a:r>
            <a:r>
              <a:rPr lang="en-US" dirty="0" smtClean="0"/>
              <a:t> ở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,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, </a:t>
            </a:r>
            <a:r>
              <a:rPr lang="en-US" dirty="0" err="1" smtClean="0"/>
              <a:t>chứa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lít</a:t>
            </a:r>
            <a:r>
              <a:rPr lang="en-US" dirty="0" smtClean="0"/>
              <a:t> </a:t>
            </a:r>
            <a:r>
              <a:rPr lang="en-US" dirty="0" err="1" smtClean="0"/>
              <a:t>mủ</a:t>
            </a:r>
            <a:r>
              <a:rPr lang="en-US" dirty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hôi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chocolate.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ap xe gan do am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2991588" cy="3352800"/>
          </a:xfrm>
          <a:prstGeom prst="rect">
            <a:avLst/>
          </a:prstGeom>
          <a:noFill/>
        </p:spPr>
      </p:pic>
      <p:pic>
        <p:nvPicPr>
          <p:cNvPr id="7170" name="Picture 2" descr="Kết quả hình ảnh cho ap xe gan do am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162947"/>
            <a:ext cx="5334000" cy="3695053"/>
          </a:xfrm>
          <a:prstGeom prst="rect">
            <a:avLst/>
          </a:prstGeom>
          <a:noFill/>
        </p:spPr>
      </p:pic>
      <p:pic>
        <p:nvPicPr>
          <p:cNvPr id="7172" name="Picture 4" descr="Events on Amoebiasis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5486400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II. ĐƯỜNG XÂM NHẬP VÀ BỆNH SINH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Kén</a:t>
            </a:r>
            <a:r>
              <a:rPr lang="en-US" dirty="0" smtClean="0"/>
              <a:t> </a:t>
            </a:r>
            <a:r>
              <a:rPr lang="en-US" dirty="0" err="1" smtClean="0"/>
              <a:t>amip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tồn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10-15 </a:t>
            </a:r>
            <a:r>
              <a:rPr lang="en-US" dirty="0" err="1" smtClean="0"/>
              <a:t>ngày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kén</a:t>
            </a:r>
            <a:r>
              <a:rPr lang="en-US" dirty="0" smtClean="0"/>
              <a:t> </a:t>
            </a:r>
            <a:r>
              <a:rPr lang="en-US" dirty="0" err="1" smtClean="0"/>
              <a:t>amip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ruột</a:t>
            </a:r>
            <a:r>
              <a:rPr lang="en-US" dirty="0" smtClean="0"/>
              <a:t> non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kén</a:t>
            </a:r>
            <a:r>
              <a:rPr lang="en-US" dirty="0" smtClean="0"/>
              <a:t> 4 </a:t>
            </a:r>
            <a:r>
              <a:rPr lang="en-US" dirty="0" err="1" smtClean="0"/>
              <a:t>nhân</a:t>
            </a:r>
            <a:r>
              <a:rPr lang="en-US" dirty="0" smtClean="0"/>
              <a:t>, </a:t>
            </a:r>
            <a:r>
              <a:rPr lang="en-US" dirty="0" err="1" smtClean="0"/>
              <a:t>vách</a:t>
            </a:r>
            <a:r>
              <a:rPr lang="en-US" dirty="0" smtClean="0"/>
              <a:t> tan </a:t>
            </a:r>
            <a:r>
              <a:rPr lang="en-US" dirty="0" err="1" smtClean="0"/>
              <a:t>rã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phóng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trophozoites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amip</a:t>
            </a:r>
            <a:r>
              <a:rPr lang="en-US" dirty="0" smtClean="0"/>
              <a:t> non </a:t>
            </a:r>
            <a:r>
              <a:rPr lang="en-US" dirty="0" err="1" smtClean="0"/>
              <a:t>nàythực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, </a:t>
            </a:r>
            <a:r>
              <a:rPr lang="en-US" dirty="0" err="1" smtClean="0"/>
              <a:t>thực</a:t>
            </a:r>
            <a:r>
              <a:rPr lang="en-US" dirty="0" smtClean="0"/>
              <a:t> vi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mảnh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,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men </a:t>
            </a:r>
            <a:r>
              <a:rPr lang="en-US" dirty="0" err="1" smtClean="0"/>
              <a:t>collagenase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protein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,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viêm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ký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men </a:t>
            </a:r>
            <a:r>
              <a:rPr lang="en-US" dirty="0" err="1" smtClean="0"/>
              <a:t>hủy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do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dính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trophozoide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lectin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loét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ruột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 KỲ GÂY BỆNH</a:t>
            </a:r>
          </a:p>
        </p:txBody>
      </p:sp>
      <p:pic>
        <p:nvPicPr>
          <p:cNvPr id="12291" name="Picture 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1813" y="3671888"/>
            <a:ext cx="695325" cy="352425"/>
          </a:xfrm>
          <a:noFill/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1000" y="2209800"/>
            <a:ext cx="8382000" cy="4267200"/>
            <a:chOff x="2977" y="281"/>
            <a:chExt cx="7500" cy="4628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2977" y="281"/>
              <a:ext cx="7500" cy="4628"/>
            </a:xfrm>
            <a:prstGeom prst="leftRightArrow">
              <a:avLst>
                <a:gd name="adj1" fmla="val 50000"/>
                <a:gd name="adj2" fmla="val 32411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3577" y="3058"/>
              <a:ext cx="1050" cy="7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800">
                  <a:sym typeface="Webdings" pitchFamily="18" charset="2"/>
                </a:rPr>
                <a:t></a:t>
              </a:r>
              <a:r>
                <a:rPr lang="en-US" sz="800"/>
                <a:t>        </a:t>
              </a:r>
              <a:r>
                <a:rPr lang="en-US" sz="800">
                  <a:sym typeface="Webdings" pitchFamily="18" charset="2"/>
                </a:rPr>
                <a:t></a:t>
              </a:r>
              <a:endParaRPr lang="en-US" sz="800"/>
            </a:p>
            <a:p>
              <a:r>
                <a:rPr lang="en-US" sz="800"/>
                <a:t>          </a:t>
              </a:r>
              <a:r>
                <a:rPr lang="en-US" sz="800">
                  <a:sym typeface="Webdings" pitchFamily="18" charset="2"/>
                </a:rPr>
                <a:t></a:t>
              </a:r>
              <a:r>
                <a:rPr lang="en-US" sz="800"/>
                <a:t> </a:t>
              </a:r>
            </a:p>
            <a:p>
              <a:r>
                <a:rPr lang="en-US" sz="800"/>
                <a:t> </a:t>
              </a:r>
              <a:r>
                <a:rPr lang="en-US" sz="800">
                  <a:sym typeface="Webdings" pitchFamily="18" charset="2"/>
                </a:rPr>
                <a:t></a:t>
              </a:r>
              <a:endParaRPr lang="en-US"/>
            </a:p>
          </p:txBody>
        </p:sp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 rot="205914">
              <a:off x="4177" y="744"/>
              <a:ext cx="600" cy="22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3 h 21600"/>
                <a:gd name="T6" fmla="*/ 0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08 h 21600"/>
                <a:gd name="T14" fmla="*/ 18216 w 21600"/>
                <a:gd name="T15" fmla="*/ 92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5091" y="1521"/>
              <a:ext cx="151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NUỐT VÀO </a:t>
              </a:r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 rot="863916">
              <a:off x="5827" y="1515"/>
              <a:ext cx="2250" cy="312"/>
            </a:xfrm>
            <a:prstGeom prst="rightArrow">
              <a:avLst>
                <a:gd name="adj1" fmla="val 50000"/>
                <a:gd name="adj2" fmla="val 180288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8077" y="2132"/>
              <a:ext cx="242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99" name="AutoShape 11"/>
            <p:cNvSpPr>
              <a:spLocks noChangeArrowheads="1"/>
            </p:cNvSpPr>
            <p:nvPr/>
          </p:nvSpPr>
          <p:spPr bwMode="auto">
            <a:xfrm rot="9014358">
              <a:off x="8677" y="2904"/>
              <a:ext cx="1500" cy="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4 h 21600"/>
                <a:gd name="T14" fmla="*/ 18230 w 21600"/>
                <a:gd name="T15" fmla="*/ 9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7465" y="3721"/>
              <a:ext cx="1185" cy="1131"/>
            </a:xfrm>
            <a:custGeom>
              <a:avLst/>
              <a:gdLst>
                <a:gd name="T0" fmla="*/ 164 w 1422"/>
                <a:gd name="T1" fmla="*/ 51 h 1319"/>
                <a:gd name="T2" fmla="*/ 148 w 1422"/>
                <a:gd name="T3" fmla="*/ 3 h 1319"/>
                <a:gd name="T4" fmla="*/ 217 w 1422"/>
                <a:gd name="T5" fmla="*/ 33 h 1319"/>
                <a:gd name="T6" fmla="*/ 113 w 1422"/>
                <a:gd name="T7" fmla="*/ 59 h 1319"/>
                <a:gd name="T8" fmla="*/ 190 w 1422"/>
                <a:gd name="T9" fmla="*/ 23 h 1319"/>
                <a:gd name="T10" fmla="*/ 529 w 1422"/>
                <a:gd name="T11" fmla="*/ 22 h 1319"/>
                <a:gd name="T12" fmla="*/ 617 w 1422"/>
                <a:gd name="T13" fmla="*/ 59 h 1319"/>
                <a:gd name="T14" fmla="*/ 617 w 1422"/>
                <a:gd name="T15" fmla="*/ 98 h 1319"/>
                <a:gd name="T16" fmla="*/ 729 w 1422"/>
                <a:gd name="T17" fmla="*/ 277 h 1319"/>
                <a:gd name="T18" fmla="*/ 790 w 1422"/>
                <a:gd name="T19" fmla="*/ 505 h 1319"/>
                <a:gd name="T20" fmla="*/ 807 w 1422"/>
                <a:gd name="T21" fmla="*/ 761 h 1319"/>
                <a:gd name="T22" fmla="*/ 737 w 1422"/>
                <a:gd name="T23" fmla="*/ 807 h 1319"/>
                <a:gd name="T24" fmla="*/ 616 w 1422"/>
                <a:gd name="T25" fmla="*/ 827 h 1319"/>
                <a:gd name="T26" fmla="*/ 581 w 1422"/>
                <a:gd name="T27" fmla="*/ 798 h 1319"/>
                <a:gd name="T28" fmla="*/ 556 w 1422"/>
                <a:gd name="T29" fmla="*/ 789 h 1319"/>
                <a:gd name="T30" fmla="*/ 478 w 1422"/>
                <a:gd name="T31" fmla="*/ 789 h 1319"/>
                <a:gd name="T32" fmla="*/ 365 w 1422"/>
                <a:gd name="T33" fmla="*/ 732 h 1319"/>
                <a:gd name="T34" fmla="*/ 312 w 1422"/>
                <a:gd name="T35" fmla="*/ 684 h 1319"/>
                <a:gd name="T36" fmla="*/ 252 w 1422"/>
                <a:gd name="T37" fmla="*/ 581 h 1319"/>
                <a:gd name="T38" fmla="*/ 226 w 1422"/>
                <a:gd name="T39" fmla="*/ 562 h 1319"/>
                <a:gd name="T40" fmla="*/ 191 w 1422"/>
                <a:gd name="T41" fmla="*/ 514 h 1319"/>
                <a:gd name="T42" fmla="*/ 130 w 1422"/>
                <a:gd name="T43" fmla="*/ 448 h 1319"/>
                <a:gd name="T44" fmla="*/ 69 w 1422"/>
                <a:gd name="T45" fmla="*/ 382 h 1319"/>
                <a:gd name="T46" fmla="*/ 43 w 1422"/>
                <a:gd name="T47" fmla="*/ 126 h 1319"/>
                <a:gd name="T48" fmla="*/ 26 w 1422"/>
                <a:gd name="T49" fmla="*/ 79 h 1319"/>
                <a:gd name="T50" fmla="*/ 164 w 1422"/>
                <a:gd name="T51" fmla="*/ 51 h 13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22"/>
                <a:gd name="T79" fmla="*/ 0 h 1319"/>
                <a:gd name="T80" fmla="*/ 1422 w 1422"/>
                <a:gd name="T81" fmla="*/ 1319 h 13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22" h="1319">
                  <a:moveTo>
                    <a:pt x="284" y="81"/>
                  </a:moveTo>
                  <a:cubicBezTo>
                    <a:pt x="289" y="51"/>
                    <a:pt x="434" y="7"/>
                    <a:pt x="254" y="6"/>
                  </a:cubicBezTo>
                  <a:cubicBezTo>
                    <a:pt x="242" y="0"/>
                    <a:pt x="384" y="36"/>
                    <a:pt x="374" y="51"/>
                  </a:cubicBezTo>
                  <a:cubicBezTo>
                    <a:pt x="364" y="66"/>
                    <a:pt x="202" y="97"/>
                    <a:pt x="195" y="95"/>
                  </a:cubicBezTo>
                  <a:cubicBezTo>
                    <a:pt x="246" y="66"/>
                    <a:pt x="280" y="69"/>
                    <a:pt x="329" y="36"/>
                  </a:cubicBezTo>
                  <a:cubicBezTo>
                    <a:pt x="519" y="41"/>
                    <a:pt x="724" y="26"/>
                    <a:pt x="915" y="35"/>
                  </a:cubicBezTo>
                  <a:cubicBezTo>
                    <a:pt x="977" y="38"/>
                    <a:pt x="1013" y="72"/>
                    <a:pt x="1065" y="95"/>
                  </a:cubicBezTo>
                  <a:cubicBezTo>
                    <a:pt x="1149" y="132"/>
                    <a:pt x="970" y="143"/>
                    <a:pt x="1065" y="155"/>
                  </a:cubicBezTo>
                  <a:cubicBezTo>
                    <a:pt x="1060" y="255"/>
                    <a:pt x="1268" y="340"/>
                    <a:pt x="1260" y="440"/>
                  </a:cubicBezTo>
                  <a:cubicBezTo>
                    <a:pt x="1253" y="520"/>
                    <a:pt x="1391" y="724"/>
                    <a:pt x="1365" y="801"/>
                  </a:cubicBezTo>
                  <a:cubicBezTo>
                    <a:pt x="1363" y="900"/>
                    <a:pt x="1422" y="1139"/>
                    <a:pt x="1395" y="1206"/>
                  </a:cubicBezTo>
                  <a:cubicBezTo>
                    <a:pt x="1380" y="1286"/>
                    <a:pt x="1329" y="1263"/>
                    <a:pt x="1274" y="1281"/>
                  </a:cubicBezTo>
                  <a:cubicBezTo>
                    <a:pt x="1261" y="1278"/>
                    <a:pt x="1083" y="1319"/>
                    <a:pt x="1064" y="1311"/>
                  </a:cubicBezTo>
                  <a:cubicBezTo>
                    <a:pt x="1047" y="1304"/>
                    <a:pt x="1021" y="1274"/>
                    <a:pt x="1005" y="1266"/>
                  </a:cubicBezTo>
                  <a:cubicBezTo>
                    <a:pt x="991" y="1259"/>
                    <a:pt x="1125" y="1221"/>
                    <a:pt x="960" y="1251"/>
                  </a:cubicBezTo>
                  <a:cubicBezTo>
                    <a:pt x="804" y="1270"/>
                    <a:pt x="857" y="1122"/>
                    <a:pt x="825" y="1251"/>
                  </a:cubicBezTo>
                  <a:cubicBezTo>
                    <a:pt x="729" y="1187"/>
                    <a:pt x="730" y="1195"/>
                    <a:pt x="630" y="1161"/>
                  </a:cubicBezTo>
                  <a:cubicBezTo>
                    <a:pt x="614" y="1096"/>
                    <a:pt x="616" y="1111"/>
                    <a:pt x="540" y="1086"/>
                  </a:cubicBezTo>
                  <a:cubicBezTo>
                    <a:pt x="511" y="1076"/>
                    <a:pt x="465" y="926"/>
                    <a:pt x="435" y="921"/>
                  </a:cubicBezTo>
                  <a:cubicBezTo>
                    <a:pt x="420" y="911"/>
                    <a:pt x="401" y="905"/>
                    <a:pt x="390" y="891"/>
                  </a:cubicBezTo>
                  <a:cubicBezTo>
                    <a:pt x="307" y="787"/>
                    <a:pt x="459" y="902"/>
                    <a:pt x="330" y="816"/>
                  </a:cubicBezTo>
                  <a:cubicBezTo>
                    <a:pt x="304" y="738"/>
                    <a:pt x="307" y="732"/>
                    <a:pt x="225" y="711"/>
                  </a:cubicBezTo>
                  <a:cubicBezTo>
                    <a:pt x="122" y="641"/>
                    <a:pt x="146" y="685"/>
                    <a:pt x="120" y="605"/>
                  </a:cubicBezTo>
                  <a:cubicBezTo>
                    <a:pt x="125" y="490"/>
                    <a:pt x="56" y="314"/>
                    <a:pt x="75" y="200"/>
                  </a:cubicBezTo>
                  <a:cubicBezTo>
                    <a:pt x="0" y="200"/>
                    <a:pt x="40" y="140"/>
                    <a:pt x="44" y="125"/>
                  </a:cubicBezTo>
                  <a:cubicBezTo>
                    <a:pt x="72" y="12"/>
                    <a:pt x="287" y="78"/>
                    <a:pt x="284" y="81"/>
                  </a:cubicBez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3427" y="3829"/>
              <a:ext cx="150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.VnTimeH" pitchFamily="34" charset="0"/>
                </a:rPr>
                <a:t>Bµo nang</a:t>
              </a:r>
              <a:r>
                <a:rPr lang="en-US" sz="1000">
                  <a:latin typeface=".VnTimeH" pitchFamily="34" charset="0"/>
                </a:rPr>
                <a:t> </a:t>
              </a:r>
            </a:p>
            <a:p>
              <a:endParaRPr lang="en-US">
                <a:latin typeface=".VnTimeH" pitchFamily="34" charset="0"/>
              </a:endParaRPr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8827" y="4292"/>
              <a:ext cx="120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Gan</a:t>
              </a:r>
              <a:r>
                <a:rPr lang="en-US" sz="2000" b="1">
                  <a:solidFill>
                    <a:srgbClr val="A50021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7927" y="2625"/>
              <a:ext cx="1756" cy="580"/>
            </a:xfrm>
            <a:custGeom>
              <a:avLst/>
              <a:gdLst>
                <a:gd name="T0" fmla="*/ 226 w 2107"/>
                <a:gd name="T1" fmla="*/ 54 h 677"/>
                <a:gd name="T2" fmla="*/ 208 w 2107"/>
                <a:gd name="T3" fmla="*/ 147 h 677"/>
                <a:gd name="T4" fmla="*/ 200 w 2107"/>
                <a:gd name="T5" fmla="*/ 176 h 677"/>
                <a:gd name="T6" fmla="*/ 157 w 2107"/>
                <a:gd name="T7" fmla="*/ 195 h 677"/>
                <a:gd name="T8" fmla="*/ 0 w 2107"/>
                <a:gd name="T9" fmla="*/ 233 h 677"/>
                <a:gd name="T10" fmla="*/ 18 w 2107"/>
                <a:gd name="T11" fmla="*/ 279 h 677"/>
                <a:gd name="T12" fmla="*/ 53 w 2107"/>
                <a:gd name="T13" fmla="*/ 299 h 677"/>
                <a:gd name="T14" fmla="*/ 191 w 2107"/>
                <a:gd name="T15" fmla="*/ 336 h 677"/>
                <a:gd name="T16" fmla="*/ 357 w 2107"/>
                <a:gd name="T17" fmla="*/ 326 h 677"/>
                <a:gd name="T18" fmla="*/ 417 w 2107"/>
                <a:gd name="T19" fmla="*/ 308 h 677"/>
                <a:gd name="T20" fmla="*/ 634 w 2107"/>
                <a:gd name="T21" fmla="*/ 299 h 677"/>
                <a:gd name="T22" fmla="*/ 678 w 2107"/>
                <a:gd name="T23" fmla="*/ 261 h 677"/>
                <a:gd name="T24" fmla="*/ 703 w 2107"/>
                <a:gd name="T25" fmla="*/ 252 h 677"/>
                <a:gd name="T26" fmla="*/ 756 w 2107"/>
                <a:gd name="T27" fmla="*/ 261 h 677"/>
                <a:gd name="T28" fmla="*/ 816 w 2107"/>
                <a:gd name="T29" fmla="*/ 308 h 677"/>
                <a:gd name="T30" fmla="*/ 1077 w 2107"/>
                <a:gd name="T31" fmla="*/ 392 h 677"/>
                <a:gd name="T32" fmla="*/ 1111 w 2107"/>
                <a:gd name="T33" fmla="*/ 318 h 677"/>
                <a:gd name="T34" fmla="*/ 1173 w 2107"/>
                <a:gd name="T35" fmla="*/ 308 h 677"/>
                <a:gd name="T36" fmla="*/ 1111 w 2107"/>
                <a:gd name="T37" fmla="*/ 54 h 677"/>
                <a:gd name="T38" fmla="*/ 1146 w 2107"/>
                <a:gd name="T39" fmla="*/ 44 h 677"/>
                <a:gd name="T40" fmla="*/ 1128 w 2107"/>
                <a:gd name="T41" fmla="*/ 25 h 677"/>
                <a:gd name="T42" fmla="*/ 1128 w 2107"/>
                <a:gd name="T43" fmla="*/ 54 h 6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07"/>
                <a:gd name="T67" fmla="*/ 0 h 677"/>
                <a:gd name="T68" fmla="*/ 2107 w 2107"/>
                <a:gd name="T69" fmla="*/ 677 h 6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07" h="677">
                  <a:moveTo>
                    <a:pt x="390" y="85"/>
                  </a:moveTo>
                  <a:cubicBezTo>
                    <a:pt x="357" y="152"/>
                    <a:pt x="336" y="164"/>
                    <a:pt x="360" y="235"/>
                  </a:cubicBezTo>
                  <a:cubicBezTo>
                    <a:pt x="355" y="250"/>
                    <a:pt x="357" y="270"/>
                    <a:pt x="345" y="280"/>
                  </a:cubicBezTo>
                  <a:cubicBezTo>
                    <a:pt x="324" y="297"/>
                    <a:pt x="295" y="299"/>
                    <a:pt x="270" y="310"/>
                  </a:cubicBezTo>
                  <a:cubicBezTo>
                    <a:pt x="109" y="383"/>
                    <a:pt x="245" y="350"/>
                    <a:pt x="0" y="370"/>
                  </a:cubicBezTo>
                  <a:cubicBezTo>
                    <a:pt x="10" y="395"/>
                    <a:pt x="12" y="425"/>
                    <a:pt x="30" y="445"/>
                  </a:cubicBezTo>
                  <a:cubicBezTo>
                    <a:pt x="45" y="462"/>
                    <a:pt x="71" y="464"/>
                    <a:pt x="90" y="475"/>
                  </a:cubicBezTo>
                  <a:cubicBezTo>
                    <a:pt x="175" y="524"/>
                    <a:pt x="224" y="523"/>
                    <a:pt x="330" y="535"/>
                  </a:cubicBezTo>
                  <a:cubicBezTo>
                    <a:pt x="425" y="530"/>
                    <a:pt x="520" y="528"/>
                    <a:pt x="615" y="520"/>
                  </a:cubicBezTo>
                  <a:cubicBezTo>
                    <a:pt x="651" y="517"/>
                    <a:pt x="684" y="493"/>
                    <a:pt x="720" y="490"/>
                  </a:cubicBezTo>
                  <a:cubicBezTo>
                    <a:pt x="845" y="481"/>
                    <a:pt x="970" y="480"/>
                    <a:pt x="1095" y="475"/>
                  </a:cubicBezTo>
                  <a:cubicBezTo>
                    <a:pt x="1208" y="437"/>
                    <a:pt x="1073" y="493"/>
                    <a:pt x="1170" y="415"/>
                  </a:cubicBezTo>
                  <a:cubicBezTo>
                    <a:pt x="1182" y="405"/>
                    <a:pt x="1200" y="405"/>
                    <a:pt x="1215" y="400"/>
                  </a:cubicBezTo>
                  <a:cubicBezTo>
                    <a:pt x="1245" y="405"/>
                    <a:pt x="1277" y="404"/>
                    <a:pt x="1305" y="415"/>
                  </a:cubicBezTo>
                  <a:cubicBezTo>
                    <a:pt x="1345" y="431"/>
                    <a:pt x="1371" y="473"/>
                    <a:pt x="1410" y="490"/>
                  </a:cubicBezTo>
                  <a:cubicBezTo>
                    <a:pt x="1571" y="560"/>
                    <a:pt x="1691" y="606"/>
                    <a:pt x="1860" y="625"/>
                  </a:cubicBezTo>
                  <a:cubicBezTo>
                    <a:pt x="2008" y="576"/>
                    <a:pt x="1748" y="677"/>
                    <a:pt x="1920" y="505"/>
                  </a:cubicBezTo>
                  <a:cubicBezTo>
                    <a:pt x="1945" y="480"/>
                    <a:pt x="1990" y="495"/>
                    <a:pt x="2025" y="490"/>
                  </a:cubicBezTo>
                  <a:cubicBezTo>
                    <a:pt x="2014" y="214"/>
                    <a:pt x="2107" y="147"/>
                    <a:pt x="1920" y="85"/>
                  </a:cubicBezTo>
                  <a:cubicBezTo>
                    <a:pt x="1940" y="80"/>
                    <a:pt x="1964" y="83"/>
                    <a:pt x="1980" y="70"/>
                  </a:cubicBezTo>
                  <a:cubicBezTo>
                    <a:pt x="2030" y="30"/>
                    <a:pt x="1980" y="0"/>
                    <a:pt x="1950" y="40"/>
                  </a:cubicBezTo>
                  <a:cubicBezTo>
                    <a:pt x="1941" y="52"/>
                    <a:pt x="1950" y="70"/>
                    <a:pt x="1950" y="8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AutoShape 16"/>
            <p:cNvSpPr>
              <a:spLocks noChangeArrowheads="1"/>
            </p:cNvSpPr>
            <p:nvPr/>
          </p:nvSpPr>
          <p:spPr bwMode="auto">
            <a:xfrm>
              <a:off x="8227" y="1515"/>
              <a:ext cx="600" cy="4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400 w 21600"/>
                <a:gd name="T13" fmla="*/ 5412 h 21600"/>
                <a:gd name="T14" fmla="*/ 16200 w 21600"/>
                <a:gd name="T15" fmla="*/ 161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ym typeface="Webdings" pitchFamily="18" charset="2"/>
                </a:rPr>
                <a:t></a:t>
              </a:r>
              <a:endParaRPr lang="en-US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7777" y="3058"/>
              <a:ext cx="1473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ĐẠI TRÀNG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372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II. ĐƯỜNG XÂM NHẬP VÀ BỆNH SINH (</a:t>
            </a:r>
            <a:r>
              <a:rPr lang="en-US" sz="3600" dirty="0" err="1" smtClean="0"/>
              <a:t>tt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hoại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niêm</a:t>
            </a:r>
            <a:r>
              <a:rPr lang="en-US" dirty="0" smtClean="0"/>
              <a:t> </a:t>
            </a:r>
            <a:r>
              <a:rPr lang="en-US" dirty="0" err="1" smtClean="0"/>
              <a:t>mạc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loét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móng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,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cúc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ở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tràng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manh</a:t>
            </a:r>
            <a:r>
              <a:rPr lang="en-US" dirty="0" smtClean="0"/>
              <a:t> </a:t>
            </a:r>
            <a:r>
              <a:rPr lang="en-US" dirty="0" err="1" smtClean="0"/>
              <a:t>tràng</a:t>
            </a:r>
            <a:endParaRPr lang="en-US" dirty="0" smtClean="0"/>
          </a:p>
          <a:p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tổn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amip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tĩnh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tuần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bạch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chiếm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70%), ở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chận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ở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xoang</a:t>
            </a:r>
            <a:r>
              <a:rPr lang="en-US" dirty="0" smtClean="0"/>
              <a:t> </a:t>
            </a:r>
            <a:r>
              <a:rPr lang="en-US" dirty="0" err="1" smtClean="0"/>
              <a:t>tĩnh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hoại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r>
              <a:rPr lang="en-US" dirty="0" smtClean="0"/>
              <a:t> (liquefaction necrosis)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ổ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ổ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Hiếm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amip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tuần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phổi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, </a:t>
            </a:r>
            <a:r>
              <a:rPr lang="en-US" dirty="0" err="1" smtClean="0"/>
              <a:t>lách</a:t>
            </a:r>
            <a:r>
              <a:rPr lang="en-US" dirty="0" smtClean="0"/>
              <a:t> do </a:t>
            </a:r>
            <a:r>
              <a:rPr lang="en-US" dirty="0" err="1" smtClean="0"/>
              <a:t>amip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ap xe gan do am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III. TRIỆU CHỨNG LÂM SÀNG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1.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Thể điển hình: </a:t>
            </a:r>
            <a:r>
              <a:rPr lang="vi-VN" dirty="0" smtClean="0">
                <a:cs typeface="Times New Roman" pitchFamily="18" charset="0"/>
              </a:rPr>
              <a:t>60-70%</a:t>
            </a:r>
          </a:p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1.1. Tam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Fontan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Sốt: t</a:t>
            </a:r>
            <a:r>
              <a:rPr lang="en-US" dirty="0" err="1" smtClean="0">
                <a:cs typeface="Times New Roman" pitchFamily="18" charset="0"/>
              </a:rPr>
              <a:t>riệu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chứng</a:t>
            </a:r>
            <a:r>
              <a:rPr lang="vi-VN" dirty="0" smtClean="0">
                <a:cs typeface="Times New Roman" pitchFamily="18" charset="0"/>
              </a:rPr>
              <a:t> đầu tiên, không có đặc điểm riêng</a:t>
            </a:r>
          </a:p>
          <a:p>
            <a:pPr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Đau </a:t>
            </a:r>
            <a:r>
              <a:rPr lang="en-US" dirty="0" err="1" smtClean="0">
                <a:cs typeface="Times New Roman" pitchFamily="18" charset="0"/>
              </a:rPr>
              <a:t>hạ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sườn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phải</a:t>
            </a:r>
            <a:r>
              <a:rPr lang="vi-VN" dirty="0" smtClean="0">
                <a:cs typeface="Times New Roman" pitchFamily="18" charset="0"/>
              </a:rPr>
              <a:t> và vùng gan: triền miên, mức độ khác nhau</a:t>
            </a:r>
          </a:p>
          <a:p>
            <a:pPr>
              <a:buFont typeface="Wingdings 2" pitchFamily="18" charset="2"/>
              <a:buNone/>
            </a:pPr>
            <a:r>
              <a:rPr lang="vi-VN" dirty="0" smtClean="0"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Gan to và đau: ấn kẽ sườn(+)</a:t>
            </a:r>
          </a:p>
          <a:p>
            <a:pPr>
              <a:buFont typeface="Wingdings 2" pitchFamily="18" charset="2"/>
              <a:buNone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1.2.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Không có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vàng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cs typeface="Times New Roman" pitchFamily="18" charset="0"/>
              </a:rPr>
              <a:t>da</a:t>
            </a:r>
            <a:endParaRPr lang="vi-VN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1.3.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Các tr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iệu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 khác:</a:t>
            </a:r>
            <a:r>
              <a:rPr lang="vi-VN" b="1" dirty="0" smtClean="0"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R</a:t>
            </a:r>
            <a:r>
              <a:rPr lang="en-US" dirty="0" err="1" smtClean="0">
                <a:cs typeface="Times New Roman" pitchFamily="18" charset="0"/>
              </a:rPr>
              <a:t>ối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loạn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tiêu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hóa</a:t>
            </a:r>
            <a:r>
              <a:rPr lang="vi-VN" dirty="0" smtClean="0">
                <a:cs typeface="Times New Roman" pitchFamily="18" charset="0"/>
              </a:rPr>
              <a:t>, ăn kém, gầy, phù, 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cs typeface="Times New Roman" pitchFamily="18" charset="0"/>
              </a:rPr>
              <a:t>trướng,</a:t>
            </a:r>
            <a:r>
              <a:rPr lang="en-US" dirty="0" err="1" smtClean="0">
                <a:cs typeface="Times New Roman" pitchFamily="18" charset="0"/>
              </a:rPr>
              <a:t>tràn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dịch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màng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phổi</a:t>
            </a:r>
            <a:r>
              <a:rPr lang="vi-VN" dirty="0" smtClean="0">
                <a:cs typeface="Times New Roman" pitchFamily="18" charset="0"/>
              </a:rPr>
              <a:t>, lách to</a:t>
            </a:r>
            <a:r>
              <a:rPr lang="en-US" dirty="0" smtClean="0">
                <a:cs typeface="Times New Roman" pitchFamily="18" charset="0"/>
              </a:rPr>
              <a:t>…</a:t>
            </a:r>
            <a:endParaRPr lang="vi-VN" dirty="0" smtClean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III. TRIỆU CHỨNG LÂM SÀNG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vi-VN" b="1" dirty="0" smtClean="0">
                <a:solidFill>
                  <a:srgbClr val="FF0000"/>
                </a:solidFill>
                <a:cs typeface="Times New Roman" pitchFamily="18" charset="0"/>
              </a:rPr>
              <a:t>2.Thể lâm sàng không điển hình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2.4.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Thể không đau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2.5.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2.6.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Thể theo kích thước gan</a:t>
            </a: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2.7.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2.8.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2.9.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2.</a:t>
            </a:r>
            <a:r>
              <a:rPr lang="en-US" b="1" dirty="0" smtClean="0">
                <a:solidFill>
                  <a:srgbClr val="000099"/>
                </a:solidFill>
                <a:cs typeface="Times New Roman" pitchFamily="18" charset="0"/>
              </a:rPr>
              <a:t>10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99"/>
                </a:solidFill>
                <a:cs typeface="Times New Roman" pitchFamily="18" charset="0"/>
              </a:rPr>
              <a:t>Thể giả ung thư 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415</TotalTime>
  <Words>1271</Words>
  <Application>Microsoft Office PowerPoint</Application>
  <PresentationFormat>On-screen Show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    ÁP XE GAN DO AMIP    (amoebic liver abscess) nhóm sinh viên báo cáo: </vt:lpstr>
      <vt:lpstr>I. ĐẠI CƯƠNG</vt:lpstr>
      <vt:lpstr>Slide 3</vt:lpstr>
      <vt:lpstr>II. ĐƯỜNG XÂM NHẬP VÀ BỆNH SINH</vt:lpstr>
      <vt:lpstr> CHU KỲ GÂY BỆNH</vt:lpstr>
      <vt:lpstr>II. ĐƯỜNG XÂM NHẬP VÀ BỆNH SINH (tt)</vt:lpstr>
      <vt:lpstr>Slide 7</vt:lpstr>
      <vt:lpstr>III. TRIỆU CHỨNG LÂM SÀNG</vt:lpstr>
      <vt:lpstr>III. TRIỆU CHỨNG LÂM SÀNG (tt)</vt:lpstr>
      <vt:lpstr>IV. CẬN LÂM SÀNG</vt:lpstr>
      <vt:lpstr>V. CHẨN ĐOÁN</vt:lpstr>
      <vt:lpstr>Slide 12</vt:lpstr>
      <vt:lpstr>VI. BIẾN CHỨNG</vt:lpstr>
      <vt:lpstr>VII. ĐIỀU TRỊ (tt)</vt:lpstr>
      <vt:lpstr>VII. ĐIỀU TRỊ (tt)</vt:lpstr>
      <vt:lpstr>VII. ĐIỀU TRỊ (tt)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ÁP XE GAN DO AMIP</dc:title>
  <dc:creator>MyComputer</dc:creator>
  <cp:lastModifiedBy>MyComputer</cp:lastModifiedBy>
  <cp:revision>61</cp:revision>
  <dcterms:created xsi:type="dcterms:W3CDTF">2016-10-04T07:51:58Z</dcterms:created>
  <dcterms:modified xsi:type="dcterms:W3CDTF">2016-10-07T03:26:14Z</dcterms:modified>
</cp:coreProperties>
</file>