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57" r:id="rId4"/>
    <p:sldId id="259" r:id="rId5"/>
    <p:sldId id="261" r:id="rId6"/>
    <p:sldId id="262" r:id="rId7"/>
    <p:sldId id="263" r:id="rId8"/>
    <p:sldId id="265" r:id="rId9"/>
    <p:sldId id="267" r:id="rId10"/>
    <p:sldId id="268" r:id="rId11"/>
    <p:sldId id="269" r:id="rId12"/>
    <p:sldId id="270" r:id="rId13"/>
    <p:sldId id="271" r:id="rId14"/>
    <p:sldId id="273" r:id="rId15"/>
    <p:sldId id="274" r:id="rId16"/>
  </p:sldIdLst>
  <p:sldSz cx="9144000" cy="6858000" type="screen4x3"/>
  <p:notesSz cx="6858000" cy="9144000"/>
  <p:custDataLst>
    <p:tags r:id="rId17"/>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1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A9ED911D-5442-439B-BFCC-B95754FD57BD}" type="datetimeFigureOut">
              <a:rPr lang="vi-VN" smtClean="0"/>
              <a:pPr/>
              <a:t>29/05/2017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E55FAB4-9D7F-40C0-BFFB-845FCB87BBF8}"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9ED911D-5442-439B-BFCC-B95754FD57BD}" type="datetimeFigureOut">
              <a:rPr lang="vi-VN" smtClean="0"/>
              <a:pPr/>
              <a:t>29/05/2017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E55FAB4-9D7F-40C0-BFFB-845FCB87BBF8}"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9ED911D-5442-439B-BFCC-B95754FD57BD}" type="datetimeFigureOut">
              <a:rPr lang="vi-VN" smtClean="0"/>
              <a:pPr/>
              <a:t>29/05/2017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E55FAB4-9D7F-40C0-BFFB-845FCB87BBF8}" type="slidenum">
              <a:rPr lang="vi-VN" smtClean="0"/>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9ED911D-5442-439B-BFCC-B95754FD57BD}" type="datetimeFigureOut">
              <a:rPr lang="vi-VN" smtClean="0"/>
              <a:pPr/>
              <a:t>29/05/2017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E55FAB4-9D7F-40C0-BFFB-845FCB87BBF8}"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ED911D-5442-439B-BFCC-B95754FD57BD}" type="datetimeFigureOut">
              <a:rPr lang="vi-VN" smtClean="0"/>
              <a:pPr/>
              <a:t>29/05/2017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E55FAB4-9D7F-40C0-BFFB-845FCB87BBF8}"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A9ED911D-5442-439B-BFCC-B95754FD57BD}" type="datetimeFigureOut">
              <a:rPr lang="vi-VN" smtClean="0"/>
              <a:pPr/>
              <a:t>29/05/2017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E55FAB4-9D7F-40C0-BFFB-845FCB87BBF8}"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A9ED911D-5442-439B-BFCC-B95754FD57BD}" type="datetimeFigureOut">
              <a:rPr lang="vi-VN" smtClean="0"/>
              <a:pPr/>
              <a:t>29/05/2017</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2E55FAB4-9D7F-40C0-BFFB-845FCB87BBF8}"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A9ED911D-5442-439B-BFCC-B95754FD57BD}" type="datetimeFigureOut">
              <a:rPr lang="vi-VN" smtClean="0"/>
              <a:pPr/>
              <a:t>29/05/2017</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E55FAB4-9D7F-40C0-BFFB-845FCB87BBF8}"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ED911D-5442-439B-BFCC-B95754FD57BD}" type="datetimeFigureOut">
              <a:rPr lang="vi-VN" smtClean="0"/>
              <a:pPr/>
              <a:t>29/05/2017</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2E55FAB4-9D7F-40C0-BFFB-845FCB87BBF8}"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ED911D-5442-439B-BFCC-B95754FD57BD}" type="datetimeFigureOut">
              <a:rPr lang="vi-VN" smtClean="0"/>
              <a:pPr/>
              <a:t>29/05/2017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E55FAB4-9D7F-40C0-BFFB-845FCB87BBF8}"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ED911D-5442-439B-BFCC-B95754FD57BD}" type="datetimeFigureOut">
              <a:rPr lang="vi-VN" smtClean="0"/>
              <a:pPr/>
              <a:t>29/05/2017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E55FAB4-9D7F-40C0-BFFB-845FCB87BBF8}"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D911D-5442-439B-BFCC-B95754FD57BD}" type="datetimeFigureOut">
              <a:rPr lang="vi-VN" smtClean="0"/>
              <a:pPr/>
              <a:t>29/05/2017</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5FAB4-9D7F-40C0-BFFB-845FCB87BBF8}"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1"/>
            <a:ext cx="7772400" cy="1714488"/>
          </a:xfrm>
        </p:spPr>
        <p:txBody>
          <a:bodyPr>
            <a:normAutofit fontScale="90000"/>
          </a:bodyPr>
          <a:lstStyle/>
          <a:p>
            <a:r>
              <a:rPr lang="vi-VN" dirty="0" smtClean="0"/>
              <a:t>KHOA ĐIỀU DƯỠNG</a:t>
            </a:r>
            <a:br>
              <a:rPr lang="vi-VN" dirty="0" smtClean="0"/>
            </a:br>
            <a:r>
              <a:rPr lang="vi-VN" sz="3600" dirty="0" smtClean="0"/>
              <a:t>MÔN:ĐIỀU </a:t>
            </a:r>
            <a:r>
              <a:rPr lang="en-US" sz="3600" dirty="0" smtClean="0"/>
              <a:t>D</a:t>
            </a:r>
            <a:r>
              <a:rPr lang="vi-VN" sz="3600" dirty="0" smtClean="0"/>
              <a:t>ƯỠNG </a:t>
            </a:r>
            <a:r>
              <a:rPr lang="en-US" sz="3600" dirty="0" smtClean="0"/>
              <a:t>H</a:t>
            </a:r>
            <a:r>
              <a:rPr lang="vi-VN" sz="3600" dirty="0" smtClean="0"/>
              <a:t>ỒI </a:t>
            </a:r>
            <a:r>
              <a:rPr lang="en-US" sz="3600" dirty="0" smtClean="0"/>
              <a:t>S</a:t>
            </a:r>
            <a:r>
              <a:rPr lang="vi-VN" sz="3600" dirty="0" smtClean="0"/>
              <a:t>ỨC </a:t>
            </a:r>
            <a:r>
              <a:rPr lang="en-US" sz="3600" dirty="0" smtClean="0"/>
              <a:t>C</a:t>
            </a:r>
            <a:r>
              <a:rPr lang="vi-VN" sz="3600" dirty="0" smtClean="0"/>
              <a:t>ẤP CỨU</a:t>
            </a:r>
            <a:endParaRPr lang="vi-VN" sz="3600" dirty="0"/>
          </a:p>
        </p:txBody>
      </p:sp>
      <p:sp>
        <p:nvSpPr>
          <p:cNvPr id="3" name="Subtitle 2"/>
          <p:cNvSpPr>
            <a:spLocks noGrp="1"/>
          </p:cNvSpPr>
          <p:nvPr>
            <p:ph type="subTitle" idx="1"/>
          </p:nvPr>
        </p:nvSpPr>
        <p:spPr>
          <a:xfrm>
            <a:off x="1214414" y="1643050"/>
            <a:ext cx="6400800" cy="1285884"/>
          </a:xfrm>
        </p:spPr>
        <p:txBody>
          <a:bodyPr/>
          <a:lstStyle/>
          <a:p>
            <a:r>
              <a:rPr lang="vi-VN" b="1" u="sng" dirty="0" smtClean="0">
                <a:solidFill>
                  <a:schemeClr val="tx1">
                    <a:lumMod val="85000"/>
                    <a:lumOff val="15000"/>
                  </a:schemeClr>
                </a:solidFill>
                <a:latin typeface="+mj-lt"/>
              </a:rPr>
              <a:t>Bài 1 </a:t>
            </a:r>
            <a:r>
              <a:rPr lang="vi-VN" b="1" dirty="0" smtClean="0">
                <a:solidFill>
                  <a:schemeClr val="tx1">
                    <a:lumMod val="85000"/>
                    <a:lumOff val="15000"/>
                  </a:schemeClr>
                </a:solidFill>
                <a:latin typeface="+mj-lt"/>
              </a:rPr>
              <a:t>:ĐÁNH GIÁ &amp; XỬ TRÍ TRONG CẤP CỨU BAN ĐẦU </a:t>
            </a:r>
            <a:endParaRPr lang="vi-VN" b="1" dirty="0">
              <a:solidFill>
                <a:schemeClr val="tx1">
                  <a:lumMod val="85000"/>
                  <a:lumOff val="15000"/>
                </a:schemeClr>
              </a:solidFill>
              <a:latin typeface="+mj-lt"/>
            </a:endParaRPr>
          </a:p>
        </p:txBody>
      </p:sp>
      <p:sp>
        <p:nvSpPr>
          <p:cNvPr id="4" name="Rectangle 3"/>
          <p:cNvSpPr/>
          <p:nvPr/>
        </p:nvSpPr>
        <p:spPr>
          <a:xfrm>
            <a:off x="4214810" y="3643314"/>
            <a:ext cx="4786346" cy="292895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b="1" i="1" dirty="0" smtClean="0">
                <a:solidFill>
                  <a:schemeClr val="tx1">
                    <a:lumMod val="95000"/>
                    <a:lumOff val="5000"/>
                  </a:schemeClr>
                </a:solidFill>
                <a:latin typeface="+mj-lt"/>
              </a:rPr>
              <a:t>GVHD</a:t>
            </a:r>
            <a:r>
              <a:rPr lang="vi-VN" i="1" dirty="0" smtClean="0">
                <a:solidFill>
                  <a:schemeClr val="tx1">
                    <a:lumMod val="95000"/>
                    <a:lumOff val="5000"/>
                  </a:schemeClr>
                </a:solidFill>
                <a:latin typeface="+mj-lt"/>
              </a:rPr>
              <a:t>:Nguyễn Phúc Học </a:t>
            </a:r>
          </a:p>
          <a:p>
            <a:pPr algn="just"/>
            <a:r>
              <a:rPr lang="vi-VN" b="1" dirty="0" smtClean="0">
                <a:solidFill>
                  <a:schemeClr val="tx1">
                    <a:lumMod val="95000"/>
                    <a:lumOff val="5000"/>
                  </a:schemeClr>
                </a:solidFill>
                <a:latin typeface="+mj-lt"/>
              </a:rPr>
              <a:t>SVTH:</a:t>
            </a:r>
            <a:r>
              <a:rPr lang="vi-VN" dirty="0" smtClean="0">
                <a:solidFill>
                  <a:schemeClr val="tx1">
                    <a:lumMod val="95000"/>
                    <a:lumOff val="5000"/>
                  </a:schemeClr>
                </a:solidFill>
                <a:latin typeface="+mj-lt"/>
              </a:rPr>
              <a:t>  </a:t>
            </a:r>
          </a:p>
          <a:p>
            <a:pPr algn="just"/>
            <a:r>
              <a:rPr lang="vi-VN" dirty="0" smtClean="0">
                <a:solidFill>
                  <a:schemeClr val="tx1">
                    <a:lumMod val="95000"/>
                    <a:lumOff val="5000"/>
                  </a:schemeClr>
                </a:solidFill>
                <a:latin typeface="+mj-lt"/>
              </a:rPr>
              <a:t>Trần Thị Kiều Anh </a:t>
            </a:r>
          </a:p>
          <a:p>
            <a:pPr algn="just"/>
            <a:r>
              <a:rPr lang="vi-VN" dirty="0" smtClean="0">
                <a:solidFill>
                  <a:schemeClr val="tx1">
                    <a:lumMod val="95000"/>
                    <a:lumOff val="5000"/>
                  </a:schemeClr>
                </a:solidFill>
                <a:latin typeface="+mj-lt"/>
              </a:rPr>
              <a:t>(2020513307)</a:t>
            </a:r>
          </a:p>
          <a:p>
            <a:pPr algn="just"/>
            <a:r>
              <a:rPr lang="vi-VN" dirty="0" smtClean="0">
                <a:solidFill>
                  <a:schemeClr val="tx1">
                    <a:lumMod val="95000"/>
                    <a:lumOff val="5000"/>
                  </a:schemeClr>
                </a:solidFill>
                <a:latin typeface="+mj-lt"/>
              </a:rPr>
              <a:t>Ngô Thị Hồng Cẩm </a:t>
            </a:r>
          </a:p>
          <a:p>
            <a:pPr algn="just"/>
            <a:r>
              <a:rPr lang="vi-VN" dirty="0" smtClean="0">
                <a:solidFill>
                  <a:schemeClr val="tx1">
                    <a:lumMod val="95000"/>
                    <a:lumOff val="5000"/>
                  </a:schemeClr>
                </a:solidFill>
                <a:latin typeface="+mj-lt"/>
              </a:rPr>
              <a:t>(2020510710)</a:t>
            </a:r>
          </a:p>
          <a:p>
            <a:pPr algn="just"/>
            <a:r>
              <a:rPr lang="vi-VN" dirty="0" smtClean="0">
                <a:solidFill>
                  <a:schemeClr val="tx1">
                    <a:lumMod val="95000"/>
                    <a:lumOff val="5000"/>
                  </a:schemeClr>
                </a:solidFill>
                <a:latin typeface="+mj-lt"/>
              </a:rPr>
              <a:t>Nguyễn Thiên Chương</a:t>
            </a:r>
          </a:p>
          <a:p>
            <a:pPr algn="just"/>
            <a:r>
              <a:rPr lang="vi-VN" dirty="0" smtClean="0">
                <a:solidFill>
                  <a:schemeClr val="tx1">
                    <a:lumMod val="95000"/>
                    <a:lumOff val="5000"/>
                  </a:schemeClr>
                </a:solidFill>
                <a:latin typeface="+mj-lt"/>
              </a:rPr>
              <a:t>(2021515602)</a:t>
            </a:r>
          </a:p>
          <a:p>
            <a:pPr algn="just"/>
            <a:r>
              <a:rPr lang="vi-VN" dirty="0" smtClean="0">
                <a:solidFill>
                  <a:schemeClr val="tx1">
                    <a:lumMod val="95000"/>
                    <a:lumOff val="5000"/>
                  </a:schemeClr>
                </a:solidFill>
                <a:latin typeface="+mj-lt"/>
              </a:rPr>
              <a:t>Phan Quốc Đại </a:t>
            </a:r>
          </a:p>
          <a:p>
            <a:pPr algn="just"/>
            <a:r>
              <a:rPr lang="vi-VN" dirty="0" smtClean="0">
                <a:solidFill>
                  <a:schemeClr val="tx1">
                    <a:lumMod val="95000"/>
                    <a:lumOff val="5000"/>
                  </a:schemeClr>
                </a:solidFill>
                <a:latin typeface="+mj-lt"/>
              </a:rPr>
              <a:t>(2021513526)</a:t>
            </a:r>
          </a:p>
          <a:p>
            <a:pPr algn="just"/>
            <a:r>
              <a:rPr lang="vi-VN" dirty="0" smtClean="0">
                <a:solidFill>
                  <a:schemeClr val="tx1">
                    <a:lumMod val="95000"/>
                    <a:lumOff val="5000"/>
                  </a:schemeClr>
                </a:solidFill>
                <a:latin typeface="+mj-lt"/>
              </a:rPr>
              <a:t>Nguyễn Thị Dung </a:t>
            </a:r>
          </a:p>
          <a:p>
            <a:pPr algn="just"/>
            <a:r>
              <a:rPr lang="vi-VN" dirty="0" smtClean="0">
                <a:solidFill>
                  <a:schemeClr val="tx1">
                    <a:lumMod val="95000"/>
                    <a:lumOff val="5000"/>
                  </a:schemeClr>
                </a:solidFill>
                <a:latin typeface="+mj-lt"/>
              </a:rPr>
              <a:t>(2020510896)</a:t>
            </a:r>
          </a:p>
          <a:p>
            <a:pPr algn="ctr"/>
            <a:endParaRPr lang="vi-VN" dirty="0" smtClean="0">
              <a:solidFill>
                <a:schemeClr val="tx1">
                  <a:lumMod val="95000"/>
                  <a:lumOff val="5000"/>
                </a:schemeClr>
              </a:solidFill>
            </a:endParaRPr>
          </a:p>
          <a:p>
            <a:pPr algn="ctr"/>
            <a:endParaRPr lang="vi-VN" dirty="0" smtClean="0">
              <a:solidFill>
                <a:schemeClr val="tx1">
                  <a:lumMod val="95000"/>
                  <a:lumOff val="5000"/>
                </a:schemeClr>
              </a:solidFill>
            </a:endParaRPr>
          </a:p>
          <a:p>
            <a:pPr algn="ctr"/>
            <a:endParaRPr lang="vi-VN" dirty="0">
              <a:solidFill>
                <a:schemeClr val="tx1">
                  <a:lumMod val="95000"/>
                  <a:lumOff val="5000"/>
                </a:schemeClr>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0"/>
            <a:ext cx="5786478" cy="5078313"/>
          </a:xfrm>
          <a:prstGeom prst="rect">
            <a:avLst/>
          </a:prstGeom>
        </p:spPr>
        <p:txBody>
          <a:bodyPr wrap="square">
            <a:spAutoFit/>
          </a:bodyPr>
          <a:lstStyle/>
          <a:p>
            <a:r>
              <a:rPr lang="vi-VN" b="1" dirty="0" smtClean="0">
                <a:latin typeface="Times New Roman" pitchFamily="18" charset="0"/>
                <a:cs typeface="Times New Roman" pitchFamily="18" charset="0"/>
              </a:rPr>
              <a:t>5.6</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Ngừng tim – cấp cứu ngừng tuần hoàn cơ bản :</a:t>
            </a:r>
          </a:p>
          <a:p>
            <a:r>
              <a:rPr lang="vi-VN" b="1"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Chẩn đoán xác định - dựa vào 3 dấu hiệu: </a:t>
            </a:r>
            <a:r>
              <a:rPr lang="vi-VN" dirty="0" smtClean="0">
                <a:solidFill>
                  <a:srgbClr val="FF0000"/>
                </a:solidFill>
                <a:latin typeface="Times New Roman" pitchFamily="18" charset="0"/>
                <a:cs typeface="Times New Roman" pitchFamily="18" charset="0"/>
              </a:rPr>
              <a:t>Mất ý thức đột ngột + Ngừng thở + Mất mạch cảnh.</a:t>
            </a:r>
            <a:endParaRPr lang="vi-VN" dirty="0" smtClean="0">
              <a:latin typeface="Times New Roman" pitchFamily="18" charset="0"/>
              <a:cs typeface="Times New Roman" pitchFamily="18" charset="0"/>
            </a:endParaRPr>
          </a:p>
          <a:p>
            <a:r>
              <a:rPr lang="vi-VN" dirty="0" smtClean="0">
                <a:latin typeface="Times New Roman" pitchFamily="18" charset="0"/>
                <a:cs typeface="Times New Roman" pitchFamily="18" charset="0"/>
              </a:rPr>
              <a:t>-Chẩn đoán nguyên nhân: Song song với hồi sinh tim phổi cơ bản:</a:t>
            </a:r>
          </a:p>
          <a:p>
            <a:pPr>
              <a:buFont typeface="Wingdings" pitchFamily="2" charset="2"/>
              <a:buChar char="q"/>
            </a:pPr>
            <a:r>
              <a:rPr lang="vi-VN" dirty="0" smtClean="0">
                <a:latin typeface="Times New Roman" pitchFamily="18" charset="0"/>
                <a:cs typeface="Times New Roman" pitchFamily="18" charset="0"/>
              </a:rPr>
              <a:t>11 nguyên nhân gây ngừng tuần hoàn thường gặp và có thể điều trị nhanh chóng là: (1) Thiếu thể tích tuần hòan; (2) thiếu oxy mô; (3) toan hóa máu; (4) tăng/tụt kali; (5) hạ đường huyết; (6) trúng độc cấp; (7) ép tim cấp; (8) tràn khí màng phổi áp lực; (9) tắc mạch vành; (10) chấn thương; (11) Hạ thân nhiệt. </a:t>
            </a:r>
          </a:p>
          <a:p>
            <a:endParaRPr lang="vi-VN" dirty="0" smtClean="0">
              <a:latin typeface="Times New Roman" pitchFamily="18" charset="0"/>
              <a:cs typeface="Times New Roman" pitchFamily="18" charset="0"/>
            </a:endParaRPr>
          </a:p>
          <a:p>
            <a:endParaRPr lang="vi-VN" dirty="0" smtClean="0">
              <a:latin typeface="Times New Roman" pitchFamily="18" charset="0"/>
              <a:cs typeface="Times New Roman" pitchFamily="18" charset="0"/>
            </a:endParaRPr>
          </a:p>
          <a:p>
            <a:endParaRPr lang="vi-VN" dirty="0" smtClean="0">
              <a:solidFill>
                <a:srgbClr val="FF0000"/>
              </a:solidFill>
              <a:latin typeface="Times New Roman" pitchFamily="18" charset="0"/>
              <a:cs typeface="Times New Roman" pitchFamily="18" charset="0"/>
            </a:endParaRPr>
          </a:p>
          <a:p>
            <a:r>
              <a:rPr lang="vi-VN" dirty="0" smtClean="0">
                <a:solidFill>
                  <a:srgbClr val="FF0000"/>
                </a:solidFill>
                <a:latin typeface="Times New Roman" pitchFamily="18" charset="0"/>
                <a:cs typeface="Times New Roman" pitchFamily="18" charset="0"/>
              </a:rPr>
              <a:t> </a:t>
            </a:r>
          </a:p>
          <a:p>
            <a:endParaRPr lang="vi-VN" dirty="0" smtClean="0">
              <a:solidFill>
                <a:srgbClr val="FF0000"/>
              </a:solidFill>
              <a:latin typeface="Times New Roman" pitchFamily="18" charset="0"/>
              <a:cs typeface="Times New Roman" pitchFamily="18" charset="0"/>
            </a:endParaRPr>
          </a:p>
          <a:p>
            <a:endParaRPr lang="vi-VN" b="1" dirty="0" smtClean="0">
              <a:latin typeface="Times New Roman" pitchFamily="18" charset="0"/>
              <a:cs typeface="Times New Roman" pitchFamily="18" charset="0"/>
            </a:endParaRPr>
          </a:p>
          <a:p>
            <a:endParaRPr lang="vi-VN" dirty="0">
              <a:latin typeface="Times New Roman" pitchFamily="18" charset="0"/>
              <a:cs typeface="Times New Roman" pitchFamily="18" charset="0"/>
            </a:endParaRPr>
          </a:p>
        </p:txBody>
      </p:sp>
      <p:grpSp>
        <p:nvGrpSpPr>
          <p:cNvPr id="5" name="Group 4"/>
          <p:cNvGrpSpPr/>
          <p:nvPr/>
        </p:nvGrpSpPr>
        <p:grpSpPr>
          <a:xfrm>
            <a:off x="5857884" y="0"/>
            <a:ext cx="3286116" cy="3019415"/>
            <a:chOff x="5857884" y="0"/>
            <a:chExt cx="3286116" cy="3019415"/>
          </a:xfrm>
        </p:grpSpPr>
        <p:pic>
          <p:nvPicPr>
            <p:cNvPr id="4098" name="Picture 2"/>
            <p:cNvPicPr>
              <a:picLocks noChangeAspect="1" noChangeArrowheads="1"/>
            </p:cNvPicPr>
            <p:nvPr/>
          </p:nvPicPr>
          <p:blipFill>
            <a:blip r:embed="rId2"/>
            <a:srcRect/>
            <a:stretch>
              <a:fillRect/>
            </a:stretch>
          </p:blipFill>
          <p:spPr bwMode="auto">
            <a:xfrm>
              <a:off x="5857884" y="0"/>
              <a:ext cx="3286116" cy="1928826"/>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6000760" y="1928802"/>
              <a:ext cx="3000396" cy="1090613"/>
            </a:xfrm>
            <a:prstGeom prst="rect">
              <a:avLst/>
            </a:prstGeom>
            <a:noFill/>
            <a:ln w="9525">
              <a:noFill/>
              <a:miter lim="800000"/>
              <a:headEnd/>
              <a:tailEnd/>
            </a:ln>
            <a:effectLst/>
          </p:spPr>
        </p:pic>
      </p:grpSp>
      <p:sp>
        <p:nvSpPr>
          <p:cNvPr id="7" name="Rectangle 6"/>
          <p:cNvSpPr/>
          <p:nvPr/>
        </p:nvSpPr>
        <p:spPr>
          <a:xfrm>
            <a:off x="4500562" y="4000504"/>
            <a:ext cx="4786346" cy="285749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latin typeface="Times New Roman" pitchFamily="18" charset="0"/>
                <a:cs typeface="Times New Roman" pitchFamily="18" charset="0"/>
              </a:rPr>
              <a:t>5.7 </a:t>
            </a:r>
            <a:r>
              <a:rPr lang="vi-VN" b="1" dirty="0" smtClean="0">
                <a:solidFill>
                  <a:schemeClr val="tx1"/>
                </a:solidFill>
                <a:latin typeface="Times New Roman" pitchFamily="18" charset="0"/>
                <a:cs typeface="Times New Roman" pitchFamily="18" charset="0"/>
              </a:rPr>
              <a:t>Cấp cứu chảy máu </a:t>
            </a:r>
            <a:r>
              <a:rPr lang="en-US" b="1" dirty="0" smtClean="0">
                <a:solidFill>
                  <a:schemeClr val="tx1"/>
                </a:solidFill>
                <a:latin typeface="Times New Roman" pitchFamily="18" charset="0"/>
                <a:cs typeface="Times New Roman" pitchFamily="18" charset="0"/>
              </a:rPr>
              <a:t>:</a:t>
            </a:r>
          </a:p>
          <a:p>
            <a:r>
              <a:rPr lang="en-US" b="1" dirty="0" smtClean="0">
                <a:solidFill>
                  <a:schemeClr val="tx1"/>
                </a:solidFill>
                <a:latin typeface="Times New Roman" pitchFamily="18" charset="0"/>
                <a:cs typeface="Times New Roman" pitchFamily="18" charset="0"/>
              </a:rPr>
              <a:t>-</a:t>
            </a:r>
            <a:r>
              <a:rPr lang="en-US" dirty="0" err="1" smtClean="0">
                <a:solidFill>
                  <a:schemeClr val="tx1"/>
                </a:solidFill>
                <a:latin typeface="Times New Roman" pitchFamily="18" charset="0"/>
                <a:cs typeface="Times New Roman" pitchFamily="18" charset="0"/>
              </a:rPr>
              <a:t>Chảy</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máu</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trong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và</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chảy</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máu</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ngoài</a:t>
            </a:r>
            <a:r>
              <a:rPr lang="en-US" dirty="0" smtClean="0">
                <a:solidFill>
                  <a:schemeClr val="tx1"/>
                </a:solidFill>
                <a:latin typeface="Times New Roman" pitchFamily="18" charset="0"/>
                <a:cs typeface="Times New Roman" pitchFamily="18" charset="0"/>
              </a:rPr>
              <a:t> </a:t>
            </a:r>
          </a:p>
          <a:p>
            <a:r>
              <a:rPr lang="en-US" b="1" dirty="0" smtClean="0">
                <a:solidFill>
                  <a:schemeClr val="tx1"/>
                </a:solidFill>
                <a:latin typeface="Times New Roman" pitchFamily="18" charset="0"/>
                <a:cs typeface="Times New Roman" pitchFamily="18" charset="0"/>
              </a:rPr>
              <a:t>-</a:t>
            </a:r>
            <a:r>
              <a:rPr lang="vi-VN" dirty="0" smtClean="0">
                <a:solidFill>
                  <a:schemeClr val="tx1"/>
                </a:solidFill>
                <a:latin typeface="Times New Roman" pitchFamily="18" charset="0"/>
                <a:cs typeface="Times New Roman" pitchFamily="18" charset="0"/>
              </a:rPr>
              <a:t>Không nên cố rửa , sát trùng vết thương đang chảy máu ồ ạt, vết thương hở rộng. </a:t>
            </a:r>
          </a:p>
          <a:p>
            <a:r>
              <a:rPr lang="vi-VN" dirty="0" smtClean="0">
                <a:solidFill>
                  <a:schemeClr val="tx1"/>
                </a:solidFill>
                <a:latin typeface="Times New Roman" pitchFamily="18" charset="0"/>
                <a:cs typeface="Times New Roman" pitchFamily="18" charset="0"/>
              </a:rPr>
              <a:t>Không đặt vào vết thương sợi thuốc lá hoặc cỏ nhai dập. </a:t>
            </a:r>
          </a:p>
          <a:p>
            <a:r>
              <a:rPr lang="vi-VN" dirty="0" smtClean="0">
                <a:solidFill>
                  <a:schemeClr val="tx1"/>
                </a:solidFill>
                <a:latin typeface="Times New Roman" pitchFamily="18" charset="0"/>
                <a:cs typeface="Times New Roman" pitchFamily="18" charset="0"/>
              </a:rPr>
              <a:t>-Không cố rút dị vật ra khỏi vết thương nếu có. </a:t>
            </a:r>
          </a:p>
          <a:p>
            <a:r>
              <a:rPr lang="vi-VN" dirty="0" smtClean="0">
                <a:solidFill>
                  <a:schemeClr val="tx1"/>
                </a:solidFill>
                <a:latin typeface="Times New Roman" pitchFamily="18" charset="0"/>
                <a:cs typeface="Times New Roman" pitchFamily="18" charset="0"/>
              </a:rPr>
              <a:t>-Garô đươc chỉ dịnh xữ dụng rất hạn chế! </a:t>
            </a:r>
          </a:p>
          <a:p>
            <a:r>
              <a:rPr lang="vi-VN" dirty="0" smtClean="0">
                <a:solidFill>
                  <a:schemeClr val="tx1"/>
                </a:solidFill>
                <a:latin typeface="Times New Roman" pitchFamily="18" charset="0"/>
                <a:cs typeface="Times New Roman" pitchFamily="18" charset="0"/>
              </a:rPr>
              <a:t>-Khi đặt garo phải tuân thủ qui tắc an tòan </a:t>
            </a:r>
          </a:p>
          <a:p>
            <a:endParaRPr lang="vi-VN" dirty="0" smtClean="0">
              <a:latin typeface="Times New Roman" pitchFamily="18" charset="0"/>
              <a:cs typeface="Times New Roman" pitchFamily="18" charset="0"/>
            </a:endParaRPr>
          </a:p>
          <a:p>
            <a:pPr algn="ctr"/>
            <a:endParaRPr lang="vi-VN" dirty="0">
              <a:latin typeface="Times New Roman" pitchFamily="18" charset="0"/>
              <a:cs typeface="Times New Roman" pitchFamily="18" charset="0"/>
            </a:endParaRPr>
          </a:p>
        </p:txBody>
      </p:sp>
      <p:pic>
        <p:nvPicPr>
          <p:cNvPr id="4100" name="Picture 4"/>
          <p:cNvPicPr>
            <a:picLocks noChangeAspect="1" noChangeArrowheads="1"/>
          </p:cNvPicPr>
          <p:nvPr/>
        </p:nvPicPr>
        <p:blipFill>
          <a:blip r:embed="rId4"/>
          <a:srcRect/>
          <a:stretch>
            <a:fillRect/>
          </a:stretch>
        </p:blipFill>
        <p:spPr bwMode="auto">
          <a:xfrm>
            <a:off x="0" y="3071810"/>
            <a:ext cx="4429124" cy="378619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285728"/>
            <a:ext cx="8286808" cy="2862322"/>
          </a:xfrm>
          <a:prstGeom prst="rect">
            <a:avLst/>
          </a:prstGeom>
        </p:spPr>
        <p:txBody>
          <a:bodyPr wrap="square">
            <a:spAutoFit/>
          </a:bodyPr>
          <a:lstStyle/>
          <a:p>
            <a:r>
              <a:rPr lang="en-US" b="1" dirty="0" smtClean="0">
                <a:latin typeface="Times New Roman" pitchFamily="18" charset="0"/>
                <a:cs typeface="Times New Roman" pitchFamily="18" charset="0"/>
              </a:rPr>
              <a:t>5.8 </a:t>
            </a:r>
            <a:r>
              <a:rPr lang="en-US" b="1" dirty="0" err="1" smtClean="0">
                <a:latin typeface="Times New Roman" pitchFamily="18" charset="0"/>
                <a:cs typeface="Times New Roman" pitchFamily="18" charset="0"/>
              </a:rPr>
              <a:t>Sốc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chấn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thương</a:t>
            </a:r>
            <a:r>
              <a:rPr lang="en-US" b="1"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Xác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định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sớm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chấn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thương</a:t>
            </a: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Xử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trí</a:t>
            </a: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Nạn nhân nằm ngửa chân kê cao hơn đầu khoảng 40cm.</a:t>
            </a:r>
          </a:p>
          <a:p>
            <a:r>
              <a:rPr lang="vi-VN" dirty="0" smtClean="0">
                <a:latin typeface="Times New Roman" pitchFamily="18" charset="0"/>
                <a:cs typeface="Times New Roman" pitchFamily="18" charset="0"/>
              </a:rPr>
              <a:t>ngờ chấn thương vùng ngực, gãy xương sườn .</a:t>
            </a:r>
          </a:p>
          <a:p>
            <a:r>
              <a:rPr lang="vi-VN" dirty="0" smtClean="0">
                <a:latin typeface="Times New Roman" pitchFamily="18" charset="0"/>
                <a:cs typeface="Times New Roman" pitchFamily="18" charset="0"/>
              </a:rPr>
              <a:t>+Tư thế khi nghi ngờ chấn thương đầu, gãy xương chân, cột sống </a:t>
            </a:r>
          </a:p>
          <a:p>
            <a:r>
              <a:rPr lang="vi-VN" dirty="0" smtClean="0">
                <a:latin typeface="Times New Roman" pitchFamily="18" charset="0"/>
                <a:cs typeface="Times New Roman" pitchFamily="18" charset="0"/>
              </a:rPr>
              <a:t>+Tư thế khi nạn nhân bị nôn .</a:t>
            </a:r>
          </a:p>
          <a:p>
            <a:r>
              <a:rPr lang="vi-VN" dirty="0" smtClean="0">
                <a:latin typeface="Times New Roman" pitchFamily="18" charset="0"/>
                <a:cs typeface="Times New Roman" pitchFamily="18" charset="0"/>
              </a:rPr>
              <a:t>+Tư thế khi nạn khó thở, nghi ngờ chấn thương vùng ngực, gãy xương sườn .</a:t>
            </a:r>
          </a:p>
          <a:p>
            <a:r>
              <a:rPr lang="vi-VN" dirty="0" smtClean="0">
                <a:latin typeface="Times New Roman" pitchFamily="18" charset="0"/>
                <a:cs typeface="Times New Roman" pitchFamily="18" charset="0"/>
              </a:rPr>
              <a:t> </a:t>
            </a:r>
          </a:p>
          <a:p>
            <a:pPr algn="ctr"/>
            <a:endParaRPr lang="vi-VN" dirty="0">
              <a:latin typeface="Times New Roman" pitchFamily="18" charset="0"/>
              <a:cs typeface="Times New Roman" pitchFamily="18" charset="0"/>
            </a:endParaRPr>
          </a:p>
        </p:txBody>
      </p:sp>
      <p:sp>
        <p:nvSpPr>
          <p:cNvPr id="3" name="Rectangle 2"/>
          <p:cNvSpPr/>
          <p:nvPr/>
        </p:nvSpPr>
        <p:spPr>
          <a:xfrm>
            <a:off x="214282" y="3571876"/>
            <a:ext cx="3786214" cy="2308324"/>
          </a:xfrm>
          <a:prstGeom prst="rect">
            <a:avLst/>
          </a:prstGeom>
        </p:spPr>
        <p:txBody>
          <a:bodyPr wrap="square">
            <a:spAutoFit/>
          </a:bodyPr>
          <a:lstStyle/>
          <a:p>
            <a:r>
              <a:rPr lang="en-US" b="1" dirty="0" smtClean="0">
                <a:latin typeface="Times New Roman" pitchFamily="18" charset="0"/>
                <a:cs typeface="Times New Roman" pitchFamily="18" charset="0"/>
              </a:rPr>
              <a:t>5.9 </a:t>
            </a:r>
            <a:r>
              <a:rPr lang="en-US" b="1" dirty="0" err="1" smtClean="0">
                <a:latin typeface="Times New Roman" pitchFamily="18" charset="0"/>
                <a:cs typeface="Times New Roman" pitchFamily="18" charset="0"/>
              </a:rPr>
              <a:t>Cấp</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cứu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điện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giật</a:t>
            </a:r>
            <a:r>
              <a:rPr lang="en-US" b="1"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Tách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khỏi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nguồn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điện</a:t>
            </a: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Cấp cứu ngay lập tức. </a:t>
            </a:r>
          </a:p>
          <a:p>
            <a:r>
              <a:rPr lang="vi-VN" dirty="0" smtClean="0">
                <a:latin typeface="Times New Roman" pitchFamily="18" charset="0"/>
                <a:cs typeface="Times New Roman" pitchFamily="18" charset="0"/>
              </a:rPr>
              <a:t>−Cấp cứu tại chỗ </a:t>
            </a:r>
          </a:p>
          <a:p>
            <a:r>
              <a:rPr lang="vi-VN" dirty="0" smtClean="0">
                <a:latin typeface="Times New Roman" pitchFamily="18" charset="0"/>
                <a:cs typeface="Times New Roman" pitchFamily="18" charset="0"/>
              </a:rPr>
              <a:t>−Cấp cứu kiên trì liên tục. </a:t>
            </a:r>
          </a:p>
          <a:p>
            <a:r>
              <a:rPr lang="vi-VN" dirty="0" smtClean="0">
                <a:latin typeface="Times New Roman" pitchFamily="18" charset="0"/>
                <a:cs typeface="Times New Roman" pitchFamily="18" charset="0"/>
              </a:rPr>
              <a:t>-Kỹ thuật cấp cứu : áp dụng cấp cứu suy hô hấp và ngưng tim.</a:t>
            </a:r>
          </a:p>
          <a:p>
            <a:endParaRPr lang="en-US" dirty="0">
              <a:latin typeface="Times New Roman" pitchFamily="18" charset="0"/>
              <a:cs typeface="Times New Roman" pitchFamily="18" charset="0"/>
            </a:endParaRPr>
          </a:p>
        </p:txBody>
      </p:sp>
      <p:sp>
        <p:nvSpPr>
          <p:cNvPr id="6" name="Rectangle 5"/>
          <p:cNvSpPr/>
          <p:nvPr/>
        </p:nvSpPr>
        <p:spPr>
          <a:xfrm>
            <a:off x="4286248" y="3500438"/>
            <a:ext cx="4500594" cy="2585323"/>
          </a:xfrm>
          <a:prstGeom prst="rect">
            <a:avLst/>
          </a:prstGeom>
        </p:spPr>
        <p:txBody>
          <a:bodyPr wrap="square">
            <a:spAutoFit/>
          </a:bodyPr>
          <a:lstStyle/>
          <a:p>
            <a:r>
              <a:rPr lang="vi-VN" b="1" dirty="0" smtClean="0">
                <a:latin typeface="Times New Roman" pitchFamily="18" charset="0"/>
                <a:cs typeface="Times New Roman" pitchFamily="18" charset="0"/>
              </a:rPr>
              <a:t>5.10 Cấp cứu ngộp nước, đuối nước:</a:t>
            </a:r>
          </a:p>
          <a:p>
            <a:r>
              <a:rPr lang="vi-VN" b="1"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Nạn nhân bị ngộp nước thường trong tình trạng bất tỉnh, ngưng thở, ngừng tim, hạ thân nhiệt do lạnh. </a:t>
            </a:r>
          </a:p>
          <a:p>
            <a:r>
              <a:rPr lang="vi-VN" b="1"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Đánh giá và tiến hành cấp cứu nạn nhân theo A-B-C đồng thời ủ ấm cho nạn nhân .</a:t>
            </a:r>
          </a:p>
          <a:p>
            <a:r>
              <a:rPr lang="vi-VN" b="1"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Chú ý: Không để mất thời gian cho công việc làm nước ra khỏi phổi </a:t>
            </a:r>
            <a:endParaRPr lang="vi-VN" b="1" dirty="0" smtClean="0">
              <a:latin typeface="Times New Roman" pitchFamily="18" charset="0"/>
              <a:cs typeface="Times New Roman" pitchFamily="18" charset="0"/>
            </a:endParaRPr>
          </a:p>
          <a:p>
            <a:r>
              <a:rPr lang="vi-VN" b="1" dirty="0" smtClean="0">
                <a:latin typeface="Times New Roman" pitchFamily="18" charset="0"/>
                <a:cs typeface="Times New Roman" pitchFamily="18" charset="0"/>
              </a:rPr>
              <a:t> </a:t>
            </a:r>
            <a:endParaRPr lang="vi-VN"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14291"/>
            <a:ext cx="3929090" cy="4524315"/>
          </a:xfrm>
          <a:prstGeom prst="rect">
            <a:avLst/>
          </a:prstGeom>
        </p:spPr>
        <p:txBody>
          <a:bodyPr wrap="square">
            <a:spAutoFit/>
          </a:bodyPr>
          <a:lstStyle/>
          <a:p>
            <a:r>
              <a:rPr lang="en-US" b="1" dirty="0" smtClean="0">
                <a:latin typeface="Times New Roman" pitchFamily="18" charset="0"/>
                <a:cs typeface="Times New Roman" pitchFamily="18" charset="0"/>
              </a:rPr>
              <a:t>5.11 </a:t>
            </a:r>
            <a:r>
              <a:rPr lang="en-US" b="1" dirty="0" err="1" smtClean="0">
                <a:latin typeface="Times New Roman" pitchFamily="18" charset="0"/>
                <a:cs typeface="Times New Roman" pitchFamily="18" charset="0"/>
              </a:rPr>
              <a:t>Cấp</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cứu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bỏng</a:t>
            </a:r>
            <a:r>
              <a:rPr lang="en-US" b="1"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Bỏng</a:t>
            </a:r>
            <a:r>
              <a:rPr lang="en-US" dirty="0" smtClean="0">
                <a:latin typeface="Times New Roman" pitchFamily="18" charset="0"/>
                <a:cs typeface="Times New Roman" pitchFamily="18" charset="0"/>
              </a:rPr>
              <a:t> do </a:t>
            </a:r>
            <a:r>
              <a:rPr lang="en-US" dirty="0" err="1" smtClean="0">
                <a:latin typeface="Times New Roman" pitchFamily="18" charset="0"/>
                <a:cs typeface="Times New Roman" pitchFamily="18" charset="0"/>
              </a:rPr>
              <a:t>nhiệt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lạnh,hóa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chất</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phóng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xạ</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bức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xạ</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điện</a:t>
            </a: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Mức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bỏng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tùy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thuộc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sâu</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độ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tổn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tiếp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xúc</a:t>
            </a:r>
            <a:r>
              <a:rPr lang="en-US" dirty="0" smtClean="0">
                <a:latin typeface="Times New Roman" pitchFamily="18" charset="0"/>
                <a:cs typeface="Times New Roman" pitchFamily="18" charset="0"/>
              </a:rPr>
              <a:t> .</a:t>
            </a:r>
          </a:p>
          <a:p>
            <a:r>
              <a:rPr lang="en-US" b="1" dirty="0" err="1" smtClean="0">
                <a:latin typeface="Times New Roman" pitchFamily="18" charset="0"/>
                <a:cs typeface="Times New Roman" pitchFamily="18" charset="0"/>
              </a:rPr>
              <a:t>Chú</a:t>
            </a:r>
            <a:r>
              <a:rPr lang="en-US" b="1" dirty="0" smtClean="0">
                <a:latin typeface="Times New Roman" pitchFamily="18" charset="0"/>
                <a:cs typeface="Times New Roman" pitchFamily="18" charset="0"/>
              </a:rPr>
              <a:t> ý </a:t>
            </a:r>
            <a:r>
              <a:rPr lang="en-US" dirty="0" smtClean="0">
                <a:latin typeface="Times New Roman" pitchFamily="18" charset="0"/>
                <a:cs typeface="Times New Roman" pitchFamily="18" charset="0"/>
              </a:rPr>
              <a:t>:</a:t>
            </a:r>
          </a:p>
          <a:p>
            <a:pPr>
              <a:buFont typeface="Wingdings" pitchFamily="2" charset="2"/>
              <a:buChar char="ü"/>
            </a:pPr>
            <a:r>
              <a:rPr lang="vi-VN" dirty="0" smtClean="0">
                <a:latin typeface="Times New Roman" pitchFamily="18" charset="0"/>
                <a:cs typeface="Times New Roman" pitchFamily="18" charset="0"/>
              </a:rPr>
              <a:t>Không chạm tay trực tiếp vào nơi bị bỏng.</a:t>
            </a:r>
          </a:p>
          <a:p>
            <a:pPr>
              <a:buFont typeface="Wingdings" pitchFamily="2" charset="2"/>
              <a:buChar char="ü"/>
            </a:pPr>
            <a:r>
              <a:rPr lang="vi-VN" dirty="0" smtClean="0">
                <a:latin typeface="Times New Roman" pitchFamily="18" charset="0"/>
                <a:cs typeface="Times New Roman" pitchFamily="18" charset="0"/>
              </a:rPr>
              <a:t> Không thoa dầu, mỡ, kem đánh răng, nước mắm.. vào nơi bỏng.</a:t>
            </a:r>
          </a:p>
          <a:p>
            <a:pPr>
              <a:buFont typeface="Wingdings" pitchFamily="2" charset="2"/>
              <a:buChar char="ü"/>
            </a:pPr>
            <a:r>
              <a:rPr lang="vi-VN" dirty="0" smtClean="0">
                <a:latin typeface="Times New Roman" pitchFamily="18" charset="0"/>
                <a:cs typeface="Times New Roman" pitchFamily="18" charset="0"/>
              </a:rPr>
              <a:t> Không phá vỡ các bọng nước.</a:t>
            </a:r>
          </a:p>
          <a:p>
            <a:pPr>
              <a:buFont typeface="Wingdings" pitchFamily="2" charset="2"/>
              <a:buChar char="ü"/>
            </a:pPr>
            <a:r>
              <a:rPr lang="vi-VN" dirty="0" smtClean="0">
                <a:latin typeface="Times New Roman" pitchFamily="18" charset="0"/>
                <a:cs typeface="Times New Roman" pitchFamily="18" charset="0"/>
              </a:rPr>
              <a:t> Chèn gạc hoặc vật liệu chống dính ở kẽ ngón khi xử trí bỏng tại bàn tay, bàn chân. </a:t>
            </a:r>
          </a:p>
          <a:p>
            <a:endParaRPr lang="en-US" dirty="0" smtClean="0">
              <a:latin typeface="Times New Roman" pitchFamily="18" charset="0"/>
              <a:cs typeface="Times New Roman" pitchFamily="18" charset="0"/>
            </a:endParaRPr>
          </a:p>
        </p:txBody>
      </p:sp>
      <p:sp>
        <p:nvSpPr>
          <p:cNvPr id="3" name="Rectangle 2"/>
          <p:cNvSpPr/>
          <p:nvPr/>
        </p:nvSpPr>
        <p:spPr>
          <a:xfrm>
            <a:off x="4500562" y="285728"/>
            <a:ext cx="4071966" cy="4247317"/>
          </a:xfrm>
          <a:prstGeom prst="rect">
            <a:avLst/>
          </a:prstGeom>
        </p:spPr>
        <p:txBody>
          <a:bodyPr wrap="square">
            <a:spAutoFit/>
          </a:bodyPr>
          <a:lstStyle/>
          <a:p>
            <a:r>
              <a:rPr lang="en-US" b="1" dirty="0" smtClean="0">
                <a:latin typeface="Times New Roman" pitchFamily="18" charset="0"/>
                <a:cs typeface="Times New Roman" pitchFamily="18" charset="0"/>
              </a:rPr>
              <a:t>5.12  </a:t>
            </a:r>
            <a:r>
              <a:rPr lang="en-US" b="1" dirty="0" err="1" smtClean="0">
                <a:latin typeface="Times New Roman" pitchFamily="18" charset="0"/>
                <a:cs typeface="Times New Roman" pitchFamily="18" charset="0"/>
              </a:rPr>
              <a:t>Gãy</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xương</a:t>
            </a:r>
            <a:r>
              <a:rPr lang="en-US" b="1" dirty="0" smtClean="0">
                <a:latin typeface="Times New Roman" pitchFamily="18" charset="0"/>
                <a:cs typeface="Times New Roman" pitchFamily="18" charset="0"/>
              </a:rPr>
              <a:t> , </a:t>
            </a:r>
            <a:r>
              <a:rPr lang="en-US" b="1" dirty="0" err="1" smtClean="0">
                <a:latin typeface="Times New Roman" pitchFamily="18" charset="0"/>
                <a:cs typeface="Times New Roman" pitchFamily="18" charset="0"/>
              </a:rPr>
              <a:t>trật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khớp</a:t>
            </a:r>
            <a:r>
              <a:rPr lang="en-US" b="1" dirty="0" smtClean="0">
                <a:latin typeface="Times New Roman" pitchFamily="18" charset="0"/>
                <a:cs typeface="Times New Roman" pitchFamily="18" charset="0"/>
              </a:rPr>
              <a:t>, bong </a:t>
            </a:r>
            <a:r>
              <a:rPr lang="en-US" b="1" dirty="0" err="1" smtClean="0">
                <a:latin typeface="Times New Roman" pitchFamily="18" charset="0"/>
                <a:cs typeface="Times New Roman" pitchFamily="18" charset="0"/>
              </a:rPr>
              <a:t>gân</a:t>
            </a:r>
            <a:r>
              <a:rPr lang="en-US" b="1" dirty="0" smtClean="0">
                <a:latin typeface="Times New Roman" pitchFamily="18" charset="0"/>
                <a:cs typeface="Times New Roman" pitchFamily="18" charset="0"/>
              </a:rPr>
              <a:t>:</a:t>
            </a:r>
          </a:p>
          <a:p>
            <a:r>
              <a:rPr lang="vi-VN" dirty="0" smtClean="0">
                <a:latin typeface="Times New Roman" pitchFamily="18" charset="0"/>
                <a:cs typeface="Times New Roman" pitchFamily="18" charset="0"/>
              </a:rPr>
              <a:t>Vì khó phân biệt ba loại tổn thương trên, nạn nhân cấp cứu ban đầu, nên xử trí theo nguyên tắc chung như sau: </a:t>
            </a:r>
          </a:p>
          <a:p>
            <a:r>
              <a:rPr lang="vi-VN" dirty="0" smtClean="0">
                <a:latin typeface="Times New Roman" pitchFamily="18" charset="0"/>
                <a:cs typeface="Times New Roman" pitchFamily="18" charset="0"/>
              </a:rPr>
              <a:t>-Chống sốc, chống đau, chườm mát. </a:t>
            </a:r>
          </a:p>
          <a:p>
            <a:r>
              <a:rPr lang="vi-VN" dirty="0" smtClean="0">
                <a:latin typeface="Times New Roman" pitchFamily="18" charset="0"/>
                <a:cs typeface="Times New Roman" pitchFamily="18" charset="0"/>
              </a:rPr>
              <a:t>-Bất động tạm thời. Băng nẹp cố định chắc chắn nhưng không quá chặt gây chèn ép cản trở lưu thông máu. </a:t>
            </a:r>
          </a:p>
          <a:p>
            <a:r>
              <a:rPr lang="vi-VN" dirty="0" smtClean="0">
                <a:latin typeface="Times New Roman" pitchFamily="18" charset="0"/>
                <a:cs typeface="Times New Roman" pitchFamily="18" charset="0"/>
              </a:rPr>
              <a:t>-Kiểm tra xem đầu chi có bị tê, tím tái và mạch cổ tay hoặc cổ chân có còn hay không. </a:t>
            </a:r>
          </a:p>
          <a:p>
            <a:r>
              <a:rPr lang="vi-VN" dirty="0" smtClean="0">
                <a:latin typeface="Times New Roman" pitchFamily="18" charset="0"/>
                <a:cs typeface="Times New Roman" pitchFamily="18" charset="0"/>
              </a:rPr>
              <a:t>-Đối với gẫy xương hở, phải xử trí vết thương, cầm máu, chống sốc trước khi thực hiện thao tác bất động tạm thời. </a:t>
            </a:r>
          </a:p>
          <a:p>
            <a:endParaRPr lang="en-US" dirty="0" smtClean="0">
              <a:latin typeface="Times New Roman" pitchFamily="18" charset="0"/>
              <a:cs typeface="Times New Roman" pitchFamily="18" charset="0"/>
            </a:endParaRPr>
          </a:p>
        </p:txBody>
      </p:sp>
      <p:sp>
        <p:nvSpPr>
          <p:cNvPr id="4" name="Rectangle 3"/>
          <p:cNvSpPr/>
          <p:nvPr/>
        </p:nvSpPr>
        <p:spPr>
          <a:xfrm>
            <a:off x="571472" y="4643446"/>
            <a:ext cx="8072494" cy="1477328"/>
          </a:xfrm>
          <a:prstGeom prst="rect">
            <a:avLst/>
          </a:prstGeom>
        </p:spPr>
        <p:txBody>
          <a:bodyPr wrap="square">
            <a:spAutoFit/>
          </a:bodyPr>
          <a:lstStyle/>
          <a:p>
            <a:r>
              <a:rPr lang="vi-VN" b="1" dirty="0" smtClean="0">
                <a:latin typeface="Times New Roman" pitchFamily="18" charset="0"/>
                <a:cs typeface="Times New Roman" pitchFamily="18" charset="0"/>
              </a:rPr>
              <a:t>5.13 Chấn thương cột sống :</a:t>
            </a:r>
          </a:p>
          <a:p>
            <a:r>
              <a:rPr lang="vi-VN" b="1"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Đây là chấn thương nghiêm trọng .</a:t>
            </a:r>
          </a:p>
          <a:p>
            <a:r>
              <a:rPr lang="vi-VN" dirty="0" smtClean="0">
                <a:latin typeface="Times New Roman" pitchFamily="18" charset="0"/>
                <a:cs typeface="Times New Roman" pitchFamily="18" charset="0"/>
              </a:rPr>
              <a:t>-Khi chấn thương cột sống được nghĩ đến, người cấp cứu không xoay trở nạn nhân một cách “thô bạo”, không làm di động cột sống. Đặt và cố định nạn nhân vào băng ca hoặc tấm gỗ cứng khi di chuyển. Di dời và nâng nạn nhân như một khúc gỗ. </a:t>
            </a:r>
            <a:endParaRPr lang="vi-VN"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42852"/>
            <a:ext cx="7643866" cy="1477328"/>
          </a:xfrm>
          <a:prstGeom prst="rect">
            <a:avLst/>
          </a:prstGeom>
        </p:spPr>
        <p:txBody>
          <a:bodyPr wrap="square">
            <a:spAutoFit/>
          </a:bodyPr>
          <a:lstStyle/>
          <a:p>
            <a:r>
              <a:rPr lang="vi-VN" b="1" dirty="0" smtClean="0">
                <a:latin typeface="Times New Roman" pitchFamily="18" charset="0"/>
                <a:cs typeface="Times New Roman" pitchFamily="18" charset="0"/>
              </a:rPr>
              <a:t>5.14 Cấp cứu choáng do nóng và say nóng:</a:t>
            </a:r>
          </a:p>
          <a:p>
            <a:r>
              <a:rPr lang="vi-VN" b="1"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Đưa nạn nhân ra nơi thoáng mát, cởi quần áo</a:t>
            </a:r>
            <a:r>
              <a:rPr lang="en-US"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lau, chườm mát,dung dịch nước điện giải ORS nếu</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chưa bị hôn mê, co giật. </a:t>
            </a:r>
          </a:p>
          <a:p>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Gọi</a:t>
            </a:r>
            <a:r>
              <a:rPr lang="en-US" dirty="0" smtClean="0">
                <a:latin typeface="Times New Roman" pitchFamily="18" charset="0"/>
                <a:cs typeface="Times New Roman" pitchFamily="18" charset="0"/>
              </a:rPr>
              <a:t> Y </a:t>
            </a:r>
            <a:r>
              <a:rPr lang="en-US" dirty="0" err="1" smtClean="0">
                <a:latin typeface="Times New Roman" pitchFamily="18" charset="0"/>
                <a:cs typeface="Times New Roman" pitchFamily="18" charset="0"/>
              </a:rPr>
              <a:t>tế</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khẩn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cấp</a:t>
            </a:r>
            <a:r>
              <a:rPr lang="en-US" dirty="0" smtClean="0">
                <a:latin typeface="Times New Roman" pitchFamily="18" charset="0"/>
                <a:cs typeface="Times New Roman" pitchFamily="18" charset="0"/>
              </a:rPr>
              <a:t> .</a:t>
            </a:r>
          </a:p>
          <a:p>
            <a:r>
              <a:rPr lang="vi-VN" b="1" dirty="0" smtClean="0">
                <a:latin typeface="Times New Roman" pitchFamily="18" charset="0"/>
                <a:cs typeface="Times New Roman" pitchFamily="18" charset="0"/>
              </a:rPr>
              <a:t> </a:t>
            </a:r>
            <a:endParaRPr lang="vi-VN"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srcRect/>
          <a:stretch>
            <a:fillRect/>
          </a:stretch>
        </p:blipFill>
        <p:spPr bwMode="auto">
          <a:xfrm>
            <a:off x="3286116" y="1000109"/>
            <a:ext cx="3857652" cy="1500198"/>
          </a:xfrm>
          <a:prstGeom prst="rect">
            <a:avLst/>
          </a:prstGeom>
          <a:noFill/>
          <a:ln w="9525">
            <a:noFill/>
            <a:miter lim="800000"/>
            <a:headEnd/>
            <a:tailEnd/>
          </a:ln>
          <a:effectLst/>
        </p:spPr>
      </p:pic>
      <p:sp>
        <p:nvSpPr>
          <p:cNvPr id="4" name="Rectangle 3"/>
          <p:cNvSpPr/>
          <p:nvPr/>
        </p:nvSpPr>
        <p:spPr>
          <a:xfrm>
            <a:off x="428596" y="2285992"/>
            <a:ext cx="8572560" cy="1754326"/>
          </a:xfrm>
          <a:prstGeom prst="rect">
            <a:avLst/>
          </a:prstGeom>
        </p:spPr>
        <p:txBody>
          <a:bodyPr wrap="square">
            <a:spAutoFit/>
          </a:bodyPr>
          <a:lstStyle/>
          <a:p>
            <a:r>
              <a:rPr lang="vi-VN" b="1" i="1" dirty="0" smtClean="0">
                <a:latin typeface="Times New Roman" pitchFamily="18" charset="0"/>
                <a:cs typeface="Times New Roman" pitchFamily="18" charset="0"/>
              </a:rPr>
              <a:t>5.15 Các tai nạn lao động đặc biệt:</a:t>
            </a:r>
          </a:p>
          <a:p>
            <a:r>
              <a:rPr lang="vi-VN" i="1" dirty="0" smtClean="0">
                <a:latin typeface="Times New Roman" pitchFamily="18" charset="0"/>
                <a:cs typeface="Times New Roman" pitchFamily="18" charset="0"/>
              </a:rPr>
              <a:t>-Đảm bảo sinh tồn ,làm ngưng chảy máu , chống sốc, bảo quản chi bị tách rời</a:t>
            </a:r>
          </a:p>
          <a:p>
            <a:pPr>
              <a:buFontTx/>
              <a:buChar char="-"/>
            </a:pPr>
            <a:r>
              <a:rPr lang="vi-VN" i="1" dirty="0" smtClean="0">
                <a:latin typeface="Times New Roman" pitchFamily="18" charset="0"/>
                <a:cs typeface="Times New Roman" pitchFamily="18" charset="0"/>
              </a:rPr>
              <a:t>Không nhét ruột vào bụng,không rửa trực tiếp VT.</a:t>
            </a:r>
          </a:p>
          <a:p>
            <a:pPr>
              <a:buFontTx/>
              <a:buChar char="-"/>
            </a:pPr>
            <a:r>
              <a:rPr lang="vi-VN" i="1" dirty="0" smtClean="0">
                <a:latin typeface="Times New Roman" pitchFamily="18" charset="0"/>
                <a:cs typeface="Times New Roman" pitchFamily="18" charset="0"/>
              </a:rPr>
              <a:t>Không cố rút dị vật ra ,băng và không ép VT.</a:t>
            </a:r>
          </a:p>
          <a:p>
            <a:pPr>
              <a:buFontTx/>
              <a:buChar char="-"/>
            </a:pPr>
            <a:r>
              <a:rPr lang="vi-VN" i="1" dirty="0" smtClean="0">
                <a:latin typeface="Times New Roman" pitchFamily="18" charset="0"/>
                <a:cs typeface="Times New Roman" pitchFamily="18" charset="0"/>
              </a:rPr>
              <a:t>Rửa sạch VT bằng nước và xà phòng ( do rắn hoặc chó cắn, côn trùng chích).</a:t>
            </a:r>
          </a:p>
          <a:p>
            <a:r>
              <a:rPr lang="vi-VN" i="1" dirty="0" smtClean="0">
                <a:latin typeface="Times New Roman" pitchFamily="18" charset="0"/>
                <a:cs typeface="Times New Roman" pitchFamily="18" charset="0"/>
              </a:rPr>
              <a:t> </a:t>
            </a:r>
            <a:endParaRPr lang="vi-VN" i="1" dirty="0">
              <a:latin typeface="Times New Roman" pitchFamily="18" charset="0"/>
              <a:cs typeface="Times New Roman" pitchFamily="18" charset="0"/>
            </a:endParaRPr>
          </a:p>
        </p:txBody>
      </p:sp>
      <p:sp>
        <p:nvSpPr>
          <p:cNvPr id="5" name="Rectangle 4"/>
          <p:cNvSpPr/>
          <p:nvPr/>
        </p:nvSpPr>
        <p:spPr>
          <a:xfrm>
            <a:off x="428596" y="4572008"/>
            <a:ext cx="7786742" cy="1200329"/>
          </a:xfrm>
          <a:prstGeom prst="rect">
            <a:avLst/>
          </a:prstGeom>
        </p:spPr>
        <p:txBody>
          <a:bodyPr wrap="square">
            <a:spAutoFit/>
          </a:bodyPr>
          <a:lstStyle/>
          <a:p>
            <a:r>
              <a:rPr lang="en-US" b="1" dirty="0" smtClean="0">
                <a:latin typeface="Times New Roman" pitchFamily="18" charset="0"/>
                <a:cs typeface="Times New Roman" pitchFamily="18" charset="0"/>
              </a:rPr>
              <a:t>5.16 </a:t>
            </a:r>
            <a:r>
              <a:rPr lang="en-US" b="1" dirty="0" err="1" smtClean="0">
                <a:latin typeface="Times New Roman" pitchFamily="18" charset="0"/>
                <a:cs typeface="Times New Roman" pitchFamily="18" charset="0"/>
              </a:rPr>
              <a:t>Vận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chuyển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bệnh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Nạn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cứu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chuyển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nhẹ</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nhàng</a:t>
            </a:r>
            <a:r>
              <a:rPr lang="en-US" dirty="0" smtClean="0">
                <a:latin typeface="Times New Roman" pitchFamily="18" charset="0"/>
                <a:cs typeface="Times New Roman" pitchFamily="18" charset="0"/>
              </a:rPr>
              <a: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Nạn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nặng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chuyển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dùng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cấp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cứu.Cáng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võng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cửa</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ván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gỗ</a:t>
            </a:r>
            <a:r>
              <a:rPr lang="en-US" dirty="0" smtClean="0">
                <a:latin typeface="Times New Roman" pitchFamily="18" charset="0"/>
                <a:cs typeface="Times New Roman" pitchFamily="18" charset="0"/>
              </a:rPr>
              <a:t>….</a:t>
            </a:r>
            <a:endParaRPr lang="vi-VN"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3200" dirty="0" smtClean="0"/>
              <a:t>6.CÂU HỎI LƯỢNG GIÁ:</a:t>
            </a:r>
            <a:endParaRPr lang="vi-VN" sz="3200" dirty="0"/>
          </a:p>
        </p:txBody>
      </p:sp>
      <p:sp>
        <p:nvSpPr>
          <p:cNvPr id="3" name="Content Placeholder 2"/>
          <p:cNvSpPr>
            <a:spLocks noGrp="1"/>
          </p:cNvSpPr>
          <p:nvPr>
            <p:ph idx="1"/>
          </p:nvPr>
        </p:nvSpPr>
        <p:spPr/>
        <p:txBody>
          <a:bodyPr/>
          <a:lstStyle/>
          <a:p>
            <a:pPr>
              <a:buNone/>
            </a:pPr>
            <a:r>
              <a:rPr lang="vi-VN" sz="1800" b="1" dirty="0" smtClean="0">
                <a:latin typeface="Times New Roman" pitchFamily="18" charset="0"/>
                <a:cs typeface="Times New Roman" pitchFamily="18" charset="0"/>
              </a:rPr>
              <a:t>1.Chọn câu đúng nhất ~ với người điều dưỡng, khi hỏi bệnh ngay lúc vào nạn nhân vào viện quan trọng nhất là hỏi: </a:t>
            </a:r>
          </a:p>
          <a:p>
            <a:pPr>
              <a:buNone/>
            </a:pPr>
            <a:r>
              <a:rPr lang="vi-VN" sz="1800" dirty="0" smtClean="0">
                <a:latin typeface="Times New Roman" pitchFamily="18" charset="0"/>
                <a:cs typeface="Times New Roman" pitchFamily="18" charset="0"/>
              </a:rPr>
              <a:t>A.Lý do vào viện </a:t>
            </a:r>
          </a:p>
          <a:p>
            <a:pPr>
              <a:buNone/>
            </a:pPr>
            <a:r>
              <a:rPr lang="vi-VN" sz="1800" dirty="0" smtClean="0">
                <a:latin typeface="Times New Roman" pitchFamily="18" charset="0"/>
                <a:cs typeface="Times New Roman" pitchFamily="18" charset="0"/>
              </a:rPr>
              <a:t>B.Thời gian mắc bệnh </a:t>
            </a:r>
          </a:p>
          <a:p>
            <a:pPr>
              <a:buNone/>
            </a:pPr>
            <a:r>
              <a:rPr lang="vi-VN" sz="1800" dirty="0" smtClean="0">
                <a:latin typeface="Times New Roman" pitchFamily="18" charset="0"/>
                <a:cs typeface="Times New Roman" pitchFamily="18" charset="0"/>
              </a:rPr>
              <a:t>C.Lý do chuyển viện </a:t>
            </a:r>
          </a:p>
          <a:p>
            <a:pPr>
              <a:buNone/>
            </a:pPr>
            <a:r>
              <a:rPr lang="vi-VN" sz="1800" dirty="0" smtClean="0">
                <a:latin typeface="Times New Roman" pitchFamily="18" charset="0"/>
                <a:cs typeface="Times New Roman" pitchFamily="18" charset="0"/>
              </a:rPr>
              <a:t>D.Tiền sử dị ứng thuốc </a:t>
            </a:r>
          </a:p>
          <a:p>
            <a:pPr>
              <a:buNone/>
            </a:pPr>
            <a:r>
              <a:rPr lang="vi-VN" sz="1800" b="1" dirty="0" smtClean="0">
                <a:latin typeface="Times New Roman" pitchFamily="18" charset="0"/>
                <a:cs typeface="Times New Roman" pitchFamily="18" charset="0"/>
              </a:rPr>
              <a:t>2.Chọn câu sai ~Những điểm quan trọng cần lưu ý trong thời kỳ đầu xử trí cấp cứ nạn nhân chấn thương </a:t>
            </a:r>
          </a:p>
          <a:p>
            <a:pPr>
              <a:buNone/>
            </a:pPr>
            <a:r>
              <a:rPr lang="vi-VN" sz="1800" dirty="0" smtClean="0">
                <a:latin typeface="Times New Roman" pitchFamily="18" charset="0"/>
                <a:cs typeface="Times New Roman" pitchFamily="18" charset="0"/>
              </a:rPr>
              <a:t>A.Ưu tiên những ván đề liên quan đến tính mạng nạn nhân </a:t>
            </a:r>
          </a:p>
          <a:p>
            <a:pPr>
              <a:buNone/>
            </a:pPr>
            <a:r>
              <a:rPr lang="vi-VN" sz="1800" dirty="0" smtClean="0">
                <a:latin typeface="Times New Roman" pitchFamily="18" charset="0"/>
                <a:cs typeface="Times New Roman" pitchFamily="18" charset="0"/>
              </a:rPr>
              <a:t>B.Điều trị ngay nhưng phải dựa vào chẩn đoán xác định </a:t>
            </a:r>
          </a:p>
          <a:p>
            <a:pPr>
              <a:buNone/>
            </a:pPr>
            <a:r>
              <a:rPr lang="vi-VN" sz="1800" dirty="0" smtClean="0">
                <a:latin typeface="Times New Roman" pitchFamily="18" charset="0"/>
                <a:cs typeface="Times New Roman" pitchFamily="18" charset="0"/>
              </a:rPr>
              <a:t>C.Ưu tiên thu nhập những triệu chứng toàn thân nguy cơ đe dọa tính mạng nạn nhân .</a:t>
            </a:r>
          </a:p>
          <a:p>
            <a:pPr>
              <a:buNone/>
            </a:pPr>
            <a:r>
              <a:rPr lang="vi-VN" sz="1800" dirty="0" smtClean="0">
                <a:latin typeface="Times New Roman" pitchFamily="18" charset="0"/>
                <a:cs typeface="Times New Roman" pitchFamily="18" charset="0"/>
              </a:rPr>
              <a:t>D.Không tạo thêm nguy hiểm cho việc vận chuyển và phác đồ điều trị </a:t>
            </a:r>
          </a:p>
          <a:p>
            <a:pPr>
              <a:buNone/>
            </a:pPr>
            <a:endParaRPr lang="vi-VN" sz="1800" dirty="0" smtClean="0">
              <a:latin typeface="Times New Roman" pitchFamily="18" charset="0"/>
              <a:cs typeface="Times New Roman" pitchFamily="18" charset="0"/>
            </a:endParaRPr>
          </a:p>
          <a:p>
            <a:endParaRPr lang="vi-VN" dirty="0">
              <a:latin typeface="Times New Roman" pitchFamily="18" charset="0"/>
              <a:cs typeface="Times New Roman" pitchFamily="18" charset="0"/>
            </a:endParaRPr>
          </a:p>
        </p:txBody>
      </p:sp>
      <p:sp>
        <p:nvSpPr>
          <p:cNvPr id="4" name="Smiley Face 3"/>
          <p:cNvSpPr/>
          <p:nvPr/>
        </p:nvSpPr>
        <p:spPr>
          <a:xfrm>
            <a:off x="214282" y="2285992"/>
            <a:ext cx="571504" cy="21431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Smiley Face 4"/>
          <p:cNvSpPr/>
          <p:nvPr/>
        </p:nvSpPr>
        <p:spPr>
          <a:xfrm>
            <a:off x="214282" y="4500570"/>
            <a:ext cx="571504" cy="21431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124744"/>
            <a:ext cx="8143932" cy="2160240"/>
          </a:xfrm>
        </p:spPr>
        <p:txBody>
          <a:bodyPr>
            <a:normAutofit/>
          </a:bodyPr>
          <a:lstStyle/>
          <a:p>
            <a:r>
              <a:rPr lang="vi-VN" dirty="0" smtClean="0"/>
              <a:t>CẢM ƠN THẦY VÀ CÁC BẠN ĐÃ LẮNG NGHE !</a:t>
            </a:r>
            <a:endParaRPr lang="vi-VN" dirty="0"/>
          </a:p>
        </p:txBody>
      </p:sp>
      <p:sp>
        <p:nvSpPr>
          <p:cNvPr id="4" name="Smiley Face 3"/>
          <p:cNvSpPr/>
          <p:nvPr/>
        </p:nvSpPr>
        <p:spPr>
          <a:xfrm>
            <a:off x="1619672" y="3768204"/>
            <a:ext cx="1656184" cy="1512168"/>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Smiley Face 5"/>
          <p:cNvSpPr/>
          <p:nvPr/>
        </p:nvSpPr>
        <p:spPr>
          <a:xfrm>
            <a:off x="4932040" y="3755876"/>
            <a:ext cx="1656184" cy="1512168"/>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MỤC TIÊU</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0" indent="0">
              <a:buNone/>
            </a:pPr>
            <a:r>
              <a:rPr lang="en-US" sz="1800" dirty="0" smtClean="0"/>
              <a:t> </a:t>
            </a:r>
            <a:r>
              <a:rPr lang="en-US" sz="1800" dirty="0" smtClean="0">
                <a:latin typeface="Times New Roman" pitchFamily="18" charset="0"/>
                <a:cs typeface="Times New Roman" pitchFamily="18" charset="0"/>
              </a:rPr>
              <a:t>1.  </a:t>
            </a:r>
            <a:r>
              <a:rPr lang="en-US" sz="1800" dirty="0" err="1" smtClean="0">
                <a:latin typeface="Times New Roman" pitchFamily="18" charset="0"/>
                <a:cs typeface="Times New Roman" pitchFamily="18" charset="0"/>
              </a:rPr>
              <a:t>Nêu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được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các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khái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niệm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tính</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đặc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thù</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và</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các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rối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loạn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tâm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lý</a:t>
            </a:r>
            <a:r>
              <a:rPr lang="en-US" sz="1800" dirty="0" smtClean="0">
                <a:latin typeface="Times New Roman" pitchFamily="18" charset="0"/>
                <a:cs typeface="Times New Roman" pitchFamily="18" charset="0"/>
              </a:rPr>
              <a:t> hay </a:t>
            </a:r>
            <a:r>
              <a:rPr lang="en-US" sz="1800" dirty="0" err="1" smtClean="0">
                <a:latin typeface="Times New Roman" pitchFamily="18" charset="0"/>
                <a:cs typeface="Times New Roman" pitchFamily="18" charset="0"/>
              </a:rPr>
              <a:t>gặp</a:t>
            </a:r>
            <a:r>
              <a:rPr lang="en-US" sz="1800" dirty="0" smtClean="0">
                <a:latin typeface="Times New Roman" pitchFamily="18" charset="0"/>
                <a:cs typeface="Times New Roman" pitchFamily="18" charset="0"/>
              </a:rPr>
              <a:t> ở </a:t>
            </a:r>
            <a:r>
              <a:rPr lang="en-US" sz="1800" dirty="0" err="1" smtClean="0">
                <a:latin typeface="Times New Roman" pitchFamily="18" charset="0"/>
                <a:cs typeface="Times New Roman" pitchFamily="18" charset="0"/>
              </a:rPr>
              <a:t>nạn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nhân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và</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gia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đình</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nạn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nhận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vào</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cấp</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cứu</a:t>
            </a:r>
            <a:r>
              <a:rPr lang="en-US" sz="1800" dirty="0" smtClean="0">
                <a:latin typeface="Times New Roman" pitchFamily="18" charset="0"/>
                <a:cs typeface="Times New Roman" pitchFamily="18" charset="0"/>
              </a:rPr>
              <a:t> ban </a:t>
            </a:r>
            <a:r>
              <a:rPr lang="en-US" sz="1800" dirty="0" err="1" smtClean="0">
                <a:latin typeface="Times New Roman" pitchFamily="18" charset="0"/>
                <a:cs typeface="Times New Roman" pitchFamily="18" charset="0"/>
              </a:rPr>
              <a:t>đầu</a:t>
            </a:r>
            <a:r>
              <a:rPr lang="en-US" sz="1800" dirty="0" smtClean="0">
                <a:latin typeface="Times New Roman" pitchFamily="18" charset="0"/>
                <a:cs typeface="Times New Roman" pitchFamily="18" charset="0"/>
              </a:rPr>
              <a:t>.</a:t>
            </a:r>
          </a:p>
          <a:p>
            <a:pPr marL="0" indent="0">
              <a:buNone/>
            </a:pPr>
            <a:endParaRPr lang="en-US" sz="1800" dirty="0" smtClean="0">
              <a:latin typeface="Times New Roman" pitchFamily="18" charset="0"/>
              <a:cs typeface="Times New Roman" pitchFamily="18" charset="0"/>
            </a:endParaRPr>
          </a:p>
          <a:p>
            <a:pPr marL="0" indent="0">
              <a:buNone/>
            </a:pPr>
            <a:r>
              <a:rPr lang="en-US" sz="1800" dirty="0" smtClean="0">
                <a:latin typeface="Times New Roman" pitchFamily="18" charset="0"/>
                <a:cs typeface="Times New Roman" pitchFamily="18" charset="0"/>
              </a:rPr>
              <a:t> 2.  </a:t>
            </a:r>
            <a:r>
              <a:rPr lang="en-US" sz="1800" dirty="0" err="1" smtClean="0">
                <a:latin typeface="Times New Roman" pitchFamily="18" charset="0"/>
                <a:cs typeface="Times New Roman" pitchFamily="18" charset="0"/>
              </a:rPr>
              <a:t>Trình</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bày</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được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các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nguyên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tắc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tiếp</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cận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và</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xử</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trí</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nạn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nhân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cấp</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cứu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Các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nguyên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tắc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cần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tuân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thủ</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để</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tránh</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sai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lầm</a:t>
            </a:r>
            <a:r>
              <a:rPr lang="en-US" sz="1800" dirty="0" smtClean="0">
                <a:latin typeface="Times New Roman" pitchFamily="18" charset="0"/>
                <a:cs typeface="Times New Roman" pitchFamily="18" charset="0"/>
              </a:rPr>
              <a:t>.</a:t>
            </a:r>
          </a:p>
          <a:p>
            <a:pPr marL="0" indent="0">
              <a:buNone/>
            </a:pPr>
            <a:endParaRPr lang="en-US" sz="1800" dirty="0" smtClean="0">
              <a:latin typeface="Times New Roman" pitchFamily="18" charset="0"/>
              <a:cs typeface="Times New Roman" pitchFamily="18" charset="0"/>
            </a:endParaRPr>
          </a:p>
          <a:p>
            <a:pPr marL="0" indent="0">
              <a:buNone/>
            </a:pP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3. </a:t>
            </a:r>
            <a:r>
              <a:rPr lang="en-US" sz="1800" dirty="0" err="1" smtClean="0">
                <a:latin typeface="Times New Roman" pitchFamily="18" charset="0"/>
                <a:cs typeface="Times New Roman" pitchFamily="18" charset="0"/>
              </a:rPr>
              <a:t>Trình</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bày</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được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trọng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tâm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của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một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sô</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chuyên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đề</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trong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cấp</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cứu</a:t>
            </a:r>
            <a:r>
              <a:rPr lang="en-US" sz="1800" dirty="0" smtClean="0">
                <a:latin typeface="Times New Roman" pitchFamily="18" charset="0"/>
                <a:cs typeface="Times New Roman" pitchFamily="18" charset="0"/>
              </a:rPr>
              <a:t> ban </a:t>
            </a:r>
            <a:r>
              <a:rPr lang="en-US" sz="1800" dirty="0" err="1" smtClean="0">
                <a:latin typeface="Times New Roman" pitchFamily="18" charset="0"/>
                <a:cs typeface="Times New Roman" pitchFamily="18" charset="0"/>
              </a:rPr>
              <a:t>đầu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như</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phân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loại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vận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chuyển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chấn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thương</a:t>
            </a:r>
            <a:r>
              <a:rPr lang="en-US" sz="1800" dirty="0" smtClean="0">
                <a:latin typeface="Times New Roman" pitchFamily="18" charset="0"/>
                <a:cs typeface="Times New Roman" pitchFamily="18" charset="0"/>
              </a:rPr>
              <a:t> do tai </a:t>
            </a:r>
            <a:r>
              <a:rPr lang="en-US" sz="1800" dirty="0" err="1" smtClean="0">
                <a:latin typeface="Times New Roman" pitchFamily="18" charset="0"/>
                <a:cs typeface="Times New Roman" pitchFamily="18" charset="0"/>
              </a:rPr>
              <a:t>nạn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ngừng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tim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vv</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2624578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3200" dirty="0" smtClean="0"/>
              <a:t>1. ĐẠI CƯƠNG:</a:t>
            </a:r>
            <a:endParaRPr lang="vi-VN" sz="3200" dirty="0"/>
          </a:p>
        </p:txBody>
      </p:sp>
      <p:sp>
        <p:nvSpPr>
          <p:cNvPr id="3" name="Content Placeholder 2"/>
          <p:cNvSpPr>
            <a:spLocks noGrp="1"/>
          </p:cNvSpPr>
          <p:nvPr>
            <p:ph sz="half" idx="1"/>
          </p:nvPr>
        </p:nvSpPr>
        <p:spPr>
          <a:xfrm>
            <a:off x="142844" y="1357298"/>
            <a:ext cx="3471858" cy="2571768"/>
          </a:xfrm>
        </p:spPr>
        <p:txBody>
          <a:bodyPr>
            <a:normAutofit lnSpcReduction="10000"/>
          </a:bodyPr>
          <a:lstStyle/>
          <a:p>
            <a:pPr marL="514350" indent="-514350">
              <a:buNone/>
            </a:pPr>
            <a:r>
              <a:rPr lang="vi-VN" u="sng" dirty="0" smtClean="0">
                <a:latin typeface="+mj-lt"/>
              </a:rPr>
              <a:t>A.Khái niệm:</a:t>
            </a:r>
          </a:p>
          <a:p>
            <a:pPr marL="514350" indent="-514350">
              <a:buNone/>
            </a:pPr>
            <a:r>
              <a:rPr lang="vi-VN" sz="1800" dirty="0" smtClean="0">
                <a:latin typeface="+mj-lt"/>
              </a:rPr>
              <a:t>       - Là sự hỗ trợ và can thiệp của người cấp cứu;nhằm cứu sống, ngăn chặn tình hình xấu, nguy hiểm cho người bị nạn</a:t>
            </a:r>
            <a:r>
              <a:rPr lang="vi-VN" dirty="0" smtClean="0"/>
              <a:t>.</a:t>
            </a:r>
          </a:p>
          <a:p>
            <a:pPr marL="514350" indent="-514350">
              <a:buNone/>
            </a:pPr>
            <a:r>
              <a:rPr lang="vi-VN" dirty="0" smtClean="0"/>
              <a:t> </a:t>
            </a:r>
            <a:endParaRPr lang="vi-VN" dirty="0"/>
          </a:p>
        </p:txBody>
      </p:sp>
      <p:sp>
        <p:nvSpPr>
          <p:cNvPr id="4" name="Content Placeholder 3"/>
          <p:cNvSpPr>
            <a:spLocks noGrp="1"/>
          </p:cNvSpPr>
          <p:nvPr>
            <p:ph sz="half" idx="2"/>
          </p:nvPr>
        </p:nvSpPr>
        <p:spPr>
          <a:xfrm>
            <a:off x="3571868" y="1357298"/>
            <a:ext cx="5286412" cy="5214974"/>
          </a:xfrm>
        </p:spPr>
        <p:txBody>
          <a:bodyPr>
            <a:normAutofit lnSpcReduction="10000"/>
          </a:bodyPr>
          <a:lstStyle/>
          <a:p>
            <a:pPr>
              <a:buNone/>
            </a:pPr>
            <a:r>
              <a:rPr lang="vi-VN" sz="1800" u="sng" dirty="0" smtClean="0">
                <a:latin typeface="+mj-lt"/>
              </a:rPr>
              <a:t>B.Các đặc thù :</a:t>
            </a:r>
          </a:p>
          <a:p>
            <a:pPr>
              <a:buFont typeface="Wingdings" pitchFamily="2" charset="2"/>
              <a:buChar char="q"/>
            </a:pPr>
            <a:r>
              <a:rPr lang="vi-VN" sz="1800" dirty="0" smtClean="0">
                <a:latin typeface="+mj-lt"/>
              </a:rPr>
              <a:t>Nhiều </a:t>
            </a:r>
            <a:r>
              <a:rPr lang="vi-VN" sz="1800" dirty="0">
                <a:latin typeface="+mj-lt"/>
              </a:rPr>
              <a:t>khó khăn, thách </a:t>
            </a:r>
            <a:r>
              <a:rPr lang="vi-VN" sz="1800" dirty="0" smtClean="0">
                <a:latin typeface="+mj-lt"/>
              </a:rPr>
              <a:t>thức.</a:t>
            </a:r>
          </a:p>
          <a:p>
            <a:pPr>
              <a:buFont typeface="Wingdings" pitchFamily="2" charset="2"/>
              <a:buChar char="q"/>
            </a:pPr>
            <a:r>
              <a:rPr lang="vi-VN" sz="1800" dirty="0">
                <a:latin typeface="+mj-lt"/>
              </a:rPr>
              <a:t>suy nghĩ </a:t>
            </a:r>
            <a:r>
              <a:rPr lang="vi-VN" sz="1800" dirty="0" smtClean="0">
                <a:latin typeface="+mj-lt"/>
              </a:rPr>
              <a:t>xác </a:t>
            </a:r>
            <a:r>
              <a:rPr lang="vi-VN" sz="1800" dirty="0">
                <a:latin typeface="+mj-lt"/>
              </a:rPr>
              <a:t>nhận hoặc loại trừ các bệnh </a:t>
            </a:r>
            <a:r>
              <a:rPr lang="vi-VN" sz="1800" dirty="0" smtClean="0">
                <a:latin typeface="+mj-lt"/>
              </a:rPr>
              <a:t>lý, </a:t>
            </a:r>
            <a:r>
              <a:rPr lang="vi-VN" sz="1800" dirty="0">
                <a:latin typeface="+mj-lt"/>
              </a:rPr>
              <a:t>rối </a:t>
            </a:r>
            <a:r>
              <a:rPr lang="vi-VN" sz="1800" dirty="0" smtClean="0">
                <a:latin typeface="+mj-lt"/>
              </a:rPr>
              <a:t>loạn đe </a:t>
            </a:r>
            <a:r>
              <a:rPr lang="vi-VN" sz="1800" dirty="0">
                <a:latin typeface="+mj-lt"/>
              </a:rPr>
              <a:t>dọa tính mạng hoặc đe dọa </a:t>
            </a:r>
            <a:r>
              <a:rPr lang="vi-VN" sz="1800" dirty="0" smtClean="0">
                <a:latin typeface="+mj-lt"/>
              </a:rPr>
              <a:t> </a:t>
            </a:r>
            <a:r>
              <a:rPr lang="vi-VN" sz="1800" dirty="0">
                <a:latin typeface="+mj-lt"/>
              </a:rPr>
              <a:t>một bộ phận </a:t>
            </a:r>
            <a:r>
              <a:rPr lang="vi-VN" sz="1800" dirty="0" smtClean="0">
                <a:latin typeface="+mj-lt"/>
              </a:rPr>
              <a:t>của </a:t>
            </a:r>
            <a:r>
              <a:rPr lang="vi-VN" sz="1800" dirty="0">
                <a:latin typeface="+mj-lt"/>
              </a:rPr>
              <a:t>nạn </a:t>
            </a:r>
            <a:r>
              <a:rPr lang="vi-VN" sz="1800" dirty="0" smtClean="0">
                <a:latin typeface="+mj-lt"/>
              </a:rPr>
              <a:t>nhân.</a:t>
            </a:r>
          </a:p>
          <a:p>
            <a:pPr>
              <a:buFont typeface="Wingdings" pitchFamily="2" charset="2"/>
              <a:buChar char="q"/>
            </a:pPr>
            <a:r>
              <a:rPr lang="vi-VN" sz="1800" dirty="0" smtClean="0">
                <a:latin typeface="+mj-lt"/>
              </a:rPr>
              <a:t> </a:t>
            </a:r>
            <a:r>
              <a:rPr lang="vi-VN" sz="1800" dirty="0">
                <a:latin typeface="+mj-lt"/>
              </a:rPr>
              <a:t>Nhận định và phản </a:t>
            </a:r>
            <a:r>
              <a:rPr lang="vi-VN" sz="1800" dirty="0" smtClean="0">
                <a:latin typeface="+mj-lt"/>
              </a:rPr>
              <a:t>ứng tiến </a:t>
            </a:r>
            <a:r>
              <a:rPr lang="vi-VN" sz="1800" dirty="0">
                <a:latin typeface="+mj-lt"/>
              </a:rPr>
              <a:t>hành song song nhiều quy </a:t>
            </a:r>
            <a:r>
              <a:rPr lang="vi-VN" sz="1800" dirty="0" smtClean="0">
                <a:latin typeface="+mj-lt"/>
              </a:rPr>
              <a:t>trình,còn thăm </a:t>
            </a:r>
            <a:r>
              <a:rPr lang="vi-VN" sz="1800" dirty="0">
                <a:latin typeface="+mj-lt"/>
              </a:rPr>
              <a:t>khám và đánh giá tuần </a:t>
            </a:r>
            <a:r>
              <a:rPr lang="vi-VN" sz="1800" dirty="0" smtClean="0">
                <a:latin typeface="+mj-lt"/>
              </a:rPr>
              <a:t>tự </a:t>
            </a:r>
            <a:r>
              <a:rPr lang="vi-VN" sz="1800" dirty="0">
                <a:latin typeface="+mj-lt"/>
              </a:rPr>
              <a:t>từng quy trình có thể lại không phù hợp và nhiều khi là quá chậm trễ đối với yêu cầu cấp cứu. </a:t>
            </a:r>
            <a:endParaRPr lang="vi-VN" sz="1800" dirty="0" smtClean="0">
              <a:latin typeface="+mj-lt"/>
            </a:endParaRPr>
          </a:p>
          <a:p>
            <a:pPr>
              <a:buFont typeface="Wingdings" pitchFamily="2" charset="2"/>
              <a:buChar char="q"/>
            </a:pPr>
            <a:r>
              <a:rPr lang="vi-VN" sz="1800" dirty="0" smtClean="0">
                <a:latin typeface="+mj-lt"/>
              </a:rPr>
              <a:t>Dễ bỏ sót nạn nhân khi bị quá tải.</a:t>
            </a:r>
          </a:p>
          <a:p>
            <a:pPr>
              <a:buFont typeface="Wingdings" pitchFamily="2" charset="2"/>
              <a:buChar char="q"/>
            </a:pPr>
            <a:r>
              <a:rPr lang="vi-VN" sz="1800" dirty="0" smtClean="0">
                <a:latin typeface="+mj-lt"/>
              </a:rPr>
              <a:t>Xử </a:t>
            </a:r>
            <a:r>
              <a:rPr lang="vi-VN" sz="1800" dirty="0">
                <a:latin typeface="+mj-lt"/>
              </a:rPr>
              <a:t>lý cấp cứu theo tính ưu tiên </a:t>
            </a:r>
            <a:r>
              <a:rPr lang="vi-VN" sz="1800" dirty="0" smtClean="0">
                <a:latin typeface="+mj-lt"/>
              </a:rPr>
              <a:t>.</a:t>
            </a:r>
          </a:p>
          <a:p>
            <a:pPr>
              <a:buFont typeface="Wingdings" pitchFamily="2" charset="2"/>
              <a:buChar char="q"/>
            </a:pPr>
            <a:r>
              <a:rPr lang="vi-VN" sz="1800" dirty="0" smtClean="0">
                <a:latin typeface="+mj-lt"/>
              </a:rPr>
              <a:t>Tiếp </a:t>
            </a:r>
            <a:r>
              <a:rPr lang="vi-VN" sz="1800" dirty="0">
                <a:latin typeface="+mj-lt"/>
              </a:rPr>
              <a:t>cận và sắp xếp giải quyết các việc liên quan đến ngừng tuần hoàn và tử vong. </a:t>
            </a:r>
            <a:endParaRPr lang="vi-VN" sz="1800" dirty="0" smtClean="0">
              <a:latin typeface="+mj-lt"/>
            </a:endParaRPr>
          </a:p>
          <a:p>
            <a:pPr>
              <a:buFont typeface="Wingdings" pitchFamily="2" charset="2"/>
              <a:buChar char="q"/>
            </a:pPr>
            <a:endParaRPr lang="vi-VN" sz="1900" dirty="0" smtClean="0"/>
          </a:p>
          <a:p>
            <a:pPr>
              <a:buNone/>
            </a:pPr>
            <a:endParaRPr lang="vi-VN"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3200" dirty="0" smtClean="0"/>
              <a:t>2.CÁC NGUYÊN TẮC KHI TIẾP CẬN, </a:t>
            </a:r>
            <a:r>
              <a:rPr lang="en-US" sz="3200" dirty="0" smtClean="0"/>
              <a:t/>
            </a:r>
            <a:br>
              <a:rPr lang="en-US" sz="3200" dirty="0" smtClean="0"/>
            </a:br>
            <a:r>
              <a:rPr lang="vi-VN" sz="3200" dirty="0" smtClean="0"/>
              <a:t>XỬ TRÍ :</a:t>
            </a:r>
            <a:endParaRPr lang="vi-VN" sz="3200" dirty="0"/>
          </a:p>
        </p:txBody>
      </p:sp>
      <p:sp>
        <p:nvSpPr>
          <p:cNvPr id="3" name="Text Placeholder 2"/>
          <p:cNvSpPr>
            <a:spLocks noGrp="1"/>
          </p:cNvSpPr>
          <p:nvPr>
            <p:ph type="body" idx="1"/>
          </p:nvPr>
        </p:nvSpPr>
        <p:spPr/>
        <p:txBody>
          <a:bodyPr>
            <a:noAutofit/>
          </a:bodyPr>
          <a:lstStyle/>
          <a:p>
            <a:r>
              <a:rPr lang="vi-VN" sz="1800" dirty="0" smtClean="0">
                <a:latin typeface="+mj-lt"/>
              </a:rPr>
              <a:t>a.Nguyên tắc tiếp cận và xử trí nạn nhân cấp cứu :</a:t>
            </a:r>
            <a:endParaRPr lang="vi-VN" sz="1800" dirty="0">
              <a:latin typeface="+mj-lt"/>
            </a:endParaRPr>
          </a:p>
        </p:txBody>
      </p:sp>
      <p:sp>
        <p:nvSpPr>
          <p:cNvPr id="4" name="Content Placeholder 3"/>
          <p:cNvSpPr>
            <a:spLocks noGrp="1"/>
          </p:cNvSpPr>
          <p:nvPr>
            <p:ph sz="half" idx="2"/>
          </p:nvPr>
        </p:nvSpPr>
        <p:spPr/>
        <p:txBody>
          <a:bodyPr>
            <a:normAutofit/>
          </a:bodyPr>
          <a:lstStyle/>
          <a:p>
            <a:endParaRPr lang="vi-VN" dirty="0" smtClean="0"/>
          </a:p>
          <a:p>
            <a:r>
              <a:rPr lang="vi-VN" sz="1800" dirty="0" smtClean="0">
                <a:latin typeface="+mj-lt"/>
              </a:rPr>
              <a:t>Phân loại ưu tiên .</a:t>
            </a:r>
          </a:p>
          <a:p>
            <a:r>
              <a:rPr lang="vi-VN" sz="1800" dirty="0" smtClean="0">
                <a:latin typeface="+mj-lt"/>
              </a:rPr>
              <a:t>Ổn định nạn nhân trước khi tập trung thăm khám, xử trí chi tiết .</a:t>
            </a:r>
          </a:p>
          <a:p>
            <a:r>
              <a:rPr lang="vi-VN" sz="1800" dirty="0" smtClean="0">
                <a:latin typeface="+mj-lt"/>
              </a:rPr>
              <a:t>Ưu tiên chẩn đoán và xử trí rối loạn/tổn thương nguy hiểm .</a:t>
            </a:r>
          </a:p>
          <a:p>
            <a:r>
              <a:rPr lang="vi-VN" sz="1800" dirty="0" smtClean="0">
                <a:latin typeface="+mj-lt"/>
              </a:rPr>
              <a:t>Chuyển: vào viện/vào ICU/trung tâm can thiệp đột quỵ .</a:t>
            </a:r>
          </a:p>
          <a:p>
            <a:r>
              <a:rPr lang="vi-VN" sz="1800" dirty="0" smtClean="0">
                <a:latin typeface="+mj-lt"/>
              </a:rPr>
              <a:t>Chú ý đến cửa sổ điều trị/thời gian vàng trong cấp cứu. </a:t>
            </a:r>
          </a:p>
          <a:p>
            <a:endParaRPr lang="vi-VN" sz="1900" dirty="0" smtClean="0">
              <a:latin typeface="+mj-lt"/>
            </a:endParaRPr>
          </a:p>
          <a:p>
            <a:endParaRPr lang="vi-VN" dirty="0" smtClean="0"/>
          </a:p>
          <a:p>
            <a:pPr>
              <a:buFont typeface="Wingdings" pitchFamily="2" charset="2"/>
              <a:buChar char="ü"/>
            </a:pPr>
            <a:endParaRPr lang="vi-VN" dirty="0"/>
          </a:p>
        </p:txBody>
      </p:sp>
      <p:sp>
        <p:nvSpPr>
          <p:cNvPr id="5" name="Text Placeholder 4"/>
          <p:cNvSpPr>
            <a:spLocks noGrp="1"/>
          </p:cNvSpPr>
          <p:nvPr>
            <p:ph type="body" sz="quarter" idx="3"/>
          </p:nvPr>
        </p:nvSpPr>
        <p:spPr/>
        <p:txBody>
          <a:bodyPr>
            <a:normAutofit fontScale="92500" lnSpcReduction="20000"/>
          </a:bodyPr>
          <a:lstStyle/>
          <a:p>
            <a:r>
              <a:rPr lang="vi-VN" sz="1900" dirty="0" smtClean="0">
                <a:latin typeface="+mj-lt"/>
              </a:rPr>
              <a:t>b. Nguyên tắc cần tuân thủ để tránh các sai lầm </a:t>
            </a:r>
            <a:r>
              <a:rPr lang="vi-VN" dirty="0" smtClean="0"/>
              <a:t>:</a:t>
            </a:r>
            <a:endParaRPr lang="vi-VN" dirty="0"/>
          </a:p>
        </p:txBody>
      </p:sp>
      <p:sp>
        <p:nvSpPr>
          <p:cNvPr id="6" name="Content Placeholder 5"/>
          <p:cNvSpPr>
            <a:spLocks noGrp="1"/>
          </p:cNvSpPr>
          <p:nvPr>
            <p:ph sz="quarter" idx="4"/>
          </p:nvPr>
        </p:nvSpPr>
        <p:spPr/>
        <p:txBody>
          <a:bodyPr>
            <a:normAutofit/>
          </a:bodyPr>
          <a:lstStyle/>
          <a:p>
            <a:endParaRPr lang="vi-VN" dirty="0" smtClean="0"/>
          </a:p>
          <a:p>
            <a:r>
              <a:rPr lang="vi-VN" sz="1800" dirty="0" smtClean="0">
                <a:latin typeface="Times New Roman" pitchFamily="18" charset="0"/>
                <a:cs typeface="Times New Roman" pitchFamily="18" charset="0"/>
              </a:rPr>
              <a:t>Chú ý dấu hiệu sống,ghi chép của tuyến trước.</a:t>
            </a:r>
          </a:p>
          <a:p>
            <a:r>
              <a:rPr lang="vi-VN" sz="1800" dirty="0" smtClean="0">
                <a:latin typeface="Times New Roman" pitchFamily="18" charset="0"/>
                <a:cs typeface="Times New Roman" pitchFamily="18" charset="0"/>
              </a:rPr>
              <a:t>Thận trọng vào các thời điểm và nhóm nạn nhân nguy cơ cao .  </a:t>
            </a:r>
          </a:p>
          <a:p>
            <a:r>
              <a:rPr lang="vi-VN" sz="1800" dirty="0" smtClean="0">
                <a:latin typeface="Times New Roman" pitchFamily="18" charset="0"/>
                <a:cs typeface="Times New Roman" pitchFamily="18" charset="0"/>
              </a:rPr>
              <a:t>Chú ý đến các chẩn đoán quan trọng có nguy cơ cấp cứu cao .</a:t>
            </a:r>
          </a:p>
          <a:p>
            <a:endParaRPr lang="vi-VN" dirty="0" smtClean="0"/>
          </a:p>
          <a:p>
            <a:endParaRPr lang="vi-VN"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3200" dirty="0" smtClean="0"/>
              <a:t>3.TÂM LÝ CỦA BỆNH NHÂN VÀ NGƯỜI NHÀ :</a:t>
            </a:r>
            <a:endParaRPr lang="vi-VN" sz="3200" dirty="0"/>
          </a:p>
        </p:txBody>
      </p:sp>
      <p:sp>
        <p:nvSpPr>
          <p:cNvPr id="3" name="Text Placeholder 2"/>
          <p:cNvSpPr>
            <a:spLocks noGrp="1"/>
          </p:cNvSpPr>
          <p:nvPr>
            <p:ph type="body" idx="1"/>
          </p:nvPr>
        </p:nvSpPr>
        <p:spPr/>
        <p:txBody>
          <a:bodyPr>
            <a:normAutofit/>
          </a:bodyPr>
          <a:lstStyle/>
          <a:p>
            <a:r>
              <a:rPr lang="vi-VN" sz="1800" dirty="0" smtClean="0">
                <a:latin typeface="Times New Roman" pitchFamily="18" charset="0"/>
                <a:cs typeface="Times New Roman" pitchFamily="18" charset="0"/>
              </a:rPr>
              <a:t>a.Người bệnh :</a:t>
            </a:r>
            <a:endParaRPr lang="vi-VN" sz="1800" dirty="0">
              <a:latin typeface="Times New Roman" pitchFamily="18" charset="0"/>
              <a:cs typeface="Times New Roman" pitchFamily="18" charset="0"/>
            </a:endParaRPr>
          </a:p>
        </p:txBody>
      </p:sp>
      <p:sp>
        <p:nvSpPr>
          <p:cNvPr id="4" name="Content Placeholder 3"/>
          <p:cNvSpPr>
            <a:spLocks noGrp="1"/>
          </p:cNvSpPr>
          <p:nvPr>
            <p:ph sz="half" idx="2"/>
          </p:nvPr>
        </p:nvSpPr>
        <p:spPr/>
        <p:txBody>
          <a:bodyPr>
            <a:normAutofit/>
          </a:bodyPr>
          <a:lstStyle/>
          <a:p>
            <a:pPr marL="457200" indent="-457200">
              <a:buFont typeface="Wingdings" pitchFamily="2" charset="2"/>
              <a:buChar char="v"/>
            </a:pPr>
            <a:r>
              <a:rPr lang="vi-VN" sz="1800" dirty="0" smtClean="0">
                <a:latin typeface="Times New Roman" pitchFamily="18" charset="0"/>
                <a:cs typeface="Times New Roman" pitchFamily="18" charset="0"/>
              </a:rPr>
              <a:t>Hiểu tâm lý BN, gánh nặng kinh tế .</a:t>
            </a:r>
          </a:p>
          <a:p>
            <a:pPr marL="457200" indent="-457200">
              <a:buFont typeface="Wingdings" pitchFamily="2" charset="2"/>
              <a:buChar char="v"/>
            </a:pPr>
            <a:r>
              <a:rPr lang="vi-VN" sz="1800" dirty="0" smtClean="0">
                <a:latin typeface="Times New Roman" pitchFamily="18" charset="0"/>
                <a:cs typeface="Times New Roman" pitchFamily="18" charset="0"/>
              </a:rPr>
              <a:t>Tôn trọng BN và không phân biệt BN .</a:t>
            </a:r>
          </a:p>
          <a:p>
            <a:pPr marL="457200" indent="-457200">
              <a:buFont typeface="Wingdings" pitchFamily="2" charset="2"/>
              <a:buChar char="v"/>
            </a:pPr>
            <a:r>
              <a:rPr lang="vi-VN" sz="1800" dirty="0" smtClean="0">
                <a:latin typeface="Times New Roman" pitchFamily="18" charset="0"/>
                <a:cs typeface="Times New Roman" pitchFamily="18" charset="0"/>
              </a:rPr>
              <a:t>Thường có mặt khi BN bất thường.</a:t>
            </a:r>
          </a:p>
          <a:p>
            <a:pPr marL="457200" indent="-457200">
              <a:buNone/>
            </a:pPr>
            <a:r>
              <a:rPr lang="vi-VN" sz="1800" dirty="0" smtClean="0">
                <a:latin typeface="Times New Roman" pitchFamily="18" charset="0"/>
                <a:cs typeface="Times New Roman" pitchFamily="18" charset="0"/>
              </a:rPr>
              <a:t>→ Xử trí:Bằng các “liệu pháp hành vi nhận thức”</a:t>
            </a:r>
            <a:endParaRPr lang="vi-VN" sz="1800" dirty="0">
              <a:latin typeface="Times New Roman" pitchFamily="18" charset="0"/>
              <a:cs typeface="Times New Roman" pitchFamily="18" charset="0"/>
            </a:endParaRPr>
          </a:p>
        </p:txBody>
      </p:sp>
      <p:sp>
        <p:nvSpPr>
          <p:cNvPr id="5" name="Text Placeholder 4"/>
          <p:cNvSpPr>
            <a:spLocks noGrp="1"/>
          </p:cNvSpPr>
          <p:nvPr>
            <p:ph type="body" sz="quarter" idx="3"/>
          </p:nvPr>
        </p:nvSpPr>
        <p:spPr/>
        <p:txBody>
          <a:bodyPr>
            <a:normAutofit/>
          </a:bodyPr>
          <a:lstStyle/>
          <a:p>
            <a:r>
              <a:rPr lang="vi-VN" sz="1800" dirty="0" smtClean="0">
                <a:latin typeface="Times New Roman" pitchFamily="18" charset="0"/>
                <a:cs typeface="Times New Roman" pitchFamily="18" charset="0"/>
              </a:rPr>
              <a:t>b.Người nhà :</a:t>
            </a:r>
            <a:endParaRPr lang="vi-VN" sz="1800" dirty="0">
              <a:latin typeface="Times New Roman" pitchFamily="18" charset="0"/>
              <a:cs typeface="Times New Roman" pitchFamily="18" charset="0"/>
            </a:endParaRPr>
          </a:p>
        </p:txBody>
      </p:sp>
      <p:sp>
        <p:nvSpPr>
          <p:cNvPr id="6" name="Content Placeholder 5"/>
          <p:cNvSpPr>
            <a:spLocks noGrp="1"/>
          </p:cNvSpPr>
          <p:nvPr>
            <p:ph sz="quarter" idx="4"/>
          </p:nvPr>
        </p:nvSpPr>
        <p:spPr/>
        <p:txBody>
          <a:bodyPr>
            <a:normAutofit/>
          </a:bodyPr>
          <a:lstStyle/>
          <a:p>
            <a:pPr>
              <a:buFont typeface="Wingdings" pitchFamily="2" charset="2"/>
              <a:buChar char="v"/>
            </a:pPr>
            <a:r>
              <a:rPr lang="vi-VN" sz="1800" dirty="0" smtClean="0">
                <a:latin typeface="Times New Roman" pitchFamily="18" charset="0"/>
                <a:cs typeface="Times New Roman" pitchFamily="18" charset="0"/>
              </a:rPr>
              <a:t>Trấn an, giải thích cho người nhà NB.</a:t>
            </a:r>
          </a:p>
          <a:p>
            <a:pPr>
              <a:buFont typeface="Wingdings" pitchFamily="2" charset="2"/>
              <a:buChar char="v"/>
            </a:pPr>
            <a:r>
              <a:rPr lang="vi-VN" sz="1800" dirty="0" smtClean="0">
                <a:latin typeface="Times New Roman" pitchFamily="18" charset="0"/>
                <a:cs typeface="Times New Roman" pitchFamily="18" charset="0"/>
              </a:rPr>
              <a:t>Thấu hiểu tâm lý của người nhà NB.</a:t>
            </a:r>
          </a:p>
          <a:p>
            <a:pPr>
              <a:buFont typeface="Wingdings" pitchFamily="2" charset="2"/>
              <a:buChar char="v"/>
            </a:pPr>
            <a:r>
              <a:rPr lang="vi-VN" sz="1800" dirty="0" smtClean="0">
                <a:latin typeface="Times New Roman" pitchFamily="18" charset="0"/>
                <a:cs typeface="Times New Roman" pitchFamily="18" charset="0"/>
              </a:rPr>
              <a:t>Tôn trọng người nhà NB.</a:t>
            </a:r>
          </a:p>
          <a:p>
            <a:pPr>
              <a:buFont typeface="Wingdings" pitchFamily="2" charset="2"/>
              <a:buChar char="v"/>
            </a:pPr>
            <a:r>
              <a:rPr lang="vi-VN" sz="1800" dirty="0" smtClean="0">
                <a:latin typeface="Times New Roman" pitchFamily="18" charset="0"/>
                <a:cs typeface="Times New Roman" pitchFamily="18" charset="0"/>
              </a:rPr>
              <a:t>Chủ động thông báo cho gia định nạn nhân.</a:t>
            </a:r>
          </a:p>
          <a:p>
            <a:pPr>
              <a:buFont typeface="Wingdings" pitchFamily="2" charset="2"/>
              <a:buChar char="v"/>
            </a:pPr>
            <a:r>
              <a:rPr lang="vi-VN" sz="1800" dirty="0" smtClean="0">
                <a:latin typeface="Times New Roman" pitchFamily="18" charset="0"/>
                <a:cs typeface="Times New Roman" pitchFamily="18" charset="0"/>
              </a:rPr>
              <a:t>Khai  thác thông tin , cảm nhận của họ về quá trính bệnh nhân.</a:t>
            </a:r>
            <a:endParaRPr lang="vi-VN" sz="1800"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1417638"/>
          </a:xfrm>
        </p:spPr>
        <p:txBody>
          <a:bodyPr>
            <a:normAutofit fontScale="90000"/>
          </a:bodyPr>
          <a:lstStyle/>
          <a:p>
            <a:r>
              <a:rPr lang="vi-VN" sz="3600" dirty="0" smtClean="0"/>
              <a:t>4.</a:t>
            </a:r>
            <a:r>
              <a:rPr lang="vi-VN" sz="3600" b="1" dirty="0" smtClean="0"/>
              <a:t> Đánh giá và xử trí khi cấp cứu ban đầu :</a:t>
            </a:r>
            <a:r>
              <a:rPr lang="vi-VN" b="1" dirty="0" smtClean="0"/>
              <a:t>	</a:t>
            </a:r>
            <a:br>
              <a:rPr lang="vi-VN" b="1" dirty="0" smtClean="0"/>
            </a:br>
            <a:endParaRPr lang="vi-VN" dirty="0"/>
          </a:p>
        </p:txBody>
      </p:sp>
      <p:sp>
        <p:nvSpPr>
          <p:cNvPr id="3" name="Content Placeholder 2"/>
          <p:cNvSpPr>
            <a:spLocks noGrp="1"/>
          </p:cNvSpPr>
          <p:nvPr>
            <p:ph idx="1"/>
          </p:nvPr>
        </p:nvSpPr>
        <p:spPr>
          <a:xfrm>
            <a:off x="457200" y="1928803"/>
            <a:ext cx="8229600" cy="3714776"/>
          </a:xfrm>
        </p:spPr>
        <p:txBody>
          <a:bodyPr>
            <a:normAutofit fontScale="62500" lnSpcReduction="20000"/>
          </a:bodyPr>
          <a:lstStyle/>
          <a:p>
            <a:r>
              <a:rPr lang="vi-VN" sz="2900" dirty="0" smtClean="0">
                <a:latin typeface="Times New Roman" pitchFamily="18" charset="0"/>
                <a:cs typeface="Times New Roman" pitchFamily="18" charset="0"/>
              </a:rPr>
              <a:t>Đánh giá ban đầu và kiểm soát các “chức năng sống” .</a:t>
            </a:r>
          </a:p>
          <a:p>
            <a:r>
              <a:rPr lang="vi-VN" sz="2900" dirty="0" smtClean="0">
                <a:latin typeface="Times New Roman" pitchFamily="18" charset="0"/>
                <a:cs typeface="Times New Roman" pitchFamily="18" charset="0"/>
              </a:rPr>
              <a:t>Bảo đảm chức năng hô hấp 	.</a:t>
            </a:r>
          </a:p>
          <a:p>
            <a:r>
              <a:rPr lang="vi-VN" sz="2900" dirty="0" smtClean="0">
                <a:latin typeface="Times New Roman" pitchFamily="18" charset="0"/>
                <a:cs typeface="Times New Roman" pitchFamily="18" charset="0"/>
              </a:rPr>
              <a:t>Chức năng tuần hoàn - Đánh giá, đảm bảo huyết động và cầm máu.</a:t>
            </a:r>
          </a:p>
          <a:p>
            <a:r>
              <a:rPr lang="vi-VN" sz="2900" dirty="0" smtClean="0">
                <a:latin typeface="Times New Roman" pitchFamily="18" charset="0"/>
                <a:cs typeface="Times New Roman" pitchFamily="18" charset="0"/>
              </a:rPr>
              <a:t>Chức năng thần kinh và tâm thần 	</a:t>
            </a:r>
          </a:p>
          <a:p>
            <a:r>
              <a:rPr lang="vi-VN" sz="2900" dirty="0" smtClean="0">
                <a:latin typeface="Times New Roman" pitchFamily="18" charset="0"/>
                <a:cs typeface="Times New Roman" pitchFamily="18" charset="0"/>
              </a:rPr>
              <a:t>Chức năng thận cần lưu ý trong cấp cứu ban đầu .</a:t>
            </a:r>
          </a:p>
          <a:p>
            <a:r>
              <a:rPr lang="vi-VN" sz="2900" dirty="0" smtClean="0">
                <a:latin typeface="Times New Roman" pitchFamily="18" charset="0"/>
                <a:cs typeface="Times New Roman" pitchFamily="18" charset="0"/>
              </a:rPr>
              <a:t>Cân bằng nước, điện giải, toan kiềm .</a:t>
            </a:r>
          </a:p>
          <a:p>
            <a:r>
              <a:rPr lang="vi-VN" sz="2900" dirty="0" smtClean="0">
                <a:latin typeface="Times New Roman" pitchFamily="18" charset="0"/>
                <a:cs typeface="Times New Roman" pitchFamily="18" charset="0"/>
              </a:rPr>
              <a:t>Chăm sóc dinh dưỡng và phòng loét do đè ép sớm .</a:t>
            </a:r>
          </a:p>
          <a:p>
            <a:r>
              <a:rPr lang="vi-VN" sz="2900" dirty="0" smtClean="0">
                <a:latin typeface="Times New Roman" pitchFamily="18" charset="0"/>
                <a:cs typeface="Times New Roman" pitchFamily="18" charset="0"/>
              </a:rPr>
              <a:t>Nhu cầu về calo.</a:t>
            </a:r>
          </a:p>
          <a:p>
            <a:r>
              <a:rPr lang="vi-VN" sz="2900" dirty="0" smtClean="0">
                <a:latin typeface="Times New Roman" pitchFamily="18" charset="0"/>
                <a:cs typeface="Times New Roman" pitchFamily="18" charset="0"/>
              </a:rPr>
              <a:t>Đường nuôi dưỡng. </a:t>
            </a:r>
          </a:p>
          <a:p>
            <a:pPr>
              <a:buNone/>
            </a:pPr>
            <a:endParaRPr lang="vi-VN" dirty="0" smtClean="0"/>
          </a:p>
          <a:p>
            <a:endParaRPr lang="vi-VN" dirty="0" smtClean="0"/>
          </a:p>
          <a:p>
            <a:pPr>
              <a:buNone/>
            </a:pPr>
            <a:r>
              <a:rPr lang="vi-VN" dirty="0" smtClean="0"/>
              <a:t> 	</a:t>
            </a:r>
          </a:p>
          <a:p>
            <a:endParaRPr lang="vi-VN" dirty="0" smtClean="0"/>
          </a:p>
          <a:p>
            <a:endParaRPr lang="vi-VN"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500034" y="285728"/>
            <a:ext cx="8286808" cy="614366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3200" dirty="0" smtClean="0"/>
              <a:t>5.</a:t>
            </a:r>
            <a:r>
              <a:rPr lang="vi-VN" sz="3200" b="1" dirty="0" smtClean="0"/>
              <a:t> Một số chuyên đề cấp cứu ban đầu:</a:t>
            </a:r>
            <a:endParaRPr lang="vi-VN" sz="3200" dirty="0"/>
          </a:p>
        </p:txBody>
      </p:sp>
      <p:sp>
        <p:nvSpPr>
          <p:cNvPr id="3" name="Text Placeholder 2"/>
          <p:cNvSpPr>
            <a:spLocks noGrp="1"/>
          </p:cNvSpPr>
          <p:nvPr>
            <p:ph type="body" idx="1"/>
          </p:nvPr>
        </p:nvSpPr>
        <p:spPr>
          <a:xfrm>
            <a:off x="285720" y="2071678"/>
            <a:ext cx="4040188" cy="536565"/>
          </a:xfrm>
        </p:spPr>
        <p:txBody>
          <a:bodyPr>
            <a:normAutofit/>
          </a:bodyPr>
          <a:lstStyle/>
          <a:p>
            <a:r>
              <a:rPr lang="vi-VN" sz="1800" dirty="0" smtClean="0">
                <a:latin typeface="Times New Roman" pitchFamily="18" charset="0"/>
                <a:cs typeface="Times New Roman" pitchFamily="18" charset="0"/>
              </a:rPr>
              <a:t>5.1 Nhận định</a:t>
            </a:r>
            <a:r>
              <a:rPr lang="vi-VN" dirty="0" smtClean="0"/>
              <a:t>:</a:t>
            </a:r>
          </a:p>
          <a:p>
            <a:endParaRPr lang="vi-VN" dirty="0"/>
          </a:p>
        </p:txBody>
      </p:sp>
      <p:sp>
        <p:nvSpPr>
          <p:cNvPr id="4" name="Content Placeholder 3"/>
          <p:cNvSpPr>
            <a:spLocks noGrp="1"/>
          </p:cNvSpPr>
          <p:nvPr>
            <p:ph sz="half" idx="2"/>
          </p:nvPr>
        </p:nvSpPr>
        <p:spPr>
          <a:xfrm>
            <a:off x="428596" y="2571744"/>
            <a:ext cx="3400420" cy="3951288"/>
          </a:xfrm>
        </p:spPr>
        <p:txBody>
          <a:bodyPr>
            <a:normAutofit/>
          </a:bodyPr>
          <a:lstStyle/>
          <a:p>
            <a:pPr>
              <a:buNone/>
            </a:pPr>
            <a:r>
              <a:rPr lang="vi-VN" sz="1800" dirty="0" smtClean="0">
                <a:latin typeface="Times New Roman" pitchFamily="18" charset="0"/>
                <a:cs typeface="Times New Roman" pitchFamily="18" charset="0"/>
              </a:rPr>
              <a:t>-Nhận định phân loại nạn nhân cấp cứu.</a:t>
            </a:r>
          </a:p>
          <a:p>
            <a:pPr>
              <a:buNone/>
            </a:pPr>
            <a:r>
              <a:rPr lang="vi-VN" sz="1800" dirty="0" smtClean="0">
                <a:latin typeface="Times New Roman" pitchFamily="18" charset="0"/>
                <a:cs typeface="Times New Roman" pitchFamily="18" charset="0"/>
              </a:rPr>
              <a:t>- Nhận định phân loại nạn nhân chấn thương.</a:t>
            </a:r>
            <a:endParaRPr lang="vi-VN" sz="1800" dirty="0">
              <a:latin typeface="Times New Roman" pitchFamily="18" charset="0"/>
              <a:cs typeface="Times New Roman" pitchFamily="18" charset="0"/>
            </a:endParaRPr>
          </a:p>
        </p:txBody>
      </p:sp>
      <p:sp>
        <p:nvSpPr>
          <p:cNvPr id="5" name="Text Placeholder 4"/>
          <p:cNvSpPr>
            <a:spLocks noGrp="1"/>
          </p:cNvSpPr>
          <p:nvPr>
            <p:ph type="body" sz="quarter" idx="3"/>
          </p:nvPr>
        </p:nvSpPr>
        <p:spPr/>
        <p:txBody>
          <a:bodyPr>
            <a:normAutofit/>
          </a:bodyPr>
          <a:lstStyle/>
          <a:p>
            <a:r>
              <a:rPr lang="vi-VN" sz="1800" dirty="0" smtClean="0">
                <a:latin typeface="Times New Roman" pitchFamily="18" charset="0"/>
                <a:cs typeface="Times New Roman" pitchFamily="18" charset="0"/>
              </a:rPr>
              <a:t>5.2 Phân loại:</a:t>
            </a:r>
            <a:endParaRPr lang="vi-VN" sz="1800" dirty="0">
              <a:latin typeface="Times New Roman" pitchFamily="18" charset="0"/>
              <a:cs typeface="Times New Roman" pitchFamily="18" charset="0"/>
            </a:endParaRPr>
          </a:p>
        </p:txBody>
      </p:sp>
      <p:pic>
        <p:nvPicPr>
          <p:cNvPr id="2050" name="Picture 2"/>
          <p:cNvPicPr>
            <a:picLocks noGrp="1" noChangeAspect="1" noChangeArrowheads="1"/>
          </p:cNvPicPr>
          <p:nvPr>
            <p:ph sz="quarter" idx="4"/>
          </p:nvPr>
        </p:nvPicPr>
        <p:blipFill>
          <a:blip r:embed="rId2"/>
          <a:srcRect/>
          <a:stretch>
            <a:fillRect/>
          </a:stretch>
        </p:blipFill>
        <p:spPr bwMode="auto">
          <a:xfrm>
            <a:off x="3428992" y="2214554"/>
            <a:ext cx="5715008" cy="464344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85728"/>
            <a:ext cx="5143536" cy="2585323"/>
          </a:xfrm>
          <a:prstGeom prst="rect">
            <a:avLst/>
          </a:prstGeom>
          <a:solidFill>
            <a:schemeClr val="bg1"/>
          </a:solidFill>
        </p:spPr>
        <p:txBody>
          <a:bodyPr wrap="square">
            <a:spAutoFit/>
          </a:bodyPr>
          <a:lstStyle/>
          <a:p>
            <a:r>
              <a:rPr lang="vi-VN" dirty="0" smtClean="0">
                <a:latin typeface="Times New Roman" pitchFamily="18" charset="0"/>
                <a:cs typeface="Times New Roman" pitchFamily="18" charset="0"/>
              </a:rPr>
              <a:t>5.3</a:t>
            </a:r>
            <a:r>
              <a:rPr lang="vi-VN" b="1" dirty="0" smtClean="0">
                <a:latin typeface="Times New Roman" pitchFamily="18" charset="0"/>
                <a:cs typeface="Times New Roman" pitchFamily="18" charset="0"/>
              </a:rPr>
              <a:t> Chấn thương do tai nạn </a:t>
            </a:r>
            <a:br>
              <a:rPr lang="vi-VN" b="1" dirty="0" smtClean="0">
                <a:latin typeface="Times New Roman" pitchFamily="18" charset="0"/>
                <a:cs typeface="Times New Roman" pitchFamily="18" charset="0"/>
              </a:rPr>
            </a:br>
            <a:r>
              <a:rPr lang="vi-VN" dirty="0" smtClean="0">
                <a:latin typeface="Times New Roman" pitchFamily="18" charset="0"/>
                <a:cs typeface="Times New Roman" pitchFamily="18" charset="0"/>
              </a:rPr>
              <a:t>Tiếp cận nạn nhân chấn thương do tai nạn</a:t>
            </a:r>
          </a:p>
          <a:p>
            <a:r>
              <a:rPr lang="vi-VN" dirty="0" smtClean="0">
                <a:latin typeface="Times New Roman" pitchFamily="18" charset="0"/>
                <a:cs typeface="Times New Roman" pitchFamily="18" charset="0"/>
              </a:rPr>
              <a:t>-Xem xét hiện trường </a:t>
            </a:r>
          </a:p>
          <a:p>
            <a:pPr>
              <a:buFontTx/>
              <a:buChar char="-"/>
            </a:pPr>
            <a:r>
              <a:rPr lang="vi-VN" dirty="0" smtClean="0">
                <a:latin typeface="Times New Roman" pitchFamily="18" charset="0"/>
                <a:cs typeface="Times New Roman" pitchFamily="18" charset="0"/>
              </a:rPr>
              <a:t>Xem xét nhanh nạn nhân kỳ đầu </a:t>
            </a:r>
          </a:p>
          <a:p>
            <a:r>
              <a:rPr lang="vi-VN" dirty="0" smtClean="0">
                <a:latin typeface="Times New Roman" pitchFamily="18" charset="0"/>
                <a:cs typeface="Times New Roman" pitchFamily="18" charset="0"/>
              </a:rPr>
              <a:t>-Cấp cứu ban đầu: theo thứ tự ưu tiên A-B-C</a:t>
            </a:r>
          </a:p>
          <a:p>
            <a:r>
              <a:rPr lang="vi-VN" dirty="0" smtClean="0">
                <a:latin typeface="Times New Roman" pitchFamily="18" charset="0"/>
                <a:cs typeface="Times New Roman" pitchFamily="18" charset="0"/>
              </a:rPr>
              <a:t>- Xem xét nạn nhân kỳ hai </a:t>
            </a:r>
          </a:p>
          <a:p>
            <a:endParaRPr lang="vi-VN" dirty="0" smtClean="0">
              <a:latin typeface="Times New Roman" pitchFamily="18" charset="0"/>
              <a:cs typeface="Times New Roman" pitchFamily="18" charset="0"/>
            </a:endParaRPr>
          </a:p>
          <a:p>
            <a:endParaRPr lang="vi-VN" dirty="0" smtClean="0">
              <a:latin typeface="Times New Roman" pitchFamily="18" charset="0"/>
              <a:cs typeface="Times New Roman" pitchFamily="18" charset="0"/>
            </a:endParaRPr>
          </a:p>
          <a:p>
            <a:endParaRPr lang="vi-VN" dirty="0">
              <a:latin typeface="Times New Roman" pitchFamily="18" charset="0"/>
              <a:cs typeface="Times New Roman" pitchFamily="18" charset="0"/>
            </a:endParaRPr>
          </a:p>
        </p:txBody>
      </p:sp>
      <p:grpSp>
        <p:nvGrpSpPr>
          <p:cNvPr id="18" name="Group 17"/>
          <p:cNvGrpSpPr/>
          <p:nvPr/>
        </p:nvGrpSpPr>
        <p:grpSpPr>
          <a:xfrm>
            <a:off x="5643570" y="0"/>
            <a:ext cx="3500430" cy="3929066"/>
            <a:chOff x="5643570" y="214290"/>
            <a:chExt cx="3500430" cy="3857652"/>
          </a:xfrm>
        </p:grpSpPr>
        <p:grpSp>
          <p:nvGrpSpPr>
            <p:cNvPr id="5" name="Group 4"/>
            <p:cNvGrpSpPr/>
            <p:nvPr/>
          </p:nvGrpSpPr>
          <p:grpSpPr>
            <a:xfrm>
              <a:off x="5643570" y="214290"/>
              <a:ext cx="3333756" cy="1857388"/>
              <a:chOff x="5500694" y="214290"/>
              <a:chExt cx="3476632" cy="2000264"/>
            </a:xfrm>
          </p:grpSpPr>
          <p:pic>
            <p:nvPicPr>
              <p:cNvPr id="3074" name="Picture 2"/>
              <p:cNvPicPr>
                <a:picLocks noChangeAspect="1" noChangeArrowheads="1"/>
              </p:cNvPicPr>
              <p:nvPr/>
            </p:nvPicPr>
            <p:blipFill>
              <a:blip r:embed="rId2"/>
              <a:srcRect/>
              <a:stretch>
                <a:fillRect/>
              </a:stretch>
            </p:blipFill>
            <p:spPr bwMode="auto">
              <a:xfrm>
                <a:off x="5500694" y="1000108"/>
                <a:ext cx="2690814" cy="1214446"/>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6858016" y="214290"/>
                <a:ext cx="2119310" cy="857250"/>
              </a:xfrm>
              <a:prstGeom prst="rect">
                <a:avLst/>
              </a:prstGeom>
              <a:noFill/>
              <a:ln w="9525">
                <a:noFill/>
                <a:miter lim="800000"/>
                <a:headEnd/>
                <a:tailEnd/>
              </a:ln>
              <a:effectLst/>
            </p:spPr>
          </p:pic>
        </p:grpSp>
        <p:grpSp>
          <p:nvGrpSpPr>
            <p:cNvPr id="8" name="Group 7"/>
            <p:cNvGrpSpPr/>
            <p:nvPr/>
          </p:nvGrpSpPr>
          <p:grpSpPr>
            <a:xfrm>
              <a:off x="5715008" y="2071678"/>
              <a:ext cx="3143272" cy="1143008"/>
              <a:chOff x="4143372" y="2714620"/>
              <a:chExt cx="3143272" cy="1354283"/>
            </a:xfrm>
          </p:grpSpPr>
          <p:pic>
            <p:nvPicPr>
              <p:cNvPr id="3076" name="Picture 4"/>
              <p:cNvPicPr>
                <a:picLocks noChangeAspect="1" noChangeArrowheads="1"/>
              </p:cNvPicPr>
              <p:nvPr/>
            </p:nvPicPr>
            <p:blipFill>
              <a:blip r:embed="rId4"/>
              <a:srcRect/>
              <a:stretch>
                <a:fillRect/>
              </a:stretch>
            </p:blipFill>
            <p:spPr bwMode="auto">
              <a:xfrm>
                <a:off x="4143372" y="2714620"/>
                <a:ext cx="2162174" cy="1354283"/>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6072198" y="2857496"/>
                <a:ext cx="1214446" cy="790941"/>
              </a:xfrm>
              <a:prstGeom prst="rect">
                <a:avLst/>
              </a:prstGeom>
              <a:noFill/>
              <a:ln w="9525">
                <a:noFill/>
                <a:miter lim="800000"/>
                <a:headEnd/>
                <a:tailEnd/>
              </a:ln>
              <a:effectLst/>
            </p:spPr>
          </p:pic>
        </p:grpSp>
        <p:grpSp>
          <p:nvGrpSpPr>
            <p:cNvPr id="13" name="Group 12"/>
            <p:cNvGrpSpPr/>
            <p:nvPr/>
          </p:nvGrpSpPr>
          <p:grpSpPr>
            <a:xfrm>
              <a:off x="6000760" y="2928934"/>
              <a:ext cx="3143240" cy="1143008"/>
              <a:chOff x="5786446" y="3071810"/>
              <a:chExt cx="3357554" cy="1143008"/>
            </a:xfrm>
          </p:grpSpPr>
          <p:pic>
            <p:nvPicPr>
              <p:cNvPr id="3079" name="Picture 7"/>
              <p:cNvPicPr>
                <a:picLocks noChangeAspect="1" noChangeArrowheads="1"/>
              </p:cNvPicPr>
              <p:nvPr/>
            </p:nvPicPr>
            <p:blipFill>
              <a:blip r:embed="rId6"/>
              <a:srcRect/>
              <a:stretch>
                <a:fillRect/>
              </a:stretch>
            </p:blipFill>
            <p:spPr bwMode="auto">
              <a:xfrm>
                <a:off x="5786446" y="3071810"/>
                <a:ext cx="857255" cy="1071570"/>
              </a:xfrm>
              <a:prstGeom prst="rect">
                <a:avLst/>
              </a:prstGeom>
              <a:noFill/>
              <a:ln w="9525">
                <a:noFill/>
                <a:miter lim="800000"/>
                <a:headEnd/>
                <a:tailEnd/>
              </a:ln>
              <a:effectLst/>
            </p:spPr>
          </p:pic>
          <p:pic>
            <p:nvPicPr>
              <p:cNvPr id="3080" name="Picture 8"/>
              <p:cNvPicPr>
                <a:picLocks noChangeAspect="1" noChangeArrowheads="1"/>
              </p:cNvPicPr>
              <p:nvPr/>
            </p:nvPicPr>
            <p:blipFill>
              <a:blip r:embed="rId7"/>
              <a:srcRect/>
              <a:stretch>
                <a:fillRect/>
              </a:stretch>
            </p:blipFill>
            <p:spPr bwMode="auto">
              <a:xfrm>
                <a:off x="6786578" y="3071810"/>
                <a:ext cx="1000132" cy="1143008"/>
              </a:xfrm>
              <a:prstGeom prst="rect">
                <a:avLst/>
              </a:prstGeom>
              <a:noFill/>
              <a:ln w="9525">
                <a:noFill/>
                <a:miter lim="800000"/>
                <a:headEnd/>
                <a:tailEnd/>
              </a:ln>
              <a:effectLst/>
            </p:spPr>
          </p:pic>
          <p:pic>
            <p:nvPicPr>
              <p:cNvPr id="3081" name="Picture 9"/>
              <p:cNvPicPr>
                <a:picLocks noChangeAspect="1" noChangeArrowheads="1"/>
              </p:cNvPicPr>
              <p:nvPr/>
            </p:nvPicPr>
            <p:blipFill>
              <a:blip r:embed="rId8"/>
              <a:srcRect/>
              <a:stretch>
                <a:fillRect/>
              </a:stretch>
            </p:blipFill>
            <p:spPr bwMode="auto">
              <a:xfrm>
                <a:off x="7839084" y="3071810"/>
                <a:ext cx="1304916" cy="1005018"/>
              </a:xfrm>
              <a:prstGeom prst="rect">
                <a:avLst/>
              </a:prstGeom>
              <a:noFill/>
              <a:ln w="9525">
                <a:noFill/>
                <a:miter lim="800000"/>
                <a:headEnd/>
                <a:tailEnd/>
              </a:ln>
              <a:effectLst/>
            </p:spPr>
          </p:pic>
        </p:grpSp>
      </p:grpSp>
      <p:sp>
        <p:nvSpPr>
          <p:cNvPr id="15" name="Rectangle 14"/>
          <p:cNvSpPr/>
          <p:nvPr/>
        </p:nvSpPr>
        <p:spPr>
          <a:xfrm>
            <a:off x="214282" y="2143116"/>
            <a:ext cx="5429288" cy="2286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smtClean="0">
                <a:solidFill>
                  <a:schemeClr val="tx1"/>
                </a:solidFill>
                <a:latin typeface="Times New Roman" pitchFamily="18" charset="0"/>
                <a:cs typeface="Times New Roman" pitchFamily="18" charset="0"/>
              </a:rPr>
              <a:t>5.4</a:t>
            </a:r>
            <a:r>
              <a:rPr lang="vi-VN" b="1" dirty="0" smtClean="0">
                <a:solidFill>
                  <a:schemeClr val="tx1"/>
                </a:solidFill>
                <a:latin typeface="Times New Roman" pitchFamily="18" charset="0"/>
                <a:cs typeface="Times New Roman" pitchFamily="18" charset="0"/>
              </a:rPr>
              <a:t> Ngạt thở, ngừng thở :</a:t>
            </a:r>
          </a:p>
          <a:p>
            <a:pPr>
              <a:buFontTx/>
              <a:buChar char="-"/>
            </a:pPr>
            <a:r>
              <a:rPr lang="vi-VN" dirty="0" smtClean="0">
                <a:solidFill>
                  <a:schemeClr val="tx1"/>
                </a:solidFill>
                <a:latin typeface="Times New Roman" pitchFamily="18" charset="0"/>
                <a:cs typeface="Times New Roman" pitchFamily="18" charset="0"/>
              </a:rPr>
              <a:t>Xác định ngừng thở, ngạt thở </a:t>
            </a:r>
          </a:p>
          <a:p>
            <a:pPr>
              <a:buFontTx/>
              <a:buChar char="-"/>
            </a:pPr>
            <a:r>
              <a:rPr lang="vi-VN" dirty="0" smtClean="0">
                <a:solidFill>
                  <a:schemeClr val="tx1"/>
                </a:solidFill>
                <a:latin typeface="Times New Roman" pitchFamily="18" charset="0"/>
                <a:cs typeface="Times New Roman" pitchFamily="18" charset="0"/>
              </a:rPr>
              <a:t>Kỹ thuật cấp cứu – hô hấp nhân tạo (miệng - miệng)</a:t>
            </a:r>
          </a:p>
          <a:p>
            <a:r>
              <a:rPr lang="vi-VN" dirty="0" smtClean="0">
                <a:solidFill>
                  <a:schemeClr val="tx1"/>
                </a:solidFill>
                <a:latin typeface="Times New Roman" pitchFamily="18" charset="0"/>
                <a:cs typeface="Times New Roman" pitchFamily="18" charset="0"/>
              </a:rPr>
              <a:t>-Đánh giá hiệu quả, theo dõi </a:t>
            </a:r>
          </a:p>
          <a:p>
            <a:r>
              <a:rPr lang="vi-VN" dirty="0" smtClean="0">
                <a:solidFill>
                  <a:schemeClr val="tx1"/>
                </a:solidFill>
                <a:latin typeface="Times New Roman" pitchFamily="18" charset="0"/>
                <a:cs typeface="Times New Roman" pitchFamily="18" charset="0"/>
              </a:rPr>
              <a:t>*Chú ý: Thời gian thổi miệng - miệng phải liên tục cho đến khi </a:t>
            </a:r>
            <a:r>
              <a:rPr lang="vi-VN" dirty="0" smtClean="0">
                <a:solidFill>
                  <a:schemeClr val="tx1"/>
                </a:solidFill>
                <a:latin typeface="Times New Roman" pitchFamily="18" charset="0"/>
                <a:ea typeface="Adobe Song Std L" pitchFamily="18" charset="-128"/>
                <a:cs typeface="Times New Roman" pitchFamily="18" charset="0"/>
              </a:rPr>
              <a:t>bàn giao nạn nhân cho nhân viên y </a:t>
            </a:r>
            <a:r>
              <a:rPr lang="vi-VN" dirty="0" smtClean="0">
                <a:solidFill>
                  <a:schemeClr val="tx1"/>
                </a:solidFill>
                <a:latin typeface="Times New Roman" pitchFamily="18" charset="0"/>
                <a:cs typeface="Times New Roman" pitchFamily="18" charset="0"/>
              </a:rPr>
              <a:t>tế làm tiếp. </a:t>
            </a:r>
          </a:p>
          <a:p>
            <a:pPr algn="ctr">
              <a:buFontTx/>
              <a:buChar char="-"/>
            </a:pPr>
            <a:endParaRPr lang="vi-VN" dirty="0">
              <a:latin typeface="Times New Roman" pitchFamily="18" charset="0"/>
              <a:cs typeface="Times New Roman" pitchFamily="18" charset="0"/>
            </a:endParaRPr>
          </a:p>
        </p:txBody>
      </p:sp>
      <p:sp>
        <p:nvSpPr>
          <p:cNvPr id="16" name="Rectangle 15"/>
          <p:cNvSpPr/>
          <p:nvPr/>
        </p:nvSpPr>
        <p:spPr>
          <a:xfrm>
            <a:off x="5714976" y="4357694"/>
            <a:ext cx="3429024" cy="2214578"/>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latin typeface="Times New Roman" pitchFamily="18" charset="0"/>
                <a:cs typeface="Times New Roman" pitchFamily="18" charset="0"/>
              </a:rPr>
              <a:t>5.5</a:t>
            </a:r>
            <a:r>
              <a:rPr lang="vi-VN" b="1" dirty="0" smtClean="0">
                <a:solidFill>
                  <a:schemeClr val="tx1"/>
                </a:solidFill>
                <a:latin typeface="Times New Roman" pitchFamily="18" charset="0"/>
                <a:cs typeface="Times New Roman" pitchFamily="18" charset="0"/>
              </a:rPr>
              <a:t> Nghẹn đường thở do dị vật:</a:t>
            </a:r>
          </a:p>
          <a:p>
            <a:r>
              <a:rPr lang="vi-VN" b="1" dirty="0" smtClean="0">
                <a:solidFill>
                  <a:schemeClr val="tx1"/>
                </a:solidFill>
                <a:latin typeface="Times New Roman" pitchFamily="18" charset="0"/>
                <a:cs typeface="Times New Roman" pitchFamily="18" charset="0"/>
              </a:rPr>
              <a:t>-D</a:t>
            </a:r>
            <a:r>
              <a:rPr lang="vi-VN" dirty="0" smtClean="0">
                <a:solidFill>
                  <a:schemeClr val="tx1"/>
                </a:solidFill>
                <a:latin typeface="Times New Roman" pitchFamily="18" charset="0"/>
                <a:cs typeface="Times New Roman" pitchFamily="18" charset="0"/>
              </a:rPr>
              <a:t>o sặc thức ăn hay dị vật là tai nạn tối khẩn cấp .</a:t>
            </a:r>
          </a:p>
          <a:p>
            <a:r>
              <a:rPr lang="vi-VN" dirty="0" smtClean="0">
                <a:solidFill>
                  <a:schemeClr val="tx1"/>
                </a:solidFill>
                <a:latin typeface="Times New Roman" pitchFamily="18" charset="0"/>
                <a:cs typeface="Times New Roman" pitchFamily="18" charset="0"/>
              </a:rPr>
              <a:t>-Nhận biết dị vật đường thở qua cách thở. </a:t>
            </a:r>
          </a:p>
          <a:p>
            <a:endParaRPr lang="vi-VN" dirty="0" smtClean="0">
              <a:latin typeface="Times New Roman" pitchFamily="18" charset="0"/>
              <a:cs typeface="Times New Roman" pitchFamily="18" charset="0"/>
            </a:endParaRPr>
          </a:p>
          <a:p>
            <a:pPr algn="ctr"/>
            <a:endParaRPr lang="vi-VN" dirty="0">
              <a:latin typeface="Times New Roman" pitchFamily="18" charset="0"/>
              <a:cs typeface="Times New Roman" pitchFamily="18" charset="0"/>
            </a:endParaRPr>
          </a:p>
        </p:txBody>
      </p:sp>
      <p:pic>
        <p:nvPicPr>
          <p:cNvPr id="3082" name="Picture 10"/>
          <p:cNvPicPr>
            <a:picLocks noChangeAspect="1" noChangeArrowheads="1"/>
          </p:cNvPicPr>
          <p:nvPr/>
        </p:nvPicPr>
        <p:blipFill>
          <a:blip r:embed="rId9"/>
          <a:srcRect/>
          <a:stretch>
            <a:fillRect/>
          </a:stretch>
        </p:blipFill>
        <p:spPr bwMode="auto">
          <a:xfrm>
            <a:off x="0" y="4214818"/>
            <a:ext cx="5572132" cy="264318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KHOA ĐIỀU DƯỠNG MÔN:ĐIỀU DƯỠNG HỒI SỨC CẤP CỨU&amp;quot;&quot;/&gt;&lt;property id=&quot;20307&quot; value=&quot;256&quot;/&gt;&lt;/object&gt;&lt;object type=&quot;3&quot; unique_id=&quot;10004&quot;&gt;&lt;property id=&quot;20148&quot; value=&quot;5&quot;/&gt;&lt;property id=&quot;20300&quot; value=&quot;Slide 2 - &amp;quot;MỤC TIÊU&amp;quot;&quot;/&gt;&lt;property id=&quot;20307&quot; value=&quot;275&quot;/&gt;&lt;/object&gt;&lt;object type=&quot;3&quot; unique_id=&quot;10005&quot;&gt;&lt;property id=&quot;20148&quot; value=&quot;5&quot;/&gt;&lt;property id=&quot;20300&quot; value=&quot;Slide 3 - &amp;quot;1. ĐẠI CƯƠNG:&amp;quot;&quot;/&gt;&lt;property id=&quot;20307&quot; value=&quot;257&quot;/&gt;&lt;/object&gt;&lt;object type=&quot;3&quot; unique_id=&quot;10006&quot;&gt;&lt;property id=&quot;20148&quot; value=&quot;5&quot;/&gt;&lt;property id=&quot;20300&quot; value=&quot;Slide 4 - &amp;quot;2.CÁC NGUYÊN TẮC KHI TIẾP CẬN,  XỬ TRÍ :&amp;quot;&quot;/&gt;&lt;property id=&quot;20307&quot; value=&quot;259&quot;/&gt;&lt;/object&gt;&lt;object type=&quot;3&quot; unique_id=&quot;10007&quot;&gt;&lt;property id=&quot;20148&quot; value=&quot;5&quot;/&gt;&lt;property id=&quot;20300&quot; value=&quot;Slide 5 - &amp;quot;3.TÂM LÝ CỦA BỆNH NHÂN VÀ NGƯỜI NHÀ :&amp;quot;&quot;/&gt;&lt;property id=&quot;20307&quot; value=&quot;261&quot;/&gt;&lt;/object&gt;&lt;object type=&quot;3&quot; unique_id=&quot;10008&quot;&gt;&lt;property id=&quot;20148&quot; value=&quot;5&quot;/&gt;&lt;property id=&quot;20300&quot; value=&quot;Slide 6 - &amp;quot;4. Đánh giá và xử trí khi cấp cứu ban đầu :&amp;amp;#x09; &amp;quot;&quot;/&gt;&lt;property id=&quot;20307&quot; value=&quot;262&quot;/&gt;&lt;/object&gt;&lt;object type=&quot;3&quot; unique_id=&quot;10009&quot;&gt;&lt;property id=&quot;20148&quot; value=&quot;5&quot;/&gt;&lt;property id=&quot;20300&quot; value=&quot;Slide 7&quot;/&gt;&lt;property id=&quot;20307&quot; value=&quot;263&quot;/&gt;&lt;/object&gt;&lt;object type=&quot;3&quot; unique_id=&quot;10010&quot;&gt;&lt;property id=&quot;20148&quot; value=&quot;5&quot;/&gt;&lt;property id=&quot;20300&quot; value=&quot;Slide 8 - &amp;quot;5. Một số chuyên đề cấp cứu ban đầu:&amp;quot;&quot;/&gt;&lt;property id=&quot;20307&quot; value=&quot;265&quot;/&gt;&lt;/object&gt;&lt;object type=&quot;3&quot; unique_id=&quot;10011&quot;&gt;&lt;property id=&quot;20148&quot; value=&quot;5&quot;/&gt;&lt;property id=&quot;20300&quot; value=&quot;Slide 9&quot;/&gt;&lt;property id=&quot;20307&quot; value=&quot;267&quot;/&gt;&lt;/object&gt;&lt;object type=&quot;3&quot; unique_id=&quot;10012&quot;&gt;&lt;property id=&quot;20148&quot; value=&quot;5&quot;/&gt;&lt;property id=&quot;20300&quot; value=&quot;Slide 10&quot;/&gt;&lt;property id=&quot;20307&quot; value=&quot;268&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1&quot;/&gt;&lt;/object&gt;&lt;object type=&quot;3&quot; unique_id=&quot;10016&quot;&gt;&lt;property id=&quot;20148&quot; value=&quot;5&quot;/&gt;&lt;property id=&quot;20300&quot; value=&quot;Slide 14 - &amp;quot;6.CÂU HỎI LƯỢNG GIÁ:&amp;quot;&quot;/&gt;&lt;property id=&quot;20307&quot; value=&quot;273&quot;/&gt;&lt;/object&gt;&lt;object type=&quot;3&quot; unique_id=&quot;10017&quot;&gt;&lt;property id=&quot;20148&quot; value=&quot;5&quot;/&gt;&lt;property id=&quot;20300&quot; value=&quot;Slide 15 - &amp;quot;CẢM ƠN THẦY VÀ CÁC BẠN ĐÃ LẮNG NGHE !&amp;quot;&quot;/&gt;&lt;property id=&quot;20307&quot; value=&quot;274&quot;/&gt;&lt;/object&gt;&lt;/object&gt;&lt;object type=&quot;8&quot; unique_id=&quot;10034&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1728</Words>
  <Application>Microsoft Office PowerPoint</Application>
  <PresentationFormat>On-screen Show (4:3)</PresentationFormat>
  <Paragraphs>166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KHOA ĐIỀU DƯỠNG MÔN:ĐIỀU DƯỠNG HỒI SỨC CẤP CỨU</vt:lpstr>
      <vt:lpstr>MỤC TIÊU</vt:lpstr>
      <vt:lpstr>1. ĐẠI CƯƠNG:</vt:lpstr>
      <vt:lpstr>2.CÁC NGUYÊN TẮC KHI TIẾP CẬN,  XỬ TRÍ :</vt:lpstr>
      <vt:lpstr>3.TÂM LÝ CỦA BỆNH NHÂN VÀ NGƯỜI NHÀ :</vt:lpstr>
      <vt:lpstr>4. Đánh giá và xử trí khi cấp cứu ban đầu :  </vt:lpstr>
      <vt:lpstr>PowerPoint Presentation</vt:lpstr>
      <vt:lpstr>5. Một số chuyên đề cấp cứu ban đầu:</vt:lpstr>
      <vt:lpstr>PowerPoint Presentation</vt:lpstr>
      <vt:lpstr>PowerPoint Presentation</vt:lpstr>
      <vt:lpstr>PowerPoint Presentation</vt:lpstr>
      <vt:lpstr>PowerPoint Presentation</vt:lpstr>
      <vt:lpstr>PowerPoint Presentation</vt:lpstr>
      <vt:lpstr>6.CÂU HỎI LƯỢNG GIÁ:</vt:lpstr>
      <vt:lpstr>CẢM ƠN THẦY VÀ CÁC BẠN ĐÃ LẮNG NGHE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KHOA ĐIỀU DƯỠNG Môn:Điều dưỡng hồi sức cấp cứu</dc:title>
  <dc:creator>KieuAnh</dc:creator>
  <cp:lastModifiedBy>windows</cp:lastModifiedBy>
  <cp:revision>41</cp:revision>
  <dcterms:created xsi:type="dcterms:W3CDTF">2017-05-27T16:01:58Z</dcterms:created>
  <dcterms:modified xsi:type="dcterms:W3CDTF">2017-05-29T12:37:30Z</dcterms:modified>
</cp:coreProperties>
</file>