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1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3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6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7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1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4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8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9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BA13-5D96-4E71-81C6-DF76987BDAC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E0B83-51D3-4813-A68C-F65B6510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1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1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F39D3F-4A15-4A99-8800-8ACE95295D5A}" type="slidenum">
              <a:rPr lang="en-US">
                <a:solidFill>
                  <a:srgbClr val="898989"/>
                </a:solidFill>
              </a:rPr>
              <a:pPr/>
              <a:t>1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3075" name="Picture 9" descr="Kết quả hình ảnh cho hội chứng thận h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141538"/>
            <a:ext cx="5094287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39763" y="992188"/>
            <a:ext cx="89487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600" b="1">
                <a:latin typeface="Times New Roman" pitchFamily="18" charset="0"/>
                <a:cs typeface="Times New Roman" pitchFamily="18" charset="0"/>
              </a:rPr>
              <a:t>HỘI CHỨNG THẬN HƯ</a:t>
            </a: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0" y="2128838"/>
            <a:ext cx="6205538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600" b="1">
                <a:latin typeface="Times New Roman" pitchFamily="18" charset="0"/>
                <a:cs typeface="Times New Roman" pitchFamily="18" charset="0"/>
              </a:rPr>
              <a:t>Nhóm 1</a:t>
            </a:r>
          </a:p>
          <a:p>
            <a:pPr>
              <a:lnSpc>
                <a:spcPct val="150000"/>
              </a:lnSpc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1. Phạm Thị Ngọc Diệp</a:t>
            </a:r>
            <a:br>
              <a:rPr lang="en-US" sz="2600">
                <a:latin typeface="Times New Roman" pitchFamily="18" charset="0"/>
                <a:cs typeface="Times New Roman" pitchFamily="18" charset="0"/>
              </a:rPr>
            </a:br>
            <a:r>
              <a:rPr lang="en-US" sz="2600">
                <a:latin typeface="Times New Roman" pitchFamily="18" charset="0"/>
                <a:cs typeface="Times New Roman" pitchFamily="18" charset="0"/>
              </a:rPr>
              <a:t>2. Nguyễn Thị Thanh Hồng</a:t>
            </a:r>
          </a:p>
          <a:p>
            <a:pPr>
              <a:lnSpc>
                <a:spcPct val="150000"/>
              </a:lnSpc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3. Huỳnh Sử Minh Trí</a:t>
            </a:r>
          </a:p>
          <a:p>
            <a:pPr>
              <a:lnSpc>
                <a:spcPct val="150000"/>
              </a:lnSpc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4. Nguyễn Đỗ Trung Đức</a:t>
            </a:r>
          </a:p>
          <a:p>
            <a:pPr>
              <a:lnSpc>
                <a:spcPct val="150000"/>
              </a:lnSpc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5. Trần Văn Tiến</a:t>
            </a:r>
          </a:p>
        </p:txBody>
      </p:sp>
    </p:spTree>
    <p:extLst>
      <p:ext uri="{BB962C8B-B14F-4D97-AF65-F5344CB8AC3E}">
        <p14:creationId xmlns:p14="http://schemas.microsoft.com/office/powerpoint/2010/main" val="25103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E99F37-4174-42F4-8157-599E063F43F3}" type="slidenum">
              <a:rPr lang="en-US">
                <a:solidFill>
                  <a:srgbClr val="898989"/>
                </a:solidFill>
              </a:rPr>
              <a:pPr/>
              <a:t>10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632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IV. ĐIỀU TRỊ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/>
            </a:pPr>
            <a:r>
              <a:rPr lang="vi-VN" sz="2200" b="1" u="sng" dirty="0">
                <a:latin typeface="Times New Roman" pitchFamily="18" charset="0"/>
                <a:cs typeface="Times New Roman" pitchFamily="18" charset="0"/>
              </a:rPr>
              <a:t>Điều trị hội chứng thận hư nguyên phát </a:t>
            </a:r>
            <a:endParaRPr lang="en-US" sz="22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- Chế độ ăn: </a:t>
            </a:r>
          </a:p>
          <a:p>
            <a:pPr lvl="1">
              <a:lnSpc>
                <a:spcPct val="150000"/>
              </a:lnSpc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+ Đảm  bảo  khẩu  phần  đủ  protein  ở  bệnh  nhân  (0,8-1g/kg/ngày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lnSpc>
                <a:spcPct val="150000"/>
              </a:lnSpc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+ Hạn chế muối và nước khi có phù nhiều . </a:t>
            </a:r>
          </a:p>
          <a:p>
            <a:pPr>
              <a:lnSpc>
                <a:spcPct val="150000"/>
              </a:lnSpc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- Bổ xung các dung dịch làm tăng áp lực keo: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+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Nếu bệnh nhân có phù nhiều (albumin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máu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25 g/l), tốt  nhất  là  dùng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Albumin 20% hoặc25% lọ 50 ml,100ml. 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Nếu  albumin  &lt;  20g/l  có  thể  dùng  Albumin  20%  loại100 ml. </a:t>
            </a:r>
          </a:p>
          <a:p>
            <a:pPr>
              <a:lnSpc>
                <a:spcPct val="150000"/>
              </a:lnSpc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- Lợi tiểu: Dùng  lợi tiểu  khi  đã bù  protein  và  bệnh  nhân  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cơn  nguy  cơ  giảm  thể  tích  tuần  hoàn.Ưu  tiên  dùng  lợi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tiểu  loại  kháng  aldosteron  như  spironolactone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(verospirone,  aldactone)  hoặc  phối  hợp  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furosemide...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7A65E3-660C-4128-9B41-2D080F630832}" type="slidenum">
              <a:rPr lang="en-US">
                <a:solidFill>
                  <a:srgbClr val="898989"/>
                </a:solidFill>
              </a:rPr>
              <a:pPr/>
              <a:t>11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13315" name="Picture 2" descr="Kết quả hình ảnh cho human albumin bax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25876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" descr="C:\Documents and Settings\Windows XP\Desktop\Can-spironolactone-Help-me-Get-Pregnant-620x4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773113"/>
            <a:ext cx="3001962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 descr="C:\Documents and Settings\Windows XP\Desktop\Furosemide-40mg-53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3252788"/>
            <a:ext cx="320992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4" descr="C:\Documents and Settings\Windows XP\Desktop\1792009_verospir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52400"/>
            <a:ext cx="21844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5" descr="C:\Documents and Settings\Windows XP\Desktop\Aldactone25_1024x102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3503613"/>
            <a:ext cx="3316287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5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1E8B52-C5D3-4BCD-B109-7F92D8E32847}" type="slidenum">
              <a:rPr lang="en-US">
                <a:solidFill>
                  <a:srgbClr val="898989"/>
                </a:solidFill>
              </a:rPr>
              <a:pPr/>
              <a:t>12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52400"/>
            <a:ext cx="9144000" cy="567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200" b="1" u="sng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vi-VN" sz="2200" b="1" u="sng">
                <a:latin typeface="Times New Roman" pitchFamily="18" charset="0"/>
                <a:cs typeface="Times New Roman" pitchFamily="18" charset="0"/>
              </a:rPr>
              <a:t>Điều trị đặc hiệu: </a:t>
            </a:r>
            <a:endParaRPr lang="en-US" sz="2200" b="1" u="sng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 Corticoid  (prednisolone,  prednisone)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với  các  Liều  tấn  công  +  Liều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củng  cố  +  Liều  duy  trì 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+  Cần  theo  dõi  các  biến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chứng  như:  Nhiễm  khuẩn,  tăng  huyết  áp,  đái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tháo  đường,  xuất  huyết  tiêu  hóa,  rối  loạn  tâm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thần, hội chứng giả cushing vv…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Thuốc  ức  chế  miễn  dịch  khác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Trong  trường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hợp  đáp  ứng  kém  với  corticoid,  không  đáp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ứng, hay tái phát hoặc có suy thận …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+ Cyclophosphamide (50 mg) dùng liều 2-2,5mg/Kg/ngày ... </a:t>
            </a:r>
          </a:p>
          <a:p>
            <a:pPr lvl="1">
              <a:lnSpc>
                <a:spcPct val="15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+ Chlorambucil 2mg: dùng liều 0,15-0,2/mg/kg/ngày ... </a:t>
            </a:r>
          </a:p>
          <a:p>
            <a:pPr lvl="1">
              <a:lnSpc>
                <a:spcPct val="15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+ Azathioprine (50  mg): dùng liều 1-2mg/kg/ngày ...</a:t>
            </a:r>
          </a:p>
          <a:p>
            <a:pPr lvl="1">
              <a:lnSpc>
                <a:spcPct val="15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+ Cyclosporine A (25 mg,50mg,100mg): dùng liều 3-5mg/kg/ngày ... </a:t>
            </a:r>
          </a:p>
          <a:p>
            <a:pPr lvl="1">
              <a:lnSpc>
                <a:spcPct val="15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+ Mycophenolate  mofetil  (250  mg, 500mg): dùng liều 1-2 g /ngày ... </a:t>
            </a:r>
          </a:p>
        </p:txBody>
      </p:sp>
    </p:spTree>
    <p:extLst>
      <p:ext uri="{BB962C8B-B14F-4D97-AF65-F5344CB8AC3E}">
        <p14:creationId xmlns:p14="http://schemas.microsoft.com/office/powerpoint/2010/main" val="25793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42A5D9-38CF-44EB-9D64-FB57DDD3946C}" type="slidenum">
              <a:rPr lang="en-US">
                <a:solidFill>
                  <a:srgbClr val="898989"/>
                </a:solidFill>
              </a:rPr>
              <a:pPr/>
              <a:t>13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7463" y="214313"/>
            <a:ext cx="9144001" cy="4878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200000"/>
              </a:lnSpc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corticoid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200000"/>
              </a:lnSpc>
              <a:buFontTx/>
              <a:buChar char="-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loét  dạ  dày  tá  tràng  ,  loãng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xương…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  <a:buFontTx/>
              <a:buChar char="-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Điều  trị  tăng  huyết  áp,  rối  loạn  mỡ  máu,  dự  phòng  tắc  mạch  đặc  biệt  khi</a:t>
            </a:r>
          </a:p>
          <a:p>
            <a:pPr>
              <a:lnSpc>
                <a:spcPct val="200000"/>
              </a:lnSpc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albumin máu giảm nặng </a:t>
            </a:r>
          </a:p>
          <a:p>
            <a:pPr marL="342900" indent="-342900">
              <a:lnSpc>
                <a:spcPct val="200000"/>
              </a:lnSpc>
              <a:buFontTx/>
              <a:buChar char="-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Điều  trị  suy  thận  cấp  :  cân  bằng  nước,  điện  giải,  đảm  bảo  bù  đủ  albumin.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2400" b="1" u="sng" dirty="0">
                <a:latin typeface="Times New Roman" pitchFamily="18" charset="0"/>
                <a:cs typeface="Times New Roman" pitchFamily="18" charset="0"/>
              </a:rPr>
              <a:t>Điều trị hội chứng thận hư thứ phát: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Theo nguyên nhân gây bệnh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969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D583A0-C98C-4444-B333-385E944EB80F}" type="slidenum">
              <a:rPr lang="en-US">
                <a:solidFill>
                  <a:srgbClr val="898989"/>
                </a:solidFill>
              </a:rPr>
              <a:pPr/>
              <a:t>14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0" y="152400"/>
            <a:ext cx="91440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V. PHÒNG BỆNH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Bệnh có tính chất mạn tính, có thể tái phát 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Cần theo dõi và điều trị lâu dài 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Không  sử  dụng  các  loại  thuốc  và  các  chất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không rõ nguồn gốc, gây độc cho thận.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72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D11E1D-99CB-4234-BF9D-D0933479771A}" type="slidenum">
              <a:rPr lang="en-US">
                <a:solidFill>
                  <a:srgbClr val="898989"/>
                </a:solidFill>
              </a:rPr>
              <a:pPr/>
              <a:t>15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404813" y="1943100"/>
            <a:ext cx="7445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800">
                <a:latin typeface="Times New Roman" pitchFamily="18" charset="0"/>
                <a:cs typeface="Times New Roman" pitchFamily="18" charset="0"/>
              </a:rPr>
              <a:t>THANKS</a:t>
            </a:r>
          </a:p>
        </p:txBody>
      </p:sp>
      <p:pic>
        <p:nvPicPr>
          <p:cNvPr id="17412" name="Picture 2" descr="Kết quả hình ảnh cho cám 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339725"/>
            <a:ext cx="8045450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68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E5F25E2-DA05-467D-9140-53F18B9B3C54}" type="slidenum">
              <a:rPr lang="en-US">
                <a:solidFill>
                  <a:srgbClr val="898989"/>
                </a:solidFill>
              </a:rPr>
              <a:pPr/>
              <a:t>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0" y="28575"/>
            <a:ext cx="91440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I.ĐỊNH NGHĨA VÀ NGUYÊN NHÂN</a:t>
            </a: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1. Định nghĩa</a:t>
            </a:r>
          </a:p>
          <a:p>
            <a:pPr>
              <a:lnSpc>
                <a:spcPct val="150000"/>
              </a:lnSpc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100">
                <a:latin typeface="Times New Roman" pitchFamily="18" charset="0"/>
                <a:cs typeface="Times New Roman" pitchFamily="18" charset="0"/>
              </a:rPr>
              <a:t>Hội  chứng  thận  hư  là  một  hội  chứng  </a:t>
            </a:r>
            <a:r>
              <a:rPr lang="vi-VN" sz="2100" b="1">
                <a:latin typeface="Times New Roman" pitchFamily="18" charset="0"/>
                <a:cs typeface="Times New Roman" pitchFamily="18" charset="0"/>
              </a:rPr>
              <a:t>lâm  sàng</a:t>
            </a:r>
            <a:r>
              <a:rPr lang="vi-VN" sz="2100">
                <a:latin typeface="Times New Roman" pitchFamily="18" charset="0"/>
                <a:cs typeface="Times New Roman" pitchFamily="18" charset="0"/>
              </a:rPr>
              <a:t>  và  </a:t>
            </a:r>
            <a:r>
              <a:rPr lang="vi-VN" sz="2100" b="1">
                <a:latin typeface="Times New Roman" pitchFamily="18" charset="0"/>
                <a:cs typeface="Times New Roman" pitchFamily="18" charset="0"/>
              </a:rPr>
              <a:t>sinh  hóa</a:t>
            </a:r>
            <a:r>
              <a:rPr lang="vi-VN" sz="2100">
                <a:latin typeface="Times New Roman" pitchFamily="18" charset="0"/>
                <a:cs typeface="Times New Roman" pitchFamily="18" charset="0"/>
              </a:rPr>
              <a:t>,  xuất  hiện  khi  có</a:t>
            </a:r>
            <a:r>
              <a:rPr lang="en-US" sz="2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b="1">
                <a:latin typeface="Times New Roman" pitchFamily="18" charset="0"/>
                <a:cs typeface="Times New Roman" pitchFamily="18" charset="0"/>
              </a:rPr>
              <a:t>tổn  thương  ở  cầu  thận  </a:t>
            </a:r>
            <a:r>
              <a:rPr lang="vi-VN" sz="2100">
                <a:latin typeface="Times New Roman" pitchFamily="18" charset="0"/>
                <a:cs typeface="Times New Roman" pitchFamily="18" charset="0"/>
              </a:rPr>
              <a:t>do  nhiều  tình  trạng  bệnh  lý  khác  nhau  gây  nên</a:t>
            </a:r>
            <a:r>
              <a:rPr lang="en-US" sz="21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1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100" b="1">
                <a:latin typeface="Times New Roman" pitchFamily="18" charset="0"/>
                <a:cs typeface="Times New Roman" pitchFamily="18" charset="0"/>
              </a:rPr>
              <a:t>ặc</a:t>
            </a:r>
            <a:r>
              <a:rPr lang="en-US" sz="21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b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100" b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2100">
                <a:latin typeface="Times New Roman" pitchFamily="18" charset="0"/>
                <a:cs typeface="Times New Roman" pitchFamily="18" charset="0"/>
              </a:rPr>
              <a:t>hù, protein  niệu</a:t>
            </a:r>
            <a:r>
              <a:rPr lang="en-US" sz="2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</a:t>
            </a:r>
            <a:r>
              <a:rPr lang="vi-VN" sz="2100">
                <a:latin typeface="Times New Roman" pitchFamily="18" charset="0"/>
                <a:cs typeface="Times New Roman" pitchFamily="18" charset="0"/>
              </a:rPr>
              <a:t>, protein  máu  </a:t>
            </a:r>
            <a:r>
              <a:rPr lang="vi-VN" sz="21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</a:t>
            </a:r>
            <a:r>
              <a:rPr lang="vi-VN" sz="2100">
                <a:latin typeface="Times New Roman" pitchFamily="18" charset="0"/>
                <a:cs typeface="Times New Roman" pitchFamily="18" charset="0"/>
              </a:rPr>
              <a:t>, rối  loạn lipid  máu có</a:t>
            </a:r>
            <a:r>
              <a:rPr lang="en-US" sz="2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1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100">
                <a:latin typeface="Times New Roman" pitchFamily="18" charset="0"/>
                <a:cs typeface="Times New Roman" pitchFamily="18" charset="0"/>
              </a:rPr>
              <a:t>đái ra mỡ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2" descr="Kết quả hình ảnh cho hội chứng thận h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5257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82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B2C751-BB9D-4839-B066-B542FED2F5E1}" type="slidenum">
              <a:rPr lang="en-US">
                <a:solidFill>
                  <a:srgbClr val="898989"/>
                </a:solidFill>
              </a:rPr>
              <a:pPr/>
              <a:t>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0" y="28575"/>
            <a:ext cx="91440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phát</a:t>
            </a:r>
            <a:endParaRPr lang="en-US" sz="2300" b="1" u="sng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-  Bệnh cầu thận thay đổi tối thiểu </a:t>
            </a:r>
          </a:p>
          <a:p>
            <a:pPr lvl="1">
              <a:lnSpc>
                <a:spcPct val="150000"/>
              </a:lnSpc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-  Viêm cầu thận màng, là nguyên nhân gây hội chứng thận hư thường gặp ở</a:t>
            </a:r>
          </a:p>
          <a:p>
            <a:pPr lvl="1">
              <a:lnSpc>
                <a:spcPct val="150000"/>
              </a:lnSpc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người trưởng thành tại các nước đang phát triển </a:t>
            </a:r>
          </a:p>
          <a:p>
            <a:pPr lvl="1">
              <a:lnSpc>
                <a:spcPct val="150000"/>
              </a:lnSpc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-  Xơ hóa cầu thận ổ cục bộ </a:t>
            </a:r>
          </a:p>
          <a:p>
            <a:pPr lvl="1">
              <a:lnSpc>
                <a:spcPct val="150000"/>
              </a:lnSpc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-  Viêm cầu thận màng tăng sinh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tăng sinh gian mạch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tăng sinh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mạch </a:t>
            </a:r>
          </a:p>
          <a:p>
            <a:pPr>
              <a:lnSpc>
                <a:spcPct val="150000"/>
              </a:lnSpc>
            </a:pP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sz="2000" b="1" u="sng" dirty="0">
                <a:latin typeface="Times New Roman" pitchFamily="18" charset="0"/>
                <a:cs typeface="Times New Roman" pitchFamily="18" charset="0"/>
              </a:rPr>
              <a:t>Nguyên nhân thứ phát: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Bệnh  lý  di  truyền  ,  bệnh  lý  chuyển  hóa  bệnh  tự  miễn,  bệnh  ác  tính,  bệnh</a:t>
            </a:r>
          </a:p>
          <a:p>
            <a:pPr>
              <a:lnSpc>
                <a:spcPct val="150000"/>
              </a:lnSpc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nhiễm trùng, nhiễm ký sinh trùng, thuốc, độc chất…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8F591D-2178-46F4-AB4E-CE301DB631FC}" type="slidenum">
              <a:rPr lang="en-US">
                <a:solidFill>
                  <a:srgbClr val="898989"/>
                </a:solidFill>
              </a:rPr>
              <a:pPr/>
              <a:t>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650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II. SINH LÝ BỆNH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Trong HCTH, tổn thương ở màng lọc cầu thận là chủ yếu,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dẫn đến: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albumin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Khi  lượng  protein  (chủ  yếu  là  albumin)  được  bài  xuất  trong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ngày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3,5g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thì thường kết hợp với giảm albumin máu.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Giảm áp lực keo máu và rối loạn điều chỉnh tổng hợp protein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kích thích gan</a:t>
            </a:r>
          </a:p>
          <a:p>
            <a:pPr lvl="1">
              <a:lnSpc>
                <a:spcPct val="150000"/>
              </a:lnSpc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tăng  tổng  hợp  lipoprotein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lipit  máu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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/>
              </a:rPr>
              <a:t>Tình trạng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 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/>
              </a:rPr>
              <a:t>đông máu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: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/>
              </a:rPr>
              <a:t>hội  chứng  thận hư  mức độ  nặng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.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/>
              </a:rPr>
              <a:t>giảm  nồng  độ  protein  C,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/>
              </a:rPr>
              <a:t>protein S trong huyết thanh; tăng fibrinogen máu và tăng ngưng tập tiểu cầu.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Một số bệnh nhân bị mất IgG nặng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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khả năng miễn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dịch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dễ bị nhiễm khuẩn.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3557C0-0517-46A5-99BD-9442863B8899}" type="slidenum">
              <a:rPr lang="en-US">
                <a:solidFill>
                  <a:srgbClr val="898989"/>
                </a:solidFill>
              </a:rPr>
              <a:pPr/>
              <a:t>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9688"/>
            <a:ext cx="8991600" cy="623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III. TRIỆU CHỨNG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/>
            </a:pP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2200" b="1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Hội  chứng  thận  hư  thể  đơn  thuần  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69963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Phù</a:t>
            </a:r>
          </a:p>
          <a:p>
            <a:pPr marL="969963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Protein niệu &gt; 3,5 g/24 giờ, </a:t>
            </a:r>
          </a:p>
          <a:p>
            <a:pPr marL="969963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Protein  máu  giảm  dưới  60  g/lít,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albumin máu giảm dưới 30 g/lít</a:t>
            </a:r>
          </a:p>
          <a:p>
            <a:pPr marL="969963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Tăng cholesterol máu ≥ 6,5 mmol/lít; </a:t>
            </a:r>
          </a:p>
          <a:p>
            <a:pPr marL="969963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Có  hạt  mỡ  lưỡng  chiết,  trụ  mỡ  trong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nước tiểu, </a:t>
            </a:r>
          </a:p>
          <a:p>
            <a:pPr marL="969963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Không  có  tăng  huyết  áp,  đái  máu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hoặc suy thận kèm theo.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Hội  chứng  thận  hư  thể  không  đơn  thuần: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iêu  chuẩn  chẩn  đoán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HCTH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với  tăng  huyết  áp,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đái  máu  đại  thể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vi  thể,  hoặc  suy  thận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kèm theo.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972685-352E-4959-A273-09513915AC97}" type="slidenum">
              <a:rPr lang="en-US">
                <a:solidFill>
                  <a:srgbClr val="898989"/>
                </a:solidFill>
              </a:rPr>
              <a:pPr/>
              <a:t>6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8195" name="Picture 2" descr="C:\Documents and Settings\Windows XP\Desktop\hoi-chung-than-hu-co-che-gay-phu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692150"/>
            <a:ext cx="7178675" cy="585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41300" y="222250"/>
            <a:ext cx="790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 i="1">
                <a:latin typeface="Times New Roman" pitchFamily="18" charset="0"/>
                <a:cs typeface="Times New Roman" pitchFamily="18" charset="0"/>
              </a:rPr>
              <a:t>CƠ CHẾ CỦA PHÙ</a:t>
            </a:r>
          </a:p>
        </p:txBody>
      </p:sp>
    </p:spTree>
    <p:extLst>
      <p:ext uri="{BB962C8B-B14F-4D97-AF65-F5344CB8AC3E}">
        <p14:creationId xmlns:p14="http://schemas.microsoft.com/office/powerpoint/2010/main" val="8780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DCC1389-0F24-4CBD-A9A2-E127279EF300}" type="slidenum">
              <a:rPr lang="en-US">
                <a:solidFill>
                  <a:srgbClr val="898989"/>
                </a:solidFill>
              </a:rPr>
              <a:pPr/>
              <a:t>7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13" y="184150"/>
            <a:ext cx="9132887" cy="6648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III. TRIỆU CHỨNG</a:t>
            </a:r>
          </a:p>
          <a:p>
            <a:pPr marL="58738" lvl="2">
              <a:defRPr/>
            </a:pP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2200" b="1" u="sng" dirty="0">
              <a:latin typeface="Times New Roman" pitchFamily="18" charset="0"/>
              <a:cs typeface="Times New Roman" pitchFamily="18" charset="0"/>
            </a:endParaRPr>
          </a:p>
          <a:p>
            <a:pPr marL="1316038" lvl="4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 Protein niệu &gt; 3,5 g/24 giờ, </a:t>
            </a:r>
          </a:p>
          <a:p>
            <a:pPr marL="1316038" lvl="4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 Protein máu giảm dưới 60 g/lít</a:t>
            </a:r>
          </a:p>
          <a:p>
            <a:pPr marL="1316038" lvl="4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Albumin máu giảm dưới 30 g/lít; </a:t>
            </a:r>
          </a:p>
          <a:p>
            <a:pPr marL="1316038" lvl="4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 Tăng cholesterol máu ≥ 6,5 mmol/lít; </a:t>
            </a:r>
          </a:p>
          <a:p>
            <a:pPr marL="1316038" lvl="4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Có hạt mỡ lưỡng chiết, trụ mỡ trong nước tiểu 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3 .</a:t>
            </a:r>
            <a:r>
              <a:rPr lang="vi-VN" sz="2200" b="1" u="sng" dirty="0">
                <a:latin typeface="Times New Roman" pitchFamily="18" charset="0"/>
                <a:cs typeface="Times New Roman" pitchFamily="18" charset="0"/>
              </a:rPr>
              <a:t>Tiêu chuẩn chẩn đoán hội chứng thận hư:</a:t>
            </a:r>
            <a:endParaRPr lang="en-US" sz="2200" b="1" u="sng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Phù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Protein niệu &gt; 3,5 g/24 giờ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Protein máu giảm dưới 60 g/lít, albumin máu giảm dưới 30 g/lít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Tăng cholesterol máu ≥ 6,5 mmol/lít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Có hạt mỡ lưỡng chiết, trụ mỡ trong nước tiểu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iêu chuẩn 2 và 3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à  bắt  buộc, các tiêu chuẩn  khác  có thể không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đầy đủ.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5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6FA348-3921-4466-B8AE-BF668E9D63F6}" type="slidenum">
              <a:rPr lang="en-US">
                <a:solidFill>
                  <a:srgbClr val="898989"/>
                </a:solidFill>
              </a:rPr>
              <a:pPr/>
              <a:t>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1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III. TRIỆU CHỨNG</a:t>
            </a:r>
            <a:endParaRPr lang="en-US" sz="26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1079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 Nhiễm khuẩn: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ác nhiễm khuẩn cấp hoặc mạn tính, đặc biệt hay gặp là: </a:t>
            </a:r>
          </a:p>
          <a:p>
            <a:pPr marL="342900" indent="-107950">
              <a:lnSpc>
                <a:spcPct val="150000"/>
              </a:lnSpc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+ Viêm mô tế bào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iêm phúc mạc </a:t>
            </a:r>
          </a:p>
          <a:p>
            <a:pPr marL="342900" indent="-1079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Tắc mạch (huyết khối) </a:t>
            </a:r>
          </a:p>
          <a:p>
            <a:pPr marL="342900" lvl="1" indent="-107950">
              <a:lnSpc>
                <a:spcPct val="150000"/>
              </a:lnSpc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+ Tắc tĩnh mạch thận cấp tính hoặc mạn tính </a:t>
            </a:r>
          </a:p>
          <a:p>
            <a:pPr marL="342900" lvl="1" indent="-107950">
              <a:lnSpc>
                <a:spcPct val="150000"/>
              </a:lnSpc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+ Tắc tĩnh mạch và động mạch ngoại vi: tắc tĩnh động mạch chậu, tĩnh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mạch lách</a:t>
            </a:r>
          </a:p>
          <a:p>
            <a:pPr marL="342900" indent="-1079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Rối loạn điện giải </a:t>
            </a:r>
          </a:p>
          <a:p>
            <a:pPr marL="342900" indent="-1079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Suy thận cấp </a:t>
            </a:r>
          </a:p>
          <a:p>
            <a:pPr marL="342900" indent="-1079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Thiếu dinh dưỡng </a:t>
            </a:r>
          </a:p>
          <a:p>
            <a:pPr marL="342900" indent="-1079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Biến chứng do dùng thuốc</a:t>
            </a:r>
          </a:p>
          <a:p>
            <a:pPr marL="342900" indent="-107950">
              <a:lnSpc>
                <a:spcPct val="150000"/>
              </a:lnSpc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+ Biến chứng do sử dụng corticoid kéo dài, thuốc ức chế miễn dịch khác hoặc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biến chứng do dùng lợi tiểu </a:t>
            </a:r>
          </a:p>
          <a:p>
            <a:pPr marL="342900" indent="-1079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Suy thận mạn tính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9ABDD9-C5B6-46AE-A2B1-EF020C36507D}" type="slidenum">
              <a:rPr lang="en-US">
                <a:solidFill>
                  <a:srgbClr val="898989"/>
                </a:solidFill>
              </a:rPr>
              <a:pPr/>
              <a:t>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1267" name="Slide Number Placeholder 1"/>
          <p:cNvSpPr txBox="1">
            <a:spLocks/>
          </p:cNvSpPr>
          <p:nvPr/>
        </p:nvSpPr>
        <p:spPr bwMode="auto">
          <a:xfrm>
            <a:off x="8539163" y="6515100"/>
            <a:ext cx="5556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7E7E84A-C7C5-4E89-A4A5-E511192EB9BC}" type="slidenum">
              <a:rPr lang="en-US" sz="900">
                <a:solidFill>
                  <a:srgbClr val="898989"/>
                </a:solidFill>
              </a:rPr>
              <a:pPr algn="r" eaLnBrk="1" hangingPunct="1"/>
              <a:t>9</a:t>
            </a:fld>
            <a:endParaRPr lang="en-US" sz="900">
              <a:solidFill>
                <a:srgbClr val="898989"/>
              </a:solidFill>
            </a:endParaRPr>
          </a:p>
        </p:txBody>
      </p:sp>
      <p:pic>
        <p:nvPicPr>
          <p:cNvPr id="11268" name="Picture 2" descr="C:\Documents and Settings\Windows XP\Desktop\hoi-chung-than-hu-co-che-gay-phu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349250"/>
            <a:ext cx="8164512" cy="65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-72118" y="-35472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IV. ĐIỀU TRỊ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Viettel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Anh</dc:creator>
  <cp:lastModifiedBy>Nguyen Anh</cp:lastModifiedBy>
  <cp:revision>2</cp:revision>
  <dcterms:created xsi:type="dcterms:W3CDTF">2017-02-27T01:50:27Z</dcterms:created>
  <dcterms:modified xsi:type="dcterms:W3CDTF">2017-02-27T01:52:45Z</dcterms:modified>
</cp:coreProperties>
</file>