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56" r:id="rId2"/>
    <p:sldId id="257" r:id="rId3"/>
    <p:sldId id="259" r:id="rId4"/>
    <p:sldId id="274" r:id="rId5"/>
    <p:sldId id="260" r:id="rId6"/>
    <p:sldId id="262" r:id="rId7"/>
    <p:sldId id="263" r:id="rId8"/>
    <p:sldId id="264" r:id="rId9"/>
    <p:sldId id="265" r:id="rId10"/>
    <p:sldId id="276" r:id="rId11"/>
    <p:sldId id="266" r:id="rId12"/>
    <p:sldId id="267" r:id="rId13"/>
    <p:sldId id="268" r:id="rId14"/>
    <p:sldId id="269" r:id="rId15"/>
    <p:sldId id="270"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A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660"/>
  </p:normalViewPr>
  <p:slideViewPr>
    <p:cSldViewPr>
      <p:cViewPr varScale="1">
        <p:scale>
          <a:sx n="69" d="100"/>
          <a:sy n="69" d="100"/>
        </p:scale>
        <p:origin x="-8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68B8C-33F2-45C4-AA52-AAF5F9E69924}" type="datetimeFigureOut">
              <a:rPr lang="en-US" smtClean="0"/>
              <a:t>01/15/17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0BA16-C5E5-48EE-9594-F28A3069CC2F}" type="slidenum">
              <a:rPr lang="en-US" smtClean="0"/>
              <a:t>‹#›</a:t>
            </a:fld>
            <a:endParaRPr lang="en-US"/>
          </a:p>
        </p:txBody>
      </p:sp>
    </p:spTree>
    <p:extLst>
      <p:ext uri="{BB962C8B-B14F-4D97-AF65-F5344CB8AC3E}">
        <p14:creationId xmlns:p14="http://schemas.microsoft.com/office/powerpoint/2010/main" val="367871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t>1</a:t>
            </a:fld>
            <a:endParaRPr lang="en-US"/>
          </a:p>
        </p:txBody>
      </p:sp>
    </p:spTree>
    <p:extLst>
      <p:ext uri="{BB962C8B-B14F-4D97-AF65-F5344CB8AC3E}">
        <p14:creationId xmlns:p14="http://schemas.microsoft.com/office/powerpoint/2010/main" val="162817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t>13</a:t>
            </a:fld>
            <a:endParaRPr lang="en-US"/>
          </a:p>
        </p:txBody>
      </p:sp>
    </p:spTree>
    <p:extLst>
      <p:ext uri="{BB962C8B-B14F-4D97-AF65-F5344CB8AC3E}">
        <p14:creationId xmlns:p14="http://schemas.microsoft.com/office/powerpoint/2010/main" val="389535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F2C0D8-2B00-41C8-84EB-4E612B96C3A3}" type="datetimeFigureOut">
              <a:rPr lang="en-US" smtClean="0"/>
              <a:t>01/15/17</a:t>
            </a:fld>
            <a:endParaRPr lang="en-US"/>
          </a:p>
        </p:txBody>
      </p:sp>
      <p:sp>
        <p:nvSpPr>
          <p:cNvPr id="8" name="Slide Number Placeholder 7"/>
          <p:cNvSpPr>
            <a:spLocks noGrp="1"/>
          </p:cNvSpPr>
          <p:nvPr>
            <p:ph type="sldNum" sz="quarter" idx="11"/>
          </p:nvPr>
        </p:nvSpPr>
        <p:spPr/>
        <p:txBody>
          <a:bodyPr/>
          <a:lstStyle/>
          <a:p>
            <a:fld id="{B62F73D9-1EC8-4848-8B09-2B7E2D9C851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t>01/15/17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t>01/15/17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5F2C0D8-2B00-41C8-84EB-4E612B96C3A3}" type="datetimeFigureOut">
              <a:rPr lang="en-US" smtClean="0"/>
              <a:t>01/15/17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2C0D8-2B00-41C8-84EB-4E612B96C3A3}" type="datetimeFigureOut">
              <a:rPr lang="en-US" smtClean="0"/>
              <a:t>01/15/17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73D9-1EC8-4848-8B09-2B7E2D9C851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5F2C0D8-2B00-41C8-84EB-4E612B96C3A3}" type="datetimeFigureOut">
              <a:rPr lang="en-US" smtClean="0"/>
              <a:t>01/15/17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F73D9-1EC8-4848-8B09-2B7E2D9C851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F2C0D8-2B00-41C8-84EB-4E612B96C3A3}" type="datetimeFigureOut">
              <a:rPr lang="en-US" smtClean="0"/>
              <a:t>01/15/17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2F73D9-1EC8-4848-8B09-2B7E2D9C851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F2C0D8-2B00-41C8-84EB-4E612B96C3A3}" type="datetimeFigureOut">
              <a:rPr lang="en-US" smtClean="0"/>
              <a:t>01/15/17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2C0D8-2B00-41C8-84EB-4E612B96C3A3}" type="datetimeFigureOut">
              <a:rPr lang="en-US" smtClean="0"/>
              <a:t>01/15/17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t>01/15/17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t>01/15/17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F73D9-1EC8-4848-8B09-2B7E2D9C85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5F2C0D8-2B00-41C8-84EB-4E612B96C3A3}" type="datetimeFigureOut">
              <a:rPr lang="en-US" smtClean="0"/>
              <a:t>01/15/17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2F73D9-1EC8-4848-8B09-2B7E2D9C851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ữ liệu tùm lum\Năm 3\Bệnh Học\Thuyết trình\15995942_1831409310471187_121408046_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7" y="19614"/>
            <a:ext cx="9206347" cy="6838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447800"/>
            <a:ext cx="7924800" cy="1828800"/>
          </a:xfrm>
        </p:spPr>
        <p:txBody>
          <a:bodyPr/>
          <a:lstStyle/>
          <a:p>
            <a:r>
              <a:rPr lang="en-US" sz="4800" b="1" smtClean="0">
                <a:solidFill>
                  <a:srgbClr val="FF0000"/>
                </a:solidFill>
                <a:latin typeface="Times New Roman" panose="02020603050405020304" pitchFamily="18" charset="0"/>
                <a:cs typeface="Times New Roman" panose="02020603050405020304" pitchFamily="18" charset="0"/>
              </a:rPr>
              <a:t>ĐẠI CƯƠNG BỆNH LÝ </a:t>
            </a:r>
            <a:br>
              <a:rPr lang="en-US" sz="4800" b="1" smtClean="0">
                <a:solidFill>
                  <a:srgbClr val="FF0000"/>
                </a:solidFill>
                <a:latin typeface="Times New Roman" panose="02020603050405020304" pitchFamily="18" charset="0"/>
                <a:cs typeface="Times New Roman" panose="02020603050405020304" pitchFamily="18" charset="0"/>
              </a:rPr>
            </a:br>
            <a:r>
              <a:rPr lang="en-US" sz="4800" b="1" smtClean="0">
                <a:solidFill>
                  <a:srgbClr val="FF0000"/>
                </a:solidFill>
                <a:latin typeface="Times New Roman" panose="02020603050405020304" pitchFamily="18" charset="0"/>
                <a:cs typeface="Times New Roman" panose="02020603050405020304" pitchFamily="18" charset="0"/>
              </a:rPr>
              <a:t>DỊ ỨNG – MIỄN DỊCH</a:t>
            </a:r>
            <a:endParaRPr lang="en-US" sz="4800" b="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14400" y="3657600"/>
            <a:ext cx="7086600" cy="2667000"/>
          </a:xfrm>
        </p:spPr>
        <p:txBody>
          <a:bodyPr>
            <a:noAutofit/>
          </a:bodyPr>
          <a:lstStyle/>
          <a:p>
            <a:pPr marL="342900" indent="-342900"/>
            <a:r>
              <a:rPr lang="en-US">
                <a:solidFill>
                  <a:schemeClr val="tx1"/>
                </a:solidFill>
                <a:latin typeface="Times New Roman" pitchFamily="18" charset="0"/>
                <a:cs typeface="Times New Roman" pitchFamily="18" charset="0"/>
              </a:rPr>
              <a:t>Giảng viên hướng dẫn: ThS. BS. Nguyễn Phúc </a:t>
            </a:r>
            <a:r>
              <a:rPr lang="en-US" smtClean="0">
                <a:solidFill>
                  <a:schemeClr val="tx1"/>
                </a:solidFill>
                <a:latin typeface="Times New Roman" pitchFamily="18" charset="0"/>
                <a:cs typeface="Times New Roman" pitchFamily="18" charset="0"/>
              </a:rPr>
              <a:t>Học</a:t>
            </a:r>
          </a:p>
          <a:p>
            <a:pPr marL="342900" indent="-342900"/>
            <a:endParaRPr lang="en-US">
              <a:solidFill>
                <a:schemeClr val="tx1"/>
              </a:solidFill>
              <a:latin typeface="Times New Roman" pitchFamily="18" charset="0"/>
              <a:cs typeface="Times New Roman" pitchFamily="18" charset="0"/>
            </a:endParaRPr>
          </a:p>
          <a:p>
            <a:pPr algn="l"/>
            <a:r>
              <a:rPr lang="en-US" b="1" u="sng" smtClean="0">
                <a:solidFill>
                  <a:schemeClr val="tx1"/>
                </a:solidFill>
                <a:latin typeface="Times New Roman" panose="02020603050405020304" pitchFamily="18" charset="0"/>
                <a:cs typeface="Times New Roman" panose="02020603050405020304" pitchFamily="18" charset="0"/>
              </a:rPr>
              <a:t>Nhóm 10 - Lớp PTH 350 H: </a:t>
            </a:r>
          </a:p>
          <a:p>
            <a:pPr algn="l"/>
            <a:r>
              <a:rPr lang="en-US" smtClean="0">
                <a:solidFill>
                  <a:schemeClr val="tx1"/>
                </a:solidFill>
                <a:latin typeface="Times New Roman" panose="02020603050405020304" pitchFamily="18" charset="0"/>
                <a:cs typeface="Times New Roman" panose="02020603050405020304" pitchFamily="18" charset="0"/>
              </a:rPr>
              <a:t>Đỗ Thái Uyên Thao        Nguyễn Thị Cẩm Hà</a:t>
            </a:r>
          </a:p>
          <a:p>
            <a:pPr algn="l"/>
            <a:r>
              <a:rPr lang="en-US" smtClean="0">
                <a:solidFill>
                  <a:schemeClr val="tx1"/>
                </a:solidFill>
                <a:latin typeface="Times New Roman" panose="02020603050405020304" pitchFamily="18" charset="0"/>
                <a:cs typeface="Times New Roman" panose="02020603050405020304" pitchFamily="18" charset="0"/>
              </a:rPr>
              <a:t>Nguyễn Thị Linh Thu     Bùi Mỹ Duyên</a:t>
            </a:r>
          </a:p>
          <a:p>
            <a:pPr algn="l"/>
            <a:r>
              <a:rPr lang="en-US" smtClean="0">
                <a:solidFill>
                  <a:schemeClr val="tx1"/>
                </a:solidFill>
                <a:latin typeface="Times New Roman" panose="02020603050405020304" pitchFamily="18" charset="0"/>
                <a:cs typeface="Times New Roman" panose="02020603050405020304" pitchFamily="18" charset="0"/>
              </a:rPr>
              <a:t>Nguyễn Xuân Hiệp</a:t>
            </a:r>
            <a:endParaRPr lang="en-US">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7563" y="457200"/>
            <a:ext cx="4572000" cy="769441"/>
          </a:xfrm>
          <a:prstGeom prst="rect">
            <a:avLst/>
          </a:prstGeom>
        </p:spPr>
        <p:txBody>
          <a:bodyPr>
            <a:spAutoFit/>
          </a:bodyPr>
          <a:lstStyle/>
          <a:p>
            <a:pPr algn="ctr"/>
            <a:r>
              <a:rPr lang="en-US" sz="2400" b="1" smtClean="0">
                <a:solidFill>
                  <a:srgbClr val="FF0000"/>
                </a:solidFill>
                <a:latin typeface="Times New Roman" panose="02020603050405020304" pitchFamily="18" charset="0"/>
                <a:cs typeface="Times New Roman" pitchFamily="18" charset="0"/>
              </a:rPr>
              <a:t>TRƯỜNG ĐẠI HỌC DUY TÂN </a:t>
            </a:r>
            <a:r>
              <a:rPr lang="en-US" sz="2000" b="1" smtClean="0">
                <a:solidFill>
                  <a:srgbClr val="FF0000"/>
                </a:solidFill>
                <a:latin typeface="Times New Roman" pitchFamily="18" charset="0"/>
                <a:cs typeface="Times New Roman" pitchFamily="18" charset="0"/>
              </a:rPr>
              <a:t/>
            </a:r>
            <a:br>
              <a:rPr lang="en-US" sz="2000" b="1" smtClean="0">
                <a:solidFill>
                  <a:srgbClr val="FF0000"/>
                </a:solidFill>
                <a:latin typeface="Times New Roman" pitchFamily="18" charset="0"/>
                <a:cs typeface="Times New Roman" pitchFamily="18" charset="0"/>
              </a:rPr>
            </a:br>
            <a:r>
              <a:rPr lang="en-US" sz="2000" b="1" smtClean="0">
                <a:solidFill>
                  <a:srgbClr val="FF0000"/>
                </a:solidFill>
                <a:latin typeface="Times New Roman" pitchFamily="18" charset="0"/>
                <a:cs typeface="Times New Roman" pitchFamily="18" charset="0"/>
              </a:rPr>
              <a:t>Khoa Dược</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9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16" y="0"/>
            <a:ext cx="9224316" cy="6858000"/>
          </a:xfrm>
        </p:spPr>
      </p:pic>
      <p:sp>
        <p:nvSpPr>
          <p:cNvPr id="2" name="Title 1"/>
          <p:cNvSpPr>
            <a:spLocks noGrp="1"/>
          </p:cNvSpPr>
          <p:nvPr>
            <p:ph type="title"/>
          </p:nvPr>
        </p:nvSpPr>
        <p:spPr>
          <a:xfrm>
            <a:off x="76200" y="152400"/>
            <a:ext cx="8839200" cy="1066800"/>
          </a:xfrm>
        </p:spPr>
        <p:txBody>
          <a:bodyPr/>
          <a:lstStyle/>
          <a:p>
            <a:r>
              <a:rPr lang="en-US" sz="3600" b="1" smtClean="0">
                <a:solidFill>
                  <a:srgbClr val="FF0000"/>
                </a:solidFill>
                <a:effectLst/>
              </a:rPr>
              <a:t>III. CÁC BỆNH LÝ DỊ ỨNG MIỄN DỊCH</a:t>
            </a:r>
            <a:endParaRPr lang="en-US" sz="3600" b="1">
              <a:solidFill>
                <a:srgbClr val="FF0000"/>
              </a:solidFill>
              <a:effectLst/>
            </a:endParaRPr>
          </a:p>
        </p:txBody>
      </p:sp>
      <p:sp>
        <p:nvSpPr>
          <p:cNvPr id="5" name="Rectangle 4"/>
          <p:cNvSpPr/>
          <p:nvPr/>
        </p:nvSpPr>
        <p:spPr>
          <a:xfrm>
            <a:off x="360218" y="1676400"/>
            <a:ext cx="8915400" cy="3785652"/>
          </a:xfrm>
          <a:prstGeom prst="rect">
            <a:avLst/>
          </a:prstGeom>
        </p:spPr>
        <p:txBody>
          <a:bodyPr wrap="square">
            <a:spAutoFit/>
          </a:bodyPr>
          <a:lstStyle/>
          <a:p>
            <a:r>
              <a:rPr lang="vi-VN" sz="2400"/>
              <a:t>Là những hiện tượng bệnh lý xảy ra khi đưa </a:t>
            </a:r>
            <a:r>
              <a:rPr lang="vi-VN" sz="2400"/>
              <a:t>kháng </a:t>
            </a:r>
            <a:r>
              <a:rPr lang="vi-VN" sz="2400" smtClean="0"/>
              <a:t>nguyên</a:t>
            </a:r>
            <a:r>
              <a:rPr lang="en-US" sz="2400" smtClean="0"/>
              <a:t> </a:t>
            </a:r>
            <a:r>
              <a:rPr lang="vi-VN" sz="2400" smtClean="0"/>
              <a:t>vào cơ</a:t>
            </a:r>
            <a:r>
              <a:rPr lang="en-US" sz="2400" smtClean="0"/>
              <a:t> </a:t>
            </a:r>
            <a:r>
              <a:rPr lang="vi-VN" sz="2400" smtClean="0"/>
              <a:t>thể</a:t>
            </a:r>
            <a:r>
              <a:rPr lang="vi-VN" sz="2400"/>
              <a:t>: </a:t>
            </a:r>
            <a:endParaRPr lang="en-US" sz="2400" smtClean="0"/>
          </a:p>
          <a:p>
            <a:pPr>
              <a:lnSpc>
                <a:spcPct val="150000"/>
              </a:lnSpc>
            </a:pPr>
            <a:r>
              <a:rPr lang="en-US" sz="2400" smtClean="0"/>
              <a:t>- </a:t>
            </a:r>
            <a:r>
              <a:rPr lang="vi-VN" sz="2400" smtClean="0"/>
              <a:t>Cơ </a:t>
            </a:r>
            <a:r>
              <a:rPr lang="vi-VN" sz="2400"/>
              <a:t>thể không đáp ứng miễn </a:t>
            </a:r>
            <a:r>
              <a:rPr lang="vi-VN" sz="2400"/>
              <a:t>dịch </a:t>
            </a:r>
            <a:r>
              <a:rPr lang="vi-VN" sz="2400" smtClean="0"/>
              <a:t>(bệnh </a:t>
            </a:r>
            <a:r>
              <a:rPr lang="vi-VN" sz="2400"/>
              <a:t>do dung </a:t>
            </a:r>
            <a:r>
              <a:rPr lang="vi-VN" sz="2400"/>
              <a:t>nạp</a:t>
            </a:r>
            <a:r>
              <a:rPr lang="vi-VN" sz="2400" smtClean="0"/>
              <a:t>)</a:t>
            </a:r>
            <a:endParaRPr lang="en-US" sz="2400" smtClean="0"/>
          </a:p>
          <a:p>
            <a:pPr>
              <a:lnSpc>
                <a:spcPct val="150000"/>
              </a:lnSpc>
            </a:pPr>
            <a:r>
              <a:rPr lang="en-US" sz="2400" smtClean="0"/>
              <a:t>- </a:t>
            </a:r>
            <a:r>
              <a:rPr lang="vi-VN" sz="2400" smtClean="0"/>
              <a:t>Đáp </a:t>
            </a:r>
            <a:r>
              <a:rPr lang="vi-VN" sz="2400"/>
              <a:t>ứng </a:t>
            </a:r>
            <a:r>
              <a:rPr lang="vi-VN" sz="2400"/>
              <a:t>yếu </a:t>
            </a:r>
            <a:r>
              <a:rPr lang="vi-VN" sz="2400" smtClean="0"/>
              <a:t>(bệnh suy </a:t>
            </a:r>
            <a:r>
              <a:rPr lang="vi-VN" sz="2400"/>
              <a:t>giảm miễn </a:t>
            </a:r>
            <a:r>
              <a:rPr lang="vi-VN" sz="2400"/>
              <a:t>dịch</a:t>
            </a:r>
            <a:r>
              <a:rPr lang="vi-VN" sz="2400" smtClean="0"/>
              <a:t>)</a:t>
            </a:r>
            <a:endParaRPr lang="en-US" sz="2400" smtClean="0"/>
          </a:p>
          <a:p>
            <a:pPr>
              <a:lnSpc>
                <a:spcPct val="150000"/>
              </a:lnSpc>
            </a:pPr>
            <a:r>
              <a:rPr lang="en-US" sz="2400" smtClean="0"/>
              <a:t>- </a:t>
            </a:r>
            <a:r>
              <a:rPr lang="vi-VN" sz="2400" smtClean="0"/>
              <a:t>Cơ </a:t>
            </a:r>
            <a:r>
              <a:rPr lang="vi-VN" sz="2400"/>
              <a:t>thể tự sản sinh kháng thể để chống lại một bộ phận, cơ quan của chính cơ thể gọi là hiện tượng tự miễn </a:t>
            </a:r>
            <a:r>
              <a:rPr lang="vi-VN" sz="2400"/>
              <a:t>dịch </a:t>
            </a:r>
            <a:r>
              <a:rPr lang="vi-VN" sz="2400" smtClean="0"/>
              <a:t>(bệnh </a:t>
            </a:r>
            <a:r>
              <a:rPr lang="vi-VN" sz="2400"/>
              <a:t>tự </a:t>
            </a:r>
            <a:r>
              <a:rPr lang="vi-VN" sz="2400"/>
              <a:t>miễn</a:t>
            </a:r>
            <a:r>
              <a:rPr lang="vi-VN" sz="2400" smtClean="0"/>
              <a:t>)</a:t>
            </a:r>
            <a:endParaRPr lang="en-US" sz="2400" smtClean="0"/>
          </a:p>
          <a:p>
            <a:pPr>
              <a:lnSpc>
                <a:spcPct val="150000"/>
              </a:lnSpc>
            </a:pPr>
            <a:r>
              <a:rPr lang="en-US" sz="2400" smtClean="0"/>
              <a:t>- </a:t>
            </a:r>
            <a:r>
              <a:rPr lang="vi-VN" sz="2400" smtClean="0"/>
              <a:t>Đáp </a:t>
            </a:r>
            <a:r>
              <a:rPr lang="vi-VN" sz="2400"/>
              <a:t>ứng miễn </a:t>
            </a:r>
            <a:r>
              <a:rPr lang="vi-VN" sz="2400"/>
              <a:t>dịch </a:t>
            </a:r>
            <a:r>
              <a:rPr lang="vi-VN" sz="2400" smtClean="0"/>
              <a:t>nhưng</a:t>
            </a:r>
            <a:r>
              <a:rPr lang="en-US" sz="2400" smtClean="0"/>
              <a:t> </a:t>
            </a:r>
            <a:r>
              <a:rPr lang="vi-VN" sz="2400" smtClean="0"/>
              <a:t>ở </a:t>
            </a:r>
            <a:r>
              <a:rPr lang="vi-VN" sz="2400"/>
              <a:t>mức độ khác thường quá </a:t>
            </a:r>
            <a:r>
              <a:rPr lang="vi-VN" sz="2400"/>
              <a:t>mạnh </a:t>
            </a:r>
            <a:r>
              <a:rPr lang="vi-VN" sz="2400" smtClean="0"/>
              <a:t>mẽ</a:t>
            </a:r>
            <a:r>
              <a:rPr lang="en-US" sz="2400" smtClean="0"/>
              <a:t>  </a:t>
            </a:r>
            <a:r>
              <a:rPr lang="vi-VN" sz="2400" smtClean="0"/>
              <a:t>(bệnh </a:t>
            </a:r>
            <a:r>
              <a:rPr lang="vi-VN" sz="2400"/>
              <a:t>quá mẫn).  </a:t>
            </a:r>
            <a:endParaRPr lang="en-US" sz="2400"/>
          </a:p>
        </p:txBody>
      </p:sp>
    </p:spTree>
    <p:extLst>
      <p:ext uri="{BB962C8B-B14F-4D97-AF65-F5344CB8AC3E}">
        <p14:creationId xmlns:p14="http://schemas.microsoft.com/office/powerpoint/2010/main" val="151996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3544" y="228600"/>
            <a:ext cx="8229600" cy="685800"/>
          </a:xfrm>
        </p:spPr>
        <p:txBody>
          <a:bodyPr>
            <a:noAutofit/>
          </a:bodyPr>
          <a:lstStyle/>
          <a:p>
            <a:r>
              <a:rPr lang="en-US" sz="4800" b="1" smtClean="0">
                <a:solidFill>
                  <a:srgbClr val="FF0000"/>
                </a:solidFill>
                <a:effectLst/>
                <a:latin typeface="Times New Roman" panose="02020603050405020304" pitchFamily="18" charset="0"/>
                <a:cs typeface="Times New Roman" panose="02020603050405020304" pitchFamily="18" charset="0"/>
              </a:rPr>
              <a:t>BỆNH DO DUNG NẠP</a:t>
            </a:r>
            <a:endParaRPr lang="en-US" sz="4800">
              <a:solidFill>
                <a:srgbClr val="FF000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5944" y="914400"/>
            <a:ext cx="7924799" cy="926967"/>
          </a:xfrm>
        </p:spPr>
        <p:txBody>
          <a:bodyPr>
            <a:normAutofit/>
          </a:bodyPr>
          <a:lstStyle/>
          <a:p>
            <a:pPr marL="0" indent="0" algn="ctr">
              <a:buNone/>
            </a:pPr>
            <a:r>
              <a:rPr lang="en-US" sz="2400" b="1" smtClean="0">
                <a:solidFill>
                  <a:srgbClr val="0070C0"/>
                </a:solidFill>
                <a:latin typeface="Times New Roman" panose="02020603050405020304" pitchFamily="18" charset="0"/>
                <a:cs typeface="Times New Roman" panose="02020603050405020304" pitchFamily="18" charset="0"/>
              </a:rPr>
              <a:t>Là quá trình bệnh lý xảy ra khi đưa KN vào cơ thể, cơ thể hoàn toàn không sinh KT kể cả KT dịch thể và KT tế bào</a:t>
            </a:r>
          </a:p>
          <a:p>
            <a:pPr marL="0" indent="0" algn="ctr">
              <a:buNone/>
            </a:pPr>
            <a:endParaRPr lang="en-US" sz="2400" b="1">
              <a:solidFill>
                <a:srgbClr val="0070C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52400" y="1839471"/>
            <a:ext cx="8763000" cy="4867890"/>
            <a:chOff x="1066800" y="1633538"/>
            <a:chExt cx="6829425" cy="4538662"/>
          </a:xfrm>
        </p:grpSpPr>
        <p:grpSp>
          <p:nvGrpSpPr>
            <p:cNvPr id="6" name="Group 3"/>
            <p:cNvGrpSpPr>
              <a:grpSpLocks/>
            </p:cNvGrpSpPr>
            <p:nvPr/>
          </p:nvGrpSpPr>
          <p:grpSpPr bwMode="auto">
            <a:xfrm>
              <a:off x="1911350" y="4019550"/>
              <a:ext cx="5056188" cy="923925"/>
              <a:chOff x="1267" y="2532"/>
              <a:chExt cx="3185" cy="582"/>
            </a:xfrm>
          </p:grpSpPr>
          <p:sp>
            <p:nvSpPr>
              <p:cNvPr id="43" name="AutoShape 4"/>
              <p:cNvSpPr>
                <a:spLocks noChangeArrowheads="1"/>
              </p:cNvSpPr>
              <p:nvPr/>
            </p:nvSpPr>
            <p:spPr bwMode="gray">
              <a:xfrm>
                <a:off x="1267" y="2532"/>
                <a:ext cx="3185" cy="582"/>
              </a:xfrm>
              <a:prstGeom prst="roundRect">
                <a:avLst>
                  <a:gd name="adj" fmla="val 16667"/>
                </a:avLst>
              </a:prstGeom>
              <a:gradFill rotWithShape="1">
                <a:gsLst>
                  <a:gs pos="0">
                    <a:srgbClr val="A9CBE9"/>
                  </a:gs>
                  <a:gs pos="100000">
                    <a:srgbClr val="A9CBE9">
                      <a:gamma/>
                      <a:tint val="53725"/>
                      <a:invGamma/>
                    </a:srgb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A9CBE9"/>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4" name="Line 5"/>
              <p:cNvSpPr>
                <a:spLocks noChangeShapeType="1"/>
              </p:cNvSpPr>
              <p:nvPr/>
            </p:nvSpPr>
            <p:spPr bwMode="gray">
              <a:xfrm>
                <a:off x="1412" y="311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5" name="Line 6"/>
              <p:cNvSpPr>
                <a:spLocks noChangeShapeType="1"/>
              </p:cNvSpPr>
              <p:nvPr/>
            </p:nvSpPr>
            <p:spPr bwMode="gray">
              <a:xfrm>
                <a:off x="1418" y="253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7" name="Group 7"/>
            <p:cNvGrpSpPr>
              <a:grpSpLocks/>
            </p:cNvGrpSpPr>
            <p:nvPr/>
          </p:nvGrpSpPr>
          <p:grpSpPr bwMode="auto">
            <a:xfrm>
              <a:off x="1985963" y="5116513"/>
              <a:ext cx="5084762" cy="923925"/>
              <a:chOff x="1314" y="3282"/>
              <a:chExt cx="3203" cy="582"/>
            </a:xfrm>
          </p:grpSpPr>
          <p:sp>
            <p:nvSpPr>
              <p:cNvPr id="40" name="AutoShape 8"/>
              <p:cNvSpPr>
                <a:spLocks noChangeArrowheads="1"/>
              </p:cNvSpPr>
              <p:nvPr/>
            </p:nvSpPr>
            <p:spPr bwMode="gray">
              <a:xfrm>
                <a:off x="1314" y="3282"/>
                <a:ext cx="3203" cy="582"/>
              </a:xfrm>
              <a:prstGeom prst="roundRect">
                <a:avLst>
                  <a:gd name="adj" fmla="val 16667"/>
                </a:avLst>
              </a:prstGeom>
              <a:gradFill rotWithShape="1">
                <a:gsLst>
                  <a:gs pos="0">
                    <a:srgbClr val="E8B888">
                      <a:gamma/>
                      <a:tint val="53725"/>
                      <a:invGamma/>
                    </a:srgbClr>
                  </a:gs>
                  <a:gs pos="100000">
                    <a:srgbClr val="E8B888"/>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E8B888"/>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1" name="Line 9"/>
              <p:cNvSpPr>
                <a:spLocks noChangeShapeType="1"/>
              </p:cNvSpPr>
              <p:nvPr/>
            </p:nvSpPr>
            <p:spPr bwMode="gray">
              <a:xfrm>
                <a:off x="1392" y="38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2" name="Line 10"/>
              <p:cNvSpPr>
                <a:spLocks noChangeShapeType="1"/>
              </p:cNvSpPr>
              <p:nvPr/>
            </p:nvSpPr>
            <p:spPr bwMode="gray">
              <a:xfrm>
                <a:off x="1407" y="328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8" name="Group 11"/>
            <p:cNvGrpSpPr>
              <a:grpSpLocks/>
            </p:cNvGrpSpPr>
            <p:nvPr/>
          </p:nvGrpSpPr>
          <p:grpSpPr bwMode="auto">
            <a:xfrm>
              <a:off x="1985963" y="2906713"/>
              <a:ext cx="5084762" cy="923925"/>
              <a:chOff x="1314" y="1782"/>
              <a:chExt cx="3203" cy="582"/>
            </a:xfrm>
          </p:grpSpPr>
          <p:sp>
            <p:nvSpPr>
              <p:cNvPr id="37" name="AutoShape 12"/>
              <p:cNvSpPr>
                <a:spLocks noChangeArrowheads="1"/>
              </p:cNvSpPr>
              <p:nvPr/>
            </p:nvSpPr>
            <p:spPr bwMode="gray">
              <a:xfrm>
                <a:off x="1314" y="1782"/>
                <a:ext cx="3203" cy="582"/>
              </a:xfrm>
              <a:prstGeom prst="roundRect">
                <a:avLst>
                  <a:gd name="adj" fmla="val 16667"/>
                </a:avLst>
              </a:prstGeom>
              <a:gradFill rotWithShape="1">
                <a:gsLst>
                  <a:gs pos="0">
                    <a:srgbClr val="A4E0CC">
                      <a:gamma/>
                      <a:tint val="53725"/>
                      <a:invGamma/>
                    </a:srgbClr>
                  </a:gs>
                  <a:gs pos="100000">
                    <a:srgbClr val="A4E0CC"/>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A4E0CC"/>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8" name="Line 13"/>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9" name="Line 14"/>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9" name="Group 15"/>
            <p:cNvGrpSpPr>
              <a:grpSpLocks/>
            </p:cNvGrpSpPr>
            <p:nvPr/>
          </p:nvGrpSpPr>
          <p:grpSpPr bwMode="auto">
            <a:xfrm>
              <a:off x="1892300" y="1801813"/>
              <a:ext cx="5027613" cy="923925"/>
              <a:chOff x="1255" y="1050"/>
              <a:chExt cx="3167" cy="582"/>
            </a:xfrm>
          </p:grpSpPr>
          <p:sp>
            <p:nvSpPr>
              <p:cNvPr id="34" name="AutoShape 16"/>
              <p:cNvSpPr>
                <a:spLocks noChangeArrowheads="1"/>
              </p:cNvSpPr>
              <p:nvPr/>
            </p:nvSpPr>
            <p:spPr bwMode="gray">
              <a:xfrm>
                <a:off x="1255" y="1050"/>
                <a:ext cx="3167" cy="582"/>
              </a:xfrm>
              <a:prstGeom prst="roundRect">
                <a:avLst>
                  <a:gd name="adj" fmla="val 16667"/>
                </a:avLst>
              </a:prstGeom>
              <a:gradFill rotWithShape="1">
                <a:gsLst>
                  <a:gs pos="0">
                    <a:srgbClr val="F2B0CC"/>
                  </a:gs>
                  <a:gs pos="100000">
                    <a:srgbClr val="F2B0CC">
                      <a:gamma/>
                      <a:tint val="53725"/>
                      <a:invGamma/>
                    </a:srgb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F2B0CC"/>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5" name="Line 17"/>
              <p:cNvSpPr>
                <a:spLocks noChangeShapeType="1"/>
              </p:cNvSpPr>
              <p:nvPr/>
            </p:nvSpPr>
            <p:spPr bwMode="gray">
              <a:xfrm>
                <a:off x="1392" y="1632"/>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6" name="Line 18"/>
              <p:cNvSpPr>
                <a:spLocks noChangeShapeType="1"/>
              </p:cNvSpPr>
              <p:nvPr/>
            </p:nvSpPr>
            <p:spPr bwMode="gray">
              <a:xfrm>
                <a:off x="1392" y="105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10" name="Text Box 4"/>
            <p:cNvSpPr txBox="1">
              <a:spLocks noChangeArrowheads="1"/>
            </p:cNvSpPr>
            <p:nvPr/>
          </p:nvSpPr>
          <p:spPr bwMode="gray">
            <a:xfrm>
              <a:off x="2292130" y="1878284"/>
              <a:ext cx="4570413" cy="11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cơ thể không đáp ứng miễn dịch với một loại kháng nguyên mà bình thường vẫn có đáp ứng</a:t>
              </a:r>
              <a:endPar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gray">
            <a:xfrm>
              <a:off x="2159000" y="2997432"/>
              <a:ext cx="4570413" cy="7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cơ thể mất đáp ứng miễn dịch với mọi loại kháng nguyên</a:t>
              </a:r>
              <a:endPar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18"/>
            <p:cNvSpPr txBox="1">
              <a:spLocks noChangeArrowheads="1"/>
            </p:cNvSpPr>
            <p:nvPr/>
          </p:nvSpPr>
          <p:spPr bwMode="gray">
            <a:xfrm>
              <a:off x="2295524" y="4108463"/>
              <a:ext cx="4465638" cy="7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là hình thái dung nạp miễn dịch bền vững, lâu dài và có khi suốt đời</a:t>
              </a:r>
              <a:endPar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 Box 25"/>
            <p:cNvSpPr txBox="1">
              <a:spLocks noChangeArrowheads="1"/>
            </p:cNvSpPr>
            <p:nvPr/>
          </p:nvSpPr>
          <p:spPr bwMode="gray">
            <a:xfrm>
              <a:off x="2159000" y="5191077"/>
              <a:ext cx="4570413" cy="7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là hình thái dung nạp miễn dịch chỉ tồn tại trong một thời gian ngắn</a:t>
              </a:r>
              <a:endPar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4" name="Group 5"/>
            <p:cNvGrpSpPr>
              <a:grpSpLocks/>
            </p:cNvGrpSpPr>
            <p:nvPr/>
          </p:nvGrpSpPr>
          <p:grpSpPr bwMode="auto">
            <a:xfrm>
              <a:off x="1076325" y="1633538"/>
              <a:ext cx="1238250" cy="1236662"/>
              <a:chOff x="802" y="845"/>
              <a:chExt cx="827" cy="826"/>
            </a:xfrm>
          </p:grpSpPr>
          <p:sp>
            <p:nvSpPr>
              <p:cNvPr id="31" name="Oval 6"/>
              <p:cNvSpPr>
                <a:spLocks noChangeArrowheads="1"/>
              </p:cNvSpPr>
              <p:nvPr/>
            </p:nvSpPr>
            <p:spPr bwMode="gray">
              <a:xfrm>
                <a:off x="802" y="845"/>
                <a:ext cx="827" cy="826"/>
              </a:xfrm>
              <a:prstGeom prst="ellipse">
                <a:avLst/>
              </a:prstGeom>
              <a:solidFill>
                <a:srgbClr val="F8F8F8"/>
              </a:solidFill>
              <a:ln w="38100">
                <a:solidFill>
                  <a:srgbClr val="F2B0CC"/>
                </a:solidFill>
                <a:round/>
                <a:headEnd/>
                <a:tailEnd/>
              </a:ln>
              <a:effectLst/>
              <a:extLst>
                <a:ext uri="{AF507438-7753-43E0-B8FC-AC1667EBCBE1}">
                  <a14:hiddenEffects xmlns:a14="http://schemas.microsoft.com/office/drawing/2010/main">
                    <a:effectLst>
                      <a:outerShdw dist="25400" dir="5400000" algn="ctr" rotWithShape="0">
                        <a:srgbClr val="000000">
                          <a:alpha val="50000"/>
                        </a:srgb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2" name="Oval 7"/>
              <p:cNvSpPr>
                <a:spLocks noChangeArrowheads="1"/>
              </p:cNvSpPr>
              <p:nvPr/>
            </p:nvSpPr>
            <p:spPr bwMode="gray">
              <a:xfrm>
                <a:off x="836" y="879"/>
                <a:ext cx="758" cy="758"/>
              </a:xfrm>
              <a:prstGeom prst="ellipse">
                <a:avLst/>
              </a:prstGeom>
              <a:noFill/>
              <a:ln w="38100">
                <a:solidFill>
                  <a:srgbClr val="F2B0CC">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3" name="Oval 8"/>
              <p:cNvSpPr>
                <a:spLocks noChangeArrowheads="1"/>
              </p:cNvSpPr>
              <p:nvPr/>
            </p:nvSpPr>
            <p:spPr bwMode="gray">
              <a:xfrm>
                <a:off x="870" y="915"/>
                <a:ext cx="690" cy="690"/>
              </a:xfrm>
              <a:prstGeom prst="ellipse">
                <a:avLst/>
              </a:prstGeom>
              <a:noFill/>
              <a:ln w="38100">
                <a:solidFill>
                  <a:srgbClr val="F2B0CC">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15" name="Text Box 9"/>
            <p:cNvSpPr txBox="1">
              <a:spLocks noChangeArrowheads="1"/>
            </p:cNvSpPr>
            <p:nvPr/>
          </p:nvSpPr>
          <p:spPr bwMode="gray">
            <a:xfrm>
              <a:off x="1138238" y="2065343"/>
              <a:ext cx="1082675" cy="3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smtClean="0">
                  <a:ln>
                    <a:noFill/>
                  </a:ln>
                  <a:solidFill>
                    <a:srgbClr val="080808"/>
                  </a:solidFill>
                  <a:effectLst/>
                  <a:uLnTx/>
                  <a:uFillTx/>
                  <a:latin typeface="Times New Roman" panose="02020603050405020304" pitchFamily="18" charset="0"/>
                  <a:cs typeface="Times New Roman" panose="02020603050405020304" pitchFamily="18" charset="0"/>
                </a:rPr>
                <a:t>Đặc hiệu</a:t>
              </a:r>
            </a:p>
          </p:txBody>
        </p:sp>
        <p:grpSp>
          <p:nvGrpSpPr>
            <p:cNvPr id="16" name="Group 12"/>
            <p:cNvGrpSpPr>
              <a:grpSpLocks/>
            </p:cNvGrpSpPr>
            <p:nvPr/>
          </p:nvGrpSpPr>
          <p:grpSpPr bwMode="auto">
            <a:xfrm>
              <a:off x="6657975" y="2725738"/>
              <a:ext cx="1238250" cy="1236662"/>
              <a:chOff x="802" y="845"/>
              <a:chExt cx="827" cy="826"/>
            </a:xfrm>
          </p:grpSpPr>
          <p:sp>
            <p:nvSpPr>
              <p:cNvPr id="28" name="Oval 13"/>
              <p:cNvSpPr>
                <a:spLocks noChangeArrowheads="1"/>
              </p:cNvSpPr>
              <p:nvPr/>
            </p:nvSpPr>
            <p:spPr bwMode="gray">
              <a:xfrm>
                <a:off x="802" y="845"/>
                <a:ext cx="827" cy="826"/>
              </a:xfrm>
              <a:prstGeom prst="ellipse">
                <a:avLst/>
              </a:prstGeom>
              <a:solidFill>
                <a:srgbClr val="F8F8F8"/>
              </a:solidFill>
              <a:ln w="38100">
                <a:solidFill>
                  <a:srgbClr val="A4E0CC"/>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9" name="Oval 14"/>
              <p:cNvSpPr>
                <a:spLocks noChangeArrowheads="1"/>
              </p:cNvSpPr>
              <p:nvPr/>
            </p:nvSpPr>
            <p:spPr bwMode="gray">
              <a:xfrm>
                <a:off x="836" y="879"/>
                <a:ext cx="758" cy="758"/>
              </a:xfrm>
              <a:prstGeom prst="ellipse">
                <a:avLst/>
              </a:prstGeom>
              <a:noFill/>
              <a:ln w="38100">
                <a:solidFill>
                  <a:srgbClr val="A4E0CC">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0" name="Oval 15"/>
              <p:cNvSpPr>
                <a:spLocks noChangeArrowheads="1"/>
              </p:cNvSpPr>
              <p:nvPr/>
            </p:nvSpPr>
            <p:spPr bwMode="gray">
              <a:xfrm>
                <a:off x="870" y="915"/>
                <a:ext cx="690" cy="690"/>
              </a:xfrm>
              <a:prstGeom prst="ellipse">
                <a:avLst/>
              </a:prstGeom>
              <a:noFill/>
              <a:ln w="38100">
                <a:solidFill>
                  <a:srgbClr val="A4E0CC">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17" name="Text Box 16"/>
            <p:cNvSpPr txBox="1">
              <a:spLocks noChangeArrowheads="1"/>
            </p:cNvSpPr>
            <p:nvPr/>
          </p:nvSpPr>
          <p:spPr bwMode="gray">
            <a:xfrm>
              <a:off x="6752369" y="3045754"/>
              <a:ext cx="1081087" cy="660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Không đặc hiệu</a:t>
              </a:r>
              <a:endParaRPr kumimoji="0" lang="en-US" altLang="en-US" sz="2000" b="1" i="0" u="none" strike="noStrike" kern="0" cap="none" spc="0" normalizeH="0" baseline="0" noProof="0" smtClean="0">
                <a:ln>
                  <a:noFill/>
                </a:ln>
                <a:solidFill>
                  <a:srgbClr val="080808"/>
                </a:solidFill>
                <a:effectLst/>
                <a:uLnTx/>
                <a:uFillTx/>
                <a:latin typeface="Times New Roman" panose="02020603050405020304" pitchFamily="18" charset="0"/>
                <a:cs typeface="Times New Roman" panose="02020603050405020304" pitchFamily="18" charset="0"/>
              </a:endParaRPr>
            </a:p>
          </p:txBody>
        </p:sp>
        <p:grpSp>
          <p:nvGrpSpPr>
            <p:cNvPr id="18" name="Group 19"/>
            <p:cNvGrpSpPr>
              <a:grpSpLocks/>
            </p:cNvGrpSpPr>
            <p:nvPr/>
          </p:nvGrpSpPr>
          <p:grpSpPr bwMode="auto">
            <a:xfrm>
              <a:off x="1066800" y="3868738"/>
              <a:ext cx="1238250" cy="1236662"/>
              <a:chOff x="802" y="845"/>
              <a:chExt cx="827" cy="826"/>
            </a:xfrm>
          </p:grpSpPr>
          <p:sp>
            <p:nvSpPr>
              <p:cNvPr id="25" name="Oval 20"/>
              <p:cNvSpPr>
                <a:spLocks noChangeArrowheads="1"/>
              </p:cNvSpPr>
              <p:nvPr/>
            </p:nvSpPr>
            <p:spPr bwMode="gray">
              <a:xfrm>
                <a:off x="802" y="845"/>
                <a:ext cx="827" cy="826"/>
              </a:xfrm>
              <a:prstGeom prst="ellipse">
                <a:avLst/>
              </a:prstGeom>
              <a:solidFill>
                <a:srgbClr val="F8F8F8"/>
              </a:solidFill>
              <a:ln w="38100">
                <a:solidFill>
                  <a:srgbClr val="A9CBE9"/>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6" name="Oval 21"/>
              <p:cNvSpPr>
                <a:spLocks noChangeArrowheads="1"/>
              </p:cNvSpPr>
              <p:nvPr/>
            </p:nvSpPr>
            <p:spPr bwMode="gray">
              <a:xfrm>
                <a:off x="836" y="879"/>
                <a:ext cx="758" cy="758"/>
              </a:xfrm>
              <a:prstGeom prst="ellipse">
                <a:avLst/>
              </a:prstGeom>
              <a:noFill/>
              <a:ln w="38100">
                <a:solidFill>
                  <a:srgbClr val="A9CBE9">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Oval 22"/>
              <p:cNvSpPr>
                <a:spLocks noChangeArrowheads="1"/>
              </p:cNvSpPr>
              <p:nvPr/>
            </p:nvSpPr>
            <p:spPr bwMode="gray">
              <a:xfrm>
                <a:off x="870" y="915"/>
                <a:ext cx="690" cy="690"/>
              </a:xfrm>
              <a:prstGeom prst="ellipse">
                <a:avLst/>
              </a:prstGeom>
              <a:noFill/>
              <a:ln w="38100">
                <a:solidFill>
                  <a:srgbClr val="A9CBE9">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19" name="Text Box 23"/>
            <p:cNvSpPr txBox="1">
              <a:spLocks noChangeArrowheads="1"/>
            </p:cNvSpPr>
            <p:nvPr/>
          </p:nvSpPr>
          <p:spPr bwMode="gray">
            <a:xfrm>
              <a:off x="1138238" y="4309336"/>
              <a:ext cx="1082675" cy="3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Tuyệt đối</a:t>
              </a:r>
              <a:endParaRPr kumimoji="0" lang="en-US" altLang="en-US" sz="2000" b="1" i="0" u="none" strike="noStrike" kern="0" cap="none" spc="0" normalizeH="0" baseline="0" noProof="0" smtClean="0">
                <a:ln>
                  <a:noFill/>
                </a:ln>
                <a:solidFill>
                  <a:srgbClr val="080808"/>
                </a:solidFill>
                <a:effectLst/>
                <a:uLnTx/>
                <a:uFillTx/>
                <a:latin typeface="Times New Roman" panose="02020603050405020304" pitchFamily="18" charset="0"/>
                <a:cs typeface="Times New Roman" panose="02020603050405020304" pitchFamily="18" charset="0"/>
              </a:endParaRPr>
            </a:p>
          </p:txBody>
        </p:sp>
        <p:grpSp>
          <p:nvGrpSpPr>
            <p:cNvPr id="20" name="Group 26"/>
            <p:cNvGrpSpPr>
              <a:grpSpLocks/>
            </p:cNvGrpSpPr>
            <p:nvPr/>
          </p:nvGrpSpPr>
          <p:grpSpPr bwMode="auto">
            <a:xfrm>
              <a:off x="6657975" y="4935538"/>
              <a:ext cx="1238250" cy="1236662"/>
              <a:chOff x="802" y="845"/>
              <a:chExt cx="827" cy="826"/>
            </a:xfrm>
          </p:grpSpPr>
          <p:sp>
            <p:nvSpPr>
              <p:cNvPr id="22" name="Oval 27"/>
              <p:cNvSpPr>
                <a:spLocks noChangeArrowheads="1"/>
              </p:cNvSpPr>
              <p:nvPr/>
            </p:nvSpPr>
            <p:spPr bwMode="gray">
              <a:xfrm>
                <a:off x="802" y="845"/>
                <a:ext cx="827" cy="826"/>
              </a:xfrm>
              <a:prstGeom prst="ellipse">
                <a:avLst/>
              </a:prstGeom>
              <a:solidFill>
                <a:srgbClr val="F8F8F8"/>
              </a:solidFill>
              <a:ln w="38100">
                <a:solidFill>
                  <a:srgbClr val="E8B888"/>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 name="Oval 28"/>
              <p:cNvSpPr>
                <a:spLocks noChangeArrowheads="1"/>
              </p:cNvSpPr>
              <p:nvPr/>
            </p:nvSpPr>
            <p:spPr bwMode="gray">
              <a:xfrm>
                <a:off x="836" y="879"/>
                <a:ext cx="758" cy="758"/>
              </a:xfrm>
              <a:prstGeom prst="ellipse">
                <a:avLst/>
              </a:prstGeom>
              <a:noFill/>
              <a:ln w="38100">
                <a:solidFill>
                  <a:srgbClr val="E8B888">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 name="Oval 29"/>
              <p:cNvSpPr>
                <a:spLocks noChangeArrowheads="1"/>
              </p:cNvSpPr>
              <p:nvPr/>
            </p:nvSpPr>
            <p:spPr bwMode="gray">
              <a:xfrm>
                <a:off x="870" y="915"/>
                <a:ext cx="690" cy="690"/>
              </a:xfrm>
              <a:prstGeom prst="ellipse">
                <a:avLst/>
              </a:prstGeom>
              <a:noFill/>
              <a:ln w="38100">
                <a:solidFill>
                  <a:srgbClr val="E8B888">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21" name="Text Box 30"/>
            <p:cNvSpPr txBox="1">
              <a:spLocks noChangeArrowheads="1"/>
            </p:cNvSpPr>
            <p:nvPr/>
          </p:nvSpPr>
          <p:spPr bwMode="gray">
            <a:xfrm>
              <a:off x="6729413" y="5374110"/>
              <a:ext cx="1081087" cy="660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Tương đối</a:t>
              </a:r>
              <a:endParaRPr kumimoji="0" lang="en-US" altLang="en-US" sz="2000" b="1" i="0" u="none" strike="noStrike" kern="0" cap="none" spc="0" normalizeH="0" baseline="0" noProof="0" smtClean="0">
                <a:ln>
                  <a:noFill/>
                </a:ln>
                <a:solidFill>
                  <a:srgbClr val="080808"/>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402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754" y="5608320"/>
            <a:ext cx="8229600" cy="1097280"/>
          </a:xfrm>
        </p:spPr>
        <p:txBody>
          <a:bodyPr/>
          <a:lstStyle/>
          <a:p>
            <a:pPr>
              <a:lnSpc>
                <a:spcPct val="100000"/>
              </a:lnSpc>
            </a:pPr>
            <a:r>
              <a:rPr lang="en-US" sz="2400" b="1" smtClean="0">
                <a:solidFill>
                  <a:schemeClr val="tx1"/>
                </a:solidFill>
                <a:effectLst/>
                <a:latin typeface="Times New Roman" panose="02020603050405020304" pitchFamily="18" charset="0"/>
                <a:ea typeface="+mn-ea"/>
                <a:cs typeface="Times New Roman" panose="02020603050405020304" pitchFamily="18" charset="0"/>
              </a:rPr>
              <a:t>“Suy giảm miễn dịch (hay </a:t>
            </a:r>
            <a:r>
              <a:rPr lang="en-US" sz="2400" b="1">
                <a:solidFill>
                  <a:schemeClr val="tx1"/>
                </a:solidFill>
                <a:effectLst/>
                <a:latin typeface="Times New Roman" panose="02020603050405020304" pitchFamily="18" charset="0"/>
                <a:ea typeface="+mn-ea"/>
                <a:cs typeface="Times New Roman" panose="02020603050405020304" pitchFamily="18" charset="0"/>
              </a:rPr>
              <a:t>thiểu năng miễn dịch) là trạng thái đáp ứng miễn dịch không đạt yêu cầu cơ thể, hệ thống miễn dịch không hoàn chỉnh một phần hay </a:t>
            </a:r>
            <a:r>
              <a:rPr lang="en-US" sz="2400" b="1">
                <a:solidFill>
                  <a:schemeClr val="tx1"/>
                </a:solidFill>
                <a:effectLst/>
                <a:latin typeface="Times New Roman" panose="02020603050405020304" pitchFamily="18" charset="0"/>
                <a:cs typeface="Times New Roman" panose="02020603050405020304" pitchFamily="18" charset="0"/>
              </a:rPr>
              <a:t>toàn bộ</a:t>
            </a:r>
            <a:r>
              <a:rPr lang="en-US" sz="2400" b="1" smtClean="0">
                <a:solidFill>
                  <a:schemeClr val="tx1"/>
                </a:solidFill>
                <a:effectLst/>
                <a:latin typeface="Times New Roman" panose="02020603050405020304" pitchFamily="18" charset="0"/>
                <a:cs typeface="Times New Roman" panose="02020603050405020304" pitchFamily="18" charset="0"/>
              </a:rPr>
              <a:t>.”</a:t>
            </a:r>
            <a:endParaRPr lang="en-US" sz="2400" b="1">
              <a:solidFill>
                <a:schemeClr val="tx1"/>
              </a:solidFill>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2274568" y="1010405"/>
            <a:ext cx="4313238" cy="563562"/>
            <a:chOff x="2212975" y="2233613"/>
            <a:chExt cx="4313238" cy="563562"/>
          </a:xfrm>
        </p:grpSpPr>
        <p:cxnSp>
          <p:nvCxnSpPr>
            <p:cNvPr id="9" name="AutoShape 22"/>
            <p:cNvCxnSpPr>
              <a:cxnSpLocks noChangeShapeType="1"/>
            </p:cNvCxnSpPr>
            <p:nvPr/>
          </p:nvCxnSpPr>
          <p:spPr bwMode="auto">
            <a:xfrm rot="5400000">
              <a:off x="3051969" y="1394619"/>
              <a:ext cx="563562" cy="2241550"/>
            </a:xfrm>
            <a:prstGeom prst="bentConnector3">
              <a:avLst>
                <a:gd name="adj1" fmla="val 49861"/>
              </a:avLst>
            </a:prstGeom>
            <a:noFill/>
            <a:ln w="9525">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23"/>
            <p:cNvCxnSpPr>
              <a:cxnSpLocks noChangeShapeType="1"/>
            </p:cNvCxnSpPr>
            <p:nvPr/>
          </p:nvCxnSpPr>
          <p:spPr bwMode="auto">
            <a:xfrm rot="16200000" flipH="1">
              <a:off x="5208588" y="1479550"/>
              <a:ext cx="563562" cy="2071688"/>
            </a:xfrm>
            <a:prstGeom prst="bentConnector3">
              <a:avLst>
                <a:gd name="adj1" fmla="val 49861"/>
              </a:avLst>
            </a:prstGeom>
            <a:noFill/>
            <a:ln w="9525">
              <a:solidFill>
                <a:srgbClr val="808080"/>
              </a:solidFill>
              <a:miter lim="800000"/>
              <a:headEnd/>
              <a:tailEnd type="triangle" w="med" len="med"/>
            </a:ln>
            <a:extLst>
              <a:ext uri="{909E8E84-426E-40DD-AFC4-6F175D3DCCD1}">
                <a14:hiddenFill xmlns:a14="http://schemas.microsoft.com/office/drawing/2010/main">
                  <a:noFill/>
                </a14:hiddenFill>
              </a:ext>
            </a:extLst>
          </p:spPr>
        </p:cxnSp>
      </p:grpSp>
      <p:grpSp>
        <p:nvGrpSpPr>
          <p:cNvPr id="18" name="Group 17"/>
          <p:cNvGrpSpPr/>
          <p:nvPr/>
        </p:nvGrpSpPr>
        <p:grpSpPr>
          <a:xfrm>
            <a:off x="301209" y="1533970"/>
            <a:ext cx="4105705" cy="3752594"/>
            <a:chOff x="914400" y="2768600"/>
            <a:chExt cx="2295525" cy="3559958"/>
          </a:xfrm>
        </p:grpSpPr>
        <p:grpSp>
          <p:nvGrpSpPr>
            <p:cNvPr id="19" name="Group 15"/>
            <p:cNvGrpSpPr>
              <a:grpSpLocks/>
            </p:cNvGrpSpPr>
            <p:nvPr/>
          </p:nvGrpSpPr>
          <p:grpSpPr bwMode="auto">
            <a:xfrm>
              <a:off x="914400" y="2768600"/>
              <a:ext cx="2295525" cy="3470275"/>
              <a:chOff x="576" y="1744"/>
              <a:chExt cx="1446" cy="2186"/>
            </a:xfrm>
          </p:grpSpPr>
          <p:sp>
            <p:nvSpPr>
              <p:cNvPr id="21" name="AutoShape 16"/>
              <p:cNvSpPr>
                <a:spLocks noChangeArrowheads="1"/>
              </p:cNvSpPr>
              <p:nvPr/>
            </p:nvSpPr>
            <p:spPr bwMode="auto">
              <a:xfrm>
                <a:off x="576" y="1942"/>
                <a:ext cx="1446" cy="1988"/>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AutoShape 17"/>
              <p:cNvSpPr>
                <a:spLocks noChangeArrowheads="1"/>
              </p:cNvSpPr>
              <p:nvPr/>
            </p:nvSpPr>
            <p:spPr bwMode="gray">
              <a:xfrm>
                <a:off x="708" y="1744"/>
                <a:ext cx="1174" cy="44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 name="AutoShape 18"/>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 name="AutoShape 19"/>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5" name="Text Box 20"/>
              <p:cNvSpPr txBox="1">
                <a:spLocks noChangeArrowheads="1"/>
              </p:cNvSpPr>
              <p:nvPr/>
            </p:nvSpPr>
            <p:spPr bwMode="gray">
              <a:xfrm>
                <a:off x="874" y="1791"/>
                <a:ext cx="84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SGMD bẩm sinh</a:t>
                </a:r>
              </a:p>
            </p:txBody>
          </p:sp>
        </p:grpSp>
        <p:sp>
          <p:nvSpPr>
            <p:cNvPr id="20" name="Rectangle 19"/>
            <p:cNvSpPr/>
            <p:nvPr/>
          </p:nvSpPr>
          <p:spPr>
            <a:xfrm>
              <a:off x="914400" y="3568562"/>
              <a:ext cx="2295525" cy="2759996"/>
            </a:xfrm>
            <a:prstGeom prst="rect">
              <a:avLst/>
            </a:prstGeom>
          </p:spPr>
          <p:txBody>
            <a:bodyPr wrap="square">
              <a:spAutoFit/>
            </a:bodyPr>
            <a:lstStyle/>
            <a:p>
              <a:pPr marR="0" lvl="0" defTabSz="914400" eaLnBrk="1" fontAlgn="base" latinLnBrk="0" hangingPunct="1">
                <a:lnSpc>
                  <a:spcPct val="100000"/>
                </a:lnSpc>
                <a:spcBef>
                  <a:spcPct val="0"/>
                </a:spcBef>
                <a:spcAft>
                  <a:spcPct val="0"/>
                </a:spcAft>
                <a:buClrTx/>
                <a:buSzTx/>
                <a:tabLst/>
                <a:defRPr/>
              </a:pPr>
              <a:r>
                <a:rPr lang="en-US" sz="2400" kern="0" smtClean="0">
                  <a:solidFill>
                    <a:srgbClr val="000000"/>
                  </a:solidFill>
                  <a:latin typeface="Times New Roman" panose="02020603050405020304" pitchFamily="18" charset="0"/>
                  <a:cs typeface="Times New Roman" panose="02020603050405020304" pitchFamily="18" charset="0"/>
                </a:rPr>
                <a:t>- SGMD </a:t>
              </a: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nặng phối hợp (SCID)</a:t>
              </a:r>
            </a:p>
            <a:p>
              <a:pPr lvl="0" fontAlgn="base">
                <a:spcBef>
                  <a:spcPct val="0"/>
                </a:spcBef>
                <a:spcAft>
                  <a:spcPct val="0"/>
                </a:spcAft>
              </a:pPr>
              <a:r>
                <a:rPr lang="en-US" sz="2400" kern="0" smtClean="0">
                  <a:solidFill>
                    <a:srgbClr val="000000"/>
                  </a:solidFill>
                  <a:latin typeface="Times New Roman" panose="02020603050405020304" pitchFamily="18" charset="0"/>
                  <a:cs typeface="Times New Roman" panose="02020603050405020304" pitchFamily="18" charset="0"/>
                </a:rPr>
                <a:t>- SGMD </a:t>
              </a: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bẩm sinh dòng T</a:t>
              </a:r>
            </a:p>
            <a:p>
              <a:pPr lvl="0" fontAlgn="base">
                <a:spcBef>
                  <a:spcPct val="0"/>
                </a:spcBef>
                <a:spcAft>
                  <a:spcPct val="0"/>
                </a:spcAft>
              </a:pPr>
              <a:r>
                <a:rPr lang="en-US" sz="2400" kern="0" smtClean="0">
                  <a:solidFill>
                    <a:srgbClr val="000000"/>
                  </a:solidFill>
                  <a:latin typeface="Times New Roman" panose="02020603050405020304" pitchFamily="18" charset="0"/>
                  <a:cs typeface="Times New Roman" panose="02020603050405020304" pitchFamily="18" charset="0"/>
                </a:rPr>
                <a:t>- SGMD</a:t>
              </a: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bẩm sinh dòng B</a:t>
              </a:r>
            </a:p>
            <a:p>
              <a:pPr lvl="0" fontAlgn="base">
                <a:spcBef>
                  <a:spcPct val="0"/>
                </a:spcBef>
                <a:spcAft>
                  <a:spcPct val="0"/>
                </a:spcAft>
              </a:pPr>
              <a:r>
                <a:rPr lang="en-US" sz="2400" kern="0" smtClean="0">
                  <a:solidFill>
                    <a:srgbClr val="000000"/>
                  </a:solidFill>
                  <a:latin typeface="Times New Roman" panose="02020603050405020304" pitchFamily="18" charset="0"/>
                  <a:cs typeface="Times New Roman" panose="02020603050405020304" pitchFamily="18" charset="0"/>
                </a:rPr>
                <a:t>- SGMD</a:t>
              </a: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bẩm sinh dòng các tế bào thực bào và sản xuất bổ thể gây giảm tế bào thực bào và thiếu hụt bổ thể</a:t>
              </a:r>
            </a:p>
          </p:txBody>
        </p:sp>
      </p:grpSp>
      <p:grpSp>
        <p:nvGrpSpPr>
          <p:cNvPr id="44" name="Group 43"/>
          <p:cNvGrpSpPr/>
          <p:nvPr/>
        </p:nvGrpSpPr>
        <p:grpSpPr>
          <a:xfrm>
            <a:off x="4724400" y="1533970"/>
            <a:ext cx="4191000" cy="3658058"/>
            <a:chOff x="3424238" y="2361883"/>
            <a:chExt cx="2295525" cy="3446780"/>
          </a:xfrm>
        </p:grpSpPr>
        <p:sp>
          <p:nvSpPr>
            <p:cNvPr id="45" name="AutoShape 4"/>
            <p:cNvSpPr>
              <a:spLocks noChangeArrowheads="1"/>
            </p:cNvSpPr>
            <p:nvPr/>
          </p:nvSpPr>
          <p:spPr bwMode="auto">
            <a:xfrm>
              <a:off x="3424238" y="2652713"/>
              <a:ext cx="2295525" cy="3155950"/>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6" name="AutoShape 5"/>
            <p:cNvSpPr>
              <a:spLocks noChangeArrowheads="1"/>
            </p:cNvSpPr>
            <p:nvPr/>
          </p:nvSpPr>
          <p:spPr bwMode="gray">
            <a:xfrm>
              <a:off x="3657598" y="2361883"/>
              <a:ext cx="1790253" cy="695287"/>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7" name="Text Box 13"/>
            <p:cNvSpPr txBox="1">
              <a:spLocks noChangeArrowheads="1"/>
            </p:cNvSpPr>
            <p:nvPr/>
          </p:nvSpPr>
          <p:spPr bwMode="gray">
            <a:xfrm>
              <a:off x="3934818" y="2411225"/>
              <a:ext cx="1309287" cy="5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SGMD</a:t>
              </a:r>
              <a:r>
                <a:rPr kumimoji="0" lang="en-US" altLang="en-US" sz="2400" b="1" i="0" u="none" strike="noStrike" kern="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mắc phải</a:t>
              </a:r>
              <a:endParaRPr kumimoji="0" lang="en-US" altLang="en-US" sz="2400" b="1" i="0" u="none" strike="noStrike" kern="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8" name="Text Box 22"/>
            <p:cNvSpPr txBox="1">
              <a:spLocks noChangeArrowheads="1"/>
            </p:cNvSpPr>
            <p:nvPr/>
          </p:nvSpPr>
          <p:spPr bwMode="auto">
            <a:xfrm>
              <a:off x="3505200" y="2886074"/>
              <a:ext cx="2133600" cy="4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49" name="AutoShape 18"/>
          <p:cNvSpPr>
            <a:spLocks noChangeArrowheads="1"/>
          </p:cNvSpPr>
          <p:nvPr/>
        </p:nvSpPr>
        <p:spPr bwMode="auto">
          <a:xfrm flipH="1">
            <a:off x="5365702" y="1745862"/>
            <a:ext cx="127771" cy="121322"/>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 name="AutoShape 18"/>
          <p:cNvSpPr>
            <a:spLocks noChangeArrowheads="1"/>
          </p:cNvSpPr>
          <p:nvPr/>
        </p:nvSpPr>
        <p:spPr bwMode="auto">
          <a:xfrm flipH="1">
            <a:off x="8161992" y="1750374"/>
            <a:ext cx="127771" cy="121322"/>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2" name="Rectangle 51"/>
          <p:cNvSpPr/>
          <p:nvPr/>
        </p:nvSpPr>
        <p:spPr>
          <a:xfrm>
            <a:off x="5037546" y="2444840"/>
            <a:ext cx="3494322" cy="2308324"/>
          </a:xfrm>
          <a:prstGeom prst="rect">
            <a:avLst/>
          </a:prstGeom>
        </p:spPr>
        <p:txBody>
          <a:bodyPr wrap="square">
            <a:spAutoFit/>
          </a:bodyPr>
          <a:lstStyle/>
          <a:p>
            <a:pPr lvl="0" fontAlgn="base">
              <a:spcBef>
                <a:spcPct val="0"/>
              </a:spcBef>
              <a:spcAft>
                <a:spcPct val="0"/>
              </a:spcAft>
            </a:pPr>
            <a:r>
              <a:rPr lang="en-US" sz="2400" kern="0" smtClean="0">
                <a:solidFill>
                  <a:srgbClr val="000000"/>
                </a:solidFill>
                <a:latin typeface="Times New Roman" panose="02020603050405020304" pitchFamily="18" charset="0"/>
                <a:cs typeface="Times New Roman" panose="02020603050405020304" pitchFamily="18" charset="0"/>
              </a:rPr>
              <a:t>- SGMD </a:t>
            </a:r>
            <a:r>
              <a:rPr lang="en-US" sz="2400">
                <a:latin typeface="Times New Roman" panose="02020603050405020304" pitchFamily="18" charset="0"/>
                <a:cs typeface="Times New Roman" panose="02020603050405020304" pitchFamily="18" charset="0"/>
              </a:rPr>
              <a:t>thứ phát do suy dinh </a:t>
            </a:r>
            <a:r>
              <a:rPr lang="en-US" sz="2400" smtClean="0">
                <a:latin typeface="Times New Roman" panose="02020603050405020304" pitchFamily="18" charset="0"/>
                <a:cs typeface="Times New Roman" panose="02020603050405020304" pitchFamily="18" charset="0"/>
              </a:rPr>
              <a:t>dưỡng</a:t>
            </a:r>
            <a:endPar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sz="2400" kern="0" smtClean="0">
                <a:solidFill>
                  <a:srgbClr val="000000"/>
                </a:solidFill>
                <a:latin typeface="Times New Roman" panose="02020603050405020304" pitchFamily="18" charset="0"/>
                <a:cs typeface="Times New Roman" panose="02020603050405020304" pitchFamily="18" charset="0"/>
              </a:rPr>
              <a:t>- SGMD </a:t>
            </a:r>
            <a:r>
              <a:rPr lang="en-US" sz="2400">
                <a:latin typeface="Times New Roman" panose="02020603050405020304" pitchFamily="18" charset="0"/>
                <a:cs typeface="Times New Roman" panose="02020603050405020304" pitchFamily="18" charset="0"/>
              </a:rPr>
              <a:t>thứ phát do nhiễm </a:t>
            </a:r>
            <a:r>
              <a:rPr lang="en-US" sz="2400" smtClean="0">
                <a:latin typeface="Times New Roman" panose="02020603050405020304" pitchFamily="18" charset="0"/>
                <a:cs typeface="Times New Roman" panose="02020603050405020304" pitchFamily="18" charset="0"/>
              </a:rPr>
              <a:t>trùng</a:t>
            </a:r>
          </a:p>
          <a:p>
            <a:pPr lvl="0" fontAlgn="base">
              <a:spcBef>
                <a:spcPct val="0"/>
              </a:spcBef>
              <a:spcAft>
                <a:spcPct val="0"/>
              </a:spcAft>
            </a:pPr>
            <a:r>
              <a:rPr lang="en-US" sz="2400" kern="0" smtClean="0">
                <a:solidFill>
                  <a:srgbClr val="000000"/>
                </a:solidFill>
                <a:latin typeface="Times New Roman" panose="02020603050405020304" pitchFamily="18" charset="0"/>
                <a:cs typeface="Times New Roman" panose="02020603050405020304" pitchFamily="18" charset="0"/>
              </a:rPr>
              <a:t>- SGMD</a:t>
            </a:r>
            <a:r>
              <a:rPr kumimoji="0" 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thứ phát do một số bệnh </a:t>
            </a:r>
            <a:r>
              <a:rPr lang="en-US" sz="2400" smtClean="0">
                <a:latin typeface="Times New Roman" panose="02020603050405020304" pitchFamily="18" charset="0"/>
                <a:cs typeface="Times New Roman" panose="02020603050405020304" pitchFamily="18" charset="0"/>
              </a:rPr>
              <a:t>khác</a:t>
            </a:r>
          </a:p>
        </p:txBody>
      </p:sp>
      <p:grpSp>
        <p:nvGrpSpPr>
          <p:cNvPr id="53" name="Group 52"/>
          <p:cNvGrpSpPr/>
          <p:nvPr/>
        </p:nvGrpSpPr>
        <p:grpSpPr>
          <a:xfrm>
            <a:off x="2274568" y="457200"/>
            <a:ext cx="4354164" cy="598619"/>
            <a:chOff x="5907238" y="2001084"/>
            <a:chExt cx="2235039" cy="287337"/>
          </a:xfrm>
        </p:grpSpPr>
        <p:sp>
          <p:nvSpPr>
            <p:cNvPr id="54" name="AutoShape 9"/>
            <p:cNvSpPr>
              <a:spLocks noChangeArrowheads="1"/>
            </p:cNvSpPr>
            <p:nvPr/>
          </p:nvSpPr>
          <p:spPr bwMode="gray">
            <a:xfrm>
              <a:off x="5907238" y="2001084"/>
              <a:ext cx="2235039"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55" name="AutoShape 10"/>
            <p:cNvSpPr>
              <a:spLocks noChangeArrowheads="1"/>
            </p:cNvSpPr>
            <p:nvPr/>
          </p:nvSpPr>
          <p:spPr bwMode="auto">
            <a:xfrm flipH="1">
              <a:off x="7978993" y="2106822"/>
              <a:ext cx="71438" cy="65128"/>
            </a:xfrm>
            <a:prstGeom prst="octagon">
              <a:avLst>
                <a:gd name="adj" fmla="val 29287"/>
              </a:avLst>
            </a:prstGeom>
            <a:solidFill>
              <a:srgbClr val="6FC5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56" name="AutoShape 11"/>
            <p:cNvSpPr>
              <a:spLocks noChangeArrowheads="1"/>
            </p:cNvSpPr>
            <p:nvPr/>
          </p:nvSpPr>
          <p:spPr bwMode="auto">
            <a:xfrm flipH="1">
              <a:off x="5962868" y="2112189"/>
              <a:ext cx="71437" cy="65128"/>
            </a:xfrm>
            <a:prstGeom prst="octagon">
              <a:avLst>
                <a:gd name="adj" fmla="val 29287"/>
              </a:avLst>
            </a:prstGeom>
            <a:solidFill>
              <a:srgbClr val="6FC5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57" name="Text Box 14"/>
            <p:cNvSpPr txBox="1">
              <a:spLocks noChangeArrowheads="1"/>
            </p:cNvSpPr>
            <p:nvPr/>
          </p:nvSpPr>
          <p:spPr bwMode="gray">
            <a:xfrm>
              <a:off x="6114645" y="2033953"/>
              <a:ext cx="182022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SUY</a:t>
              </a:r>
              <a:r>
                <a:rPr kumimoji="0" lang="en-US" altLang="en-US" sz="2400" b="1" i="0" u="none" strike="noStrike" kern="0" cap="none" spc="0" normalizeH="0" noProof="0" smtClean="0">
                  <a:ln>
                    <a:noFill/>
                  </a:ln>
                  <a:solidFill>
                    <a:srgbClr val="FFFFFF"/>
                  </a:solidFill>
                  <a:effectLst/>
                  <a:uLnTx/>
                  <a:uFillTx/>
                  <a:latin typeface="Times New Roman" panose="02020603050405020304" pitchFamily="18" charset="0"/>
                  <a:cs typeface="Times New Roman" panose="02020603050405020304" pitchFamily="18" charset="0"/>
                </a:rPr>
                <a:t> GIẢM MIỄN DỊCH</a:t>
              </a:r>
              <a:endPar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834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animBg="1"/>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5" name="Rectangle 4"/>
          <p:cNvSpPr/>
          <p:nvPr/>
        </p:nvSpPr>
        <p:spPr>
          <a:xfrm>
            <a:off x="1333500" y="228600"/>
            <a:ext cx="66675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5800"/>
              </a:lnSpc>
              <a:spcBef>
                <a:spcPct val="0"/>
              </a:spcBef>
            </a:pPr>
            <a:r>
              <a:rPr lang="en-US" sz="4800" b="1">
                <a:solidFill>
                  <a:srgbClr val="FF0000"/>
                </a:solidFill>
                <a:latin typeface="Times New Roman" panose="02020603050405020304" pitchFamily="18" charset="0"/>
                <a:ea typeface="+mj-ea"/>
                <a:cs typeface="Times New Roman" panose="02020603050405020304" pitchFamily="18" charset="0"/>
              </a:rPr>
              <a:t>BỆNH TỰ MIỄN DỊCH</a:t>
            </a:r>
          </a:p>
        </p:txBody>
      </p:sp>
      <p:sp>
        <p:nvSpPr>
          <p:cNvPr id="7" name="Rectangle 6"/>
          <p:cNvSpPr/>
          <p:nvPr/>
        </p:nvSpPr>
        <p:spPr>
          <a:xfrm>
            <a:off x="381000" y="1752600"/>
            <a:ext cx="1905000" cy="6096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smtClean="0">
                <a:latin typeface="Times New Roman" panose="02020603050405020304" pitchFamily="18" charset="0"/>
                <a:cs typeface="Times New Roman" panose="02020603050405020304" pitchFamily="18" charset="0"/>
              </a:rPr>
              <a:t>BỘ MÁY MIỄN DỊCH</a:t>
            </a:r>
            <a:endParaRPr lang="en-US" sz="2000" b="1">
              <a:latin typeface="Times New Roman" pitchFamily="18" charset="0"/>
              <a:cs typeface="Times New Roman" panose="02020603050405020304" pitchFamily="18" charset="0"/>
            </a:endParaRPr>
          </a:p>
        </p:txBody>
      </p:sp>
      <p:cxnSp>
        <p:nvCxnSpPr>
          <p:cNvPr id="9" name="Straight Arrow Connector 8"/>
          <p:cNvCxnSpPr>
            <a:stCxn id="7" idx="3"/>
          </p:cNvCxnSpPr>
          <p:nvPr/>
        </p:nvCxnSpPr>
        <p:spPr>
          <a:xfrm>
            <a:off x="2286000" y="20574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99509" y="1752600"/>
            <a:ext cx="1496291" cy="6096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smtClean="0">
                <a:latin typeface="Times New Roman" panose="02020603050405020304" pitchFamily="18" charset="0"/>
                <a:cs typeface="Times New Roman" panose="02020603050405020304" pitchFamily="18" charset="0"/>
              </a:rPr>
              <a:t>KHÁNG THỂ</a:t>
            </a:r>
            <a:endParaRPr lang="en-US" sz="2000" b="1">
              <a:latin typeface="Times New Roman" pitchFamily="18" charset="0"/>
              <a:cs typeface="Times New Roman" panose="02020603050405020304" pitchFamily="18" charset="0"/>
            </a:endParaRPr>
          </a:p>
        </p:txBody>
      </p:sp>
      <p:cxnSp>
        <p:nvCxnSpPr>
          <p:cNvPr id="14" name="Straight Arrow Connector 13"/>
          <p:cNvCxnSpPr>
            <a:stCxn id="13" idx="3"/>
            <a:endCxn id="16" idx="1"/>
          </p:cNvCxnSpPr>
          <p:nvPr/>
        </p:nvCxnSpPr>
        <p:spPr>
          <a:xfrm>
            <a:off x="4495800" y="2057400"/>
            <a:ext cx="1828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4600" y="1752600"/>
            <a:ext cx="2590800" cy="6096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smtClean="0">
                <a:latin typeface="Times New Roman" panose="02020603050405020304" pitchFamily="18" charset="0"/>
                <a:cs typeface="Times New Roman" panose="02020603050405020304" pitchFamily="18" charset="0"/>
              </a:rPr>
              <a:t>BỘ PHẬN CƠ THỂ</a:t>
            </a:r>
            <a:endParaRPr lang="en-US" sz="2000" b="1">
              <a:latin typeface="Times New Roman" pitchFamily="18" charset="0"/>
              <a:cs typeface="Times New Roman" panose="02020603050405020304" pitchFamily="18" charset="0"/>
            </a:endParaRPr>
          </a:p>
        </p:txBody>
      </p:sp>
      <p:sp>
        <p:nvSpPr>
          <p:cNvPr id="21" name="TextBox 20"/>
          <p:cNvSpPr txBox="1"/>
          <p:nvPr/>
        </p:nvSpPr>
        <p:spPr>
          <a:xfrm>
            <a:off x="4724400" y="1676400"/>
            <a:ext cx="1676400" cy="369332"/>
          </a:xfrm>
          <a:prstGeom prst="rect">
            <a:avLst/>
          </a:prstGeom>
          <a:noFill/>
        </p:spPr>
        <p:txBody>
          <a:bodyPr wrap="square" rtlCol="0">
            <a:spAutoFit/>
          </a:bodyPr>
          <a:lstStyle/>
          <a:p>
            <a:r>
              <a:rPr lang="en-US" i="1" smtClean="0">
                <a:latin typeface="Times New Roman" panose="02020603050405020304" pitchFamily="18" charset="0"/>
                <a:cs typeface="Times New Roman" pitchFamily="18" charset="0"/>
              </a:rPr>
              <a:t>CHỐNG LẠI</a:t>
            </a:r>
            <a:endParaRPr lang="en-US" i="1">
              <a:latin typeface="Times New Roman" pitchFamily="18" charset="0"/>
              <a:cs typeface="Times New Roman" pitchFamily="18" charset="0"/>
            </a:endParaRPr>
          </a:p>
        </p:txBody>
      </p:sp>
      <p:cxnSp>
        <p:nvCxnSpPr>
          <p:cNvPr id="24" name="Straight Arrow Connector 23"/>
          <p:cNvCxnSpPr/>
          <p:nvPr/>
        </p:nvCxnSpPr>
        <p:spPr>
          <a:xfrm flipV="1">
            <a:off x="2008908" y="3429000"/>
            <a:ext cx="619992"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656609" y="2971800"/>
            <a:ext cx="6258791" cy="727364"/>
          </a:xfrm>
          <a:prstGeom prst="rect">
            <a:avLst/>
          </a:prstGeom>
          <a:noFill/>
          <a:ln w="57150">
            <a:solidFill>
              <a:schemeClr val="accent5">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r>
              <a:rPr lang="vi-VN" sz="2000" kern="0">
                <a:solidFill>
                  <a:srgbClr val="000000"/>
                </a:solidFill>
                <a:latin typeface="Times New Roman" panose="02020603050405020304" pitchFamily="18" charset="0"/>
                <a:cs typeface="Times New Roman" panose="02020603050405020304" pitchFamily="18" charset="0"/>
              </a:rPr>
              <a:t>Cấu tạo cơ thể có những tổ chức ở vị trí</a:t>
            </a:r>
            <a:r>
              <a:rPr lang="en-US" sz="2000" kern="0">
                <a:solidFill>
                  <a:srgbClr val="000000"/>
                </a:solidFill>
                <a:latin typeface="Times New Roman" panose="02020603050405020304" pitchFamily="18" charset="0"/>
                <a:cs typeface="Times New Roman" panose="02020603050405020304" pitchFamily="18" charset="0"/>
              </a:rPr>
              <a:t> </a:t>
            </a:r>
            <a:r>
              <a:rPr lang="vi-VN" sz="2000" kern="0">
                <a:solidFill>
                  <a:srgbClr val="000000"/>
                </a:solidFill>
                <a:latin typeface="Times New Roman" panose="02020603050405020304" pitchFamily="18" charset="0"/>
                <a:cs typeface="Times New Roman" panose="02020603050405020304" pitchFamily="18" charset="0"/>
              </a:rPr>
              <a:t>biệt </a:t>
            </a:r>
            <a:r>
              <a:rPr lang="vi-VN" sz="2000" kern="0" smtClean="0">
                <a:solidFill>
                  <a:srgbClr val="000000"/>
                </a:solidFill>
                <a:latin typeface="Times New Roman" panose="02020603050405020304" pitchFamily="18" charset="0"/>
                <a:cs typeface="Times New Roman" panose="02020603050405020304" pitchFamily="18" charset="0"/>
              </a:rPr>
              <a:t>lập</a:t>
            </a:r>
            <a:r>
              <a:rPr lang="en-US" sz="2000" kern="0" smtClean="0">
                <a:solidFill>
                  <a:srgbClr val="000000"/>
                </a:solidFill>
                <a:latin typeface="Times New Roman" panose="02020603050405020304" pitchFamily="18" charset="0"/>
                <a:cs typeface="Times New Roman" panose="02020603050405020304" pitchFamily="18" charset="0"/>
              </a:rPr>
              <a:t> </a:t>
            </a:r>
            <a:r>
              <a:rPr lang="vi-VN" sz="2000" kern="0" smtClean="0">
                <a:solidFill>
                  <a:srgbClr val="000000"/>
                </a:solidFill>
                <a:latin typeface="Times New Roman" panose="02020603050405020304" pitchFamily="18" charset="0"/>
                <a:cs typeface="Times New Roman" panose="02020603050405020304" pitchFamily="18" charset="0"/>
              </a:rPr>
              <a:t>không tiếp</a:t>
            </a:r>
            <a:endParaRPr lang="en-US" sz="2000" kern="0" smtClean="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vi-VN" sz="2000" kern="0" smtClean="0">
                <a:solidFill>
                  <a:srgbClr val="000000"/>
                </a:solidFill>
                <a:latin typeface="Times New Roman" panose="02020603050405020304" pitchFamily="18" charset="0"/>
                <a:cs typeface="Times New Roman" panose="02020603050405020304" pitchFamily="18" charset="0"/>
              </a:rPr>
              <a:t> </a:t>
            </a:r>
            <a:r>
              <a:rPr lang="vi-VN" sz="2000" kern="0">
                <a:solidFill>
                  <a:srgbClr val="000000"/>
                </a:solidFill>
                <a:latin typeface="Times New Roman" panose="02020603050405020304" pitchFamily="18" charset="0"/>
                <a:cs typeface="Times New Roman" panose="02020603050405020304" pitchFamily="18" charset="0"/>
              </a:rPr>
              <a:t>xúc với hệ thống</a:t>
            </a:r>
            <a:r>
              <a:rPr lang="en-US" sz="2000" kern="0">
                <a:solidFill>
                  <a:srgbClr val="000000"/>
                </a:solidFill>
                <a:latin typeface="Times New Roman" panose="02020603050405020304" pitchFamily="18" charset="0"/>
                <a:cs typeface="Times New Roman" panose="02020603050405020304" pitchFamily="18" charset="0"/>
              </a:rPr>
              <a:t> </a:t>
            </a:r>
            <a:r>
              <a:rPr lang="vi-VN" sz="2000" kern="0">
                <a:solidFill>
                  <a:srgbClr val="000000"/>
                </a:solidFill>
                <a:latin typeface="Times New Roman" panose="02020603050405020304" pitchFamily="18" charset="0"/>
                <a:cs typeface="Times New Roman" panose="02020603050405020304" pitchFamily="18" charset="0"/>
              </a:rPr>
              <a:t>miễn dịch</a:t>
            </a:r>
            <a:endParaRPr lang="en-US" sz="2000" kern="0">
              <a:solidFill>
                <a:srgbClr val="000000"/>
              </a:solidFill>
              <a:latin typeface="Times New Roman" panose="02020603050405020304" pitchFamily="18" charset="0"/>
              <a:cs typeface="Times New Roman" panose="02020603050405020304" pitchFamily="18" charset="0"/>
            </a:endParaRPr>
          </a:p>
        </p:txBody>
      </p:sp>
      <p:cxnSp>
        <p:nvCxnSpPr>
          <p:cNvPr id="29" name="Straight Arrow Connector 28"/>
          <p:cNvCxnSpPr>
            <a:endCxn id="30" idx="1"/>
          </p:cNvCxnSpPr>
          <p:nvPr/>
        </p:nvCxnSpPr>
        <p:spPr>
          <a:xfrm flipV="1">
            <a:off x="2022763" y="4219575"/>
            <a:ext cx="633846" cy="4476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656609" y="3924300"/>
            <a:ext cx="6258791" cy="590550"/>
          </a:xfrm>
          <a:prstGeom prst="rect">
            <a:avLst/>
          </a:prstGeom>
          <a:noFill/>
          <a:ln w="57150">
            <a:solidFill>
              <a:schemeClr val="accent5">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vi-VN" sz="2000" kern="0">
                <a:solidFill>
                  <a:srgbClr val="000000"/>
                </a:solidFill>
                <a:latin typeface="Times New Roman" panose="02020603050405020304" pitchFamily="18" charset="0"/>
                <a:cs typeface="Times New Roman" panose="02020603050405020304" pitchFamily="18" charset="0"/>
              </a:rPr>
              <a:t>Bệnh do cơ quan miễn dịch bị nhầm lẫn</a:t>
            </a:r>
            <a:endParaRPr lang="en-US" sz="2000" kern="0">
              <a:solidFill>
                <a:srgbClr val="000000"/>
              </a:solidFill>
              <a:latin typeface="Times New Roman" panose="02020603050405020304" pitchFamily="18" charset="0"/>
              <a:cs typeface="Times New Roman" panose="02020603050405020304" pitchFamily="18" charset="0"/>
            </a:endParaRPr>
          </a:p>
        </p:txBody>
      </p:sp>
      <p:cxnSp>
        <p:nvCxnSpPr>
          <p:cNvPr id="33" name="Straight Arrow Connector 32"/>
          <p:cNvCxnSpPr>
            <a:endCxn id="34" idx="1"/>
          </p:cNvCxnSpPr>
          <p:nvPr/>
        </p:nvCxnSpPr>
        <p:spPr>
          <a:xfrm>
            <a:off x="2008908" y="4724400"/>
            <a:ext cx="668483" cy="4028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77391" y="4807527"/>
            <a:ext cx="6258791" cy="639473"/>
          </a:xfrm>
          <a:prstGeom prst="rect">
            <a:avLst/>
          </a:prstGeom>
          <a:noFill/>
          <a:ln w="57150">
            <a:solidFill>
              <a:schemeClr val="accent5">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vi-VN" sz="2000" kern="0">
                <a:solidFill>
                  <a:srgbClr val="000000"/>
                </a:solidFill>
                <a:latin typeface="Times New Roman" panose="02020603050405020304" pitchFamily="18" charset="0"/>
                <a:cs typeface="Times New Roman" panose="02020603050405020304" pitchFamily="18" charset="0"/>
              </a:rPr>
              <a:t>Bệnh tự miễn dịch do một số chất trong cơ thể bị biến đổi</a:t>
            </a:r>
            <a:endParaRPr lang="en-US" sz="2000" kern="0">
              <a:solidFill>
                <a:srgbClr val="000000"/>
              </a:solidFill>
              <a:latin typeface="Times New Roman" panose="02020603050405020304" pitchFamily="18" charset="0"/>
              <a:cs typeface="Times New Roman" panose="02020603050405020304" pitchFamily="18" charset="0"/>
            </a:endParaRPr>
          </a:p>
        </p:txBody>
      </p:sp>
      <p:cxnSp>
        <p:nvCxnSpPr>
          <p:cNvPr id="38" name="Straight Arrow Connector 37"/>
          <p:cNvCxnSpPr>
            <a:endCxn id="40" idx="1"/>
          </p:cNvCxnSpPr>
          <p:nvPr/>
        </p:nvCxnSpPr>
        <p:spPr>
          <a:xfrm>
            <a:off x="1988126" y="5050197"/>
            <a:ext cx="668483" cy="908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56609" y="5669537"/>
            <a:ext cx="6258791" cy="578863"/>
          </a:xfrm>
          <a:prstGeom prst="rect">
            <a:avLst/>
          </a:prstGeom>
          <a:noFill/>
          <a:ln w="57150">
            <a:solidFill>
              <a:schemeClr val="accent5">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vi-VN" sz="2000" kern="0">
                <a:solidFill>
                  <a:srgbClr val="000000"/>
                </a:solidFill>
                <a:latin typeface="Times New Roman" panose="02020603050405020304" pitchFamily="18" charset="0"/>
                <a:cs typeface="Times New Roman" panose="02020603050405020304" pitchFamily="18" charset="0"/>
              </a:rPr>
              <a:t>Bệnh do tế bào miễn dịch bị rối loạn</a:t>
            </a:r>
            <a:endParaRPr lang="en-US" sz="2000" kern="0">
              <a:solidFill>
                <a:srgbClr val="000000"/>
              </a:solidFill>
              <a:latin typeface="Times New Roman" panose="02020603050405020304" pitchFamily="18" charset="0"/>
              <a:cs typeface="Times New Roman" panose="02020603050405020304" pitchFamily="18" charset="0"/>
            </a:endParaRPr>
          </a:p>
        </p:txBody>
      </p:sp>
      <p:sp>
        <p:nvSpPr>
          <p:cNvPr id="20" name="Text Box 4"/>
          <p:cNvSpPr txBox="1">
            <a:spLocks noChangeArrowheads="1"/>
          </p:cNvSpPr>
          <p:nvPr/>
        </p:nvSpPr>
        <p:spPr bwMode="black">
          <a:xfrm>
            <a:off x="353291" y="4419377"/>
            <a:ext cx="13670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2400" b="1" smtClean="0">
                <a:latin typeface="Times New Roman" panose="02020603050405020304" pitchFamily="18" charset="0"/>
                <a:cs typeface="Times New Roman" panose="02020603050405020304" pitchFamily="18" charset="0"/>
              </a:rPr>
              <a:t>Nguyên nhân</a:t>
            </a:r>
          </a:p>
        </p:txBody>
      </p:sp>
      <p:sp>
        <p:nvSpPr>
          <p:cNvPr id="27" name="AutoShape 26"/>
          <p:cNvSpPr>
            <a:spLocks noChangeArrowheads="1"/>
          </p:cNvSpPr>
          <p:nvPr/>
        </p:nvSpPr>
        <p:spPr bwMode="gray">
          <a:xfrm>
            <a:off x="31173" y="3782291"/>
            <a:ext cx="2032852" cy="2050472"/>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solidFill>
            <a:schemeClr val="accent5">
              <a:lumMod val="60000"/>
              <a:lumOff val="40000"/>
            </a:schemeClr>
          </a:solidFill>
          <a:ln w="76200">
            <a:solidFill>
              <a:srgbClr val="5F5F5F">
                <a:alpha val="20000"/>
              </a:srgbClr>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375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6" grpId="0" animBg="1"/>
      <p:bldP spid="21" grpId="0"/>
      <p:bldP spid="25" grpId="0" animBg="1"/>
      <p:bldP spid="30" grpId="0" animBg="1"/>
      <p:bldP spid="34" grpId="0" animBg="1"/>
      <p:bldP spid="40" grpId="0" animBg="1"/>
      <p:bldP spid="20"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399"/>
            <a:ext cx="2667000" cy="269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377" y="1295399"/>
            <a:ext cx="3009900" cy="269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4178254"/>
            <a:ext cx="3810000" cy="245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05344"/>
            <a:ext cx="2314575" cy="27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103320"/>
            <a:ext cx="3784023" cy="253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33500" y="228600"/>
            <a:ext cx="66675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5800"/>
              </a:lnSpc>
              <a:spcBef>
                <a:spcPct val="0"/>
              </a:spcBef>
            </a:pPr>
            <a:r>
              <a:rPr lang="en-US" sz="4800" b="1">
                <a:solidFill>
                  <a:srgbClr val="FF0000"/>
                </a:solidFill>
                <a:latin typeface="Times New Roman" panose="02020603050405020304" pitchFamily="18" charset="0"/>
                <a:ea typeface="+mj-ea"/>
                <a:cs typeface="Times New Roman" panose="02020603050405020304" pitchFamily="18" charset="0"/>
              </a:rPr>
              <a:t>BỆNH TỰ MIỄN DỊCH</a:t>
            </a:r>
          </a:p>
        </p:txBody>
      </p:sp>
    </p:spTree>
    <p:extLst>
      <p:ext uri="{BB962C8B-B14F-4D97-AF65-F5344CB8AC3E}">
        <p14:creationId xmlns:p14="http://schemas.microsoft.com/office/powerpoint/2010/main" val="2403162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48144" y="152400"/>
            <a:ext cx="7557656" cy="762000"/>
          </a:xfr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nSpc>
                <a:spcPts val="5800"/>
              </a:lnSpc>
            </a:pPr>
            <a:r>
              <a:rPr lang="en-US" sz="4800" b="1" smtClean="0">
                <a:solidFill>
                  <a:srgbClr val="FF0000"/>
                </a:solidFill>
                <a:effectLst/>
                <a:latin typeface="Times New Roman" panose="02020603050405020304" pitchFamily="18" charset="0"/>
                <a:ea typeface="+mn-ea"/>
                <a:cs typeface="Times New Roman" panose="02020603050405020304" pitchFamily="18" charset="0"/>
              </a:rPr>
              <a:t>CÁC BỆNH QUÁ MẪN</a:t>
            </a:r>
            <a:endParaRPr lang="en-US" sz="4800" b="1" dirty="0">
              <a:solidFill>
                <a:srgbClr val="FF0000"/>
              </a:solidFill>
              <a:effectLst/>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235526" y="1447801"/>
            <a:ext cx="1905000" cy="685799"/>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smtClean="0">
                <a:solidFill>
                  <a:schemeClr val="dk1"/>
                </a:solidFill>
                <a:latin typeface="Times New Roman" panose="02020603050405020304" pitchFamily="18" charset="0"/>
                <a:cs typeface="Times New Roman" panose="02020603050405020304" pitchFamily="18" charset="0"/>
              </a:rPr>
              <a:t>QUÁ </a:t>
            </a:r>
            <a:r>
              <a:rPr lang="en-US" sz="2000" b="1" dirty="0">
                <a:solidFill>
                  <a:schemeClr val="dk1"/>
                </a:solidFill>
                <a:latin typeface="Times New Roman" panose="02020603050405020304" pitchFamily="18" charset="0"/>
                <a:cs typeface="Times New Roman" panose="02020603050405020304" pitchFamily="18" charset="0"/>
              </a:rPr>
              <a:t>MẪN</a:t>
            </a:r>
          </a:p>
        </p:txBody>
      </p:sp>
      <p:sp>
        <p:nvSpPr>
          <p:cNvPr id="6" name="Rectangle 5"/>
          <p:cNvSpPr/>
          <p:nvPr/>
        </p:nvSpPr>
        <p:spPr>
          <a:xfrm>
            <a:off x="2424543" y="976747"/>
            <a:ext cx="1333500" cy="3810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dk1"/>
                </a:solidFill>
                <a:latin typeface="Times New Roman" panose="02020603050405020304" pitchFamily="18" charset="0"/>
                <a:cs typeface="Times New Roman" panose="02020603050405020304" pitchFamily="18" charset="0"/>
              </a:rPr>
              <a:t>Khái</a:t>
            </a:r>
            <a:r>
              <a:rPr lang="en-US" sz="2000" b="1" dirty="0">
                <a:solidFill>
                  <a:schemeClr val="dk1"/>
                </a:solidFill>
                <a:latin typeface="Times New Roman" panose="02020603050405020304" pitchFamily="18" charset="0"/>
                <a:cs typeface="Times New Roman" panose="02020603050405020304" pitchFamily="18" charset="0"/>
              </a:rPr>
              <a:t> </a:t>
            </a:r>
            <a:r>
              <a:rPr lang="en-US" sz="2000" b="1" dirty="0" err="1">
                <a:solidFill>
                  <a:schemeClr val="dk1"/>
                </a:solidFill>
                <a:latin typeface="Times New Roman" panose="02020603050405020304" pitchFamily="18" charset="0"/>
                <a:cs typeface="Times New Roman" panose="02020603050405020304" pitchFamily="18" charset="0"/>
              </a:rPr>
              <a:t>niệm</a:t>
            </a:r>
            <a:endParaRPr lang="en-US" sz="2000" b="1" dirty="0">
              <a:solidFill>
                <a:schemeClr val="dk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62400" y="929580"/>
            <a:ext cx="48768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itchFamily="34" charset="0"/>
              <a:buChar char="•"/>
            </a:pPr>
            <a:r>
              <a:rPr lang="en-US" smtClean="0">
                <a:solidFill>
                  <a:schemeClr val="tx1"/>
                </a:solidFill>
              </a:rPr>
              <a:t>Đáp ứng miễn dịch</a:t>
            </a:r>
            <a:endParaRPr lang="en-US" dirty="0" smtClean="0">
              <a:solidFill>
                <a:schemeClr val="tx1"/>
              </a:solidFill>
            </a:endParaRPr>
          </a:p>
          <a:p>
            <a:pPr marL="285750" indent="-285750">
              <a:buFont typeface="Arial" pitchFamily="34" charset="0"/>
              <a:buChar char="•"/>
            </a:pPr>
            <a:r>
              <a:rPr lang="en-US" dirty="0" smtClean="0">
                <a:solidFill>
                  <a:schemeClr val="tx1"/>
                </a:solidFill>
              </a:rPr>
              <a:t>Ở  </a:t>
            </a:r>
            <a:r>
              <a:rPr lang="en-US" dirty="0" err="1" smtClean="0">
                <a:solidFill>
                  <a:schemeClr val="tx1"/>
                </a:solidFill>
              </a:rPr>
              <a:t>mức</a:t>
            </a:r>
            <a:r>
              <a:rPr lang="en-US" dirty="0" smtClean="0">
                <a:solidFill>
                  <a:schemeClr val="tx1"/>
                </a:solidFill>
              </a:rPr>
              <a:t> </a:t>
            </a:r>
            <a:r>
              <a:rPr lang="en-US" dirty="0" err="1" smtClean="0">
                <a:solidFill>
                  <a:schemeClr val="tx1"/>
                </a:solidFill>
              </a:rPr>
              <a:t>rất</a:t>
            </a:r>
            <a:r>
              <a:rPr lang="en-US" dirty="0" smtClean="0">
                <a:solidFill>
                  <a:schemeClr val="tx1"/>
                </a:solidFill>
              </a:rPr>
              <a:t> </a:t>
            </a:r>
            <a:r>
              <a:rPr lang="en-US" dirty="0" err="1" smtClean="0">
                <a:solidFill>
                  <a:schemeClr val="tx1"/>
                </a:solidFill>
              </a:rPr>
              <a:t>mạnh</a:t>
            </a:r>
            <a:r>
              <a:rPr lang="en-US" dirty="0" smtClean="0">
                <a:solidFill>
                  <a:schemeClr val="tx1"/>
                </a:solidFill>
              </a:rPr>
              <a:t> </a:t>
            </a:r>
            <a:r>
              <a:rPr lang="en-US" dirty="0" err="1" smtClean="0">
                <a:solidFill>
                  <a:schemeClr val="tx1"/>
                </a:solidFill>
              </a:rPr>
              <a:t>mẽ</a:t>
            </a:r>
            <a:r>
              <a:rPr lang="en-US" dirty="0" smtClean="0">
                <a:solidFill>
                  <a:schemeClr val="tx1"/>
                </a:solidFill>
              </a:rPr>
              <a:t>, </a:t>
            </a:r>
            <a:r>
              <a:rPr lang="en-US" dirty="0" err="1" smtClean="0">
                <a:solidFill>
                  <a:schemeClr val="tx1"/>
                </a:solidFill>
              </a:rPr>
              <a:t>khác</a:t>
            </a:r>
            <a:r>
              <a:rPr lang="en-US" dirty="0" smtClean="0">
                <a:solidFill>
                  <a:schemeClr val="tx1"/>
                </a:solidFill>
              </a:rPr>
              <a:t> </a:t>
            </a:r>
            <a:r>
              <a:rPr lang="en-US" dirty="0" err="1" smtClean="0">
                <a:solidFill>
                  <a:schemeClr val="tx1"/>
                </a:solidFill>
              </a:rPr>
              <a:t>thường</a:t>
            </a:r>
            <a:r>
              <a:rPr lang="en-US" dirty="0" smtClean="0">
                <a:solidFill>
                  <a:schemeClr val="tx1"/>
                </a:solidFill>
              </a:rPr>
              <a:t>.</a:t>
            </a:r>
            <a:endParaRPr lang="en-US" dirty="0">
              <a:solidFill>
                <a:schemeClr val="tx1"/>
              </a:solidFill>
            </a:endParaRPr>
          </a:p>
        </p:txBody>
      </p:sp>
      <p:sp>
        <p:nvSpPr>
          <p:cNvPr id="8" name="Rectangle 7"/>
          <p:cNvSpPr/>
          <p:nvPr/>
        </p:nvSpPr>
        <p:spPr>
          <a:xfrm>
            <a:off x="2473036" y="2220191"/>
            <a:ext cx="1333500" cy="3810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dk1"/>
                </a:solidFill>
                <a:latin typeface="Times New Roman" panose="02020603050405020304" pitchFamily="18" charset="0"/>
                <a:cs typeface="Times New Roman" panose="02020603050405020304" pitchFamily="18" charset="0"/>
              </a:rPr>
              <a:t>Phân</a:t>
            </a:r>
            <a:r>
              <a:rPr lang="en-US" sz="2000" b="1" dirty="0">
                <a:solidFill>
                  <a:schemeClr val="dk1"/>
                </a:solidFill>
                <a:latin typeface="Times New Roman" panose="02020603050405020304" pitchFamily="18" charset="0"/>
                <a:cs typeface="Times New Roman" panose="02020603050405020304" pitchFamily="18" charset="0"/>
              </a:rPr>
              <a:t> </a:t>
            </a:r>
            <a:r>
              <a:rPr lang="en-US" sz="2000" b="1" dirty="0" err="1">
                <a:solidFill>
                  <a:schemeClr val="dk1"/>
                </a:solidFill>
                <a:latin typeface="Times New Roman" panose="02020603050405020304" pitchFamily="18" charset="0"/>
                <a:cs typeface="Times New Roman" panose="02020603050405020304" pitchFamily="18" charset="0"/>
              </a:rPr>
              <a:t>loại</a:t>
            </a:r>
            <a:endParaRPr lang="en-US" sz="2000" b="1" dirty="0">
              <a:solidFill>
                <a:schemeClr val="dk1"/>
              </a:solidFill>
              <a:latin typeface="Times New Roman" panose="02020603050405020304" pitchFamily="18" charset="0"/>
              <a:cs typeface="Times New Roman" panose="02020603050405020304" pitchFamily="18" charset="0"/>
            </a:endParaRPr>
          </a:p>
        </p:txBody>
      </p:sp>
      <p:sp>
        <p:nvSpPr>
          <p:cNvPr id="9" name="Rectangle 8"/>
          <p:cNvSpPr/>
          <p:nvPr/>
        </p:nvSpPr>
        <p:spPr>
          <a:xfrm>
            <a:off x="713508" y="2968333"/>
            <a:ext cx="1343891" cy="381001"/>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dk1"/>
                </a:solidFill>
                <a:latin typeface="Times New Roman" panose="02020603050405020304" pitchFamily="18" charset="0"/>
                <a:cs typeface="Times New Roman" panose="02020603050405020304" pitchFamily="18" charset="0"/>
              </a:rPr>
              <a:t>Thời</a:t>
            </a:r>
            <a:r>
              <a:rPr lang="en-US" sz="2000" b="1" dirty="0">
                <a:solidFill>
                  <a:schemeClr val="dk1"/>
                </a:solidFill>
                <a:latin typeface="Times New Roman" panose="02020603050405020304" pitchFamily="18" charset="0"/>
                <a:cs typeface="Times New Roman" panose="02020603050405020304" pitchFamily="18" charset="0"/>
              </a:rPr>
              <a:t> </a:t>
            </a:r>
            <a:r>
              <a:rPr lang="en-US" sz="2000" b="1" dirty="0" err="1">
                <a:solidFill>
                  <a:schemeClr val="dk1"/>
                </a:solidFill>
                <a:latin typeface="Times New Roman" panose="02020603050405020304" pitchFamily="18" charset="0"/>
                <a:cs typeface="Times New Roman" panose="02020603050405020304" pitchFamily="18" charset="0"/>
              </a:rPr>
              <a:t>gian</a:t>
            </a:r>
            <a:endParaRPr lang="en-US" sz="2000" b="1" dirty="0">
              <a:solidFill>
                <a:schemeClr val="dk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4636" y="3740726"/>
            <a:ext cx="2860964" cy="678874"/>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2000" b="1" smtClean="0">
                <a:solidFill>
                  <a:schemeClr val="dk1"/>
                </a:solidFill>
                <a:latin typeface="Times New Roman" panose="02020603050405020304" pitchFamily="18" charset="0"/>
                <a:cs typeface="Times New Roman" panose="02020603050405020304" pitchFamily="18" charset="0"/>
              </a:rPr>
              <a:t>Nhanh:KN+KT</a:t>
            </a:r>
            <a:r>
              <a:rPr lang="en-US" sz="2000" b="1" dirty="0">
                <a:latin typeface="Times New Roman" panose="02020603050405020304" pitchFamily="18" charset="0"/>
                <a:cs typeface="Times New Roman" panose="02020603050405020304" pitchFamily="18" charset="0"/>
              </a:rPr>
              <a:t> </a:t>
            </a:r>
            <a:r>
              <a:rPr lang="en-US" sz="2000" b="1" smtClean="0">
                <a:solidFill>
                  <a:schemeClr val="dk1"/>
                </a:solidFill>
                <a:latin typeface="Times New Roman" panose="02020603050405020304" pitchFamily="18" charset="0"/>
                <a:cs typeface="Times New Roman" panose="02020603050405020304" pitchFamily="18" charset="0"/>
              </a:rPr>
              <a:t>dịch </a:t>
            </a:r>
            <a:r>
              <a:rPr lang="en-US" sz="2000" b="1" dirty="0" err="1">
                <a:solidFill>
                  <a:schemeClr val="dk1"/>
                </a:solidFill>
                <a:latin typeface="Times New Roman" panose="02020603050405020304" pitchFamily="18" charset="0"/>
                <a:cs typeface="Times New Roman" panose="02020603050405020304" pitchFamily="18" charset="0"/>
              </a:rPr>
              <a:t>thể</a:t>
            </a:r>
            <a:endParaRPr lang="en-US" sz="2000" b="1" dirty="0">
              <a:solidFill>
                <a:schemeClr val="dk1"/>
              </a:solidFill>
              <a:latin typeface="Times New Roman" panose="02020603050405020304" pitchFamily="18" charset="0"/>
              <a:cs typeface="Times New Roman" panose="02020603050405020304" pitchFamily="18" charset="0"/>
            </a:endParaRPr>
          </a:p>
          <a:p>
            <a:r>
              <a:rPr lang="en-US" sz="2000" b="1" smtClean="0">
                <a:solidFill>
                  <a:schemeClr val="dk1"/>
                </a:solidFill>
                <a:latin typeface="Times New Roman" panose="02020603050405020304" pitchFamily="18" charset="0"/>
                <a:cs typeface="Times New Roman" panose="02020603050405020304" pitchFamily="18" charset="0"/>
              </a:rPr>
              <a:t>Chậm:KN+KT</a:t>
            </a:r>
            <a:r>
              <a:rPr lang="en-US" sz="2000" b="1" dirty="0" smtClean="0">
                <a:latin typeface="Times New Roman" panose="02020603050405020304" pitchFamily="18" charset="0"/>
                <a:cs typeface="Times New Roman" panose="02020603050405020304" pitchFamily="18" charset="0"/>
              </a:rPr>
              <a:t> </a:t>
            </a:r>
            <a:r>
              <a:rPr lang="en-US" sz="2000" b="1" smtClean="0">
                <a:solidFill>
                  <a:schemeClr val="dk1"/>
                </a:solidFill>
                <a:latin typeface="Times New Roman" panose="02020603050405020304" pitchFamily="18" charset="0"/>
                <a:cs typeface="Times New Roman" panose="02020603050405020304" pitchFamily="18" charset="0"/>
              </a:rPr>
              <a:t>tế </a:t>
            </a:r>
            <a:r>
              <a:rPr lang="en-US" sz="2000" b="1" dirty="0" err="1">
                <a:solidFill>
                  <a:schemeClr val="dk1"/>
                </a:solidFill>
                <a:latin typeface="Times New Roman" panose="02020603050405020304" pitchFamily="18" charset="0"/>
                <a:cs typeface="Times New Roman" panose="02020603050405020304" pitchFamily="18" charset="0"/>
              </a:rPr>
              <a:t>bào</a:t>
            </a:r>
            <a:endParaRPr lang="en-US" sz="2000" b="1" dirty="0">
              <a:solidFill>
                <a:schemeClr val="dk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572000" y="2968333"/>
            <a:ext cx="1524000" cy="381001"/>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dk1"/>
                </a:solidFill>
                <a:latin typeface="Times New Roman" panose="02020603050405020304" pitchFamily="18" charset="0"/>
                <a:cs typeface="Times New Roman" panose="02020603050405020304" pitchFamily="18" charset="0"/>
              </a:rPr>
              <a:t>Type</a:t>
            </a:r>
          </a:p>
        </p:txBody>
      </p:sp>
      <p:sp>
        <p:nvSpPr>
          <p:cNvPr id="12" name="Rectangle 11"/>
          <p:cNvSpPr/>
          <p:nvPr/>
        </p:nvSpPr>
        <p:spPr>
          <a:xfrm>
            <a:off x="1617518" y="4724400"/>
            <a:ext cx="1735282" cy="20574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smtClean="0">
                <a:solidFill>
                  <a:schemeClr val="dk1"/>
                </a:solidFill>
                <a:latin typeface="Times New Roman" panose="02020603050405020304" pitchFamily="18" charset="0"/>
                <a:cs typeface="Times New Roman" panose="02020603050405020304" pitchFamily="18" charset="0"/>
              </a:rPr>
              <a:t>Type 1</a:t>
            </a:r>
            <a:endParaRPr lang="en-US" sz="2000" b="1" dirty="0">
              <a:solidFill>
                <a:schemeClr val="dk1"/>
              </a:solidFill>
              <a:latin typeface="Times New Roman" panose="02020603050405020304" pitchFamily="18" charset="0"/>
              <a:cs typeface="Times New Roman" panose="02020603050405020304" pitchFamily="18" charset="0"/>
            </a:endParaRPr>
          </a:p>
          <a:p>
            <a:pPr algn="ctr"/>
            <a:r>
              <a:rPr lang="en-US" sz="2000" dirty="0" err="1">
                <a:solidFill>
                  <a:schemeClr val="dk1"/>
                </a:solidFill>
                <a:latin typeface="Times New Roman" panose="02020603050405020304" pitchFamily="18" charset="0"/>
                <a:cs typeface="Times New Roman" panose="02020603050405020304" pitchFamily="18" charset="0"/>
              </a:rPr>
              <a:t>Dị</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nguyên</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tb</a:t>
            </a:r>
            <a:r>
              <a:rPr lang="en-US" sz="2000" dirty="0">
                <a:solidFill>
                  <a:schemeClr val="dk1"/>
                </a:solidFill>
                <a:latin typeface="Times New Roman" panose="02020603050405020304" pitchFamily="18" charset="0"/>
                <a:cs typeface="Times New Roman" panose="02020603050405020304" pitchFamily="18" charset="0"/>
              </a:rPr>
              <a:t> Mast </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GP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các</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chất</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trung</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err="1">
                <a:solidFill>
                  <a:schemeClr val="dk1"/>
                </a:solidFill>
                <a:latin typeface="Times New Roman" panose="02020603050405020304" pitchFamily="18" charset="0"/>
                <a:cs typeface="Times New Roman" panose="02020603050405020304" pitchFamily="18" charset="0"/>
                <a:sym typeface="Wingdings" pitchFamily="2" charset="2"/>
              </a:rPr>
              <a:t>gian</a:t>
            </a:r>
            <a:r>
              <a:rPr lang="en-US" sz="2000" smtClean="0">
                <a:solidFill>
                  <a:schemeClr val="dk1"/>
                </a:solidFill>
                <a:latin typeface="Times New Roman" panose="02020603050405020304" pitchFamily="18" charset="0"/>
                <a:cs typeface="Times New Roman" panose="02020603050405020304" pitchFamily="18" charset="0"/>
                <a:sym typeface="Wingdings" pitchFamily="2" charset="2"/>
              </a:rPr>
              <a:t>.</a:t>
            </a:r>
          </a:p>
          <a:p>
            <a:pPr algn="ctr"/>
            <a:endParaRPr lang="en-US" sz="2000" dirty="0">
              <a:solidFill>
                <a:schemeClr val="dk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505200" y="4724400"/>
            <a:ext cx="1735282" cy="20574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a:solidFill>
                  <a:schemeClr val="dk1"/>
                </a:solidFill>
                <a:latin typeface="Times New Roman" panose="02020603050405020304" pitchFamily="18" charset="0"/>
                <a:cs typeface="Times New Roman" panose="02020603050405020304" pitchFamily="18" charset="0"/>
              </a:rPr>
              <a:t>Type </a:t>
            </a:r>
            <a:r>
              <a:rPr lang="en-US" sz="2000" b="1" smtClean="0">
                <a:solidFill>
                  <a:schemeClr val="dk1"/>
                </a:solidFill>
                <a:latin typeface="Times New Roman" panose="02020603050405020304" pitchFamily="18" charset="0"/>
                <a:cs typeface="Times New Roman" panose="02020603050405020304" pitchFamily="18" charset="0"/>
              </a:rPr>
              <a:t>2</a:t>
            </a:r>
            <a:endParaRPr lang="en-US" sz="2000" b="1" dirty="0">
              <a:solidFill>
                <a:schemeClr val="dk1"/>
              </a:solidFill>
              <a:latin typeface="Times New Roman" panose="02020603050405020304" pitchFamily="18" charset="0"/>
              <a:cs typeface="Times New Roman" panose="02020603050405020304" pitchFamily="18" charset="0"/>
            </a:endParaRPr>
          </a:p>
          <a:p>
            <a:pPr algn="ctr"/>
            <a:r>
              <a:rPr lang="en-US" sz="2000" dirty="0">
                <a:solidFill>
                  <a:schemeClr val="dk1"/>
                </a:solidFill>
                <a:latin typeface="Times New Roman" panose="02020603050405020304" pitchFamily="18" charset="0"/>
                <a:cs typeface="Times New Roman" panose="02020603050405020304" pitchFamily="18" charset="0"/>
              </a:rPr>
              <a:t>KN+KT </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hoạt</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hóa</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bổ</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err="1">
                <a:solidFill>
                  <a:schemeClr val="dk1"/>
                </a:solidFill>
                <a:latin typeface="Times New Roman" panose="02020603050405020304" pitchFamily="18" charset="0"/>
                <a:cs typeface="Times New Roman" panose="02020603050405020304" pitchFamily="18" charset="0"/>
                <a:sym typeface="Wingdings" pitchFamily="2" charset="2"/>
              </a:rPr>
              <a:t>thể</a:t>
            </a:r>
            <a:r>
              <a:rPr lang="en-US" sz="2000" smtClean="0">
                <a:solidFill>
                  <a:schemeClr val="dk1"/>
                </a:solidFill>
                <a:latin typeface="Times New Roman" panose="02020603050405020304" pitchFamily="18" charset="0"/>
                <a:cs typeface="Times New Roman" panose="02020603050405020304" pitchFamily="18" charset="0"/>
                <a:sym typeface="Wingdings" pitchFamily="2" charset="2"/>
              </a:rPr>
              <a:t>.</a:t>
            </a:r>
          </a:p>
          <a:p>
            <a:pPr algn="ctr"/>
            <a:endParaRPr lang="en-US" sz="2000" smtClean="0">
              <a:solidFill>
                <a:schemeClr val="dk1"/>
              </a:solidFill>
              <a:latin typeface="Times New Roman" panose="02020603050405020304" pitchFamily="18" charset="0"/>
              <a:cs typeface="Times New Roman" panose="02020603050405020304" pitchFamily="18" charset="0"/>
              <a:sym typeface="Wingdings" pitchFamily="2" charset="2"/>
            </a:endParaRPr>
          </a:p>
          <a:p>
            <a:pPr algn="ctr"/>
            <a:endParaRPr lang="en-US" sz="2000" dirty="0">
              <a:solidFill>
                <a:schemeClr val="dk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334000" y="4724400"/>
            <a:ext cx="1735282" cy="20574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b="1" dirty="0">
              <a:solidFill>
                <a:schemeClr val="dk1"/>
              </a:solidFill>
              <a:latin typeface="Times New Roman" panose="02020603050405020304" pitchFamily="18" charset="0"/>
              <a:cs typeface="Times New Roman" panose="02020603050405020304" pitchFamily="18" charset="0"/>
            </a:endParaRPr>
          </a:p>
          <a:p>
            <a:pPr algn="ctr"/>
            <a:r>
              <a:rPr lang="en-US" sz="2000" b="1">
                <a:solidFill>
                  <a:schemeClr val="dk1"/>
                </a:solidFill>
                <a:latin typeface="Times New Roman" panose="02020603050405020304" pitchFamily="18" charset="0"/>
                <a:cs typeface="Times New Roman" panose="02020603050405020304" pitchFamily="18" charset="0"/>
              </a:rPr>
              <a:t>Type </a:t>
            </a:r>
            <a:r>
              <a:rPr lang="en-US" sz="2000" b="1" smtClean="0">
                <a:solidFill>
                  <a:schemeClr val="dk1"/>
                </a:solidFill>
                <a:latin typeface="Times New Roman" panose="02020603050405020304" pitchFamily="18" charset="0"/>
                <a:cs typeface="Times New Roman" panose="02020603050405020304" pitchFamily="18" charset="0"/>
              </a:rPr>
              <a:t>3</a:t>
            </a:r>
            <a:endParaRPr lang="en-US" sz="2000" b="1" dirty="0">
              <a:solidFill>
                <a:schemeClr val="dk1"/>
              </a:solidFill>
              <a:latin typeface="Times New Roman" panose="02020603050405020304" pitchFamily="18" charset="0"/>
              <a:cs typeface="Times New Roman" panose="02020603050405020304" pitchFamily="18" charset="0"/>
            </a:endParaRPr>
          </a:p>
          <a:p>
            <a:pPr algn="ctr"/>
            <a:r>
              <a:rPr lang="en-US" sz="2000">
                <a:solidFill>
                  <a:schemeClr val="dk1"/>
                </a:solidFill>
                <a:latin typeface="Times New Roman" panose="02020603050405020304" pitchFamily="18" charset="0"/>
                <a:cs typeface="Times New Roman" panose="02020603050405020304" pitchFamily="18" charset="0"/>
              </a:rPr>
              <a:t>Dị </a:t>
            </a:r>
            <a:r>
              <a:rPr lang="en-US" sz="2000" dirty="0" err="1">
                <a:solidFill>
                  <a:schemeClr val="dk1"/>
                </a:solidFill>
                <a:latin typeface="Times New Roman" panose="02020603050405020304" pitchFamily="18" charset="0"/>
                <a:cs typeface="Times New Roman" panose="02020603050405020304" pitchFamily="18" charset="0"/>
              </a:rPr>
              <a:t>nguyên</a:t>
            </a:r>
            <a:r>
              <a:rPr lang="en-US" sz="2000" dirty="0">
                <a:solidFill>
                  <a:schemeClr val="dk1"/>
                </a:solidFill>
                <a:latin typeface="Times New Roman" panose="02020603050405020304" pitchFamily="18" charset="0"/>
                <a:cs typeface="Times New Roman" panose="02020603050405020304" pitchFamily="18" charset="0"/>
              </a:rPr>
              <a:t> + KT </a:t>
            </a:r>
            <a:r>
              <a:rPr lang="en-US" sz="2000" dirty="0" err="1">
                <a:solidFill>
                  <a:schemeClr val="dk1"/>
                </a:solidFill>
                <a:latin typeface="Times New Roman" panose="02020603050405020304" pitchFamily="18" charset="0"/>
                <a:cs typeface="Times New Roman" panose="02020603050405020304" pitchFamily="18" charset="0"/>
              </a:rPr>
              <a:t>kết</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tủa</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PHMD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hoạt</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hóa</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dirty="0" err="1">
                <a:solidFill>
                  <a:schemeClr val="dk1"/>
                </a:solidFill>
                <a:latin typeface="Times New Roman" panose="02020603050405020304" pitchFamily="18" charset="0"/>
                <a:cs typeface="Times New Roman" panose="02020603050405020304" pitchFamily="18" charset="0"/>
                <a:sym typeface="Wingdings" pitchFamily="2" charset="2"/>
              </a:rPr>
              <a:t>bổ</a:t>
            </a:r>
            <a:r>
              <a:rPr lang="en-US" sz="2000" dirty="0">
                <a:solidFill>
                  <a:schemeClr val="dk1"/>
                </a:solidFill>
                <a:latin typeface="Times New Roman" panose="02020603050405020304" pitchFamily="18" charset="0"/>
                <a:cs typeface="Times New Roman" panose="02020603050405020304" pitchFamily="18" charset="0"/>
                <a:sym typeface="Wingdings" pitchFamily="2" charset="2"/>
              </a:rPr>
              <a:t> </a:t>
            </a:r>
            <a:r>
              <a:rPr lang="en-US" sz="2000" err="1">
                <a:solidFill>
                  <a:schemeClr val="dk1"/>
                </a:solidFill>
                <a:latin typeface="Times New Roman" panose="02020603050405020304" pitchFamily="18" charset="0"/>
                <a:cs typeface="Times New Roman" panose="02020603050405020304" pitchFamily="18" charset="0"/>
                <a:sym typeface="Wingdings" pitchFamily="2" charset="2"/>
              </a:rPr>
              <a:t>thể</a:t>
            </a:r>
            <a:r>
              <a:rPr lang="en-US" sz="2000" smtClean="0">
                <a:solidFill>
                  <a:schemeClr val="dk1"/>
                </a:solidFill>
                <a:latin typeface="Times New Roman" panose="02020603050405020304" pitchFamily="18" charset="0"/>
                <a:cs typeface="Times New Roman" panose="02020603050405020304" pitchFamily="18" charset="0"/>
                <a:sym typeface="Wingdings" pitchFamily="2" charset="2"/>
              </a:rPr>
              <a:t>.</a:t>
            </a:r>
          </a:p>
          <a:p>
            <a:pPr algn="ctr"/>
            <a:r>
              <a:rPr lang="en-US" sz="2000" smtClean="0">
                <a:solidFill>
                  <a:schemeClr val="dk1"/>
                </a:solidFill>
                <a:latin typeface="Times New Roman" panose="02020603050405020304" pitchFamily="18" charset="0"/>
                <a:cs typeface="Times New Roman" panose="02020603050405020304" pitchFamily="18" charset="0"/>
              </a:rPr>
              <a:t> </a:t>
            </a:r>
            <a:endParaRPr lang="en-US" sz="2000" dirty="0">
              <a:solidFill>
                <a:schemeClr val="dk1"/>
              </a:solidFill>
              <a:latin typeface="Times New Roman" panose="02020603050405020304" pitchFamily="18" charset="0"/>
              <a:cs typeface="Times New Roman" panose="02020603050405020304" pitchFamily="18" charset="0"/>
            </a:endParaRPr>
          </a:p>
          <a:p>
            <a:pPr algn="ctr"/>
            <a:endParaRPr lang="en-US" sz="2000" b="1" dirty="0">
              <a:solidFill>
                <a:schemeClr val="dk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239000" y="4724400"/>
            <a:ext cx="1735282" cy="2057400"/>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smtClean="0">
                <a:solidFill>
                  <a:schemeClr val="dk1"/>
                </a:solidFill>
                <a:latin typeface="Times New Roman" panose="02020603050405020304" pitchFamily="18" charset="0"/>
                <a:cs typeface="Times New Roman" panose="02020603050405020304" pitchFamily="18" charset="0"/>
              </a:rPr>
              <a:t>Type 4</a:t>
            </a:r>
          </a:p>
          <a:p>
            <a:pPr algn="ctr"/>
            <a:r>
              <a:rPr lang="en-US" sz="2000" smtClean="0">
                <a:solidFill>
                  <a:schemeClr val="dk1"/>
                </a:solidFill>
                <a:latin typeface="Times New Roman" panose="02020603050405020304" pitchFamily="18" charset="0"/>
                <a:cs typeface="Times New Roman" panose="02020603050405020304" pitchFamily="18" charset="0"/>
              </a:rPr>
              <a:t>Dị nguyên + lympho T mẫn cảm</a:t>
            </a:r>
            <a:r>
              <a:rPr lang="en-US" sz="2000" smtClean="0">
                <a:solidFill>
                  <a:schemeClr val="dk1"/>
                </a:solidFill>
                <a:latin typeface="Times New Roman" panose="02020603050405020304" pitchFamily="18" charset="0"/>
                <a:cs typeface="Times New Roman" panose="02020603050405020304" pitchFamily="18" charset="0"/>
                <a:sym typeface="Wingdings" pitchFamily="2" charset="2"/>
              </a:rPr>
              <a:t> giảm lymphokin tổn thương.</a:t>
            </a:r>
            <a:endParaRPr lang="en-US" sz="2000" dirty="0">
              <a:solidFill>
                <a:schemeClr val="dk1"/>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1181097" y="1143000"/>
            <a:ext cx="124344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88026" y="2133600"/>
            <a:ext cx="0" cy="29197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88027" y="2438400"/>
            <a:ext cx="128500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20736" y="2609505"/>
            <a:ext cx="0" cy="54101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2"/>
          </p:cNvCxnSpPr>
          <p:nvPr/>
        </p:nvCxnSpPr>
        <p:spPr>
          <a:xfrm flipH="1">
            <a:off x="1385453" y="3349334"/>
            <a:ext cx="1" cy="36922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48831" y="4038600"/>
            <a:ext cx="3122738"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82691" y="4031673"/>
            <a:ext cx="1170709" cy="692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2" idx="0"/>
          </p:cNvCxnSpPr>
          <p:nvPr/>
        </p:nvCxnSpPr>
        <p:spPr>
          <a:xfrm flipH="1">
            <a:off x="2485159" y="4031673"/>
            <a:ext cx="1363672" cy="692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34000" y="3398520"/>
            <a:ext cx="0" cy="64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343400" y="40386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48400" y="40386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3"/>
            <a:endCxn id="11" idx="1"/>
          </p:cNvCxnSpPr>
          <p:nvPr/>
        </p:nvCxnSpPr>
        <p:spPr>
          <a:xfrm>
            <a:off x="2057399" y="3158834"/>
            <a:ext cx="2514601"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88026" y="1143000"/>
            <a:ext cx="2" cy="29919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460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22" presetClass="entr" presetSubtype="4"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down)">
                                      <p:cBhvr>
                                        <p:cTn id="65" dur="500"/>
                                        <p:tgtEl>
                                          <p:spTgt spid="37"/>
                                        </p:tgtEl>
                                      </p:cBhvr>
                                    </p:animEffect>
                                  </p:childTnLst>
                                </p:cTn>
                              </p:par>
                              <p:par>
                                <p:cTn id="66" presetID="22" presetClass="entr" presetSubtype="4"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par>
                                <p:cTn id="69" presetID="22" presetClass="entr" presetSubtype="4"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par>
                                <p:cTn id="72" presetID="22" presetClass="entr" presetSubtype="4"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down)">
                                      <p:cBhvr>
                                        <p:cTn id="74" dur="500"/>
                                        <p:tgtEl>
                                          <p:spTgt spid="49"/>
                                        </p:tgtEl>
                                      </p:cBhvr>
                                    </p:animEffect>
                                  </p:childTnLst>
                                </p:cTn>
                              </p:par>
                              <p:par>
                                <p:cTn id="75" presetID="22" presetClass="entr" presetSubtype="4"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500"/>
                                        <p:tgtEl>
                                          <p:spTgt spid="3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down)">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748144" y="228600"/>
            <a:ext cx="7557656" cy="762000"/>
          </a:xfrm>
          <a:prstGeom prst="rect">
            <a:avLst/>
          </a:prstGeom>
          <a:noFill/>
          <a:ln w="285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smtClean="0">
                <a:solidFill>
                  <a:srgbClr val="FF0000"/>
                </a:solidFill>
                <a:effectLst/>
                <a:latin typeface="Times New Roman" panose="02020603050405020304" pitchFamily="18" charset="0"/>
                <a:cs typeface="Times New Roman" panose="02020603050405020304" pitchFamily="18" charset="0"/>
              </a:rPr>
              <a:t>CÁC BỆNH QUÁ MẪN</a:t>
            </a:r>
            <a:endParaRPr lang="en-US" sz="4800" b="1" dirty="0">
              <a:solidFill>
                <a:srgbClr val="FF0000"/>
              </a:solidFill>
              <a:effectLst/>
              <a:latin typeface="Times New Roman" panose="02020603050405020304" pitchFamily="18" charset="0"/>
              <a:cs typeface="Times New Roman" panose="02020603050405020304" pitchFamily="18" charset="0"/>
            </a:endParaRPr>
          </a:p>
        </p:txBody>
      </p:sp>
      <p:grpSp>
        <p:nvGrpSpPr>
          <p:cNvPr id="15" name="Group 15"/>
          <p:cNvGrpSpPr>
            <a:grpSpLocks/>
          </p:cNvGrpSpPr>
          <p:nvPr/>
        </p:nvGrpSpPr>
        <p:grpSpPr bwMode="auto">
          <a:xfrm>
            <a:off x="152400" y="1219854"/>
            <a:ext cx="2769957" cy="5427202"/>
            <a:chOff x="576" y="1804"/>
            <a:chExt cx="1446" cy="2126"/>
          </a:xfrm>
        </p:grpSpPr>
        <p:sp>
          <p:nvSpPr>
            <p:cNvPr id="16" name="AutoShape 16"/>
            <p:cNvSpPr>
              <a:spLocks noChangeArrowheads="1"/>
            </p:cNvSpPr>
            <p:nvPr/>
          </p:nvSpPr>
          <p:spPr bwMode="auto">
            <a:xfrm>
              <a:off x="576" y="1942"/>
              <a:ext cx="1446" cy="1988"/>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7" name="AutoShape 17"/>
            <p:cNvSpPr>
              <a:spLocks noChangeArrowheads="1"/>
            </p:cNvSpPr>
            <p:nvPr/>
          </p:nvSpPr>
          <p:spPr bwMode="gray">
            <a:xfrm>
              <a:off x="712" y="1804"/>
              <a:ext cx="1174" cy="2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8" name="AutoShape 18"/>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9" name="AutoShape 19"/>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20" name="Text Box 20"/>
            <p:cNvSpPr txBox="1">
              <a:spLocks noChangeArrowheads="1"/>
            </p:cNvSpPr>
            <p:nvPr/>
          </p:nvSpPr>
          <p:spPr bwMode="gray">
            <a:xfrm>
              <a:off x="965" y="1836"/>
              <a:ext cx="68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DỊ ỨNG</a:t>
              </a:r>
              <a:endParaRPr kumimoji="0" lang="en-US" sz="2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1" name="Text Box 21"/>
            <p:cNvSpPr txBox="1">
              <a:spLocks noChangeArrowheads="1"/>
            </p:cNvSpPr>
            <p:nvPr/>
          </p:nvSpPr>
          <p:spPr bwMode="auto">
            <a:xfrm>
              <a:off x="624" y="2106"/>
              <a:ext cx="1344" cy="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Chậm, nhẹ hơn rất nhiều so với PƯ quá mẫn.</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KN-KT </a:t>
              </a:r>
              <a:r>
                <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Wingdings" pitchFamily="2" charset="2"/>
                </a:rPr>
                <a:t>Sản sinh các chất TG KT trung tâm điều tiết hoạt động không bình thường.</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itchFamily="2" charset="2"/>
              </a:endParaRPr>
            </a:p>
          </p:txBody>
        </p:sp>
      </p:grpSp>
      <p:grpSp>
        <p:nvGrpSpPr>
          <p:cNvPr id="24" name="Group 23"/>
          <p:cNvGrpSpPr/>
          <p:nvPr/>
        </p:nvGrpSpPr>
        <p:grpSpPr>
          <a:xfrm>
            <a:off x="6207309" y="1245501"/>
            <a:ext cx="2784291" cy="5383897"/>
            <a:chOff x="5934075" y="2008188"/>
            <a:chExt cx="2295525" cy="3298825"/>
          </a:xfrm>
        </p:grpSpPr>
        <p:sp>
          <p:nvSpPr>
            <p:cNvPr id="9" name="AutoShape 8"/>
            <p:cNvSpPr>
              <a:spLocks noChangeArrowheads="1"/>
            </p:cNvSpPr>
            <p:nvPr/>
          </p:nvSpPr>
          <p:spPr bwMode="auto">
            <a:xfrm>
              <a:off x="5934075" y="2151063"/>
              <a:ext cx="2295525" cy="3155950"/>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0" name="AutoShape 9"/>
            <p:cNvSpPr>
              <a:spLocks noChangeArrowheads="1"/>
            </p:cNvSpPr>
            <p:nvPr/>
          </p:nvSpPr>
          <p:spPr bwMode="gray">
            <a:xfrm>
              <a:off x="6149975" y="2008188"/>
              <a:ext cx="1863725" cy="423738"/>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1" name="AutoShape 10"/>
            <p:cNvSpPr>
              <a:spLocks noChangeArrowheads="1"/>
            </p:cNvSpPr>
            <p:nvPr/>
          </p:nvSpPr>
          <p:spPr bwMode="auto">
            <a:xfrm flipH="1">
              <a:off x="7835900" y="2079625"/>
              <a:ext cx="71438" cy="142875"/>
            </a:xfrm>
            <a:prstGeom prst="octagon">
              <a:avLst>
                <a:gd name="adj" fmla="val 29287"/>
              </a:avLst>
            </a:prstGeom>
            <a:solidFill>
              <a:srgbClr val="6FC5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2" name="AutoShape 11"/>
            <p:cNvSpPr>
              <a:spLocks noChangeArrowheads="1"/>
            </p:cNvSpPr>
            <p:nvPr/>
          </p:nvSpPr>
          <p:spPr bwMode="auto">
            <a:xfrm flipH="1">
              <a:off x="6253163" y="2079625"/>
              <a:ext cx="71437" cy="142875"/>
            </a:xfrm>
            <a:prstGeom prst="octagon">
              <a:avLst>
                <a:gd name="adj" fmla="val 29287"/>
              </a:avLst>
            </a:prstGeom>
            <a:solidFill>
              <a:srgbClr val="6FC5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charset="0"/>
              </a:endParaRPr>
            </a:p>
          </p:txBody>
        </p:sp>
        <p:sp>
          <p:nvSpPr>
            <p:cNvPr id="14" name="Text Box 14"/>
            <p:cNvSpPr txBox="1">
              <a:spLocks noChangeArrowheads="1"/>
            </p:cNvSpPr>
            <p:nvPr/>
          </p:nvSpPr>
          <p:spPr bwMode="gray">
            <a:xfrm>
              <a:off x="6408613" y="2038352"/>
              <a:ext cx="1349624" cy="3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400" b="1">
                  <a:solidFill>
                    <a:schemeClr val="bg1"/>
                  </a:solidFill>
                  <a:latin typeface="Times New Roman" panose="02020603050405020304" pitchFamily="18" charset="0"/>
                  <a:cs typeface="Times New Roman" panose="02020603050405020304" pitchFamily="18" charset="0"/>
                </a:rPr>
                <a:t>ĐẶC ỨNG</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3" name="Text Box 23"/>
            <p:cNvSpPr txBox="1">
              <a:spLocks noChangeArrowheads="1"/>
            </p:cNvSpPr>
            <p:nvPr/>
          </p:nvSpPr>
          <p:spPr bwMode="auto">
            <a:xfrm>
              <a:off x="6111779" y="2604143"/>
              <a:ext cx="1841458" cy="231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Mẫn cảm riêng với các cá thể khác nhau.</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Hiện tượng đặc ứng với các cơ thể khác nhau thì khác nhau.</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Sẽ mất dần khi tiếp xúc với KN gây đặc ứng.</a:t>
              </a:r>
            </a:p>
          </p:txBody>
        </p:sp>
      </p:grpSp>
      <p:grpSp>
        <p:nvGrpSpPr>
          <p:cNvPr id="26" name="Group 25"/>
          <p:cNvGrpSpPr/>
          <p:nvPr/>
        </p:nvGrpSpPr>
        <p:grpSpPr>
          <a:xfrm>
            <a:off x="3124200" y="1219200"/>
            <a:ext cx="2895600" cy="5427857"/>
            <a:chOff x="3424238" y="2486025"/>
            <a:chExt cx="2295525" cy="3322638"/>
          </a:xfrm>
        </p:grpSpPr>
        <p:sp>
          <p:nvSpPr>
            <p:cNvPr id="27" name="AutoShape 4"/>
            <p:cNvSpPr>
              <a:spLocks noChangeArrowheads="1"/>
            </p:cNvSpPr>
            <p:nvPr/>
          </p:nvSpPr>
          <p:spPr bwMode="auto">
            <a:xfrm>
              <a:off x="3424238" y="2652713"/>
              <a:ext cx="2295525" cy="3155950"/>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p:txBody>
        </p:sp>
        <p:sp>
          <p:nvSpPr>
            <p:cNvPr id="28" name="AutoShape 5"/>
            <p:cNvSpPr>
              <a:spLocks noChangeArrowheads="1"/>
            </p:cNvSpPr>
            <p:nvPr/>
          </p:nvSpPr>
          <p:spPr bwMode="gray">
            <a:xfrm>
              <a:off x="3657600" y="2486025"/>
              <a:ext cx="1863725" cy="43791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p:txBody>
        </p:sp>
        <p:sp>
          <p:nvSpPr>
            <p:cNvPr id="29" name="AutoShape 6"/>
            <p:cNvSpPr>
              <a:spLocks noChangeArrowheads="1"/>
            </p:cNvSpPr>
            <p:nvPr/>
          </p:nvSpPr>
          <p:spPr bwMode="auto">
            <a:xfrm flipH="1">
              <a:off x="5334000" y="2590800"/>
              <a:ext cx="73025" cy="144463"/>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p:txBody>
        </p:sp>
        <p:sp>
          <p:nvSpPr>
            <p:cNvPr id="30" name="AutoShape 7"/>
            <p:cNvSpPr>
              <a:spLocks noChangeArrowheads="1"/>
            </p:cNvSpPr>
            <p:nvPr/>
          </p:nvSpPr>
          <p:spPr bwMode="auto">
            <a:xfrm flipH="1">
              <a:off x="3743325" y="2581275"/>
              <a:ext cx="71438" cy="144463"/>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p:txBody>
        </p:sp>
        <p:sp>
          <p:nvSpPr>
            <p:cNvPr id="31" name="Text Box 13"/>
            <p:cNvSpPr txBox="1">
              <a:spLocks noChangeArrowheads="1"/>
            </p:cNvSpPr>
            <p:nvPr/>
          </p:nvSpPr>
          <p:spPr bwMode="gray">
            <a:xfrm>
              <a:off x="3795975" y="2486025"/>
              <a:ext cx="1545702" cy="46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b="1" smtClean="0">
                  <a:solidFill>
                    <a:schemeClr val="bg1"/>
                  </a:solidFill>
                  <a:latin typeface="Times New Roman" panose="02020603050405020304" pitchFamily="18" charset="0"/>
                  <a:cs typeface="Times New Roman" panose="02020603050405020304" pitchFamily="18" charset="0"/>
                </a:rPr>
                <a:t>BỆNH HUYẾT </a:t>
              </a:r>
            </a:p>
            <a:p>
              <a:pPr algn="ctr"/>
              <a:r>
                <a:rPr lang="en-US" sz="2000" b="1" smtClean="0">
                  <a:solidFill>
                    <a:schemeClr val="bg1"/>
                  </a:solidFill>
                  <a:latin typeface="Times New Roman" panose="02020603050405020304" pitchFamily="18" charset="0"/>
                  <a:cs typeface="Times New Roman" panose="02020603050405020304" pitchFamily="18" charset="0"/>
                </a:rPr>
                <a:t>THANH</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2" name="Text Box 22"/>
            <p:cNvSpPr txBox="1">
              <a:spLocks noChangeArrowheads="1"/>
            </p:cNvSpPr>
            <p:nvPr/>
          </p:nvSpPr>
          <p:spPr bwMode="auto">
            <a:xfrm>
              <a:off x="3448950" y="2956291"/>
              <a:ext cx="2174708" cy="25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400" b="1" smtClean="0">
                  <a:solidFill>
                    <a:schemeClr val="dk1"/>
                  </a:solidFill>
                  <a:latin typeface="Times New Roman" panose="02020603050405020304" pitchFamily="18" charset="0"/>
                  <a:cs typeface="Times New Roman" panose="02020603050405020304" pitchFamily="18" charset="0"/>
                </a:rPr>
                <a:t>Xh khi tiêm lượng lớn huyết thanh.</a:t>
              </a:r>
            </a:p>
            <a:p>
              <a:pPr algn="ctr"/>
              <a:r>
                <a:rPr lang="en-US" sz="2400" b="1" smtClean="0">
                  <a:solidFill>
                    <a:schemeClr val="dk1"/>
                  </a:solidFill>
                  <a:latin typeface="Times New Roman" panose="02020603050405020304" pitchFamily="18" charset="0"/>
                  <a:cs typeface="Times New Roman" panose="02020603050405020304" pitchFamily="18" charset="0"/>
                </a:rPr>
                <a:t>Choáng huyết thanh: nhanh, toàn thân.</a:t>
              </a:r>
            </a:p>
            <a:p>
              <a:pPr algn="ctr"/>
              <a:r>
                <a:rPr lang="en-US" sz="2400" b="1" smtClean="0">
                  <a:solidFill>
                    <a:schemeClr val="dk1"/>
                  </a:solidFill>
                  <a:latin typeface="Times New Roman" panose="02020603050405020304" pitchFamily="18" charset="0"/>
                  <a:cs typeface="Times New Roman" panose="02020603050405020304" pitchFamily="18" charset="0"/>
                </a:rPr>
                <a:t>Bệnh huyết thanh chính thức: cục bộ hoặc toàn thân nhưng nhẹ hơn choáng huyết thanh.</a:t>
              </a:r>
              <a:endParaRPr lang="en-US" sz="2400" b="1" dirty="0">
                <a:solidFill>
                  <a:schemeClr val="dk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905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itle 1"/>
          <p:cNvSpPr txBox="1">
            <a:spLocks/>
          </p:cNvSpPr>
          <p:nvPr/>
        </p:nvSpPr>
        <p:spPr>
          <a:xfrm>
            <a:off x="914400" y="2438400"/>
            <a:ext cx="7557656" cy="1579418"/>
          </a:xfrm>
          <a:prstGeom prst="rect">
            <a:avLst/>
          </a:prstGeom>
          <a:noFill/>
          <a:ln w="285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smtClean="0">
                <a:solidFill>
                  <a:srgbClr val="FF0000"/>
                </a:solidFill>
                <a:effectLst/>
                <a:latin typeface="Times New Roman" panose="02020603050405020304" pitchFamily="18" charset="0"/>
                <a:cs typeface="Times New Roman" panose="02020603050405020304" pitchFamily="18" charset="0"/>
              </a:rPr>
              <a:t>CẢM ƠN THẦY VÀ CÁC BẠN ĐÃ LẮNG NGHE</a:t>
            </a:r>
            <a:endParaRPr lang="en-US" sz="4800" b="1"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0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16" y="-1"/>
            <a:ext cx="9224316" cy="6878663"/>
          </a:xfrm>
        </p:spPr>
      </p:pic>
      <p:sp>
        <p:nvSpPr>
          <p:cNvPr id="2" name="Title 1"/>
          <p:cNvSpPr>
            <a:spLocks noGrp="1"/>
          </p:cNvSpPr>
          <p:nvPr>
            <p:ph type="title"/>
          </p:nvPr>
        </p:nvSpPr>
        <p:spPr>
          <a:xfrm>
            <a:off x="457200" y="228600"/>
            <a:ext cx="8229600" cy="1066800"/>
          </a:xfrm>
        </p:spPr>
        <p:txBody>
          <a:bodyPr/>
          <a:lstStyle/>
          <a:p>
            <a:r>
              <a:rPr lang="en-US" b="1" smtClean="0">
                <a:solidFill>
                  <a:srgbClr val="FF0000"/>
                </a:solidFill>
              </a:rPr>
              <a:t>MỤC TIÊU</a:t>
            </a:r>
            <a:endParaRPr lang="en-US" b="1">
              <a:solidFill>
                <a:srgbClr val="FF0000"/>
              </a:solidFill>
            </a:endParaRPr>
          </a:p>
        </p:txBody>
      </p:sp>
      <p:sp>
        <p:nvSpPr>
          <p:cNvPr id="5" name="Rectangle 4"/>
          <p:cNvSpPr/>
          <p:nvPr/>
        </p:nvSpPr>
        <p:spPr>
          <a:xfrm>
            <a:off x="533400" y="1600200"/>
            <a:ext cx="8229600" cy="3970318"/>
          </a:xfrm>
          <a:prstGeom prst="rect">
            <a:avLst/>
          </a:prstGeom>
        </p:spPr>
        <p:txBody>
          <a:bodyPr wrap="square">
            <a:spAutoFit/>
          </a:bodyPr>
          <a:lstStyle/>
          <a:p>
            <a:r>
              <a:rPr lang="vi-VN" sz="2800" smtClean="0"/>
              <a:t> 1. Nêu được khái niệm về đáp ứng miễn dịch và vai trò của các tế bào tham gia miễn dịch. </a:t>
            </a:r>
            <a:endParaRPr lang="en-US" sz="2800" smtClean="0"/>
          </a:p>
          <a:p>
            <a:endParaRPr lang="vi-VN" sz="2800" smtClean="0"/>
          </a:p>
          <a:p>
            <a:r>
              <a:rPr lang="vi-VN" sz="2800" smtClean="0"/>
              <a:t>2. Nêu được khái niệm về một số thành phần chính của đáp ứng miễn dịch kháng nguyên, kháng thể, bổ thể.</a:t>
            </a:r>
            <a:endParaRPr lang="en-US" sz="2800" smtClean="0"/>
          </a:p>
          <a:p>
            <a:endParaRPr lang="vi-VN" sz="2800" smtClean="0"/>
          </a:p>
          <a:p>
            <a:r>
              <a:rPr lang="vi-VN" sz="2800" smtClean="0"/>
              <a:t>3. Nêu được khái niệm về cơ chế của các bệnh lý dị ứng miễn dịch: bệnh do dung nạp, suy giảm miễn dịch,  tự miễn, quá mẫn. </a:t>
            </a:r>
            <a:endParaRPr lang="en-US" sz="2800"/>
          </a:p>
        </p:txBody>
      </p:sp>
    </p:spTree>
    <p:extLst>
      <p:ext uri="{BB962C8B-B14F-4D97-AF65-F5344CB8AC3E}">
        <p14:creationId xmlns:p14="http://schemas.microsoft.com/office/powerpoint/2010/main" val="8126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grpSp>
        <p:nvGrpSpPr>
          <p:cNvPr id="4" name="Group 3"/>
          <p:cNvGrpSpPr/>
          <p:nvPr/>
        </p:nvGrpSpPr>
        <p:grpSpPr>
          <a:xfrm>
            <a:off x="1385455" y="3060397"/>
            <a:ext cx="6361113" cy="1587803"/>
            <a:chOff x="1371600" y="2971947"/>
            <a:chExt cx="6361113" cy="1587803"/>
          </a:xfrm>
        </p:grpSpPr>
        <p:sp>
          <p:nvSpPr>
            <p:cNvPr id="5" name="AutoShape 3"/>
            <p:cNvSpPr>
              <a:spLocks noChangeArrowheads="1"/>
            </p:cNvSpPr>
            <p:nvPr/>
          </p:nvSpPr>
          <p:spPr bwMode="gray">
            <a:xfrm>
              <a:off x="1371600" y="3255660"/>
              <a:ext cx="6361113" cy="1304090"/>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6" name="Group 6"/>
            <p:cNvGrpSpPr>
              <a:grpSpLocks/>
            </p:cNvGrpSpPr>
            <p:nvPr/>
          </p:nvGrpSpPr>
          <p:grpSpPr bwMode="auto">
            <a:xfrm>
              <a:off x="1965960" y="2971947"/>
              <a:ext cx="5154930" cy="529932"/>
              <a:chOff x="720" y="1392"/>
              <a:chExt cx="4058" cy="480"/>
            </a:xfrm>
          </p:grpSpPr>
          <p:sp>
            <p:nvSpPr>
              <p:cNvPr id="9" name="AutoShape 7"/>
              <p:cNvSpPr>
                <a:spLocks noChangeArrowheads="1"/>
              </p:cNvSpPr>
              <p:nvPr/>
            </p:nvSpPr>
            <p:spPr bwMode="ltGray">
              <a:xfrm>
                <a:off x="720" y="1392"/>
                <a:ext cx="4058" cy="480"/>
              </a:xfrm>
              <a:prstGeom prst="roundRect">
                <a:avLst>
                  <a:gd name="adj" fmla="val 17509"/>
                </a:avLst>
              </a:prstGeom>
              <a:gradFill rotWithShape="1">
                <a:gsLst>
                  <a:gs pos="0">
                    <a:srgbClr val="B3DC27"/>
                  </a:gs>
                  <a:gs pos="50000">
                    <a:srgbClr val="B3DC27">
                      <a:gamma/>
                      <a:shade val="92157"/>
                      <a:invGamma/>
                    </a:srgbClr>
                  </a:gs>
                  <a:gs pos="100000">
                    <a:srgbClr val="B3DC2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0" name="Group 8"/>
              <p:cNvGrpSpPr>
                <a:grpSpLocks/>
              </p:cNvGrpSpPr>
              <p:nvPr/>
            </p:nvGrpSpPr>
            <p:grpSpPr bwMode="auto">
              <a:xfrm>
                <a:off x="730" y="1407"/>
                <a:ext cx="4043" cy="444"/>
                <a:chOff x="744" y="1407"/>
                <a:chExt cx="3988" cy="444"/>
              </a:xfrm>
            </p:grpSpPr>
            <p:sp>
              <p:nvSpPr>
                <p:cNvPr id="11" name="AutoShape 9"/>
                <p:cNvSpPr>
                  <a:spLocks noChangeArrowheads="1"/>
                </p:cNvSpPr>
                <p:nvPr/>
              </p:nvSpPr>
              <p:spPr bwMode="ltGray">
                <a:xfrm>
                  <a:off x="744" y="1736"/>
                  <a:ext cx="3988" cy="115"/>
                </a:xfrm>
                <a:prstGeom prst="roundRect">
                  <a:avLst>
                    <a:gd name="adj" fmla="val 50000"/>
                  </a:avLst>
                </a:prstGeom>
                <a:gradFill rotWithShape="1">
                  <a:gsLst>
                    <a:gs pos="0">
                      <a:srgbClr val="B3DC27">
                        <a:alpha val="0"/>
                      </a:srgbClr>
                    </a:gs>
                    <a:gs pos="100000">
                      <a:srgbClr val="B3DC27">
                        <a:gamma/>
                        <a:tint val="19216"/>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AutoShape 10"/>
                <p:cNvSpPr>
                  <a:spLocks noChangeArrowheads="1"/>
                </p:cNvSpPr>
                <p:nvPr/>
              </p:nvSpPr>
              <p:spPr bwMode="ltGray">
                <a:xfrm>
                  <a:off x="744" y="1407"/>
                  <a:ext cx="3988" cy="115"/>
                </a:xfrm>
                <a:prstGeom prst="roundRect">
                  <a:avLst>
                    <a:gd name="adj" fmla="val 50000"/>
                  </a:avLst>
                </a:prstGeom>
                <a:gradFill rotWithShape="1">
                  <a:gsLst>
                    <a:gs pos="0">
                      <a:srgbClr val="B3DC27">
                        <a:gamma/>
                        <a:tint val="15686"/>
                        <a:invGamma/>
                      </a:srgbClr>
                    </a:gs>
                    <a:gs pos="100000">
                      <a:srgbClr val="B3DC2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sp>
          <p:nvSpPr>
            <p:cNvPr id="7" name="Rectangle 22"/>
            <p:cNvSpPr>
              <a:spLocks noChangeArrowheads="1"/>
            </p:cNvSpPr>
            <p:nvPr/>
          </p:nvSpPr>
          <p:spPr bwMode="black">
            <a:xfrm>
              <a:off x="1944796" y="3035750"/>
              <a:ext cx="5200462" cy="44627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50000"/>
                </a:spcBef>
                <a:spcAft>
                  <a:spcPct val="0"/>
                </a:spcAft>
                <a:buClr>
                  <a:srgbClr val="1F3F5F"/>
                </a:buClr>
                <a:buSzTx/>
                <a:buFontTx/>
                <a:buNone/>
                <a:tabLst/>
                <a:defRPr/>
              </a:pPr>
              <a:r>
                <a:rPr kumimoji="0" lang="en-US" altLang="en-US" sz="23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Một số thành phần của đáp ứng MDĐH</a:t>
              </a:r>
            </a:p>
          </p:txBody>
        </p:sp>
        <p:sp>
          <p:nvSpPr>
            <p:cNvPr id="8" name="Rectangle 25"/>
            <p:cNvSpPr>
              <a:spLocks noChangeArrowheads="1"/>
            </p:cNvSpPr>
            <p:nvPr/>
          </p:nvSpPr>
          <p:spPr bwMode="auto">
            <a:xfrm>
              <a:off x="1978663" y="3587148"/>
              <a:ext cx="261505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1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1. Kháng nguyên</a:t>
              </a:r>
            </a:p>
            <a:p>
              <a:pPr marL="0" marR="0" lvl="0" indent="0" defTabSz="914400" eaLnBrk="0" fontAlgn="base" latinLnBrk="0" hangingPunct="0">
                <a:lnSpc>
                  <a:spcPct val="11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2. Kháng thể</a:t>
              </a:r>
            </a:p>
          </p:txBody>
        </p:sp>
      </p:grpSp>
      <p:grpSp>
        <p:nvGrpSpPr>
          <p:cNvPr id="13" name="Group 12"/>
          <p:cNvGrpSpPr/>
          <p:nvPr/>
        </p:nvGrpSpPr>
        <p:grpSpPr>
          <a:xfrm>
            <a:off x="1371600" y="1219200"/>
            <a:ext cx="6361113" cy="1438263"/>
            <a:chOff x="1371600" y="1685136"/>
            <a:chExt cx="6361113" cy="1438263"/>
          </a:xfrm>
        </p:grpSpPr>
        <p:sp>
          <p:nvSpPr>
            <p:cNvPr id="14" name="AutoShape 4"/>
            <p:cNvSpPr>
              <a:spLocks noChangeArrowheads="1"/>
            </p:cNvSpPr>
            <p:nvPr/>
          </p:nvSpPr>
          <p:spPr bwMode="gray">
            <a:xfrm>
              <a:off x="1371600" y="1989935"/>
              <a:ext cx="6361113" cy="1133463"/>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5" name="Group 16"/>
            <p:cNvGrpSpPr>
              <a:grpSpLocks/>
            </p:cNvGrpSpPr>
            <p:nvPr/>
          </p:nvGrpSpPr>
          <p:grpSpPr bwMode="auto">
            <a:xfrm>
              <a:off x="1969135" y="1703810"/>
              <a:ext cx="5154930" cy="481756"/>
              <a:chOff x="1388" y="1159"/>
              <a:chExt cx="2952" cy="228"/>
            </a:xfrm>
          </p:grpSpPr>
          <p:sp>
            <p:nvSpPr>
              <p:cNvPr id="18" name="AutoShape 17"/>
              <p:cNvSpPr>
                <a:spLocks noChangeArrowheads="1"/>
              </p:cNvSpPr>
              <p:nvPr/>
            </p:nvSpPr>
            <p:spPr bwMode="ltGray">
              <a:xfrm>
                <a:off x="1388" y="1159"/>
                <a:ext cx="2952" cy="228"/>
              </a:xfrm>
              <a:prstGeom prst="roundRect">
                <a:avLst>
                  <a:gd name="adj" fmla="val 17509"/>
                </a:avLst>
              </a:prstGeom>
              <a:gradFill rotWithShape="1">
                <a:gsLst>
                  <a:gs pos="0">
                    <a:srgbClr val="FF7F00"/>
                  </a:gs>
                  <a:gs pos="50000">
                    <a:srgbClr val="FF7F00">
                      <a:gamma/>
                      <a:shade val="92157"/>
                      <a:invGamma/>
                    </a:srgbClr>
                  </a:gs>
                  <a:gs pos="100000">
                    <a:srgbClr val="FF7F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9" name="Group 18"/>
              <p:cNvGrpSpPr>
                <a:grpSpLocks/>
              </p:cNvGrpSpPr>
              <p:nvPr/>
            </p:nvGrpSpPr>
            <p:grpSpPr bwMode="auto">
              <a:xfrm>
                <a:off x="1395" y="1166"/>
                <a:ext cx="2941" cy="211"/>
                <a:chOff x="1395" y="1166"/>
                <a:chExt cx="2941" cy="211"/>
              </a:xfrm>
            </p:grpSpPr>
            <p:sp>
              <p:nvSpPr>
                <p:cNvPr id="20" name="AutoShape 19"/>
                <p:cNvSpPr>
                  <a:spLocks noChangeArrowheads="1"/>
                </p:cNvSpPr>
                <p:nvPr/>
              </p:nvSpPr>
              <p:spPr bwMode="ltGray">
                <a:xfrm>
                  <a:off x="1395" y="1322"/>
                  <a:ext cx="2941" cy="55"/>
                </a:xfrm>
                <a:prstGeom prst="roundRect">
                  <a:avLst>
                    <a:gd name="adj" fmla="val 50000"/>
                  </a:avLst>
                </a:prstGeom>
                <a:gradFill rotWithShape="1">
                  <a:gsLst>
                    <a:gs pos="0">
                      <a:srgbClr val="FF7F00">
                        <a:alpha val="0"/>
                      </a:srgbClr>
                    </a:gs>
                    <a:gs pos="100000">
                      <a:srgbClr val="FF7F00">
                        <a:gamma/>
                        <a:tint val="2000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 name="AutoShape 20"/>
                <p:cNvSpPr>
                  <a:spLocks noChangeArrowheads="1"/>
                </p:cNvSpPr>
                <p:nvPr/>
              </p:nvSpPr>
              <p:spPr bwMode="ltGray">
                <a:xfrm>
                  <a:off x="1395" y="1166"/>
                  <a:ext cx="2941" cy="55"/>
                </a:xfrm>
                <a:prstGeom prst="roundRect">
                  <a:avLst>
                    <a:gd name="adj" fmla="val 50000"/>
                  </a:avLst>
                </a:prstGeom>
                <a:gradFill rotWithShape="1">
                  <a:gsLst>
                    <a:gs pos="0">
                      <a:srgbClr val="FF7F00">
                        <a:gamma/>
                        <a:tint val="22353"/>
                        <a:invGamma/>
                      </a:srgbClr>
                    </a:gs>
                    <a:gs pos="100000">
                      <a:srgbClr val="FF7F00">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sp>
          <p:nvSpPr>
            <p:cNvPr id="16" name="Rectangle 21"/>
            <p:cNvSpPr>
              <a:spLocks noChangeArrowheads="1"/>
            </p:cNvSpPr>
            <p:nvPr/>
          </p:nvSpPr>
          <p:spPr bwMode="black">
            <a:xfrm>
              <a:off x="2101082" y="1685136"/>
              <a:ext cx="4887877" cy="44627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50000"/>
                </a:spcBef>
                <a:spcAft>
                  <a:spcPct val="0"/>
                </a:spcAft>
                <a:buClr>
                  <a:srgbClr val="1F3F5F"/>
                </a:buClr>
                <a:buSzTx/>
                <a:buFontTx/>
                <a:buNone/>
                <a:tabLst/>
                <a:defRPr/>
              </a:pPr>
              <a:r>
                <a:rPr kumimoji="0" lang="en-US" altLang="en-US" sz="23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Hệ thống đáp ứng miễn dịch đặc hiệu</a:t>
              </a:r>
            </a:p>
          </p:txBody>
        </p:sp>
        <p:sp>
          <p:nvSpPr>
            <p:cNvPr id="17" name="Rectangle 26"/>
            <p:cNvSpPr>
              <a:spLocks noChangeArrowheads="1"/>
            </p:cNvSpPr>
            <p:nvPr/>
          </p:nvSpPr>
          <p:spPr bwMode="auto">
            <a:xfrm>
              <a:off x="2630467" y="2218536"/>
              <a:ext cx="407513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1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1. Vai trò của các lympho bào</a:t>
              </a:r>
            </a:p>
            <a:p>
              <a:pPr marL="0" marR="0" lvl="0" indent="0" defTabSz="914400" eaLnBrk="0" fontAlgn="base" latinLnBrk="0" hangingPunct="0">
                <a:lnSpc>
                  <a:spcPct val="11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2. Tế bào diệt tự nhiên NK</a:t>
              </a:r>
            </a:p>
          </p:txBody>
        </p:sp>
      </p:grpSp>
      <p:grpSp>
        <p:nvGrpSpPr>
          <p:cNvPr id="22" name="Group 21"/>
          <p:cNvGrpSpPr/>
          <p:nvPr/>
        </p:nvGrpSpPr>
        <p:grpSpPr>
          <a:xfrm>
            <a:off x="1371600" y="4912630"/>
            <a:ext cx="6361113" cy="1564370"/>
            <a:chOff x="1371600" y="4310209"/>
            <a:chExt cx="6361113" cy="1564370"/>
          </a:xfrm>
        </p:grpSpPr>
        <p:sp>
          <p:nvSpPr>
            <p:cNvPr id="23" name="AutoShape 2"/>
            <p:cNvSpPr>
              <a:spLocks noChangeArrowheads="1"/>
            </p:cNvSpPr>
            <p:nvPr/>
          </p:nvSpPr>
          <p:spPr bwMode="gray">
            <a:xfrm>
              <a:off x="1371600" y="4639448"/>
              <a:ext cx="6361113" cy="1235131"/>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24" name="Group 11"/>
            <p:cNvGrpSpPr>
              <a:grpSpLocks/>
            </p:cNvGrpSpPr>
            <p:nvPr/>
          </p:nvGrpSpPr>
          <p:grpSpPr bwMode="auto">
            <a:xfrm>
              <a:off x="1938973" y="4310209"/>
              <a:ext cx="5154930" cy="529932"/>
              <a:chOff x="720" y="1392"/>
              <a:chExt cx="4058" cy="480"/>
            </a:xfrm>
          </p:grpSpPr>
          <p:sp>
            <p:nvSpPr>
              <p:cNvPr id="28" name="AutoShape 12"/>
              <p:cNvSpPr>
                <a:spLocks noChangeArrowheads="1"/>
              </p:cNvSpPr>
              <p:nvPr/>
            </p:nvSpPr>
            <p:spPr bwMode="ltGray">
              <a:xfrm>
                <a:off x="720" y="1392"/>
                <a:ext cx="4058" cy="480"/>
              </a:xfrm>
              <a:prstGeom prst="roundRect">
                <a:avLst>
                  <a:gd name="adj" fmla="val 17509"/>
                </a:avLst>
              </a:prstGeom>
              <a:gradFill rotWithShape="1">
                <a:gsLst>
                  <a:gs pos="0">
                    <a:srgbClr val="6FB9D7"/>
                  </a:gs>
                  <a:gs pos="50000">
                    <a:srgbClr val="6FB9D7">
                      <a:gamma/>
                      <a:shade val="92157"/>
                      <a:invGamma/>
                    </a:srgbClr>
                  </a:gs>
                  <a:gs pos="100000">
                    <a:srgbClr val="6FB9D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29" name="Group 13"/>
              <p:cNvGrpSpPr>
                <a:grpSpLocks/>
              </p:cNvGrpSpPr>
              <p:nvPr/>
            </p:nvGrpSpPr>
            <p:grpSpPr bwMode="auto">
              <a:xfrm>
                <a:off x="730" y="1407"/>
                <a:ext cx="4043" cy="444"/>
                <a:chOff x="744" y="1407"/>
                <a:chExt cx="3988" cy="444"/>
              </a:xfrm>
            </p:grpSpPr>
            <p:sp>
              <p:nvSpPr>
                <p:cNvPr id="30" name="AutoShape 14"/>
                <p:cNvSpPr>
                  <a:spLocks noChangeArrowheads="1"/>
                </p:cNvSpPr>
                <p:nvPr/>
              </p:nvSpPr>
              <p:spPr bwMode="ltGray">
                <a:xfrm>
                  <a:off x="744" y="1736"/>
                  <a:ext cx="3988" cy="115"/>
                </a:xfrm>
                <a:prstGeom prst="roundRect">
                  <a:avLst>
                    <a:gd name="adj" fmla="val 50000"/>
                  </a:avLst>
                </a:prstGeom>
                <a:gradFill rotWithShape="1">
                  <a:gsLst>
                    <a:gs pos="0">
                      <a:srgbClr val="6FB9D7">
                        <a:alpha val="0"/>
                      </a:srgbClr>
                    </a:gs>
                    <a:gs pos="100000">
                      <a:srgbClr val="6FB9D7">
                        <a:gamma/>
                        <a:tint val="2549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1" name="AutoShape 15"/>
                <p:cNvSpPr>
                  <a:spLocks noChangeArrowheads="1"/>
                </p:cNvSpPr>
                <p:nvPr/>
              </p:nvSpPr>
              <p:spPr bwMode="ltGray">
                <a:xfrm>
                  <a:off x="744" y="1407"/>
                  <a:ext cx="3988" cy="115"/>
                </a:xfrm>
                <a:prstGeom prst="roundRect">
                  <a:avLst>
                    <a:gd name="adj" fmla="val 50000"/>
                  </a:avLst>
                </a:prstGeom>
                <a:gradFill rotWithShape="1">
                  <a:gsLst>
                    <a:gs pos="0">
                      <a:srgbClr val="6FB9D7">
                        <a:gamma/>
                        <a:tint val="19216"/>
                        <a:invGamma/>
                      </a:srgbClr>
                    </a:gs>
                    <a:gs pos="100000">
                      <a:srgbClr val="6FB9D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sp>
          <p:nvSpPr>
            <p:cNvPr id="25" name="Rectangle 23"/>
            <p:cNvSpPr>
              <a:spLocks noChangeArrowheads="1"/>
            </p:cNvSpPr>
            <p:nvPr/>
          </p:nvSpPr>
          <p:spPr bwMode="black">
            <a:xfrm>
              <a:off x="2612436" y="4350579"/>
              <a:ext cx="3865162" cy="44627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50000"/>
                </a:spcBef>
                <a:spcAft>
                  <a:spcPct val="0"/>
                </a:spcAft>
                <a:buClr>
                  <a:srgbClr val="1F3F5F"/>
                </a:buClr>
                <a:buSzTx/>
                <a:buFontTx/>
                <a:buNone/>
                <a:tabLst/>
                <a:defRPr/>
              </a:pPr>
              <a:r>
                <a:rPr kumimoji="0" lang="en-US" altLang="en-US" sz="23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Các bệnh lý dị ứng miễn dịch</a:t>
              </a:r>
            </a:p>
          </p:txBody>
        </p:sp>
        <p:sp>
          <p:nvSpPr>
            <p:cNvPr id="26" name="Text Box 27"/>
            <p:cNvSpPr txBox="1">
              <a:spLocks noChangeArrowheads="1"/>
            </p:cNvSpPr>
            <p:nvPr/>
          </p:nvSpPr>
          <p:spPr bwMode="gray">
            <a:xfrm>
              <a:off x="1992519" y="4960179"/>
              <a:ext cx="2960482"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defTabSz="914400" eaLnBrk="0" fontAlgn="base" latinLnBrk="0" hangingPunct="0">
                <a:lnSpc>
                  <a:spcPct val="11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1. Bệnh do dung nạp</a:t>
              </a:r>
            </a:p>
            <a:p>
              <a:pPr marL="0" marR="0" lvl="0" indent="0" defTabSz="914400" eaLnBrk="0" fontAlgn="base" latinLnBrk="0" hangingPunct="0">
                <a:lnSpc>
                  <a:spcPct val="11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2. Suy giảm miễn dịch</a:t>
              </a:r>
            </a:p>
          </p:txBody>
        </p:sp>
        <p:sp>
          <p:nvSpPr>
            <p:cNvPr id="27" name="Text Box 28"/>
            <p:cNvSpPr txBox="1">
              <a:spLocks noChangeArrowheads="1"/>
            </p:cNvSpPr>
            <p:nvPr/>
          </p:nvSpPr>
          <p:spPr bwMode="gray">
            <a:xfrm>
              <a:off x="5105399" y="4971948"/>
              <a:ext cx="2209801"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80000"/>
                </a:lnSpc>
                <a:spcBef>
                  <a:spcPct val="50000"/>
                </a:spcBef>
                <a:spcAft>
                  <a:spcPct val="0"/>
                </a:spcAft>
                <a:buClr>
                  <a:srgbClr val="FF7F00"/>
                </a:buClr>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3. Bệnh tự miễn</a:t>
              </a:r>
            </a:p>
            <a:p>
              <a:pPr marL="0" marR="0" lvl="0" indent="0" defTabSz="914400" eaLnBrk="1" fontAlgn="base" latinLnBrk="0" hangingPunct="1">
                <a:lnSpc>
                  <a:spcPct val="80000"/>
                </a:lnSpc>
                <a:spcBef>
                  <a:spcPct val="50000"/>
                </a:spcBef>
                <a:spcAft>
                  <a:spcPct val="0"/>
                </a:spcAft>
                <a:buClr>
                  <a:srgbClr val="FF7F00"/>
                </a:buClr>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4. Quá mẫn</a:t>
              </a:r>
            </a:p>
          </p:txBody>
        </p:sp>
      </p:grpSp>
      <p:sp>
        <p:nvSpPr>
          <p:cNvPr id="32" name="Title 1"/>
          <p:cNvSpPr>
            <a:spLocks noGrp="1"/>
          </p:cNvSpPr>
          <p:nvPr>
            <p:ph type="title"/>
          </p:nvPr>
        </p:nvSpPr>
        <p:spPr>
          <a:xfrm>
            <a:off x="685800" y="152400"/>
            <a:ext cx="8229600" cy="914400"/>
          </a:xfrm>
        </p:spPr>
        <p:txBody>
          <a:bodyPr/>
          <a:lstStyle/>
          <a:p>
            <a:r>
              <a:rPr lang="en-US" b="1" smtClean="0">
                <a:solidFill>
                  <a:srgbClr val="FF0000"/>
                </a:solidFill>
                <a:latin typeface="Times New Roman" panose="02020603050405020304" pitchFamily="18" charset="0"/>
                <a:cs typeface="Times New Roman" panose="02020603050405020304" pitchFamily="18" charset="0"/>
              </a:rPr>
              <a:t>NỘI DUNG </a:t>
            </a:r>
            <a:endParaRPr lang="en-US" b="1">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079920" y="3894763"/>
            <a:ext cx="1303562" cy="469167"/>
          </a:xfrm>
          <a:prstGeom prst="rect">
            <a:avLst/>
          </a:prstGeom>
        </p:spPr>
        <p:txBody>
          <a:bodyPr wrap="none">
            <a:spAutoFit/>
          </a:bodyPr>
          <a:lstStyle/>
          <a:p>
            <a:pPr lvl="0" eaLnBrk="0" fontAlgn="base" hangingPunct="0">
              <a:lnSpc>
                <a:spcPct val="110000"/>
              </a:lnSpc>
              <a:spcBef>
                <a:spcPct val="0"/>
              </a:spcBef>
              <a:spcAft>
                <a:spcPct val="0"/>
              </a:spcAft>
              <a:defRPr/>
            </a:pPr>
            <a:r>
              <a:rPr lang="en-US" altLang="en-US" sz="2400" kern="0">
                <a:solidFill>
                  <a:srgbClr val="000000"/>
                </a:solidFill>
                <a:latin typeface="Times New Roman" panose="02020603050405020304" pitchFamily="18" charset="0"/>
                <a:cs typeface="Times New Roman" panose="02020603050405020304" pitchFamily="18" charset="0"/>
              </a:rPr>
              <a:t>3. Bổ thể</a:t>
            </a:r>
          </a:p>
        </p:txBody>
      </p:sp>
    </p:spTree>
    <p:extLst>
      <p:ext uri="{BB962C8B-B14F-4D97-AF65-F5344CB8AC3E}">
        <p14:creationId xmlns:p14="http://schemas.microsoft.com/office/powerpoint/2010/main" val="2774213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16" y="0"/>
            <a:ext cx="9196607" cy="6858000"/>
          </a:xfrm>
        </p:spPr>
      </p:pic>
      <p:sp>
        <p:nvSpPr>
          <p:cNvPr id="2" name="Title 1"/>
          <p:cNvSpPr>
            <a:spLocks noGrp="1"/>
          </p:cNvSpPr>
          <p:nvPr>
            <p:ph type="title"/>
          </p:nvPr>
        </p:nvSpPr>
        <p:spPr>
          <a:xfrm>
            <a:off x="457200" y="228600"/>
            <a:ext cx="8229600" cy="1066800"/>
          </a:xfrm>
        </p:spPr>
        <p:txBody>
          <a:bodyPr/>
          <a:lstStyle/>
          <a:p>
            <a:r>
              <a:rPr lang="en-US" b="1" smtClean="0">
                <a:solidFill>
                  <a:srgbClr val="FF0000"/>
                </a:solidFill>
              </a:rPr>
              <a:t>MIỄN DỊCH HỌC</a:t>
            </a:r>
            <a:endParaRPr lang="en-US" b="1">
              <a:solidFill>
                <a:srgbClr val="FF0000"/>
              </a:solidFill>
            </a:endParaRPr>
          </a:p>
        </p:txBody>
      </p:sp>
      <p:sp>
        <p:nvSpPr>
          <p:cNvPr id="5" name="Rectangle 4"/>
          <p:cNvSpPr/>
          <p:nvPr/>
        </p:nvSpPr>
        <p:spPr>
          <a:xfrm>
            <a:off x="568036" y="2315227"/>
            <a:ext cx="8229600" cy="4524315"/>
          </a:xfrm>
          <a:prstGeom prst="rect">
            <a:avLst/>
          </a:prstGeom>
        </p:spPr>
        <p:txBody>
          <a:bodyPr wrap="square">
            <a:spAutoFit/>
          </a:bodyPr>
          <a:lstStyle/>
          <a:p>
            <a:r>
              <a:rPr lang="en-US" sz="2400" smtClean="0"/>
              <a:t>Bao gồm:</a:t>
            </a:r>
          </a:p>
          <a:p>
            <a:r>
              <a:rPr lang="en-US" sz="2400" smtClean="0"/>
              <a:t>  + </a:t>
            </a:r>
            <a:r>
              <a:rPr lang="vi-VN" sz="2400" smtClean="0"/>
              <a:t>Miễn dịch tự nhiên (không đặc hiệu)</a:t>
            </a:r>
            <a:endParaRPr lang="en-US" sz="2400" smtClean="0"/>
          </a:p>
          <a:p>
            <a:r>
              <a:rPr lang="en-US" sz="2400"/>
              <a:t> </a:t>
            </a:r>
            <a:r>
              <a:rPr lang="en-US" sz="2400" smtClean="0"/>
              <a:t> + M</a:t>
            </a:r>
            <a:r>
              <a:rPr lang="vi-VN" sz="2400" smtClean="0"/>
              <a:t>iễn dịch thu được (đặc hiệu). </a:t>
            </a:r>
          </a:p>
          <a:p>
            <a:r>
              <a:rPr lang="vi-VN" sz="2400" smtClean="0"/>
              <a:t>• Miễn dịch dịch thể: là các kháng thể dịch thể đặc hiệu</a:t>
            </a:r>
            <a:r>
              <a:rPr lang="en-US" sz="2400" smtClean="0"/>
              <a:t> (</a:t>
            </a:r>
            <a:r>
              <a:rPr lang="vi-VN" sz="2400" smtClean="0"/>
              <a:t>các loại Immunoglobulin</a:t>
            </a:r>
            <a:r>
              <a:rPr lang="en-US" sz="2400" smtClean="0"/>
              <a:t>)</a:t>
            </a:r>
            <a:r>
              <a:rPr lang="en-US" sz="2400"/>
              <a:t> </a:t>
            </a:r>
            <a:r>
              <a:rPr lang="vi-VN" sz="2400" smtClean="0"/>
              <a:t>và không đặc hiệu</a:t>
            </a:r>
            <a:r>
              <a:rPr lang="en-US" sz="2400" smtClean="0"/>
              <a:t> (</a:t>
            </a:r>
            <a:r>
              <a:rPr lang="vi-VN" sz="2400" smtClean="0"/>
              <a:t>bổ thể, interferon, lysozyme... </a:t>
            </a:r>
            <a:r>
              <a:rPr lang="en-US" sz="2400" smtClean="0"/>
              <a:t>)</a:t>
            </a:r>
          </a:p>
          <a:p>
            <a:r>
              <a:rPr lang="vi-VN" sz="2400" smtClean="0"/>
              <a:t>• Miễn dịch tế bào: là kháng thể dịch thể được gắn lên trên tế bào và tham gia vào phản ứng miễn dịch, miễn dịch tế bào </a:t>
            </a:r>
            <a:endParaRPr lang="en-US" sz="2400" smtClean="0"/>
          </a:p>
          <a:p>
            <a:r>
              <a:rPr lang="vi-VN" sz="2400" smtClean="0"/>
              <a:t>là các yếu tố đặc hiệu</a:t>
            </a:r>
            <a:r>
              <a:rPr lang="en-US" sz="2400" smtClean="0"/>
              <a:t> (</a:t>
            </a:r>
            <a:r>
              <a:rPr lang="vi-VN" sz="2400" smtClean="0"/>
              <a:t>các lympho bào), các yếu</a:t>
            </a:r>
            <a:endParaRPr lang="en-US" sz="2400" smtClean="0"/>
          </a:p>
          <a:p>
            <a:r>
              <a:rPr lang="vi-VN" sz="2400" smtClean="0"/>
              <a:t> tố không đặc hiệu</a:t>
            </a:r>
            <a:r>
              <a:rPr lang="en-US" sz="2400" smtClean="0"/>
              <a:t> (</a:t>
            </a:r>
            <a:r>
              <a:rPr lang="vi-VN" sz="2400" smtClean="0"/>
              <a:t>các tế bào da, niêm mạc, võng</a:t>
            </a:r>
            <a:endParaRPr lang="en-US" sz="2400" smtClean="0"/>
          </a:p>
          <a:p>
            <a:r>
              <a:rPr lang="vi-VN" sz="2400" smtClean="0"/>
              <a:t> mạc, tiểu và đại thực bào...</a:t>
            </a:r>
            <a:r>
              <a:rPr lang="en-US" sz="2400" smtClean="0"/>
              <a:t>)</a:t>
            </a:r>
            <a:endParaRPr lang="vi-VN" sz="2400" smtClean="0"/>
          </a:p>
          <a:p>
            <a:r>
              <a:rPr lang="vi-VN" sz="2400" smtClean="0"/>
              <a:t> </a:t>
            </a:r>
            <a:endParaRPr lang="en-US" sz="2400"/>
          </a:p>
        </p:txBody>
      </p:sp>
      <p:sp>
        <p:nvSpPr>
          <p:cNvPr id="3" name="Rectangle 2"/>
          <p:cNvSpPr/>
          <p:nvPr/>
        </p:nvSpPr>
        <p:spPr>
          <a:xfrm>
            <a:off x="533400" y="1484230"/>
            <a:ext cx="8153400" cy="830997"/>
          </a:xfrm>
          <a:prstGeom prst="rect">
            <a:avLst/>
          </a:prstGeom>
        </p:spPr>
        <p:txBody>
          <a:bodyPr wrap="square">
            <a:spAutoFit/>
          </a:bodyPr>
          <a:lstStyle/>
          <a:p>
            <a:pPr algn="ctr"/>
            <a:r>
              <a:rPr lang="vi-VN" sz="2400" b="1"/>
              <a:t> “Miễn dịch là khả năng phòng vệ của toàn bộ cơ thể đối với các yếu tố mang thông tin di truyền ngoại lai (thông tin lạ)”.</a:t>
            </a:r>
            <a:endParaRPr lang="en-US" sz="2400" b="1"/>
          </a:p>
        </p:txBody>
      </p:sp>
    </p:spTree>
    <p:extLst>
      <p:ext uri="{BB962C8B-B14F-4D97-AF65-F5344CB8AC3E}">
        <p14:creationId xmlns:p14="http://schemas.microsoft.com/office/powerpoint/2010/main" val="22884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1524000" cy="3810000"/>
          </a:xfrm>
        </p:spPr>
        <p:txBody>
          <a:bodyPr>
            <a:noAutofit/>
          </a:bodyPr>
          <a:lstStyle/>
          <a:p>
            <a:pPr algn="l"/>
            <a:r>
              <a:rPr lang="en-US" sz="2800" b="1" smtClean="0">
                <a:effectLst/>
                <a:latin typeface="Times New Roman" pitchFamily="18" charset="0"/>
                <a:cs typeface="Times New Roman" pitchFamily="18" charset="0"/>
              </a:rPr>
              <a:t>Nguồn gốc các tế bào</a:t>
            </a:r>
            <a:br>
              <a:rPr lang="en-US" sz="2800" b="1" smtClean="0">
                <a:effectLst/>
                <a:latin typeface="Times New Roman" pitchFamily="18" charset="0"/>
                <a:cs typeface="Times New Roman" pitchFamily="18" charset="0"/>
              </a:rPr>
            </a:br>
            <a:r>
              <a:rPr lang="en-US" sz="2800" b="1" smtClean="0">
                <a:effectLst/>
                <a:latin typeface="Times New Roman" pitchFamily="18" charset="0"/>
                <a:cs typeface="Times New Roman" pitchFamily="18" charset="0"/>
              </a:rPr>
              <a:t>miễn dịch </a:t>
            </a:r>
            <a:endParaRPr lang="en-US" sz="1600" b="1">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765675"/>
            <a:ext cx="7162800" cy="6096000"/>
          </a:xfrm>
        </p:spPr>
      </p:pic>
      <p:sp>
        <p:nvSpPr>
          <p:cNvPr id="5" name="TextBox 4"/>
          <p:cNvSpPr txBox="1"/>
          <p:nvPr/>
        </p:nvSpPr>
        <p:spPr>
          <a:xfrm>
            <a:off x="0" y="228599"/>
            <a:ext cx="9199418" cy="584775"/>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I. HỆ </a:t>
            </a:r>
            <a:r>
              <a:rPr lang="en-US" sz="3200" b="1" smtClean="0">
                <a:solidFill>
                  <a:srgbClr val="FF0000"/>
                </a:solidFill>
                <a:latin typeface="Times New Roman" pitchFamily="18" charset="0"/>
                <a:cs typeface="Times New Roman" pitchFamily="18" charset="0"/>
              </a:rPr>
              <a:t>THỐNG ĐÁP ỨNG MIỄN </a:t>
            </a:r>
            <a:r>
              <a:rPr lang="en-US" sz="3200" b="1" smtClean="0">
                <a:solidFill>
                  <a:srgbClr val="FF0000"/>
                </a:solidFill>
                <a:latin typeface="Times New Roman" pitchFamily="18" charset="0"/>
                <a:cs typeface="Times New Roman" pitchFamily="18" charset="0"/>
              </a:rPr>
              <a:t>DỊCH </a:t>
            </a:r>
            <a:r>
              <a:rPr lang="en-US" sz="3200" b="1" smtClean="0">
                <a:solidFill>
                  <a:srgbClr val="FF0000"/>
                </a:solidFill>
                <a:latin typeface="Times New Roman" pitchFamily="18" charset="0"/>
                <a:cs typeface="Times New Roman" pitchFamily="18" charset="0"/>
              </a:rPr>
              <a:t>ĐẶC HIỆU</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24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Autofit/>
          </a:bodyPr>
          <a:lstStyle/>
          <a:p>
            <a:pPr algn="l"/>
            <a:r>
              <a:rPr lang="en-US" sz="3200" b="1" u="sng" smtClean="0">
                <a:solidFill>
                  <a:srgbClr val="FF0000"/>
                </a:solidFill>
                <a:effectLst/>
                <a:latin typeface="Times New Roman" pitchFamily="18" charset="0"/>
                <a:cs typeface="Times New Roman" pitchFamily="18" charset="0"/>
              </a:rPr>
              <a:t>1. Vai trò các lympho bào (lymphocyte):</a:t>
            </a:r>
            <a:endParaRPr lang="en-US" sz="3200" b="1" u="sng">
              <a:solidFill>
                <a:srgbClr val="FF0000"/>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1371600" y="498764"/>
            <a:ext cx="6400800" cy="685800"/>
          </a:xfrm>
        </p:spPr>
        <p:txBody>
          <a:bodyPr>
            <a:noAutofit/>
          </a:bodyPr>
          <a:lstStyle/>
          <a:p>
            <a:pPr marL="342900" indent="-342900" algn="l">
              <a:buAutoNum type="alphaLcPeriod"/>
            </a:pPr>
            <a:r>
              <a:rPr lang="en-US" sz="2000" smtClean="0">
                <a:solidFill>
                  <a:schemeClr val="tx1"/>
                </a:solidFill>
                <a:latin typeface="Times New Roman" pitchFamily="18" charset="0"/>
                <a:cs typeface="Times New Roman" pitchFamily="18" charset="0"/>
              </a:rPr>
              <a:t>Lympho bào B</a:t>
            </a:r>
          </a:p>
          <a:p>
            <a:pPr marL="342900" indent="-342900" algn="l">
              <a:buAutoNum type="alphaLcPeriod"/>
            </a:pPr>
            <a:r>
              <a:rPr lang="en-US" sz="2000" smtClean="0">
                <a:solidFill>
                  <a:schemeClr val="tx1"/>
                </a:solidFill>
                <a:latin typeface="Times New Roman" pitchFamily="18" charset="0"/>
                <a:cs typeface="Times New Roman" pitchFamily="18" charset="0"/>
              </a:rPr>
              <a:t>Lympho bào T</a:t>
            </a:r>
            <a:endParaRPr lang="en-US" sz="200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3" y="1219200"/>
            <a:ext cx="9136393" cy="5590307"/>
          </a:xfrm>
          <a:prstGeom prst="rect">
            <a:avLst/>
          </a:prstGeom>
        </p:spPr>
      </p:pic>
    </p:spTree>
    <p:extLst>
      <p:ext uri="{BB962C8B-B14F-4D97-AF65-F5344CB8AC3E}">
        <p14:creationId xmlns:p14="http://schemas.microsoft.com/office/powerpoint/2010/main" val="9628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56"/>
            <a:ext cx="8229600" cy="563562"/>
          </a:xfrm>
        </p:spPr>
        <p:txBody>
          <a:bodyPr>
            <a:noAutofit/>
          </a:bodyPr>
          <a:lstStyle/>
          <a:p>
            <a:pPr algn="l"/>
            <a:r>
              <a:rPr lang="en-US" sz="3200" b="1" u="sng" smtClean="0">
                <a:solidFill>
                  <a:srgbClr val="FF0000"/>
                </a:solidFill>
                <a:effectLst/>
                <a:latin typeface="Times New Roman" pitchFamily="18" charset="0"/>
                <a:cs typeface="Times New Roman" pitchFamily="18" charset="0"/>
              </a:rPr>
              <a:t>2. Tế bào diệt tự nhiên NK ( natural killer ):</a:t>
            </a:r>
            <a:endParaRPr lang="en-US" sz="3200" b="1" u="sng">
              <a:solidFill>
                <a:srgbClr val="FF0000"/>
              </a:solidFill>
              <a:effectLst/>
              <a:latin typeface="Times New Roman" pitchFamily="18" charset="0"/>
              <a:cs typeface="Times New Roman" pitchFamily="18" charset="0"/>
            </a:endParaRPr>
          </a:p>
        </p:txBody>
      </p:sp>
      <p:sp>
        <p:nvSpPr>
          <p:cNvPr id="6" name="TextBox 5"/>
          <p:cNvSpPr txBox="1"/>
          <p:nvPr/>
        </p:nvSpPr>
        <p:spPr>
          <a:xfrm>
            <a:off x="685800" y="4724400"/>
            <a:ext cx="7924800" cy="1815882"/>
          </a:xfrm>
          <a:prstGeom prst="rect">
            <a:avLst/>
          </a:prstGeom>
          <a:noFill/>
        </p:spPr>
        <p:txBody>
          <a:bodyPr wrap="square" rtlCol="0">
            <a:spAutoFit/>
          </a:bodyPr>
          <a:lstStyle/>
          <a:p>
            <a:r>
              <a:rPr lang="en-US" sz="2800" smtClean="0">
                <a:latin typeface="Times New Roman" pitchFamily="18" charset="0"/>
                <a:cs typeface="Times New Roman" pitchFamily="18" charset="0"/>
              </a:rPr>
              <a:t>- Kiểm </a:t>
            </a:r>
            <a:r>
              <a:rPr lang="en-US" sz="2800">
                <a:latin typeface="Times New Roman" pitchFamily="18" charset="0"/>
                <a:cs typeface="Times New Roman" pitchFamily="18" charset="0"/>
              </a:rPr>
              <a:t>soát miễn </a:t>
            </a:r>
            <a:r>
              <a:rPr lang="en-US" sz="2800" smtClean="0">
                <a:latin typeface="Times New Roman" pitchFamily="18" charset="0"/>
                <a:cs typeface="Times New Roman" pitchFamily="18" charset="0"/>
              </a:rPr>
              <a:t>dịch</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Gi</a:t>
            </a:r>
            <a:r>
              <a:rPr lang="en-US" sz="2800" smtClean="0">
                <a:latin typeface="Times New Roman" pitchFamily="18" charset="0"/>
                <a:cs typeface="Times New Roman" pitchFamily="18" charset="0"/>
              </a:rPr>
              <a:t>ế</a:t>
            </a:r>
            <a:r>
              <a:rPr lang="vi-VN" sz="2800" smtClean="0">
                <a:latin typeface="Times New Roman" pitchFamily="18" charset="0"/>
                <a:cs typeface="Times New Roman" pitchFamily="18" charset="0"/>
              </a:rPr>
              <a:t>t TB nhiễm</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virus, </a:t>
            </a:r>
            <a:r>
              <a:rPr lang="vi-VN" sz="2800" smtClean="0">
                <a:latin typeface="Times New Roman" pitchFamily="18" charset="0"/>
                <a:cs typeface="Times New Roman" pitchFamily="18" charset="0"/>
              </a:rPr>
              <a:t>TB u</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 G</a:t>
            </a:r>
            <a:r>
              <a:rPr lang="vi-VN" sz="2800" smtClean="0">
                <a:latin typeface="Times New Roman" pitchFamily="18" charset="0"/>
                <a:cs typeface="Times New Roman" pitchFamily="18" charset="0"/>
              </a:rPr>
              <a:t>ây độc TB phụ thuộc kháng thể</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a:t>
            </a:r>
            <a:r>
              <a:rPr lang="en-US" sz="2800" smtClean="0">
                <a:latin typeface="Times New Roman" pitchFamily="18" charset="0"/>
                <a:cs typeface="Times New Roman" pitchFamily="18" charset="0"/>
              </a:rPr>
              <a:t>iết </a:t>
            </a:r>
            <a:r>
              <a:rPr lang="en-US" sz="2800" smtClean="0">
                <a:latin typeface="Times New Roman" pitchFamily="18" charset="0"/>
                <a:cs typeface="Times New Roman" pitchFamily="18" charset="0"/>
              </a:rPr>
              <a:t>ra </a:t>
            </a:r>
            <a:r>
              <a:rPr lang="en-US" sz="2800" smtClean="0">
                <a:latin typeface="Times New Roman" pitchFamily="18" charset="0"/>
                <a:cs typeface="Times New Roman" pitchFamily="18" charset="0"/>
              </a:rPr>
              <a:t>các </a:t>
            </a:r>
            <a:r>
              <a:rPr lang="en-US" sz="2800" smtClean="0">
                <a:latin typeface="Times New Roman" pitchFamily="18" charset="0"/>
                <a:cs typeface="Times New Roman" pitchFamily="18" charset="0"/>
              </a:rPr>
              <a:t>IFN</a:t>
            </a:r>
            <a:r>
              <a:rPr lang="en-US" sz="2800" smtClean="0">
                <a:latin typeface="Times New Roman" pitchFamily="18" charset="0"/>
                <a:cs typeface="Times New Roman" pitchFamily="18" charset="0"/>
              </a:rPr>
              <a:t>, TNF... tác động lên các </a:t>
            </a:r>
            <a:r>
              <a:rPr lang="en-US" sz="2800" smtClean="0">
                <a:latin typeface="Times New Roman" pitchFamily="18" charset="0"/>
                <a:cs typeface="Times New Roman" pitchFamily="18" charset="0"/>
              </a:rPr>
              <a:t>TB</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khác</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04" y="817418"/>
            <a:ext cx="7032196" cy="3777626"/>
          </a:xfrm>
        </p:spPr>
      </p:pic>
    </p:spTree>
    <p:extLst>
      <p:ext uri="{BB962C8B-B14F-4D97-AF65-F5344CB8AC3E}">
        <p14:creationId xmlns:p14="http://schemas.microsoft.com/office/powerpoint/2010/main" val="391627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 name="Table 42"/>
          <p:cNvGraphicFramePr>
            <a:graphicFrameLocks noGrp="1"/>
          </p:cNvGraphicFramePr>
          <p:nvPr>
            <p:extLst>
              <p:ext uri="{D42A27DB-BD31-4B8C-83A1-F6EECF244321}">
                <p14:modId xmlns:p14="http://schemas.microsoft.com/office/powerpoint/2010/main" val="2676743525"/>
              </p:ext>
            </p:extLst>
          </p:nvPr>
        </p:nvGraphicFramePr>
        <p:xfrm>
          <a:off x="152400" y="185888"/>
          <a:ext cx="8763000" cy="499912"/>
        </p:xfrm>
        <a:graphic>
          <a:graphicData uri="http://schemas.openxmlformats.org/drawingml/2006/table">
            <a:tbl>
              <a:tblPr>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tblPr>
              <a:tblGrid>
                <a:gridCol w="8763000"/>
              </a:tblGrid>
              <a:tr h="49991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US" sz="2400" b="1" smtClean="0">
                          <a:solidFill>
                            <a:srgbClr val="FF0000"/>
                          </a:solidFill>
                          <a:latin typeface="Times New Roman" panose="02020603050405020304" pitchFamily="18" charset="0"/>
                          <a:cs typeface="Times New Roman" panose="02020603050405020304" pitchFamily="18" charset="0"/>
                        </a:rPr>
                        <a:t>II. MỘT</a:t>
                      </a:r>
                      <a:r>
                        <a:rPr lang="en-US" sz="2400" b="1" baseline="0" smtClean="0">
                          <a:solidFill>
                            <a:srgbClr val="FF0000"/>
                          </a:solidFill>
                          <a:latin typeface="Times New Roman" panose="02020603050405020304" pitchFamily="18" charset="0"/>
                          <a:cs typeface="Times New Roman" panose="02020603050405020304" pitchFamily="18" charset="0"/>
                        </a:rPr>
                        <a:t> </a:t>
                      </a:r>
                      <a:r>
                        <a:rPr lang="en-US" sz="2400" b="1" baseline="0" smtClean="0">
                          <a:solidFill>
                            <a:srgbClr val="FF0000"/>
                          </a:solidFill>
                          <a:latin typeface="Times New Roman" panose="02020603050405020304" pitchFamily="18" charset="0"/>
                          <a:cs typeface="Times New Roman" panose="02020603050405020304" pitchFamily="18" charset="0"/>
                        </a:rPr>
                        <a:t>SỐ THÀNH PHẦN ĐÁP ỨNG MIỄN DỊCH ĐẶC HIỆU</a:t>
                      </a:r>
                      <a:endParaRPr lang="en-US" sz="2400" b="1">
                        <a:solidFill>
                          <a:srgbClr val="FF0000"/>
                        </a:solidFill>
                        <a:latin typeface="Times New Roman" panose="02020603050405020304" pitchFamily="18" charset="0"/>
                        <a:cs typeface="Times New Roman" panose="02020603050405020304" pitchFamily="18" charset="0"/>
                      </a:endParaRPr>
                    </a:p>
                  </a:txBody>
                  <a:tcPr>
                    <a:lnL w="9525" cap="flat" cmpd="sng" algn="ctr">
                      <a:solidFill>
                        <a:srgbClr val="C0504D">
                          <a:tint val="50000"/>
                          <a:shade val="95000"/>
                          <a:satMod val="105000"/>
                        </a:srgbClr>
                      </a:solidFill>
                      <a:prstDash val="solid"/>
                    </a:lnL>
                    <a:lnR w="9525" cap="flat" cmpd="sng" algn="ctr">
                      <a:solidFill>
                        <a:srgbClr val="C0504D">
                          <a:tint val="50000"/>
                          <a:shade val="95000"/>
                          <a:satMod val="105000"/>
                        </a:srgbClr>
                      </a:solidFill>
                      <a:prstDash val="solid"/>
                    </a:lnR>
                    <a:lnT w="9525" cap="flat" cmpd="sng" algn="ctr">
                      <a:solidFill>
                        <a:srgbClr val="C0504D">
                          <a:tint val="50000"/>
                          <a:shade val="95000"/>
                          <a:satMod val="105000"/>
                        </a:srgbClr>
                      </a:solidFill>
                      <a:prstDash val="solid"/>
                    </a:lnT>
                    <a:lnB w="9525" cap="flat" cmpd="sng" algn="ctr">
                      <a:solidFill>
                        <a:srgbClr val="C0504D">
                          <a:tint val="50000"/>
                          <a:shade val="95000"/>
                          <a:satMod val="105000"/>
                        </a:srgbClr>
                      </a:solidFill>
                      <a:prstDash val="solid"/>
                    </a:lnB>
                    <a:lnTlToBr w="12700" cmpd="sng">
                      <a:noFill/>
                      <a:prstDash val="solid"/>
                    </a:lnTlToBr>
                    <a:lnBlToTr w="12700" cmpd="sng">
                      <a:noFill/>
                      <a:prstDash val="solid"/>
                    </a:lnBlToTr>
                    <a:solidFill>
                      <a:schemeClr val="bg1"/>
                    </a:solid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947497168"/>
              </p:ext>
            </p:extLst>
          </p:nvPr>
        </p:nvGraphicFramePr>
        <p:xfrm>
          <a:off x="611560" y="904714"/>
          <a:ext cx="2160240" cy="365760"/>
        </p:xfrm>
        <a:graphic>
          <a:graphicData uri="http://schemas.openxmlformats.org/drawingml/2006/table">
            <a:tbl>
              <a:tblPr>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effectLst>
                  <a:outerShdw blurRad="40000" dist="20000" dir="5400000" rotWithShape="0">
                    <a:srgbClr val="000000">
                      <a:alpha val="38000"/>
                    </a:srgbClr>
                  </a:outerShdw>
                </a:effectLst>
              </a:tblPr>
              <a:tblGrid>
                <a:gridCol w="2160240"/>
              </a:tblGrid>
              <a:tr h="346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mtClean="0">
                          <a:latin typeface="Times New Roman" panose="02020603050405020304" pitchFamily="18" charset="0"/>
                          <a:cs typeface="Times New Roman" panose="02020603050405020304" pitchFamily="18" charset="0"/>
                        </a:rPr>
                        <a:t>KHÁNG</a:t>
                      </a:r>
                      <a:r>
                        <a:rPr lang="en-US" baseline="0" smtClean="0">
                          <a:latin typeface="Times New Roman" panose="02020603050405020304" pitchFamily="18" charset="0"/>
                          <a:cs typeface="Times New Roman" panose="02020603050405020304" pitchFamily="18" charset="0"/>
                        </a:rPr>
                        <a:t> NGUYÊN</a:t>
                      </a:r>
                      <a:endParaRPr lang="en-US" b="1">
                        <a:latin typeface="Times New Roman" panose="02020603050405020304" pitchFamily="18" charset="0"/>
                        <a:cs typeface="Times New Roman" panose="02020603050405020304" pitchFamily="18" charset="0"/>
                      </a:endParaRPr>
                    </a:p>
                  </a:txBody>
                  <a:tcPr>
                    <a:lnL w="9525" cap="flat" cmpd="sng" algn="ctr">
                      <a:solidFill>
                        <a:srgbClr val="4BACC6">
                          <a:shade val="95000"/>
                          <a:satMod val="105000"/>
                        </a:srgbClr>
                      </a:solidFill>
                      <a:prstDash val="solid"/>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lnB>
                    <a:lnTlToBr w="12700" cmpd="sng">
                      <a:noFill/>
                      <a:prstDash val="solid"/>
                    </a:lnTlToBr>
                    <a:lnBlToTr w="12700" cmpd="sng">
                      <a:noFill/>
                      <a:prstDash val="solid"/>
                    </a:lnBlToTr>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428390918"/>
              </p:ext>
            </p:extLst>
          </p:nvPr>
        </p:nvGraphicFramePr>
        <p:xfrm>
          <a:off x="3955896" y="864144"/>
          <a:ext cx="1724723" cy="365760"/>
        </p:xfrm>
        <a:graphic>
          <a:graphicData uri="http://schemas.openxmlformats.org/drawingml/2006/table">
            <a:tbl>
              <a:tblPr>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effectLst>
                  <a:outerShdw blurRad="40000" dist="20000" dir="5400000" rotWithShape="0">
                    <a:srgbClr val="000000">
                      <a:alpha val="38000"/>
                    </a:srgbClr>
                  </a:outerShdw>
                </a:effectLst>
              </a:tblPr>
              <a:tblGrid>
                <a:gridCol w="1724723"/>
              </a:tblGrid>
              <a:tr h="2796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mtClean="0">
                          <a:latin typeface="Times New Roman" panose="02020603050405020304" pitchFamily="18" charset="0"/>
                          <a:cs typeface="Times New Roman" panose="02020603050405020304" pitchFamily="18" charset="0"/>
                        </a:rPr>
                        <a:t>KHÁNG</a:t>
                      </a:r>
                      <a:r>
                        <a:rPr lang="en-US" baseline="0" smtClean="0">
                          <a:latin typeface="Times New Roman" panose="02020603050405020304" pitchFamily="18" charset="0"/>
                          <a:cs typeface="Times New Roman" panose="02020603050405020304" pitchFamily="18" charset="0"/>
                        </a:rPr>
                        <a:t> THỂ</a:t>
                      </a:r>
                      <a:endParaRPr lang="en-US" b="1">
                        <a:latin typeface="Times New Roman" panose="02020603050405020304" pitchFamily="18" charset="0"/>
                        <a:cs typeface="Times New Roman" panose="02020603050405020304" pitchFamily="18" charset="0"/>
                      </a:endParaRPr>
                    </a:p>
                  </a:txBody>
                  <a:tcP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134079016"/>
              </p:ext>
            </p:extLst>
          </p:nvPr>
        </p:nvGraphicFramePr>
        <p:xfrm>
          <a:off x="6773416" y="864144"/>
          <a:ext cx="1379984" cy="365760"/>
        </p:xfrm>
        <a:graphic>
          <a:graphicData uri="http://schemas.openxmlformats.org/drawingml/2006/table">
            <a:tbl>
              <a:tblPr>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effectLst>
                  <a:outerShdw blurRad="40000" dist="20000" dir="5400000" rotWithShape="0">
                    <a:srgbClr val="000000">
                      <a:alpha val="38000"/>
                    </a:srgbClr>
                  </a:outerShdw>
                </a:effectLst>
              </a:tblPr>
              <a:tblGrid>
                <a:gridCol w="1379984"/>
              </a:tblGrid>
              <a:tr h="346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mtClean="0">
                          <a:latin typeface="Times New Roman" panose="02020603050405020304" pitchFamily="18" charset="0"/>
                          <a:cs typeface="Times New Roman" panose="02020603050405020304" pitchFamily="18" charset="0"/>
                        </a:rPr>
                        <a:t>BỔ</a:t>
                      </a:r>
                      <a:r>
                        <a:rPr lang="en-US" baseline="0" smtClean="0">
                          <a:latin typeface="Times New Roman" panose="02020603050405020304" pitchFamily="18" charset="0"/>
                          <a:cs typeface="Times New Roman" panose="02020603050405020304" pitchFamily="18" charset="0"/>
                        </a:rPr>
                        <a:t> THỂ</a:t>
                      </a:r>
                      <a:endParaRPr lang="en-US" b="1">
                        <a:latin typeface="Times New Roman" panose="02020603050405020304" pitchFamily="18" charset="0"/>
                        <a:cs typeface="Times New Roman" panose="02020603050405020304" pitchFamily="18" charset="0"/>
                      </a:endParaRPr>
                    </a:p>
                  </a:txBody>
                  <a:tcPr>
                    <a:lnL w="9525" cap="flat" cmpd="sng" algn="ctr">
                      <a:solidFill>
                        <a:srgbClr val="8064A2">
                          <a:shade val="95000"/>
                          <a:satMod val="105000"/>
                        </a:srgbClr>
                      </a:solidFill>
                      <a:prstDash val="solid"/>
                    </a:lnL>
                    <a:lnR w="9525" cap="flat" cmpd="sng" algn="ctr">
                      <a:solidFill>
                        <a:srgbClr val="8064A2">
                          <a:shade val="95000"/>
                          <a:satMod val="105000"/>
                        </a:srgbClr>
                      </a:solidFill>
                      <a:prstDash val="solid"/>
                    </a:lnR>
                    <a:lnT w="9525" cap="flat" cmpd="sng" algn="ctr">
                      <a:solidFill>
                        <a:srgbClr val="8064A2">
                          <a:shade val="95000"/>
                          <a:satMod val="105000"/>
                        </a:srgbClr>
                      </a:solidFill>
                      <a:prstDash val="solid"/>
                    </a:lnT>
                    <a:lnB w="9525" cap="flat" cmpd="sng" algn="ctr">
                      <a:solidFill>
                        <a:srgbClr val="8064A2">
                          <a:shade val="95000"/>
                          <a:satMod val="105000"/>
                        </a:srgbClr>
                      </a:solidFill>
                      <a:prstDash val="solid"/>
                    </a:lnB>
                    <a:lnTlToBr w="12700" cmpd="sng">
                      <a:noFill/>
                      <a:prstDash val="solid"/>
                    </a:lnTlToBr>
                    <a:lnBlToTr w="12700" cmpd="sng">
                      <a:noFill/>
                      <a:prstDash val="solid"/>
                    </a:lnBlToTr>
                    <a:no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566719018"/>
              </p:ext>
            </p:extLst>
          </p:nvPr>
        </p:nvGraphicFramePr>
        <p:xfrm>
          <a:off x="216642" y="1392794"/>
          <a:ext cx="2831358" cy="1573912"/>
        </p:xfrm>
        <a:graphic>
          <a:graphicData uri="http://schemas.openxmlformats.org/drawingml/2006/table">
            <a:tbl>
              <a:tblPr firstRow="1" bandRow="1"/>
              <a:tblGrid>
                <a:gridCol w="2831358"/>
              </a:tblGrid>
              <a:tr h="1573912">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sz="1700" kern="1200" err="1" smtClean="0">
                          <a:effectLst/>
                          <a:latin typeface="Times New Roman" panose="02020603050405020304" pitchFamily="18" charset="0"/>
                          <a:cs typeface="Times New Roman" panose="02020603050405020304" pitchFamily="18" charset="0"/>
                        </a:rPr>
                        <a:t>Là</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những</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chất</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có</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khả</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năng</a:t>
                      </a:r>
                      <a:r>
                        <a:rPr lang="en-US" sz="1700" kern="1200" baseline="0" smtClean="0">
                          <a:effectLst/>
                          <a:latin typeface="Times New Roman" panose="02020603050405020304" pitchFamily="18" charset="0"/>
                          <a:cs typeface="Times New Roman" panose="02020603050405020304" pitchFamily="18" charset="0"/>
                        </a:rPr>
                        <a:t>:</a:t>
                      </a:r>
                    </a:p>
                    <a:p>
                      <a:pPr marL="0" indent="0">
                        <a:buFontTx/>
                        <a:buNone/>
                      </a:pPr>
                      <a:r>
                        <a:rPr lang="en-US" sz="1700" kern="1200" baseline="0" smtClean="0">
                          <a:effectLst/>
                          <a:latin typeface="Times New Roman" panose="02020603050405020304" pitchFamily="18" charset="0"/>
                          <a:cs typeface="Times New Roman" panose="02020603050405020304" pitchFamily="18" charset="0"/>
                        </a:rPr>
                        <a:t>- Kích </a:t>
                      </a:r>
                      <a:r>
                        <a:rPr lang="en-US" sz="1700" kern="1200" baseline="0" err="1" smtClean="0">
                          <a:effectLst/>
                          <a:latin typeface="Times New Roman" panose="02020603050405020304" pitchFamily="18" charset="0"/>
                          <a:cs typeface="Times New Roman" panose="02020603050405020304" pitchFamily="18" charset="0"/>
                        </a:rPr>
                        <a:t>thích</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cơ</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thể</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tạo</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ra</a:t>
                      </a:r>
                      <a:r>
                        <a:rPr lang="en-US" sz="1700" kern="1200" baseline="0" smtClean="0">
                          <a:effectLst/>
                          <a:latin typeface="Times New Roman" panose="02020603050405020304" pitchFamily="18" charset="0"/>
                          <a:cs typeface="Times New Roman" panose="02020603050405020304" pitchFamily="18" charset="0"/>
                        </a:rPr>
                        <a:t> ĐƯMD.</a:t>
                      </a:r>
                    </a:p>
                    <a:p>
                      <a:pPr marL="0" indent="0">
                        <a:buFontTx/>
                        <a:buNone/>
                      </a:pPr>
                      <a:r>
                        <a:rPr lang="en-US" sz="1700" kern="1200" baseline="0" smtClean="0">
                          <a:effectLst/>
                          <a:latin typeface="Times New Roman" panose="02020603050405020304" pitchFamily="18" charset="0"/>
                          <a:cs typeface="Times New Roman" panose="02020603050405020304" pitchFamily="18" charset="0"/>
                        </a:rPr>
                        <a:t>- Có </a:t>
                      </a:r>
                      <a:r>
                        <a:rPr lang="en-US" sz="1700" kern="1200" baseline="0" err="1" smtClean="0">
                          <a:effectLst/>
                          <a:latin typeface="Times New Roman" panose="02020603050405020304" pitchFamily="18" charset="0"/>
                          <a:cs typeface="Times New Roman" panose="02020603050405020304" pitchFamily="18" charset="0"/>
                        </a:rPr>
                        <a:t>tính</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đặc</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hiệu</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kháng</a:t>
                      </a:r>
                      <a:r>
                        <a:rPr lang="en-US" sz="1700" kern="1200" baseline="0" smtClean="0">
                          <a:effectLst/>
                          <a:latin typeface="Times New Roman" panose="02020603050405020304" pitchFamily="18" charset="0"/>
                          <a:cs typeface="Times New Roman" panose="02020603050405020304" pitchFamily="18" charset="0"/>
                        </a:rPr>
                        <a:t> </a:t>
                      </a:r>
                      <a:r>
                        <a:rPr lang="en-US" sz="1700" kern="1200" baseline="0" err="1" smtClean="0">
                          <a:effectLst/>
                          <a:latin typeface="Times New Roman" panose="02020603050405020304" pitchFamily="18" charset="0"/>
                          <a:cs typeface="Times New Roman" panose="02020603050405020304" pitchFamily="18" charset="0"/>
                        </a:rPr>
                        <a:t>nguyên</a:t>
                      </a:r>
                      <a:r>
                        <a:rPr lang="en-US" sz="1700" kern="1200" baseline="0" smtClean="0">
                          <a:effectLst/>
                          <a:latin typeface="Times New Roman" panose="02020603050405020304" pitchFamily="18" charset="0"/>
                          <a:cs typeface="Times New Roman" panose="02020603050405020304" pitchFamily="18" charset="0"/>
                        </a:rPr>
                        <a:t>.</a:t>
                      </a:r>
                      <a:endParaRPr lang="en-US" sz="1700" b="0" kern="120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827767814"/>
              </p:ext>
            </p:extLst>
          </p:nvPr>
        </p:nvGraphicFramePr>
        <p:xfrm>
          <a:off x="3563888" y="1378464"/>
          <a:ext cx="2592288" cy="1645920"/>
        </p:xfrm>
        <a:graphic>
          <a:graphicData uri="http://schemas.openxmlformats.org/drawingml/2006/table">
            <a:tbl>
              <a:tblPr/>
              <a:tblGrid>
                <a:gridCol w="2592288"/>
              </a:tblGrid>
              <a:tr h="15739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b="1" smtClean="0">
                          <a:latin typeface="Times New Roman" panose="02020603050405020304" pitchFamily="18" charset="0"/>
                          <a:cs typeface="Times New Roman" panose="02020603050405020304" pitchFamily="18" charset="0"/>
                        </a:rPr>
                        <a:t>( Globulin </a:t>
                      </a:r>
                      <a:r>
                        <a:rPr lang="en-US" sz="1700" b="1" err="1" smtClean="0">
                          <a:latin typeface="Times New Roman" panose="02020603050405020304" pitchFamily="18" charset="0"/>
                          <a:cs typeface="Times New Roman" panose="02020603050405020304" pitchFamily="18" charset="0"/>
                        </a:rPr>
                        <a:t>miễn</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dịch</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thành</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phần</a:t>
                      </a:r>
                      <a:r>
                        <a:rPr lang="en-US" sz="1700" b="1" baseline="0" smtClean="0">
                          <a:latin typeface="Times New Roman" panose="02020603050405020304" pitchFamily="18" charset="0"/>
                          <a:cs typeface="Times New Roman" panose="02020603050405020304" pitchFamily="18" charset="0"/>
                        </a:rPr>
                        <a:t> protein </a:t>
                      </a:r>
                      <a:r>
                        <a:rPr lang="en-US" sz="1700" b="1" baseline="0" err="1" smtClean="0">
                          <a:latin typeface="Times New Roman" panose="02020603050405020304" pitchFamily="18" charset="0"/>
                          <a:cs typeface="Times New Roman" panose="02020603050405020304" pitchFamily="18" charset="0"/>
                        </a:rPr>
                        <a:t>huyết</a:t>
                      </a:r>
                      <a:r>
                        <a:rPr lang="en-US" sz="1700" b="1" baseline="0" smtClean="0">
                          <a:latin typeface="Times New Roman" panose="02020603050405020304" pitchFamily="18" charset="0"/>
                          <a:cs typeface="Times New Roman" panose="02020603050405020304" pitchFamily="18" charset="0"/>
                        </a:rPr>
                        <a:t> thanh -&gt;  trong </a:t>
                      </a:r>
                      <a:r>
                        <a:rPr lang="en-US" sz="1700" b="1" baseline="0" err="1" smtClean="0">
                          <a:latin typeface="Times New Roman" panose="02020603050405020304" pitchFamily="18" charset="0"/>
                          <a:cs typeface="Times New Roman" panose="02020603050405020304" pitchFamily="18" charset="0"/>
                        </a:rPr>
                        <a:t>quá</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trình</a:t>
                      </a:r>
                      <a:r>
                        <a:rPr lang="en-US" sz="1700" b="1" baseline="0" smtClean="0">
                          <a:latin typeface="Times New Roman" panose="02020603050405020304" pitchFamily="18" charset="0"/>
                          <a:cs typeface="Times New Roman" panose="02020603050405020304" pitchFamily="18" charset="0"/>
                        </a:rPr>
                        <a:t> ĐƯMD, </a:t>
                      </a:r>
                      <a:r>
                        <a:rPr lang="en-US" sz="1700" b="1" baseline="0" err="1" smtClean="0">
                          <a:latin typeface="Times New Roman" panose="02020603050405020304" pitchFamily="18" charset="0"/>
                          <a:cs typeface="Times New Roman" panose="02020603050405020304" pitchFamily="18" charset="0"/>
                        </a:rPr>
                        <a:t>có</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khả</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năng</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kết</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hợp</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đặc</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hiệu</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kháng</a:t>
                      </a:r>
                      <a:r>
                        <a:rPr lang="en-US" sz="1700" b="1" baseline="0" smtClean="0">
                          <a:latin typeface="Times New Roman" panose="02020603050405020304" pitchFamily="18" charset="0"/>
                          <a:cs typeface="Times New Roman" panose="02020603050405020304" pitchFamily="18" charset="0"/>
                        </a:rPr>
                        <a:t> </a:t>
                      </a:r>
                      <a:r>
                        <a:rPr lang="en-US" sz="1700" b="1" baseline="0" err="1" smtClean="0">
                          <a:latin typeface="Times New Roman" panose="02020603050405020304" pitchFamily="18" charset="0"/>
                          <a:cs typeface="Times New Roman" panose="02020603050405020304" pitchFamily="18" charset="0"/>
                        </a:rPr>
                        <a:t>nguyên</a:t>
                      </a:r>
                      <a:r>
                        <a:rPr lang="en-US" sz="1700" b="1" baseline="0" smtClean="0">
                          <a:latin typeface="Times New Roman" panose="02020603050405020304" pitchFamily="18" charset="0"/>
                          <a:cs typeface="Times New Roman" panose="02020603050405020304" pitchFamily="18" charset="0"/>
                        </a:rPr>
                        <a:t>.</a:t>
                      </a:r>
                      <a:endParaRPr lang="en-US" sz="1700" b="1">
                        <a:latin typeface="Times New Roman" panose="02020603050405020304" pitchFamily="18" charset="0"/>
                        <a:cs typeface="Times New Roman" panose="02020603050405020304" pitchFamily="18"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416088213"/>
              </p:ext>
            </p:extLst>
          </p:nvPr>
        </p:nvGraphicFramePr>
        <p:xfrm>
          <a:off x="6588224" y="1368200"/>
          <a:ext cx="2243272" cy="1152128"/>
        </p:xfrm>
        <a:graphic>
          <a:graphicData uri="http://schemas.openxmlformats.org/drawingml/2006/table">
            <a:tbl>
              <a:tblPr/>
              <a:tblGrid>
                <a:gridCol w="2243272"/>
              </a:tblGrid>
              <a:tr h="11521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b="1" smtClean="0">
                          <a:latin typeface="Times New Roman" panose="02020603050405020304" pitchFamily="18" charset="0"/>
                          <a:cs typeface="Times New Roman" panose="02020603050405020304" pitchFamily="18" charset="0"/>
                        </a:rPr>
                        <a:t>Là</a:t>
                      </a:r>
                      <a:r>
                        <a:rPr lang="en-US" sz="1700" b="1" baseline="0" smtClean="0">
                          <a:latin typeface="Times New Roman" panose="02020603050405020304" pitchFamily="18" charset="0"/>
                          <a:cs typeface="Times New Roman" panose="02020603050405020304" pitchFamily="18" charset="0"/>
                        </a:rPr>
                        <a:t> những protein đặc biệt, có sẵn trong huyết tương dưới dạng chưa hoạt hóa.</a:t>
                      </a:r>
                      <a:endParaRPr lang="en-US" sz="1700" b="1">
                        <a:latin typeface="Times New Roman" panose="02020603050405020304" pitchFamily="18" charset="0"/>
                        <a:cs typeface="Times New Roman" panose="02020603050405020304" pitchFamily="18" charset="0"/>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587978334"/>
              </p:ext>
            </p:extLst>
          </p:nvPr>
        </p:nvGraphicFramePr>
        <p:xfrm>
          <a:off x="755576" y="3276600"/>
          <a:ext cx="720080" cy="609600"/>
        </p:xfrm>
        <a:graphic>
          <a:graphicData uri="http://schemas.openxmlformats.org/drawingml/2006/table">
            <a:tbl>
              <a:tblPr/>
              <a:tblGrid>
                <a:gridCol w="720080"/>
              </a:tblGrid>
              <a:tr h="5795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smtClean="0">
                          <a:latin typeface="Times New Roman" panose="02020603050405020304" pitchFamily="18" charset="0"/>
                          <a:cs typeface="Times New Roman" panose="02020603050405020304" pitchFamily="18" charset="0"/>
                        </a:rPr>
                        <a:t>Tính</a:t>
                      </a:r>
                      <a:r>
                        <a:rPr lang="en-US" sz="1700" baseline="0" smtClean="0">
                          <a:latin typeface="Times New Roman" panose="02020603050405020304" pitchFamily="18" charset="0"/>
                          <a:cs typeface="Times New Roman" panose="02020603050405020304" pitchFamily="18" charset="0"/>
                        </a:rPr>
                        <a:t> chất</a:t>
                      </a:r>
                      <a:endParaRPr lang="en-US" sz="1700">
                        <a:latin typeface="Times New Roman" panose="02020603050405020304" pitchFamily="18" charset="0"/>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775380700"/>
              </p:ext>
            </p:extLst>
          </p:nvPr>
        </p:nvGraphicFramePr>
        <p:xfrm>
          <a:off x="755576" y="4343400"/>
          <a:ext cx="720080" cy="609600"/>
        </p:xfrm>
        <a:graphic>
          <a:graphicData uri="http://schemas.openxmlformats.org/drawingml/2006/table">
            <a:tbl>
              <a:tblPr/>
              <a:tblGrid>
                <a:gridCol w="720080"/>
              </a:tblGrid>
              <a:tr h="5795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smtClean="0">
                          <a:latin typeface="Times New Roman" panose="02020603050405020304" pitchFamily="18" charset="0"/>
                          <a:cs typeface="Times New Roman" panose="02020603050405020304" pitchFamily="18" charset="0"/>
                        </a:rPr>
                        <a:t>Tính</a:t>
                      </a:r>
                      <a:r>
                        <a:rPr lang="en-US" sz="1700" baseline="0" smtClean="0">
                          <a:latin typeface="Times New Roman" panose="02020603050405020304" pitchFamily="18" charset="0"/>
                          <a:cs typeface="Times New Roman" panose="02020603050405020304" pitchFamily="18" charset="0"/>
                        </a:rPr>
                        <a:t> xa lạ</a:t>
                      </a:r>
                      <a:endParaRPr lang="en-US" sz="1700">
                        <a:latin typeface="Times New Roman" panose="02020603050405020304" pitchFamily="18" charset="0"/>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154526649"/>
              </p:ext>
            </p:extLst>
          </p:nvPr>
        </p:nvGraphicFramePr>
        <p:xfrm>
          <a:off x="755576" y="5562600"/>
          <a:ext cx="708338" cy="868680"/>
        </p:xfrm>
        <a:graphic>
          <a:graphicData uri="http://schemas.openxmlformats.org/drawingml/2006/table">
            <a:tbl>
              <a:tblPr/>
              <a:tblGrid>
                <a:gridCol w="708338"/>
              </a:tblGrid>
              <a:tr h="5795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smtClean="0">
                          <a:latin typeface="Times New Roman" panose="02020603050405020304" pitchFamily="18" charset="0"/>
                          <a:cs typeface="Times New Roman" panose="02020603050405020304" pitchFamily="18" charset="0"/>
                        </a:rPr>
                        <a:t>Vị trí</a:t>
                      </a:r>
                      <a:r>
                        <a:rPr lang="en-US" sz="1700" baseline="0" smtClean="0">
                          <a:latin typeface="Times New Roman" panose="02020603050405020304" pitchFamily="18" charset="0"/>
                          <a:cs typeface="Times New Roman" panose="02020603050405020304" pitchFamily="18" charset="0"/>
                        </a:rPr>
                        <a:t> tác động</a:t>
                      </a:r>
                      <a:endParaRPr lang="en-US" sz="1700">
                        <a:latin typeface="Times New Roman" panose="02020603050405020304" pitchFamily="18" charset="0"/>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42264986"/>
              </p:ext>
            </p:extLst>
          </p:nvPr>
        </p:nvGraphicFramePr>
        <p:xfrm>
          <a:off x="1699443" y="3200400"/>
          <a:ext cx="1576413" cy="822960"/>
        </p:xfrm>
        <a:graphic>
          <a:graphicData uri="http://schemas.openxmlformats.org/drawingml/2006/table">
            <a:tbl>
              <a:tblPr/>
              <a:tblGrid>
                <a:gridCol w="1576413"/>
              </a:tblGrid>
              <a:tr h="7509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smtClean="0">
                          <a:latin typeface="Times New Roman" panose="02020603050405020304" pitchFamily="18" charset="0"/>
                          <a:cs typeface="Times New Roman" panose="02020603050405020304" pitchFamily="18" charset="0"/>
                        </a:rPr>
                        <a:t>- KN hoàn</a:t>
                      </a:r>
                      <a:r>
                        <a:rPr lang="en-US" sz="1600" baseline="0" smtClean="0">
                          <a:latin typeface="Times New Roman" panose="02020603050405020304" pitchFamily="18" charset="0"/>
                          <a:cs typeface="Times New Roman" panose="02020603050405020304" pitchFamily="18" charset="0"/>
                        </a:rPr>
                        <a:t> toàn</a:t>
                      </a:r>
                    </a:p>
                    <a:p>
                      <a:pPr marL="0" indent="0">
                        <a:buFontTx/>
                        <a:buNone/>
                      </a:pPr>
                      <a:r>
                        <a:rPr lang="en-US" sz="1600" baseline="0" smtClean="0">
                          <a:latin typeface="Times New Roman" panose="02020603050405020304" pitchFamily="18" charset="0"/>
                          <a:cs typeface="Times New Roman" panose="02020603050405020304" pitchFamily="18" charset="0"/>
                        </a:rPr>
                        <a:t>- KN không hoàn      toàn</a:t>
                      </a:r>
                      <a:endParaRPr lang="en-US" sz="1600">
                        <a:latin typeface="Times New Roman" panose="02020603050405020304" pitchFamily="18" charset="0"/>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767505951"/>
              </p:ext>
            </p:extLst>
          </p:nvPr>
        </p:nvGraphicFramePr>
        <p:xfrm>
          <a:off x="1768624" y="4191000"/>
          <a:ext cx="1584176" cy="1066800"/>
        </p:xfrm>
        <a:graphic>
          <a:graphicData uri="http://schemas.openxmlformats.org/drawingml/2006/table">
            <a:tbl>
              <a:tblPr/>
              <a:tblGrid>
                <a:gridCol w="1584176"/>
              </a:tblGrid>
              <a:tr h="994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smtClean="0">
                          <a:latin typeface="Times New Roman" panose="02020603050405020304" pitchFamily="18" charset="0"/>
                          <a:cs typeface="Times New Roman" panose="02020603050405020304" pitchFamily="18" charset="0"/>
                        </a:rPr>
                        <a:t>- Đồng</a:t>
                      </a:r>
                      <a:r>
                        <a:rPr lang="en-US" sz="1600" baseline="0" smtClean="0">
                          <a:latin typeface="Times New Roman" panose="02020603050405020304" pitchFamily="18" charset="0"/>
                          <a:cs typeface="Times New Roman" panose="02020603050405020304" pitchFamily="18" charset="0"/>
                        </a:rPr>
                        <a:t> KN</a:t>
                      </a:r>
                    </a:p>
                    <a:p>
                      <a:pPr marL="0" indent="0">
                        <a:buFontTx/>
                        <a:buNone/>
                      </a:pPr>
                      <a:r>
                        <a:rPr lang="en-US" sz="1600" baseline="0" smtClean="0">
                          <a:latin typeface="Times New Roman" panose="02020603050405020304" pitchFamily="18" charset="0"/>
                          <a:cs typeface="Times New Roman" panose="02020603050405020304" pitchFamily="18" charset="0"/>
                        </a:rPr>
                        <a:t>- Dị KN</a:t>
                      </a:r>
                    </a:p>
                    <a:p>
                      <a:pPr marL="0" indent="0">
                        <a:buFontTx/>
                        <a:buNone/>
                      </a:pPr>
                      <a:r>
                        <a:rPr lang="en-US" sz="1600" baseline="0" smtClean="0">
                          <a:latin typeface="Times New Roman" panose="02020603050405020304" pitchFamily="18" charset="0"/>
                          <a:cs typeface="Times New Roman" panose="02020603050405020304" pitchFamily="18" charset="0"/>
                        </a:rPr>
                        <a:t>- Tự KN</a:t>
                      </a:r>
                    </a:p>
                    <a:p>
                      <a:pPr marL="0" indent="0">
                        <a:buFontTx/>
                        <a:buNone/>
                      </a:pPr>
                      <a:r>
                        <a:rPr lang="en-US" sz="1600" baseline="0" smtClean="0">
                          <a:latin typeface="Times New Roman" panose="02020603050405020304" pitchFamily="18" charset="0"/>
                          <a:cs typeface="Times New Roman" panose="02020603050405020304" pitchFamily="18" charset="0"/>
                        </a:rPr>
                        <a:t>- KN đồng gene</a:t>
                      </a:r>
                      <a:endParaRPr lang="en-US" sz="1600">
                        <a:latin typeface="Times New Roman" panose="02020603050405020304" pitchFamily="18" charset="0"/>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3292543686"/>
              </p:ext>
            </p:extLst>
          </p:nvPr>
        </p:nvGraphicFramePr>
        <p:xfrm>
          <a:off x="1749986" y="5334000"/>
          <a:ext cx="1602814" cy="1310640"/>
        </p:xfrm>
        <a:graphic>
          <a:graphicData uri="http://schemas.openxmlformats.org/drawingml/2006/table">
            <a:tbl>
              <a:tblPr/>
              <a:tblGrid>
                <a:gridCol w="1602814"/>
              </a:tblGrid>
              <a:tr h="10081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smtClean="0">
                          <a:latin typeface="Times New Roman" panose="02020603050405020304" pitchFamily="18" charset="0"/>
                          <a:cs typeface="Times New Roman" panose="02020603050405020304" pitchFamily="18" charset="0"/>
                        </a:rPr>
                        <a:t>- KN thân</a:t>
                      </a:r>
                      <a:r>
                        <a:rPr lang="en-US" sz="1600" baseline="0" smtClean="0">
                          <a:latin typeface="Times New Roman" panose="02020603050405020304" pitchFamily="18" charset="0"/>
                          <a:cs typeface="Times New Roman" panose="02020603050405020304" pitchFamily="18" charset="0"/>
                        </a:rPr>
                        <a:t> (Ag O)</a:t>
                      </a:r>
                    </a:p>
                    <a:p>
                      <a:pPr marL="0" indent="0">
                        <a:buFontTx/>
                        <a:buNone/>
                      </a:pPr>
                      <a:r>
                        <a:rPr lang="en-US" sz="1600" baseline="0" smtClean="0">
                          <a:latin typeface="Times New Roman" panose="02020603050405020304" pitchFamily="18" charset="0"/>
                          <a:cs typeface="Times New Roman" panose="02020603050405020304" pitchFamily="18" charset="0"/>
                        </a:rPr>
                        <a:t>- KN vỏ (Ag K)</a:t>
                      </a:r>
                    </a:p>
                    <a:p>
                      <a:pPr marL="0" indent="0">
                        <a:buFontTx/>
                        <a:buNone/>
                      </a:pPr>
                      <a:r>
                        <a:rPr lang="en-US" sz="1600" baseline="0" smtClean="0">
                          <a:latin typeface="Times New Roman" panose="02020603050405020304" pitchFamily="18" charset="0"/>
                          <a:cs typeface="Times New Roman" panose="02020603050405020304" pitchFamily="18" charset="0"/>
                        </a:rPr>
                        <a:t>- KN chiên mao (Ag H)</a:t>
                      </a:r>
                      <a:endParaRPr lang="en-US" sz="1600">
                        <a:latin typeface="Times New Roman" panose="02020603050405020304" pitchFamily="18" charset="0"/>
                        <a:cs typeface="Times New Roman" panose="02020603050405020304" pitchFamily="18" charset="0"/>
                      </a:endParaRPr>
                    </a:p>
                  </a:txBody>
                  <a:tcP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4120219039"/>
              </p:ext>
            </p:extLst>
          </p:nvPr>
        </p:nvGraphicFramePr>
        <p:xfrm>
          <a:off x="4031940" y="3672840"/>
          <a:ext cx="1656184" cy="822960"/>
        </p:xfrm>
        <a:graphic>
          <a:graphicData uri="http://schemas.openxmlformats.org/drawingml/2006/table">
            <a:tbl>
              <a:tblPr/>
              <a:tblGrid>
                <a:gridCol w="1656184"/>
              </a:tblGrid>
              <a:tr h="7469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smtClean="0">
                          <a:latin typeface="Times New Roman" panose="02020603050405020304" pitchFamily="18" charset="0"/>
                          <a:cs typeface="Times New Roman" panose="02020603050405020304" pitchFamily="18" charset="0"/>
                        </a:rPr>
                        <a:t>   - IgG        - IgD</a:t>
                      </a:r>
                    </a:p>
                    <a:p>
                      <a:pPr marL="0" indent="0">
                        <a:buFontTx/>
                        <a:buNone/>
                      </a:pPr>
                      <a:r>
                        <a:rPr lang="en-US" sz="1600" baseline="0" smtClean="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 IgM       - IgE</a:t>
                      </a:r>
                    </a:p>
                    <a:p>
                      <a:pPr marL="0" indent="0">
                        <a:buFontTx/>
                        <a:buNone/>
                      </a:pPr>
                      <a:r>
                        <a:rPr lang="en-US" sz="1600" smtClean="0">
                          <a:latin typeface="Times New Roman" panose="02020603050405020304" pitchFamily="18" charset="0"/>
                          <a:cs typeface="Times New Roman" panose="02020603050405020304" pitchFamily="18" charset="0"/>
                        </a:rPr>
                        <a:t>   - IgA</a:t>
                      </a: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605232172"/>
              </p:ext>
            </p:extLst>
          </p:nvPr>
        </p:nvGraphicFramePr>
        <p:xfrm>
          <a:off x="3563889" y="5257800"/>
          <a:ext cx="1254369" cy="1310640"/>
        </p:xfrm>
        <a:graphic>
          <a:graphicData uri="http://schemas.openxmlformats.org/drawingml/2006/table">
            <a:tbl>
              <a:tblPr/>
              <a:tblGrid>
                <a:gridCol w="1254369"/>
              </a:tblGrid>
              <a:tr h="12445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smtClean="0">
                          <a:latin typeface="Times New Roman" panose="02020603050405020304" pitchFamily="18" charset="0"/>
                          <a:cs typeface="Times New Roman" panose="02020603050405020304" pitchFamily="18" charset="0"/>
                        </a:rPr>
                        <a:t>Nhận biết</a:t>
                      </a:r>
                      <a:r>
                        <a:rPr lang="en-US" sz="1600" baseline="0" smtClean="0">
                          <a:latin typeface="Times New Roman" panose="02020603050405020304" pitchFamily="18" charset="0"/>
                          <a:cs typeface="Times New Roman" panose="02020603050405020304" pitchFamily="18" charset="0"/>
                        </a:rPr>
                        <a:t> cái lạ: thông qua việc Ig kết hợp với KN.</a:t>
                      </a:r>
                      <a:endParaRPr lang="en-US" sz="1600">
                        <a:latin typeface="Times New Roman" panose="02020603050405020304" pitchFamily="18" charset="0"/>
                        <a:cs typeface="Times New Roman" panose="02020603050405020304" pitchFamily="18"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518204509"/>
              </p:ext>
            </p:extLst>
          </p:nvPr>
        </p:nvGraphicFramePr>
        <p:xfrm>
          <a:off x="5109881" y="5257800"/>
          <a:ext cx="1248772" cy="1299009"/>
        </p:xfrm>
        <a:graphic>
          <a:graphicData uri="http://schemas.openxmlformats.org/drawingml/2006/table">
            <a:tbl>
              <a:tblPr/>
              <a:tblGrid>
                <a:gridCol w="1248772"/>
              </a:tblGrid>
              <a:tr h="12990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smtClean="0">
                          <a:latin typeface="Times New Roman" panose="02020603050405020304" pitchFamily="18" charset="0"/>
                          <a:cs typeface="Times New Roman" panose="02020603050405020304" pitchFamily="18" charset="0"/>
                        </a:rPr>
                        <a:t>Chức năng</a:t>
                      </a:r>
                      <a:r>
                        <a:rPr lang="en-US" sz="1600" baseline="0" smtClean="0">
                          <a:latin typeface="Times New Roman" panose="02020603050405020304" pitchFamily="18" charset="0"/>
                          <a:cs typeface="Times New Roman" panose="02020603050405020304" pitchFamily="18" charset="0"/>
                        </a:rPr>
                        <a:t> sinh học thứ phát ( do Fc thực hiện).</a:t>
                      </a:r>
                      <a:endParaRPr lang="en-US" sz="1600">
                        <a:latin typeface="Times New Roman" panose="02020603050405020304" pitchFamily="18" charset="0"/>
                        <a:cs typeface="Times New Roman" panose="02020603050405020304" pitchFamily="18"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553631358"/>
              </p:ext>
            </p:extLst>
          </p:nvPr>
        </p:nvGraphicFramePr>
        <p:xfrm>
          <a:off x="6732241" y="2865872"/>
          <a:ext cx="2160240" cy="1310640"/>
        </p:xfrm>
        <a:graphic>
          <a:graphicData uri="http://schemas.openxmlformats.org/drawingml/2006/table">
            <a:tbl>
              <a:tblPr/>
              <a:tblGrid>
                <a:gridCol w="2160240"/>
              </a:tblGrid>
              <a:tr h="11977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smtClean="0">
                          <a:latin typeface="Times New Roman" panose="02020603050405020304" pitchFamily="18" charset="0"/>
                          <a:cs typeface="Times New Roman" panose="02020603050405020304" pitchFamily="18" charset="0"/>
                        </a:rPr>
                        <a:t>- BT</a:t>
                      </a:r>
                      <a:r>
                        <a:rPr lang="en-US" sz="1600" baseline="0" smtClean="0">
                          <a:latin typeface="Times New Roman" panose="02020603050405020304" pitchFamily="18" charset="0"/>
                          <a:cs typeface="Times New Roman" panose="02020603050405020304" pitchFamily="18" charset="0"/>
                        </a:rPr>
                        <a:t> gồm 9 thành phần: C1, C2,….,C9.</a:t>
                      </a:r>
                    </a:p>
                    <a:p>
                      <a:pPr marL="0" indent="0">
                        <a:buFontTx/>
                        <a:buNone/>
                      </a:pPr>
                      <a:r>
                        <a:rPr lang="en-US" sz="1600" baseline="0" smtClean="0">
                          <a:latin typeface="Times New Roman" panose="02020603050405020304" pitchFamily="18" charset="0"/>
                          <a:cs typeface="Times New Roman" panose="02020603050405020304" pitchFamily="18" charset="0"/>
                        </a:rPr>
                        <a:t>- Có khoảng 10 yếu tố tham gia hoạt hóa: C4bp, CR1,H,..</a:t>
                      </a:r>
                      <a:endParaRPr lang="en-US" sz="1600">
                        <a:latin typeface="Times New Roman" panose="02020603050405020304" pitchFamily="18" charset="0"/>
                        <a:cs typeface="Times New Roman" panose="02020603050405020304" pitchFamily="18" charset="0"/>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937569795"/>
              </p:ext>
            </p:extLst>
          </p:nvPr>
        </p:nvGraphicFramePr>
        <p:xfrm>
          <a:off x="6919626" y="4810997"/>
          <a:ext cx="2073499" cy="1806434"/>
        </p:xfrm>
        <a:graphic>
          <a:graphicData uri="http://schemas.openxmlformats.org/drawingml/2006/table">
            <a:tbl>
              <a:tblPr/>
              <a:tblGrid>
                <a:gridCol w="2073499"/>
              </a:tblGrid>
              <a:tr h="18064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smtClean="0">
                          <a:latin typeface="Times New Roman" panose="02020603050405020304" pitchFamily="18" charset="0"/>
                          <a:cs typeface="Times New Roman" panose="02020603050405020304" pitchFamily="18" charset="0"/>
                        </a:rPr>
                        <a:t>- ↑ tính</a:t>
                      </a:r>
                      <a:r>
                        <a:rPr lang="en-US" sz="1600" baseline="0" smtClean="0">
                          <a:latin typeface="Times New Roman" panose="02020603050405020304" pitchFamily="18" charset="0"/>
                          <a:cs typeface="Times New Roman" panose="02020603050405020304" pitchFamily="18" charset="0"/>
                        </a:rPr>
                        <a:t> thấm thành mạch, </a:t>
                      </a:r>
                      <a:r>
                        <a:rPr lang="en-US" sz="1600" smtClean="0">
                          <a:latin typeface="Times New Roman" panose="02020603050405020304" pitchFamily="18" charset="0"/>
                          <a:cs typeface="Times New Roman" panose="02020603050405020304" pitchFamily="18" charset="0"/>
                        </a:rPr>
                        <a:t>↑ tuần</a:t>
                      </a:r>
                      <a:r>
                        <a:rPr lang="en-US" sz="1600" baseline="0" smtClean="0">
                          <a:latin typeface="Times New Roman" panose="02020603050405020304" pitchFamily="18" charset="0"/>
                          <a:cs typeface="Times New Roman" panose="02020603050405020304" pitchFamily="18" charset="0"/>
                        </a:rPr>
                        <a:t> hoàn.</a:t>
                      </a:r>
                    </a:p>
                    <a:p>
                      <a:pPr marL="0" indent="0">
                        <a:buFontTx/>
                        <a:buNone/>
                      </a:pPr>
                      <a:r>
                        <a:rPr lang="en-US" sz="1600" baseline="0" smtClean="0">
                          <a:latin typeface="Times New Roman" panose="02020603050405020304" pitchFamily="18" charset="0"/>
                          <a:cs typeface="Times New Roman" panose="02020603050405020304" pitchFamily="18" charset="0"/>
                        </a:rPr>
                        <a:t>- Kết dính MD</a:t>
                      </a:r>
                    </a:p>
                    <a:p>
                      <a:pPr marL="0" indent="0">
                        <a:buFontTx/>
                        <a:buNone/>
                      </a:pPr>
                      <a:r>
                        <a:rPr lang="en-US" sz="1600" baseline="0" smtClean="0">
                          <a:latin typeface="Times New Roman" panose="02020603050405020304" pitchFamily="18" charset="0"/>
                          <a:cs typeface="Times New Roman" panose="02020603050405020304" pitchFamily="18" charset="0"/>
                        </a:rPr>
                        <a:t>- C3b</a:t>
                      </a:r>
                    </a:p>
                    <a:p>
                      <a:pPr marL="0" indent="0">
                        <a:buFontTx/>
                        <a:buNone/>
                      </a:pPr>
                      <a:r>
                        <a:rPr lang="en-US" sz="1600" baseline="0" smtClean="0">
                          <a:latin typeface="Times New Roman" panose="02020603050405020304" pitchFamily="18" charset="0"/>
                          <a:cs typeface="Times New Roman" panose="02020603050405020304" pitchFamily="18" charset="0"/>
                        </a:rPr>
                        <a:t>- Chiêu mộ bạch cầu</a:t>
                      </a:r>
                    </a:p>
                    <a:p>
                      <a:pPr marL="0" indent="0">
                        <a:buFontTx/>
                        <a:buNone/>
                      </a:pPr>
                      <a:r>
                        <a:rPr lang="en-US" sz="1600" baseline="0" smtClean="0">
                          <a:latin typeface="Times New Roman" panose="02020603050405020304" pitchFamily="18" charset="0"/>
                          <a:cs typeface="Times New Roman" panose="02020603050405020304" pitchFamily="18" charset="0"/>
                        </a:rPr>
                        <a:t>- Làm thủng tb -&gt;ly giải.</a:t>
                      </a:r>
                      <a:endParaRPr lang="en-US" sz="1600">
                        <a:latin typeface="Times New Roman" panose="02020603050405020304" pitchFamily="18" charset="0"/>
                        <a:cs typeface="Times New Roman" panose="02020603050405020304" pitchFamily="18" charset="0"/>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r>
            </a:tbl>
          </a:graphicData>
        </a:graphic>
      </p:graphicFrame>
      <p:cxnSp>
        <p:nvCxnSpPr>
          <p:cNvPr id="61" name="Straight Arrow Connector 60"/>
          <p:cNvCxnSpPr/>
          <p:nvPr/>
        </p:nvCxnSpPr>
        <p:spPr>
          <a:xfrm flipH="1">
            <a:off x="2771800" y="576112"/>
            <a:ext cx="1872208" cy="360040"/>
          </a:xfrm>
          <a:prstGeom prst="straightConnector1">
            <a:avLst/>
          </a:prstGeom>
          <a:noFill/>
          <a:ln w="9525" cap="flat" cmpd="sng" algn="ctr">
            <a:solidFill>
              <a:srgbClr val="FF0000"/>
            </a:solidFill>
            <a:prstDash val="solid"/>
            <a:tailEnd type="arrow"/>
          </a:ln>
          <a:effectLst/>
        </p:spPr>
      </p:cxnSp>
      <p:cxnSp>
        <p:nvCxnSpPr>
          <p:cNvPr id="62" name="Straight Arrow Connector 61"/>
          <p:cNvCxnSpPr/>
          <p:nvPr/>
        </p:nvCxnSpPr>
        <p:spPr>
          <a:xfrm>
            <a:off x="4716016" y="576112"/>
            <a:ext cx="0" cy="288032"/>
          </a:xfrm>
          <a:prstGeom prst="straightConnector1">
            <a:avLst/>
          </a:prstGeom>
          <a:noFill/>
          <a:ln w="9525" cap="flat" cmpd="sng" algn="ctr">
            <a:solidFill>
              <a:srgbClr val="FF0000"/>
            </a:solidFill>
            <a:prstDash val="solid"/>
            <a:tailEnd type="arrow"/>
          </a:ln>
          <a:effectLst/>
        </p:spPr>
      </p:cxnSp>
      <p:cxnSp>
        <p:nvCxnSpPr>
          <p:cNvPr id="63" name="Straight Arrow Connector 62"/>
          <p:cNvCxnSpPr/>
          <p:nvPr/>
        </p:nvCxnSpPr>
        <p:spPr>
          <a:xfrm>
            <a:off x="4818258" y="576112"/>
            <a:ext cx="1913982" cy="288032"/>
          </a:xfrm>
          <a:prstGeom prst="straightConnector1">
            <a:avLst/>
          </a:prstGeom>
          <a:noFill/>
          <a:ln w="9525" cap="flat" cmpd="sng" algn="ctr">
            <a:solidFill>
              <a:srgbClr val="FF0000"/>
            </a:solidFill>
            <a:prstDash val="solid"/>
            <a:tailEnd type="arrow"/>
          </a:ln>
          <a:effectLst/>
        </p:spPr>
      </p:cxnSp>
      <p:cxnSp>
        <p:nvCxnSpPr>
          <p:cNvPr id="64" name="Straight Connector 63"/>
          <p:cNvCxnSpPr/>
          <p:nvPr/>
        </p:nvCxnSpPr>
        <p:spPr>
          <a:xfrm>
            <a:off x="467544" y="3024384"/>
            <a:ext cx="0" cy="2995416"/>
          </a:xfrm>
          <a:prstGeom prst="line">
            <a:avLst/>
          </a:prstGeom>
          <a:noFill/>
          <a:ln w="9525" cap="flat" cmpd="sng" algn="ctr">
            <a:solidFill>
              <a:srgbClr val="FF0000"/>
            </a:solidFill>
            <a:prstDash val="solid"/>
          </a:ln>
          <a:effectLst/>
        </p:spPr>
      </p:cxnSp>
      <p:cxnSp>
        <p:nvCxnSpPr>
          <p:cNvPr id="65" name="Straight Arrow Connector 64"/>
          <p:cNvCxnSpPr/>
          <p:nvPr/>
        </p:nvCxnSpPr>
        <p:spPr>
          <a:xfrm>
            <a:off x="467544" y="3581400"/>
            <a:ext cx="288032" cy="0"/>
          </a:xfrm>
          <a:prstGeom prst="straightConnector1">
            <a:avLst/>
          </a:prstGeom>
          <a:noFill/>
          <a:ln w="9525" cap="flat" cmpd="sng" algn="ctr">
            <a:solidFill>
              <a:srgbClr val="FF0000"/>
            </a:solidFill>
            <a:prstDash val="solid"/>
            <a:tailEnd type="arrow"/>
          </a:ln>
          <a:effectLst/>
        </p:spPr>
      </p:cxnSp>
      <p:cxnSp>
        <p:nvCxnSpPr>
          <p:cNvPr id="66" name="Straight Arrow Connector 65"/>
          <p:cNvCxnSpPr/>
          <p:nvPr/>
        </p:nvCxnSpPr>
        <p:spPr>
          <a:xfrm>
            <a:off x="467544" y="4648200"/>
            <a:ext cx="288032" cy="0"/>
          </a:xfrm>
          <a:prstGeom prst="straightConnector1">
            <a:avLst/>
          </a:prstGeom>
          <a:noFill/>
          <a:ln w="9525" cap="flat" cmpd="sng" algn="ctr">
            <a:solidFill>
              <a:srgbClr val="FF0000"/>
            </a:solidFill>
            <a:prstDash val="solid"/>
            <a:tailEnd type="arrow"/>
          </a:ln>
          <a:effectLst/>
        </p:spPr>
      </p:cxnSp>
      <p:cxnSp>
        <p:nvCxnSpPr>
          <p:cNvPr id="67" name="Straight Arrow Connector 66"/>
          <p:cNvCxnSpPr/>
          <p:nvPr/>
        </p:nvCxnSpPr>
        <p:spPr>
          <a:xfrm>
            <a:off x="467544" y="6019800"/>
            <a:ext cx="288032" cy="0"/>
          </a:xfrm>
          <a:prstGeom prst="straightConnector1">
            <a:avLst/>
          </a:prstGeom>
          <a:noFill/>
          <a:ln w="9525" cap="flat" cmpd="sng" algn="ctr">
            <a:solidFill>
              <a:srgbClr val="FF0000"/>
            </a:solidFill>
            <a:prstDash val="solid"/>
            <a:tailEnd type="arrow"/>
          </a:ln>
          <a:effectLst/>
        </p:spPr>
      </p:cxnSp>
      <p:cxnSp>
        <p:nvCxnSpPr>
          <p:cNvPr id="68" name="Straight Connector 67"/>
          <p:cNvCxnSpPr/>
          <p:nvPr/>
        </p:nvCxnSpPr>
        <p:spPr>
          <a:xfrm>
            <a:off x="1475656" y="3581400"/>
            <a:ext cx="216024" cy="0"/>
          </a:xfrm>
          <a:prstGeom prst="line">
            <a:avLst/>
          </a:prstGeom>
          <a:noFill/>
          <a:ln w="9525" cap="flat" cmpd="sng" algn="ctr">
            <a:solidFill>
              <a:srgbClr val="FF0000"/>
            </a:solidFill>
            <a:prstDash val="solid"/>
          </a:ln>
          <a:effectLst/>
        </p:spPr>
      </p:cxnSp>
      <p:cxnSp>
        <p:nvCxnSpPr>
          <p:cNvPr id="71" name="Straight Arrow Connector 70"/>
          <p:cNvCxnSpPr/>
          <p:nvPr/>
        </p:nvCxnSpPr>
        <p:spPr>
          <a:xfrm>
            <a:off x="4818258" y="3024384"/>
            <a:ext cx="0" cy="633216"/>
          </a:xfrm>
          <a:prstGeom prst="straightConnector1">
            <a:avLst/>
          </a:prstGeom>
          <a:noFill/>
          <a:ln w="9525" cap="flat" cmpd="sng" algn="ctr">
            <a:solidFill>
              <a:srgbClr val="FF0000"/>
            </a:solidFill>
            <a:prstDash val="solid"/>
            <a:tailEnd type="arrow"/>
          </a:ln>
          <a:effectLst/>
        </p:spPr>
      </p:cxnSp>
      <p:cxnSp>
        <p:nvCxnSpPr>
          <p:cNvPr id="72" name="Straight Connector 71"/>
          <p:cNvCxnSpPr/>
          <p:nvPr/>
        </p:nvCxnSpPr>
        <p:spPr>
          <a:xfrm>
            <a:off x="4191073" y="4648200"/>
            <a:ext cx="1543194" cy="0"/>
          </a:xfrm>
          <a:prstGeom prst="line">
            <a:avLst/>
          </a:prstGeom>
          <a:noFill/>
          <a:ln w="9525" cap="flat" cmpd="sng" algn="ctr">
            <a:solidFill>
              <a:srgbClr val="FF0000"/>
            </a:solidFill>
            <a:prstDash val="solid"/>
          </a:ln>
          <a:effectLst/>
        </p:spPr>
      </p:cxnSp>
      <p:cxnSp>
        <p:nvCxnSpPr>
          <p:cNvPr id="73" name="Straight Connector 72"/>
          <p:cNvCxnSpPr>
            <a:endCxn id="56" idx="2"/>
          </p:cNvCxnSpPr>
          <p:nvPr/>
        </p:nvCxnSpPr>
        <p:spPr>
          <a:xfrm flipV="1">
            <a:off x="4860032" y="4495800"/>
            <a:ext cx="0" cy="222977"/>
          </a:xfrm>
          <a:prstGeom prst="line">
            <a:avLst/>
          </a:prstGeom>
          <a:noFill/>
          <a:ln w="9525" cap="flat" cmpd="sng" algn="ctr">
            <a:solidFill>
              <a:srgbClr val="FF0000"/>
            </a:solidFill>
            <a:prstDash val="solid"/>
          </a:ln>
          <a:effectLst/>
        </p:spPr>
      </p:cxnSp>
      <p:cxnSp>
        <p:nvCxnSpPr>
          <p:cNvPr id="74" name="Straight Arrow Connector 73"/>
          <p:cNvCxnSpPr>
            <a:endCxn id="58" idx="0"/>
          </p:cNvCxnSpPr>
          <p:nvPr/>
        </p:nvCxnSpPr>
        <p:spPr>
          <a:xfrm>
            <a:off x="5734267" y="4635855"/>
            <a:ext cx="0" cy="621945"/>
          </a:xfrm>
          <a:prstGeom prst="straightConnector1">
            <a:avLst/>
          </a:prstGeom>
          <a:noFill/>
          <a:ln w="9525" cap="flat" cmpd="sng" algn="ctr">
            <a:solidFill>
              <a:srgbClr val="FF0000"/>
            </a:solidFill>
            <a:prstDash val="solid"/>
            <a:tailEnd type="arrow"/>
          </a:ln>
          <a:effectLst/>
        </p:spPr>
      </p:cxnSp>
      <p:cxnSp>
        <p:nvCxnSpPr>
          <p:cNvPr id="75" name="Straight Arrow Connector 74"/>
          <p:cNvCxnSpPr>
            <a:endCxn id="57" idx="0"/>
          </p:cNvCxnSpPr>
          <p:nvPr/>
        </p:nvCxnSpPr>
        <p:spPr>
          <a:xfrm>
            <a:off x="4191073" y="4626847"/>
            <a:ext cx="0" cy="630953"/>
          </a:xfrm>
          <a:prstGeom prst="straightConnector1">
            <a:avLst/>
          </a:prstGeom>
          <a:noFill/>
          <a:ln w="9525" cap="flat" cmpd="sng" algn="ctr">
            <a:solidFill>
              <a:srgbClr val="FF0000"/>
            </a:solidFill>
            <a:prstDash val="solid"/>
            <a:tailEnd type="arrow"/>
          </a:ln>
          <a:effectLst/>
        </p:spPr>
      </p:cxnSp>
      <p:cxnSp>
        <p:nvCxnSpPr>
          <p:cNvPr id="76" name="Straight Arrow Connector 75"/>
          <p:cNvCxnSpPr/>
          <p:nvPr/>
        </p:nvCxnSpPr>
        <p:spPr>
          <a:xfrm flipH="1">
            <a:off x="7808949" y="2520328"/>
            <a:ext cx="3411" cy="327309"/>
          </a:xfrm>
          <a:prstGeom prst="straightConnector1">
            <a:avLst/>
          </a:prstGeom>
          <a:noFill/>
          <a:ln w="9525" cap="flat" cmpd="sng" algn="ctr">
            <a:solidFill>
              <a:srgbClr val="FF0000"/>
            </a:solidFill>
            <a:prstDash val="solid"/>
            <a:tailEnd type="arrow"/>
          </a:ln>
          <a:effectLst/>
        </p:spPr>
      </p:cxnSp>
      <p:cxnSp>
        <p:nvCxnSpPr>
          <p:cNvPr id="77" name="Straight Arrow Connector 76"/>
          <p:cNvCxnSpPr/>
          <p:nvPr/>
        </p:nvCxnSpPr>
        <p:spPr>
          <a:xfrm>
            <a:off x="7885335" y="4176512"/>
            <a:ext cx="0" cy="627168"/>
          </a:xfrm>
          <a:prstGeom prst="straightConnector1">
            <a:avLst/>
          </a:prstGeom>
          <a:noFill/>
          <a:ln w="9525" cap="flat" cmpd="sng" algn="ctr">
            <a:solidFill>
              <a:srgbClr val="FF0000"/>
            </a:solidFill>
            <a:prstDash val="solid"/>
            <a:tailEnd type="arrow"/>
          </a:ln>
          <a:effectLst/>
        </p:spPr>
      </p:cxnSp>
      <p:sp>
        <p:nvSpPr>
          <p:cNvPr id="78" name="Oval 77"/>
          <p:cNvSpPr/>
          <p:nvPr/>
        </p:nvSpPr>
        <p:spPr>
          <a:xfrm>
            <a:off x="60782" y="3798754"/>
            <a:ext cx="334754" cy="1840045"/>
          </a:xfrm>
          <a:prstGeom prst="ellipse">
            <a:avLst/>
          </a:prstGeom>
          <a:solidFill>
            <a:sysClr val="window" lastClr="FFFFFF"/>
          </a:solidFill>
          <a:ln w="25400" cap="flat" cmpd="sng" algn="ctr">
            <a:solidFill>
              <a:srgbClr val="4BACC6"/>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PHÂN LOẠI</a:t>
            </a:r>
            <a:endParaRPr kumimoji="0" lang="en-US" sz="16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Oval 78"/>
          <p:cNvSpPr/>
          <p:nvPr/>
        </p:nvSpPr>
        <p:spPr>
          <a:xfrm>
            <a:off x="3392861" y="3177033"/>
            <a:ext cx="2093539" cy="328167"/>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PHÂN LOẠI</a:t>
            </a:r>
            <a:endParaRPr kumimoji="0" lang="en-US" sz="16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 name="Oval 79"/>
          <p:cNvSpPr/>
          <p:nvPr/>
        </p:nvSpPr>
        <p:spPr>
          <a:xfrm>
            <a:off x="3419872" y="4626847"/>
            <a:ext cx="2142728" cy="36830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CHỨC NĂNG</a:t>
            </a:r>
            <a:endParaRPr kumimoji="0" lang="en-US" sz="16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 name="Oval 80"/>
          <p:cNvSpPr/>
          <p:nvPr/>
        </p:nvSpPr>
        <p:spPr>
          <a:xfrm>
            <a:off x="6012160" y="4275510"/>
            <a:ext cx="2065040" cy="370460"/>
          </a:xfrm>
          <a:prstGeom prst="ellipse">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CHỨC NĂNG</a:t>
            </a:r>
            <a:endParaRPr kumimoji="0" lang="en-US" sz="16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03" name="Straight Connector 102"/>
          <p:cNvCxnSpPr/>
          <p:nvPr/>
        </p:nvCxnSpPr>
        <p:spPr>
          <a:xfrm>
            <a:off x="1465072" y="4648200"/>
            <a:ext cx="287528" cy="0"/>
          </a:xfrm>
          <a:prstGeom prst="line">
            <a:avLst/>
          </a:prstGeom>
          <a:noFill/>
          <a:ln w="9525" cap="flat" cmpd="sng" algn="ctr">
            <a:solidFill>
              <a:srgbClr val="FF0000"/>
            </a:solidFill>
            <a:prstDash val="solid"/>
          </a:ln>
          <a:effectLst/>
        </p:spPr>
      </p:cxnSp>
      <p:cxnSp>
        <p:nvCxnSpPr>
          <p:cNvPr id="104" name="Straight Connector 103"/>
          <p:cNvCxnSpPr/>
          <p:nvPr/>
        </p:nvCxnSpPr>
        <p:spPr>
          <a:xfrm>
            <a:off x="1434730" y="6019800"/>
            <a:ext cx="287528" cy="0"/>
          </a:xfrm>
          <a:prstGeom prst="line">
            <a:avLst/>
          </a:prstGeom>
          <a:noFill/>
          <a:ln w="9525" cap="flat" cmpd="sng" algn="ctr">
            <a:solidFill>
              <a:srgbClr val="FF0000"/>
            </a:solidFill>
            <a:prstDash val="solid"/>
          </a:ln>
          <a:effectLst/>
        </p:spPr>
      </p:cxnSp>
    </p:spTree>
    <p:extLst>
      <p:ext uri="{BB962C8B-B14F-4D97-AF65-F5344CB8AC3E}">
        <p14:creationId xmlns:p14="http://schemas.microsoft.com/office/powerpoint/2010/main" val="9915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par>
                                <p:cTn id="72" presetID="10" presetClass="entr" presetSubtype="0"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par>
                                <p:cTn id="75" presetID="10"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fade">
                                      <p:cBhvr>
                                        <p:cTn id="80" dur="500"/>
                                        <p:tgtEl>
                                          <p:spTgt spid="73"/>
                                        </p:tgtEl>
                                      </p:cBhvr>
                                    </p:animEffect>
                                  </p:childTnLst>
                                </p:cTn>
                              </p:par>
                              <p:par>
                                <p:cTn id="81" presetID="10"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500"/>
                                        <p:tgtEl>
                                          <p:spTgt spid="74"/>
                                        </p:tgtEl>
                                      </p:cBhvr>
                                    </p:animEffect>
                                  </p:childTnLst>
                                </p:cTn>
                              </p:par>
                              <p:par>
                                <p:cTn id="84" presetID="10" presetClass="entr" presetSubtype="0"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500"/>
                                        <p:tgtEl>
                                          <p:spTgt spid="80"/>
                                        </p:tgtEl>
                                      </p:cBhvr>
                                    </p:animEffect>
                                  </p:childTnLst>
                                </p:cTn>
                              </p:par>
                              <p:par>
                                <p:cTn id="90" presetID="10" presetClass="entr" presetSubtype="0"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par>
                                <p:cTn id="113" presetID="10" presetClass="entr" presetSubtype="0" fill="hold" nodeType="with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fade">
                                      <p:cBhvr>
                                        <p:cTn id="115" dur="500"/>
                                        <p:tgtEl>
                                          <p:spTgt spid="77"/>
                                        </p:tgtEl>
                                      </p:cBhvr>
                                    </p:animEffect>
                                  </p:childTnLst>
                                </p:cTn>
                              </p:par>
                              <p:par>
                                <p:cTn id="116" presetID="10" presetClass="entr" presetSubtype="0" fill="hold" nodeType="with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934"/>
            <a:ext cx="8229600" cy="642466"/>
          </a:xfrm>
        </p:spPr>
        <p:txBody>
          <a:bodyPr>
            <a:noAutofit/>
          </a:bodyPr>
          <a:lstStyle/>
          <a:p>
            <a:r>
              <a:rPr lang="en-US" sz="4000" b="1" smtClean="0">
                <a:solidFill>
                  <a:srgbClr val="FF0000"/>
                </a:solidFill>
                <a:effectLst/>
                <a:latin typeface="Times New Roman" panose="02020603050405020304" pitchFamily="18" charset="0"/>
                <a:cs typeface="Times New Roman" panose="02020603050405020304" pitchFamily="18" charset="0"/>
              </a:rPr>
              <a:t>Các con đường hoạt hóa bổ thể</a:t>
            </a:r>
            <a:endParaRPr lang="en-US" sz="4000" b="1">
              <a:solidFill>
                <a:srgbClr val="FF0000"/>
              </a:solidFill>
              <a:effectLst/>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066800"/>
            <a:ext cx="8458200" cy="5419120"/>
          </a:xfrm>
        </p:spPr>
      </p:pic>
    </p:spTree>
    <p:extLst>
      <p:ext uri="{BB962C8B-B14F-4D97-AF65-F5344CB8AC3E}">
        <p14:creationId xmlns:p14="http://schemas.microsoft.com/office/powerpoint/2010/main" val="19869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TotalTime>
  <Words>1314</Words>
  <Application>Microsoft Office PowerPoint</Application>
  <PresentationFormat>On-screen Show (4:3)</PresentationFormat>
  <Paragraphs>162</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ĐẠI CƯƠNG BỆNH LÝ  DỊ ỨNG – MIỄN DỊCH</vt:lpstr>
      <vt:lpstr>MỤC TIÊU</vt:lpstr>
      <vt:lpstr>NỘI DUNG </vt:lpstr>
      <vt:lpstr>MIỄN DỊCH HỌC</vt:lpstr>
      <vt:lpstr>Nguồn gốc các tế bào miễn dịch </vt:lpstr>
      <vt:lpstr>1. Vai trò các lympho bào (lymphocyte):</vt:lpstr>
      <vt:lpstr>2. Tế bào diệt tự nhiên NK ( natural killer ):</vt:lpstr>
      <vt:lpstr>PowerPoint Presentation</vt:lpstr>
      <vt:lpstr>Các con đường hoạt hóa bổ thể</vt:lpstr>
      <vt:lpstr>III. CÁC BỆNH LÝ DỊ ỨNG MIỄN DỊCH</vt:lpstr>
      <vt:lpstr>BỆNH DO DUNG NẠP</vt:lpstr>
      <vt:lpstr>“Suy giảm miễn dịch (hay thiểu năng miễn dịch) là trạng thái đáp ứng miễn dịch không đạt yêu cầu cơ thể, hệ thống miễn dịch không hoàn chỉnh một phần hay toàn bộ.”</vt:lpstr>
      <vt:lpstr>PowerPoint Presentation</vt:lpstr>
      <vt:lpstr>PowerPoint Presentation</vt:lpstr>
      <vt:lpstr>CÁC BỆNH QUÁ MẪN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29</cp:revision>
  <dcterms:created xsi:type="dcterms:W3CDTF">2017-01-14T04:12:30Z</dcterms:created>
  <dcterms:modified xsi:type="dcterms:W3CDTF">2017-01-15T04:20:26Z</dcterms:modified>
</cp:coreProperties>
</file>