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585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ECFB12-F84C-40B3-855E-A6FE6674CC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820B530-F1DF-44DD-B709-33BB842D8FE5}">
      <dgm:prSet/>
      <dgm:spPr/>
      <dgm:t>
        <a:bodyPr/>
        <a:lstStyle/>
        <a:p>
          <a:pPr rtl="0"/>
          <a:r>
            <a:rPr lang="en-US" smtClean="0"/>
            <a:t>Bệnh do dung nạp </a:t>
          </a:r>
          <a:endParaRPr lang="en-US"/>
        </a:p>
      </dgm:t>
    </dgm:pt>
    <dgm:pt modelId="{64115DF0-FDBF-4354-8C3B-11204A9A8BB6}" type="parTrans" cxnId="{D8682B5D-6414-432E-BAAA-5F8246388CFF}">
      <dgm:prSet/>
      <dgm:spPr/>
      <dgm:t>
        <a:bodyPr/>
        <a:lstStyle/>
        <a:p>
          <a:endParaRPr lang="en-US"/>
        </a:p>
      </dgm:t>
    </dgm:pt>
    <dgm:pt modelId="{9FE1F422-59A0-4658-AC1A-BAEAEFEB1B85}" type="sibTrans" cxnId="{D8682B5D-6414-432E-BAAA-5F8246388CFF}">
      <dgm:prSet/>
      <dgm:spPr/>
      <dgm:t>
        <a:bodyPr/>
        <a:lstStyle/>
        <a:p>
          <a:endParaRPr lang="en-US"/>
        </a:p>
      </dgm:t>
    </dgm:pt>
    <dgm:pt modelId="{C5B99448-3C1D-41B8-ABDF-E9CB1B1B25EA}">
      <dgm:prSet/>
      <dgm:spPr/>
      <dgm:t>
        <a:bodyPr/>
        <a:lstStyle/>
        <a:p>
          <a:pPr rtl="0"/>
          <a:r>
            <a:rPr lang="en-US" smtClean="0"/>
            <a:t>Bệnh do suy giảm miễn dịch</a:t>
          </a:r>
          <a:endParaRPr lang="en-US"/>
        </a:p>
      </dgm:t>
    </dgm:pt>
    <dgm:pt modelId="{70327B67-768E-4B18-AA6E-60A17F385673}" type="parTrans" cxnId="{D39D1B93-EFC7-424B-8C9C-B538D3F41A4D}">
      <dgm:prSet/>
      <dgm:spPr/>
      <dgm:t>
        <a:bodyPr/>
        <a:lstStyle/>
        <a:p>
          <a:endParaRPr lang="en-US"/>
        </a:p>
      </dgm:t>
    </dgm:pt>
    <dgm:pt modelId="{D8C265A8-AA93-4796-A3D4-47CE514C44AB}" type="sibTrans" cxnId="{D39D1B93-EFC7-424B-8C9C-B538D3F41A4D}">
      <dgm:prSet/>
      <dgm:spPr/>
      <dgm:t>
        <a:bodyPr/>
        <a:lstStyle/>
        <a:p>
          <a:endParaRPr lang="en-US"/>
        </a:p>
      </dgm:t>
    </dgm:pt>
    <dgm:pt modelId="{776FF587-D134-4496-8CBC-8A67496C1378}">
      <dgm:prSet/>
      <dgm:spPr/>
      <dgm:t>
        <a:bodyPr/>
        <a:lstStyle/>
        <a:p>
          <a:pPr rtl="0"/>
          <a:r>
            <a:rPr lang="en-US" smtClean="0"/>
            <a:t>Bệnh tự miễn</a:t>
          </a:r>
          <a:endParaRPr lang="en-US"/>
        </a:p>
      </dgm:t>
    </dgm:pt>
    <dgm:pt modelId="{562B8E66-66A8-45DF-987A-58E16801F2D9}" type="parTrans" cxnId="{B43810D0-7566-4646-B917-B4A4EED882B8}">
      <dgm:prSet/>
      <dgm:spPr/>
      <dgm:t>
        <a:bodyPr/>
        <a:lstStyle/>
        <a:p>
          <a:endParaRPr lang="en-US"/>
        </a:p>
      </dgm:t>
    </dgm:pt>
    <dgm:pt modelId="{92B4F329-D484-42D9-A7C8-657BA4D2EF83}" type="sibTrans" cxnId="{B43810D0-7566-4646-B917-B4A4EED882B8}">
      <dgm:prSet/>
      <dgm:spPr/>
      <dgm:t>
        <a:bodyPr/>
        <a:lstStyle/>
        <a:p>
          <a:endParaRPr lang="en-US"/>
        </a:p>
      </dgm:t>
    </dgm:pt>
    <dgm:pt modelId="{FC37AEC9-DD42-475B-885D-CEA851E07978}">
      <dgm:prSet/>
      <dgm:spPr/>
      <dgm:t>
        <a:bodyPr/>
        <a:lstStyle/>
        <a:p>
          <a:pPr rtl="0"/>
          <a:r>
            <a:rPr lang="en-US" smtClean="0"/>
            <a:t>Bệnh quá mẫn</a:t>
          </a:r>
          <a:endParaRPr lang="en-US"/>
        </a:p>
      </dgm:t>
    </dgm:pt>
    <dgm:pt modelId="{5D37A596-3A0D-42FB-9EF8-CE861CCA4B5E}" type="parTrans" cxnId="{16DAC856-868E-41ED-BD4F-21BC5A2D2F4B}">
      <dgm:prSet/>
      <dgm:spPr/>
      <dgm:t>
        <a:bodyPr/>
        <a:lstStyle/>
        <a:p>
          <a:endParaRPr lang="en-US"/>
        </a:p>
      </dgm:t>
    </dgm:pt>
    <dgm:pt modelId="{EA93FC01-624D-40FE-89AC-3AC1E306F4ED}" type="sibTrans" cxnId="{16DAC856-868E-41ED-BD4F-21BC5A2D2F4B}">
      <dgm:prSet/>
      <dgm:spPr/>
      <dgm:t>
        <a:bodyPr/>
        <a:lstStyle/>
        <a:p>
          <a:endParaRPr lang="en-US"/>
        </a:p>
      </dgm:t>
    </dgm:pt>
    <dgm:pt modelId="{62EB63DD-7E98-43BA-A731-D35CD3457A0B}" type="pres">
      <dgm:prSet presAssocID="{1EECFB12-F84C-40B3-855E-A6FE6674CC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93196E-3383-40CA-841B-B71A3BE690E2}" type="pres">
      <dgm:prSet presAssocID="{D820B530-F1DF-44DD-B709-33BB842D8FE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DE5DB-A9A4-427E-8DAF-01635516B771}" type="pres">
      <dgm:prSet presAssocID="{9FE1F422-59A0-4658-AC1A-BAEAEFEB1B85}" presName="spacer" presStyleCnt="0"/>
      <dgm:spPr/>
    </dgm:pt>
    <dgm:pt modelId="{800A9FFC-DAD7-460E-A902-79814EE5B3D9}" type="pres">
      <dgm:prSet presAssocID="{C5B99448-3C1D-41B8-ABDF-E9CB1B1B25E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5F9F5A-5FBE-4862-B5E8-7FFDE48D81B1}" type="pres">
      <dgm:prSet presAssocID="{D8C265A8-AA93-4796-A3D4-47CE514C44AB}" presName="spacer" presStyleCnt="0"/>
      <dgm:spPr/>
    </dgm:pt>
    <dgm:pt modelId="{61A2ACAA-3D36-4883-A0CB-2B68F9BE989A}" type="pres">
      <dgm:prSet presAssocID="{776FF587-D134-4496-8CBC-8A67496C137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D31BA-C932-43CB-9C4E-38A6C411A9CE}" type="pres">
      <dgm:prSet presAssocID="{92B4F329-D484-42D9-A7C8-657BA4D2EF83}" presName="spacer" presStyleCnt="0"/>
      <dgm:spPr/>
    </dgm:pt>
    <dgm:pt modelId="{C0CC255D-C17C-464B-BD95-339AE750C53D}" type="pres">
      <dgm:prSet presAssocID="{FC37AEC9-DD42-475B-885D-CEA851E0797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9D1B93-EFC7-424B-8C9C-B538D3F41A4D}" srcId="{1EECFB12-F84C-40B3-855E-A6FE6674CCAA}" destId="{C5B99448-3C1D-41B8-ABDF-E9CB1B1B25EA}" srcOrd="1" destOrd="0" parTransId="{70327B67-768E-4B18-AA6E-60A17F385673}" sibTransId="{D8C265A8-AA93-4796-A3D4-47CE514C44AB}"/>
    <dgm:cxn modelId="{D377A594-A7E1-45F9-94C9-C5904E1C09D7}" type="presOf" srcId="{1EECFB12-F84C-40B3-855E-A6FE6674CCAA}" destId="{62EB63DD-7E98-43BA-A731-D35CD3457A0B}" srcOrd="0" destOrd="0" presId="urn:microsoft.com/office/officeart/2005/8/layout/vList2"/>
    <dgm:cxn modelId="{C5A65FB2-F0D2-46E5-8773-EA6D8BBADB99}" type="presOf" srcId="{FC37AEC9-DD42-475B-885D-CEA851E07978}" destId="{C0CC255D-C17C-464B-BD95-339AE750C53D}" srcOrd="0" destOrd="0" presId="urn:microsoft.com/office/officeart/2005/8/layout/vList2"/>
    <dgm:cxn modelId="{B43810D0-7566-4646-B917-B4A4EED882B8}" srcId="{1EECFB12-F84C-40B3-855E-A6FE6674CCAA}" destId="{776FF587-D134-4496-8CBC-8A67496C1378}" srcOrd="2" destOrd="0" parTransId="{562B8E66-66A8-45DF-987A-58E16801F2D9}" sibTransId="{92B4F329-D484-42D9-A7C8-657BA4D2EF83}"/>
    <dgm:cxn modelId="{29C80E09-FF86-41E0-89A8-155B05196CFA}" type="presOf" srcId="{776FF587-D134-4496-8CBC-8A67496C1378}" destId="{61A2ACAA-3D36-4883-A0CB-2B68F9BE989A}" srcOrd="0" destOrd="0" presId="urn:microsoft.com/office/officeart/2005/8/layout/vList2"/>
    <dgm:cxn modelId="{8D926682-DC5D-4F0E-8A31-9020570950DD}" type="presOf" srcId="{C5B99448-3C1D-41B8-ABDF-E9CB1B1B25EA}" destId="{800A9FFC-DAD7-460E-A902-79814EE5B3D9}" srcOrd="0" destOrd="0" presId="urn:microsoft.com/office/officeart/2005/8/layout/vList2"/>
    <dgm:cxn modelId="{91B81F20-5869-4B08-B167-AE526A6F8EF2}" type="presOf" srcId="{D820B530-F1DF-44DD-B709-33BB842D8FE5}" destId="{A993196E-3383-40CA-841B-B71A3BE690E2}" srcOrd="0" destOrd="0" presId="urn:microsoft.com/office/officeart/2005/8/layout/vList2"/>
    <dgm:cxn modelId="{D8682B5D-6414-432E-BAAA-5F8246388CFF}" srcId="{1EECFB12-F84C-40B3-855E-A6FE6674CCAA}" destId="{D820B530-F1DF-44DD-B709-33BB842D8FE5}" srcOrd="0" destOrd="0" parTransId="{64115DF0-FDBF-4354-8C3B-11204A9A8BB6}" sibTransId="{9FE1F422-59A0-4658-AC1A-BAEAEFEB1B85}"/>
    <dgm:cxn modelId="{16DAC856-868E-41ED-BD4F-21BC5A2D2F4B}" srcId="{1EECFB12-F84C-40B3-855E-A6FE6674CCAA}" destId="{FC37AEC9-DD42-475B-885D-CEA851E07978}" srcOrd="3" destOrd="0" parTransId="{5D37A596-3A0D-42FB-9EF8-CE861CCA4B5E}" sibTransId="{EA93FC01-624D-40FE-89AC-3AC1E306F4ED}"/>
    <dgm:cxn modelId="{879635DC-3C49-4D64-AE05-5A984319DCCC}" type="presParOf" srcId="{62EB63DD-7E98-43BA-A731-D35CD3457A0B}" destId="{A993196E-3383-40CA-841B-B71A3BE690E2}" srcOrd="0" destOrd="0" presId="urn:microsoft.com/office/officeart/2005/8/layout/vList2"/>
    <dgm:cxn modelId="{C32DFE6E-B01F-4E15-BB38-CFC0ACB69373}" type="presParOf" srcId="{62EB63DD-7E98-43BA-A731-D35CD3457A0B}" destId="{181DE5DB-A9A4-427E-8DAF-01635516B771}" srcOrd="1" destOrd="0" presId="urn:microsoft.com/office/officeart/2005/8/layout/vList2"/>
    <dgm:cxn modelId="{9CFCEB56-E853-43B1-9382-4DB377BA9FE5}" type="presParOf" srcId="{62EB63DD-7E98-43BA-A731-D35CD3457A0B}" destId="{800A9FFC-DAD7-460E-A902-79814EE5B3D9}" srcOrd="2" destOrd="0" presId="urn:microsoft.com/office/officeart/2005/8/layout/vList2"/>
    <dgm:cxn modelId="{224C3DAA-97E3-491E-A50B-E7F9067C963E}" type="presParOf" srcId="{62EB63DD-7E98-43BA-A731-D35CD3457A0B}" destId="{4A5F9F5A-5FBE-4862-B5E8-7FFDE48D81B1}" srcOrd="3" destOrd="0" presId="urn:microsoft.com/office/officeart/2005/8/layout/vList2"/>
    <dgm:cxn modelId="{424D792C-AC7E-4EC6-9F29-C5D5D432F393}" type="presParOf" srcId="{62EB63DD-7E98-43BA-A731-D35CD3457A0B}" destId="{61A2ACAA-3D36-4883-A0CB-2B68F9BE989A}" srcOrd="4" destOrd="0" presId="urn:microsoft.com/office/officeart/2005/8/layout/vList2"/>
    <dgm:cxn modelId="{9695CB95-326A-4B8C-B211-4CC542C5A3E7}" type="presParOf" srcId="{62EB63DD-7E98-43BA-A731-D35CD3457A0B}" destId="{45ED31BA-C932-43CB-9C4E-38A6C411A9CE}" srcOrd="5" destOrd="0" presId="urn:microsoft.com/office/officeart/2005/8/layout/vList2"/>
    <dgm:cxn modelId="{F697178B-2E11-40BB-B65A-084702A6F421}" type="presParOf" srcId="{62EB63DD-7E98-43BA-A731-D35CD3457A0B}" destId="{C0CC255D-C17C-464B-BD95-339AE750C53D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15/01/2017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447800"/>
          </a:xfrm>
        </p:spPr>
        <p:txBody>
          <a:bodyPr>
            <a:normAutofit/>
          </a:bodyPr>
          <a:lstStyle/>
          <a:p>
            <a:pPr algn="ctr"/>
            <a:r>
              <a:rPr lang="vi-VN" sz="4000" smtClean="0">
                <a:solidFill>
                  <a:srgbClr val="FFFF00"/>
                </a:solidFill>
              </a:rPr>
              <a:t>ĐẠI CƯƠNG </a:t>
            </a:r>
            <a:r>
              <a:rPr lang="en-US" sz="4000" smtClean="0">
                <a:solidFill>
                  <a:srgbClr val="FFFF00"/>
                </a:solidFill>
              </a:rPr>
              <a:t/>
            </a:r>
            <a:br>
              <a:rPr lang="en-US" sz="4000" smtClean="0">
                <a:solidFill>
                  <a:srgbClr val="FFFF00"/>
                </a:solidFill>
              </a:rPr>
            </a:br>
            <a:r>
              <a:rPr lang="vi-VN" sz="4000" smtClean="0">
                <a:solidFill>
                  <a:srgbClr val="FFFF00"/>
                </a:solidFill>
              </a:rPr>
              <a:t>BỆNH LÝ DỊ ỨNG - MIỄN DỊCH</a:t>
            </a:r>
            <a:endParaRPr lang="en-US" sz="400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153400" cy="2715064"/>
          </a:xfrm>
        </p:spPr>
        <p:txBody>
          <a:bodyPr>
            <a:noAutofit/>
          </a:bodyPr>
          <a:lstStyle/>
          <a:p>
            <a:pPr algn="l"/>
            <a:r>
              <a:rPr lang="en-US" sz="2500" smtClean="0">
                <a:latin typeface="+mj-lt"/>
                <a:cs typeface="Arial" pitchFamily="34" charset="0"/>
              </a:rPr>
              <a:t>Nhóm 11:</a:t>
            </a:r>
          </a:p>
          <a:p>
            <a:pPr algn="l"/>
            <a:r>
              <a:rPr lang="en-US" sz="2500" smtClean="0">
                <a:latin typeface="+mj-lt"/>
                <a:cs typeface="Arial" pitchFamily="34" charset="0"/>
              </a:rPr>
              <a:t>Nguyễn Bá Huy</a:t>
            </a:r>
          </a:p>
          <a:p>
            <a:pPr algn="l"/>
            <a:r>
              <a:rPr lang="en-US" sz="2500" smtClean="0">
                <a:latin typeface="+mj-lt"/>
                <a:cs typeface="Arial" pitchFamily="34" charset="0"/>
              </a:rPr>
              <a:t>Trần Quang Hùng</a:t>
            </a:r>
          </a:p>
          <a:p>
            <a:pPr algn="l"/>
            <a:r>
              <a:rPr lang="en-US" sz="2500" smtClean="0">
                <a:latin typeface="+mj-lt"/>
                <a:cs typeface="Arial" pitchFamily="34" charset="0"/>
              </a:rPr>
              <a:t>Trần Thị Cam</a:t>
            </a:r>
          </a:p>
          <a:p>
            <a:pPr algn="l"/>
            <a:r>
              <a:rPr lang="en-US" sz="2500" smtClean="0">
                <a:latin typeface="+mj-lt"/>
                <a:cs typeface="Arial" pitchFamily="34" charset="0"/>
              </a:rPr>
              <a:t>Huỳnh Thị Yến Hằng</a:t>
            </a:r>
          </a:p>
          <a:p>
            <a:pPr algn="l"/>
            <a:r>
              <a:rPr lang="en-US" sz="2500" smtClean="0">
                <a:latin typeface="+mj-lt"/>
                <a:cs typeface="Arial" pitchFamily="34" charset="0"/>
              </a:rPr>
              <a:t>Trần Châu Khánh</a:t>
            </a:r>
          </a:p>
        </p:txBody>
      </p:sp>
    </p:spTree>
    <p:extLst>
      <p:ext uri="{BB962C8B-B14F-4D97-AF65-F5344CB8AC3E}">
        <p14:creationId xmlns:p14="http://schemas.microsoft.com/office/powerpoint/2010/main" xmlns="" val="178644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I. Bệnh do dung nạp: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smtClean="0">
                <a:latin typeface="+mj-lt"/>
              </a:rPr>
              <a:t>Kháng nguyên vào cơ thể nhưng không sinh kháng thể.</a:t>
            </a:r>
          </a:p>
          <a:p>
            <a:r>
              <a:rPr lang="en-US" sz="2500" smtClean="0">
                <a:latin typeface="+mj-lt"/>
              </a:rPr>
              <a:t>Nguyên nhân: KN không được coi là chất lạ với</a:t>
            </a:r>
          </a:p>
          <a:p>
            <a:pPr marL="0" indent="0">
              <a:buNone/>
            </a:pPr>
            <a:r>
              <a:rPr lang="en-US" sz="2500" smtClean="0">
                <a:latin typeface="+mj-lt"/>
              </a:rPr>
              <a:t>cơ thể </a:t>
            </a:r>
          </a:p>
          <a:p>
            <a:endParaRPr lang="en-US" sz="250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05200"/>
            <a:ext cx="543877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04088"/>
          </a:xfrm>
        </p:spPr>
        <p:txBody>
          <a:bodyPr>
            <a:normAutofit/>
          </a:bodyPr>
          <a:lstStyle/>
          <a:p>
            <a:r>
              <a:rPr lang="en-US" sz="4000" smtClean="0"/>
              <a:t>II. Suy giảm miễn dịch: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/>
          </a:bodyPr>
          <a:lstStyle/>
          <a:p>
            <a:r>
              <a:rPr lang="en-US" sz="2500" smtClean="0">
                <a:latin typeface="+mj-lt"/>
              </a:rPr>
              <a:t>Hệ thống MD hoạt động yếu, không đáp ứng được yêu cầu của cuộc sống.</a:t>
            </a:r>
          </a:p>
          <a:p>
            <a:r>
              <a:rPr lang="en-US" sz="2500" smtClean="0">
                <a:latin typeface="+mj-lt"/>
              </a:rPr>
              <a:t>Phân loại:</a:t>
            </a:r>
          </a:p>
          <a:p>
            <a:pPr marL="0" indent="0">
              <a:buNone/>
            </a:pPr>
            <a:r>
              <a:rPr lang="en-US" sz="2500" smtClean="0">
                <a:latin typeface="+mj-lt"/>
              </a:rPr>
              <a:t> - Bẩm sinh: do suy giảm MD bẩm sinh các dòng TB</a:t>
            </a:r>
          </a:p>
          <a:p>
            <a:pPr marL="0" indent="0">
              <a:buNone/>
            </a:pPr>
            <a:r>
              <a:rPr lang="en-US" sz="2500" smtClean="0">
                <a:latin typeface="+mj-lt"/>
              </a:rPr>
              <a:t> - Mắc phải: do suy dinh dưỡng; nhiễm trùng; … </a:t>
            </a:r>
          </a:p>
          <a:p>
            <a:endParaRPr lang="en-US" sz="250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80288"/>
          </a:xfrm>
        </p:spPr>
        <p:txBody>
          <a:bodyPr>
            <a:normAutofit/>
          </a:bodyPr>
          <a:lstStyle/>
          <a:p>
            <a:r>
              <a:rPr lang="en-US" sz="4000" smtClean="0"/>
              <a:t>III. Bệnh tự miễn: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>
            <a:normAutofit/>
          </a:bodyPr>
          <a:lstStyle/>
          <a:p>
            <a:r>
              <a:rPr lang="en-US" sz="2500" smtClean="0">
                <a:latin typeface="+mj-lt"/>
              </a:rPr>
              <a:t>Cơ thể tạo kháng thể chống lại 1 cơ quan nào đó trong cơ thể.</a:t>
            </a:r>
          </a:p>
          <a:p>
            <a:r>
              <a:rPr lang="en-US" sz="2500" smtClean="0">
                <a:latin typeface="+mj-lt"/>
              </a:rPr>
              <a:t>Nguyên nhân: </a:t>
            </a:r>
          </a:p>
          <a:p>
            <a:pPr marL="0" indent="0">
              <a:buNone/>
            </a:pPr>
            <a:r>
              <a:rPr lang="en-US" sz="2500" smtClean="0">
                <a:latin typeface="+mj-lt"/>
              </a:rPr>
              <a:t> - Có các tổ chức biệt lập với hệ MD.</a:t>
            </a:r>
          </a:p>
          <a:p>
            <a:pPr marL="0" indent="0">
              <a:buNone/>
            </a:pPr>
            <a:r>
              <a:rPr lang="en-US" sz="2500" smtClean="0">
                <a:latin typeface="+mj-lt"/>
              </a:rPr>
              <a:t> - Cơ quan MD bị nhầm lẫn.</a:t>
            </a:r>
          </a:p>
          <a:p>
            <a:pPr marL="0" indent="0">
              <a:buNone/>
            </a:pPr>
            <a:r>
              <a:rPr lang="en-US" sz="2500" smtClean="0">
                <a:latin typeface="+mj-lt"/>
              </a:rPr>
              <a:t> - Một số chất trong cơ thể bị biến đổi.</a:t>
            </a:r>
          </a:p>
          <a:p>
            <a:pPr marL="0" indent="0">
              <a:buNone/>
            </a:pPr>
            <a:r>
              <a:rPr lang="en-US" sz="2500" smtClean="0">
                <a:latin typeface="+mj-lt"/>
              </a:rPr>
              <a:t> - Tế bào MD bị rối loạn.</a:t>
            </a:r>
          </a:p>
          <a:p>
            <a:endParaRPr lang="en-US" sz="250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80288"/>
          </a:xfrm>
        </p:spPr>
        <p:txBody>
          <a:bodyPr>
            <a:normAutofit/>
          </a:bodyPr>
          <a:lstStyle/>
          <a:p>
            <a:r>
              <a:rPr lang="en-US" sz="4000" smtClean="0"/>
              <a:t>IV. Bệnh quá mẫn: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smtClean="0">
                <a:latin typeface="+mj-lt"/>
              </a:rPr>
              <a:t>a) Quá mẫn: Đáp ứng quá mạnh mẽ      hiện tượng bệnh lý toàn thân hay cục bộ.</a:t>
            </a:r>
          </a:p>
          <a:p>
            <a:r>
              <a:rPr lang="en-US" sz="2500" smtClean="0">
                <a:latin typeface="+mj-lt"/>
              </a:rPr>
              <a:t>4 type:</a:t>
            </a:r>
          </a:p>
          <a:p>
            <a:pPr marL="0" indent="0">
              <a:buNone/>
            </a:pPr>
            <a:r>
              <a:rPr lang="en-US" sz="2500" smtClean="0">
                <a:solidFill>
                  <a:schemeClr val="bg2">
                    <a:lumMod val="90000"/>
                  </a:schemeClr>
                </a:solidFill>
                <a:latin typeface="+mj-lt"/>
              </a:rPr>
              <a:t>-</a:t>
            </a:r>
            <a:r>
              <a:rPr lang="en-US" sz="2500" smtClean="0">
                <a:latin typeface="+mj-lt"/>
              </a:rPr>
              <a:t>   Type 1: Anaphylatic: sốc phản vệ.</a:t>
            </a:r>
          </a:p>
          <a:p>
            <a:pPr>
              <a:buFontTx/>
              <a:buChar char="-"/>
            </a:pPr>
            <a:r>
              <a:rPr lang="en-US" sz="2500" smtClean="0">
                <a:latin typeface="+mj-lt"/>
              </a:rPr>
              <a:t>Type 2: cytotocic: phản ứng truyền máu ABO.</a:t>
            </a:r>
          </a:p>
          <a:p>
            <a:pPr>
              <a:buFontTx/>
              <a:buChar char="-"/>
            </a:pPr>
            <a:r>
              <a:rPr lang="en-US" sz="2500" smtClean="0">
                <a:latin typeface="+mj-lt"/>
              </a:rPr>
              <a:t>Type 3: immune complex: viêm cầu thận sau nhiẽm trùng.</a:t>
            </a:r>
          </a:p>
          <a:p>
            <a:pPr>
              <a:buFontTx/>
              <a:buChar char="-"/>
            </a:pPr>
            <a:r>
              <a:rPr lang="en-US" sz="2500" smtClean="0">
                <a:latin typeface="+mj-lt"/>
              </a:rPr>
              <a:t>Type 4: delayed type: viêm da tiếp xúc</a:t>
            </a:r>
          </a:p>
          <a:p>
            <a:pPr>
              <a:buNone/>
            </a:pPr>
            <a:r>
              <a:rPr lang="en-US" sz="2500" smtClean="0">
                <a:latin typeface="+mj-lt"/>
              </a:rPr>
              <a:t>b) Dị ứng: Xảy ra chậm và nhẹ so với quá mẫn</a:t>
            </a:r>
          </a:p>
          <a:p>
            <a:pPr marL="0">
              <a:buNone/>
            </a:pPr>
            <a:r>
              <a:rPr lang="en-US" sz="2500" smtClean="0">
                <a:latin typeface="+mj-lt"/>
              </a:rPr>
              <a:t>Cơ chế: KN kết hợp KT     chất trung gian hóa học (histamin, serotonin,…)      kích thích trung tâm điều tiết hoạt động không bình thường.</a:t>
            </a:r>
            <a:endParaRPr lang="vi-VN" sz="2500" smtClean="0">
              <a:latin typeface="+mj-lt"/>
            </a:endParaRPr>
          </a:p>
          <a:p>
            <a:endParaRPr lang="en-US" sz="2500">
              <a:latin typeface="+mj-lt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257800" y="1676400"/>
            <a:ext cx="228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505200" y="49530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286000" y="52578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smtClean="0">
                <a:latin typeface="+mj-lt"/>
              </a:rPr>
              <a:t>c) Bệnh huyết thanh: Xảy ra khi tiêm một lượng lớn huyết thanh vào cơ thể.</a:t>
            </a:r>
          </a:p>
          <a:p>
            <a:pPr>
              <a:buNone/>
            </a:pPr>
            <a:r>
              <a:rPr lang="en-US" sz="2500" smtClean="0">
                <a:latin typeface="+mj-lt"/>
              </a:rPr>
              <a:t>2 biểu hiện: </a:t>
            </a:r>
          </a:p>
          <a:p>
            <a:pPr>
              <a:buFontTx/>
              <a:buChar char="-"/>
            </a:pPr>
            <a:r>
              <a:rPr lang="en-US" sz="2500" smtClean="0">
                <a:latin typeface="+mj-lt"/>
              </a:rPr>
              <a:t>Choáng huyết thanh: Rối loạn co thắt cơ trơn, giảm HA, co giật,…</a:t>
            </a:r>
          </a:p>
          <a:p>
            <a:pPr>
              <a:buFontTx/>
              <a:buChar char="-"/>
            </a:pPr>
            <a:r>
              <a:rPr lang="en-US" sz="2500" smtClean="0">
                <a:latin typeface="+mj-lt"/>
              </a:rPr>
              <a:t>Bệnh huyết thanh chính thức: sốt, phù thủng, đau khớp, viêm, hoại tử,…</a:t>
            </a:r>
          </a:p>
          <a:p>
            <a:pPr marL="0">
              <a:buNone/>
            </a:pPr>
            <a:r>
              <a:rPr lang="en-US" sz="2500" smtClean="0">
                <a:latin typeface="+mj-lt"/>
              </a:rPr>
              <a:t>Điều trị: sử dụng thuốc chống histamine hoặc tiêm trước để phòng bệnh.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smtClean="0">
                <a:latin typeface="+mj-lt"/>
              </a:rPr>
              <a:t>d) Đặc ứng: Trạng thái mẫn cảm riêng biệt của từng cá thể</a:t>
            </a:r>
          </a:p>
          <a:p>
            <a:pPr>
              <a:buNone/>
            </a:pPr>
            <a:r>
              <a:rPr lang="en-US" sz="2500" smtClean="0">
                <a:latin typeface="+mj-lt"/>
              </a:rPr>
              <a:t>Hiện tượng này sẽ mất khi ngưng tiếp xúc với KN gây đặc ứng:</a:t>
            </a:r>
          </a:p>
          <a:p>
            <a:r>
              <a:rPr lang="en-US" sz="2500" smtClean="0">
                <a:latin typeface="+mj-lt"/>
              </a:rPr>
              <a:t>Độc tính của thuốc do chuyển hóa thiếu</a:t>
            </a:r>
          </a:p>
          <a:p>
            <a:r>
              <a:rPr lang="en-US" sz="2500" smtClean="0">
                <a:latin typeface="+mj-lt"/>
              </a:rPr>
              <a:t>Giảm đáp ứng với thuốc</a:t>
            </a:r>
          </a:p>
          <a:p>
            <a:r>
              <a:rPr lang="en-US" sz="2500" smtClean="0">
                <a:latin typeface="+mj-lt"/>
              </a:rPr>
              <a:t>Thuốc tác dụng lạ thường</a:t>
            </a:r>
          </a:p>
          <a:p>
            <a:r>
              <a:rPr lang="en-US" sz="2500" smtClean="0">
                <a:latin typeface="+mj-lt"/>
              </a:rPr>
              <a:t>Phân phối bất thường</a:t>
            </a:r>
            <a:endParaRPr lang="en-US" sz="250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30352" y="1316736"/>
            <a:ext cx="8080248" cy="4245864"/>
          </a:xfrm>
        </p:spPr>
        <p:txBody>
          <a:bodyPr anchor="ctr"/>
          <a:lstStyle/>
          <a:p>
            <a:pPr algn="ctr"/>
            <a:r>
              <a:rPr sz="10000" smtClean="0">
                <a:latin typeface=".VnBodoniH" pitchFamily="34" charset="0"/>
              </a:rPr>
              <a:t>Thank you!</a:t>
            </a:r>
            <a:endParaRPr lang="en-US" sz="10000">
              <a:latin typeface=".VnBodoni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Mục tiêu</a:t>
            </a:r>
            <a:endParaRPr lang="en-US" sz="4000" b="1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905000"/>
            <a:ext cx="75438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500" smtClean="0">
                <a:latin typeface="+mj-lt"/>
              </a:rPr>
              <a:t>K</a:t>
            </a:r>
            <a:r>
              <a:rPr lang="vi-VN" sz="2500" smtClean="0">
                <a:latin typeface="+mj-lt"/>
              </a:rPr>
              <a:t>hái </a:t>
            </a:r>
            <a:r>
              <a:rPr lang="vi-VN" sz="2500">
                <a:latin typeface="+mj-lt"/>
              </a:rPr>
              <a:t>niệm </a:t>
            </a:r>
            <a:r>
              <a:rPr lang="vi-VN" sz="2500" smtClean="0">
                <a:latin typeface="+mj-lt"/>
              </a:rPr>
              <a:t>về </a:t>
            </a:r>
            <a:r>
              <a:rPr lang="vi-VN" sz="2500">
                <a:latin typeface="+mj-lt"/>
              </a:rPr>
              <a:t>đáp ứng miễn dịch và vai trò của các tế </a:t>
            </a:r>
            <a:r>
              <a:rPr lang="vi-VN" sz="2500" smtClean="0">
                <a:latin typeface="+mj-lt"/>
              </a:rPr>
              <a:t>bào</a:t>
            </a:r>
            <a:r>
              <a:rPr lang="en-US" sz="2500" smtClean="0">
                <a:latin typeface="+mj-lt"/>
              </a:rPr>
              <a:t> </a:t>
            </a:r>
            <a:r>
              <a:rPr lang="vi-VN" sz="2500" smtClean="0">
                <a:latin typeface="+mj-lt"/>
              </a:rPr>
              <a:t>tham </a:t>
            </a:r>
            <a:r>
              <a:rPr lang="vi-VN" sz="2500">
                <a:latin typeface="+mj-lt"/>
              </a:rPr>
              <a:t>gia miễn dịch. </a:t>
            </a:r>
            <a:endParaRPr lang="en-US" sz="2500" smtClean="0">
              <a:latin typeface="+mj-lt"/>
            </a:endParaRPr>
          </a:p>
          <a:p>
            <a:pPr marL="342900" indent="-342900">
              <a:buAutoNum type="arabicPeriod"/>
            </a:pPr>
            <a:endParaRPr lang="en-US" sz="2500" smtClean="0">
              <a:latin typeface="+mj-lt"/>
            </a:endParaRPr>
          </a:p>
          <a:p>
            <a:r>
              <a:rPr lang="vi-VN" sz="2500" smtClean="0">
                <a:latin typeface="+mj-lt"/>
              </a:rPr>
              <a:t>2.</a:t>
            </a:r>
            <a:r>
              <a:rPr lang="en-US" sz="2500" smtClean="0">
                <a:latin typeface="+mj-lt"/>
              </a:rPr>
              <a:t>  M</a:t>
            </a:r>
            <a:r>
              <a:rPr lang="vi-VN" sz="2500" smtClean="0">
                <a:latin typeface="+mj-lt"/>
              </a:rPr>
              <a:t>ột </a:t>
            </a:r>
            <a:r>
              <a:rPr lang="vi-VN" sz="2500">
                <a:latin typeface="+mj-lt"/>
              </a:rPr>
              <a:t>số thành phần chính của đáp ứng </a:t>
            </a:r>
            <a:r>
              <a:rPr lang="vi-VN" sz="2500" smtClean="0">
                <a:latin typeface="+mj-lt"/>
              </a:rPr>
              <a:t>miễn</a:t>
            </a:r>
            <a:r>
              <a:rPr lang="en-US" sz="2500" smtClean="0">
                <a:latin typeface="+mj-lt"/>
              </a:rPr>
              <a:t> </a:t>
            </a:r>
            <a:r>
              <a:rPr lang="vi-VN" sz="2500" smtClean="0">
                <a:latin typeface="+mj-lt"/>
              </a:rPr>
              <a:t>dịch </a:t>
            </a:r>
            <a:r>
              <a:rPr lang="vi-VN" sz="2500">
                <a:latin typeface="+mj-lt"/>
              </a:rPr>
              <a:t>kháng nguyên, kháng thể, bổ thể. </a:t>
            </a:r>
            <a:endParaRPr lang="en-US" sz="2500" smtClean="0">
              <a:latin typeface="+mj-lt"/>
            </a:endParaRPr>
          </a:p>
          <a:p>
            <a:endParaRPr lang="en-US" sz="2500" smtClean="0">
              <a:latin typeface="+mj-lt"/>
            </a:endParaRPr>
          </a:p>
          <a:p>
            <a:r>
              <a:rPr lang="vi-VN" sz="2500" smtClean="0">
                <a:latin typeface="+mj-lt"/>
              </a:rPr>
              <a:t>3.</a:t>
            </a:r>
            <a:r>
              <a:rPr lang="en-US" sz="2500" smtClean="0">
                <a:latin typeface="+mj-lt"/>
              </a:rPr>
              <a:t>  C</a:t>
            </a:r>
            <a:r>
              <a:rPr lang="vi-VN" sz="2500" smtClean="0">
                <a:latin typeface="+mj-lt"/>
              </a:rPr>
              <a:t>ơ </a:t>
            </a:r>
            <a:r>
              <a:rPr lang="vi-VN" sz="2500">
                <a:latin typeface="+mj-lt"/>
              </a:rPr>
              <a:t>chế của các bệnh lý dị ứng miễn dịch: bệnh do dung nạp, suy giảm miễn dịch, tự miễn, quá </a:t>
            </a:r>
            <a:r>
              <a:rPr lang="vi-VN" sz="2500" smtClean="0">
                <a:latin typeface="+mj-lt"/>
              </a:rPr>
              <a:t>mẫn</a:t>
            </a:r>
            <a:r>
              <a:rPr lang="en-US" sz="2500" smtClean="0">
                <a:latin typeface="+mj-lt"/>
              </a:rPr>
              <a:t>.</a:t>
            </a:r>
            <a:endParaRPr lang="en-US" sz="25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12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Khái niệm về miễn dịch học</a:t>
            </a:r>
            <a:endParaRPr lang="en-US" sz="4000" b="1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500" smtClean="0">
              <a:latin typeface="+mj-lt"/>
            </a:endParaRPr>
          </a:p>
          <a:p>
            <a:r>
              <a:rPr lang="vi-VN" sz="2500" smtClean="0">
                <a:latin typeface="+mj-lt"/>
              </a:rPr>
              <a:t>Định </a:t>
            </a:r>
            <a:r>
              <a:rPr lang="vi-VN" sz="2500">
                <a:latin typeface="+mj-lt"/>
              </a:rPr>
              <a:t>nghĩa: “Miễn dịch là khả năng phòng vệ của toàn bộ cơ thể đối với các yếu </a:t>
            </a:r>
            <a:r>
              <a:rPr lang="vi-VN" sz="2500" smtClean="0">
                <a:latin typeface="+mj-lt"/>
              </a:rPr>
              <a:t>tố</a:t>
            </a:r>
            <a:r>
              <a:rPr lang="en-US" sz="2500" smtClean="0">
                <a:latin typeface="+mj-lt"/>
              </a:rPr>
              <a:t> </a:t>
            </a:r>
            <a:r>
              <a:rPr lang="vi-VN" sz="2500" smtClean="0">
                <a:latin typeface="+mj-lt"/>
              </a:rPr>
              <a:t>mang</a:t>
            </a:r>
            <a:r>
              <a:rPr lang="en-US" sz="2500">
                <a:latin typeface="+mj-lt"/>
              </a:rPr>
              <a:t> </a:t>
            </a:r>
            <a:r>
              <a:rPr lang="vi-VN" sz="2500" smtClean="0">
                <a:latin typeface="+mj-lt"/>
              </a:rPr>
              <a:t>thông tin di truyền ngoại lai (thông tin lạ) ”.</a:t>
            </a:r>
            <a:endParaRPr lang="en-US" sz="2500" smtClean="0">
              <a:latin typeface="+mj-lt"/>
            </a:endParaRPr>
          </a:p>
          <a:p>
            <a:endParaRPr lang="en-US" sz="2500" smtClean="0">
              <a:latin typeface="+mj-lt"/>
            </a:endParaRPr>
          </a:p>
          <a:p>
            <a:r>
              <a:rPr lang="vi-VN" sz="2500" smtClean="0">
                <a:latin typeface="+mj-lt"/>
              </a:rPr>
              <a:t>Hệ thống miễn dịch</a:t>
            </a:r>
            <a:r>
              <a:rPr lang="en-US" sz="2500" smtClean="0">
                <a:latin typeface="+mj-lt"/>
              </a:rPr>
              <a:t> </a:t>
            </a:r>
            <a:r>
              <a:rPr lang="vi-VN" sz="2500" smtClean="0">
                <a:latin typeface="+mj-lt"/>
              </a:rPr>
              <a:t>được chia làm 2 nhóm: </a:t>
            </a:r>
            <a:endParaRPr lang="vi-VN" sz="250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vi-VN" sz="2500">
                <a:latin typeface="+mj-lt"/>
              </a:rPr>
              <a:t>Miễn dịch tự nhiên (không đặc hiệu</a:t>
            </a:r>
            <a:r>
              <a:rPr lang="vi-VN" sz="2500" smtClean="0">
                <a:latin typeface="+mj-lt"/>
              </a:rPr>
              <a:t>)</a:t>
            </a:r>
            <a:endParaRPr lang="vi-VN" sz="250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en-US" sz="2500" smtClean="0">
                <a:latin typeface="+mj-lt"/>
              </a:rPr>
              <a:t>M</a:t>
            </a:r>
            <a:r>
              <a:rPr lang="vi-VN" sz="2500" smtClean="0">
                <a:latin typeface="+mj-lt"/>
              </a:rPr>
              <a:t>iễn </a:t>
            </a:r>
            <a:r>
              <a:rPr lang="vi-VN" sz="2500">
                <a:latin typeface="+mj-lt"/>
              </a:rPr>
              <a:t>dịch thu được (đặc hiệu</a:t>
            </a:r>
            <a:r>
              <a:rPr lang="vi-VN" sz="2500" smtClean="0">
                <a:latin typeface="+mj-lt"/>
              </a:rPr>
              <a:t>).</a:t>
            </a:r>
            <a:endParaRPr lang="en-US" sz="250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9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Hệ thống </a:t>
            </a:r>
            <a:br>
              <a:rPr lang="en-US" sz="4000" b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</a:br>
            <a:r>
              <a:rPr lang="en-US" sz="4000" b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đáp ứng miễn dịch đặc hiệu</a:t>
            </a:r>
            <a:endParaRPr lang="en-US" sz="4000" b="1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848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889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Một số thành phần của đáp ứng miễn dịch đặc hiệu</a:t>
            </a:r>
            <a:endParaRPr lang="en-US" sz="4000" b="1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Clr>
                <a:schemeClr val="bg1"/>
              </a:buClr>
              <a:buNone/>
            </a:pPr>
            <a:r>
              <a:rPr lang="en-US" sz="2500" b="1" smtClean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I. </a:t>
            </a:r>
            <a:r>
              <a:rPr lang="en-US" sz="2500" b="1" smtClean="0">
                <a:latin typeface="+mj-lt"/>
                <a:cs typeface="Arial" pitchFamily="34" charset="0"/>
              </a:rPr>
              <a:t>Kháng nguyên: </a:t>
            </a:r>
          </a:p>
          <a:p>
            <a:pPr marL="514350" indent="-514350">
              <a:spcBef>
                <a:spcPts val="600"/>
              </a:spcBef>
              <a:buNone/>
            </a:pPr>
            <a:r>
              <a:rPr lang="en-US" sz="2500" smtClean="0">
                <a:latin typeface="+mj-lt"/>
                <a:cs typeface="Arial" pitchFamily="34" charset="0"/>
              </a:rPr>
              <a:t>Là những chất trong thời kỳ phát triển phôi thai chưa được</a:t>
            </a:r>
          </a:p>
          <a:p>
            <a:pPr marL="514350" indent="-514350">
              <a:spcBef>
                <a:spcPts val="600"/>
              </a:spcBef>
              <a:buNone/>
            </a:pPr>
            <a:r>
              <a:rPr lang="en-US" sz="2500" smtClean="0">
                <a:latin typeface="+mj-lt"/>
                <a:cs typeface="Arial" pitchFamily="34" charset="0"/>
              </a:rPr>
              <a:t>tiếp xúc với cơ quan miễn dịch của cơ thể.</a:t>
            </a:r>
          </a:p>
          <a:p>
            <a:pPr marL="342900" indent="-342900">
              <a:buClr>
                <a:schemeClr val="bg1"/>
              </a:buClr>
              <a:buNone/>
            </a:pPr>
            <a:r>
              <a:rPr lang="en-US" sz="2500" b="1" smtClean="0">
                <a:latin typeface="+mj-lt"/>
                <a:cs typeface="Arial" pitchFamily="34" charset="0"/>
              </a:rPr>
              <a:t> Phân loại: </a:t>
            </a:r>
          </a:p>
          <a:p>
            <a:pPr>
              <a:buFont typeface="Arial" pitchFamily="34" charset="0"/>
              <a:buChar char="•"/>
            </a:pPr>
            <a:r>
              <a:rPr lang="en-US" sz="2500" b="1" smtClean="0">
                <a:latin typeface="+mj-lt"/>
                <a:cs typeface="Arial" pitchFamily="34" charset="0"/>
              </a:rPr>
              <a:t> </a:t>
            </a:r>
            <a:r>
              <a:rPr lang="en-US" sz="2500" smtClean="0">
                <a:latin typeface="+mj-lt"/>
                <a:cs typeface="Arial" pitchFamily="34" charset="0"/>
              </a:rPr>
              <a:t>Tính chất KN</a:t>
            </a:r>
          </a:p>
          <a:p>
            <a:pPr>
              <a:buFont typeface="Arial" pitchFamily="34" charset="0"/>
              <a:buChar char="•"/>
            </a:pPr>
            <a:r>
              <a:rPr lang="en-US" sz="2500" smtClean="0">
                <a:latin typeface="+mj-lt"/>
                <a:cs typeface="Arial" pitchFamily="34" charset="0"/>
              </a:rPr>
              <a:t> Tính xa lạ của KN</a:t>
            </a:r>
          </a:p>
          <a:p>
            <a:pPr>
              <a:buFont typeface="Arial" pitchFamily="34" charset="0"/>
              <a:buChar char="•"/>
            </a:pPr>
            <a:r>
              <a:rPr lang="en-US" sz="2500" smtClean="0">
                <a:latin typeface="+mj-lt"/>
                <a:cs typeface="Arial" pitchFamily="34" charset="0"/>
              </a:rPr>
              <a:t> Đặc điểm của KN</a:t>
            </a:r>
          </a:p>
          <a:p>
            <a:pPr>
              <a:buFont typeface="Arial" pitchFamily="34" charset="0"/>
              <a:buChar char="•"/>
            </a:pPr>
            <a:r>
              <a:rPr lang="en-US" sz="2500" smtClean="0">
                <a:latin typeface="+mj-lt"/>
                <a:cs typeface="Arial" pitchFamily="34" charset="0"/>
              </a:rPr>
              <a:t> Bộ phận của KN</a:t>
            </a:r>
          </a:p>
          <a:p>
            <a:endParaRPr lang="en-US" sz="2500" b="1" smtClean="0">
              <a:latin typeface="+mj-lt"/>
              <a:cs typeface="Arial" pitchFamily="34" charset="0"/>
            </a:endParaRPr>
          </a:p>
          <a:p>
            <a:endParaRPr lang="en-US" sz="2500">
              <a:latin typeface="+mj-lt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429000"/>
            <a:ext cx="4267200" cy="2574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b="1" smtClean="0">
                <a:solidFill>
                  <a:schemeClr val="accent1">
                    <a:lumMod val="50000"/>
                  </a:schemeClr>
                </a:solidFill>
                <a:latin typeface="+mj-lt"/>
                <a:cs typeface="Arial" pitchFamily="34" charset="0"/>
              </a:rPr>
              <a:t>II. </a:t>
            </a:r>
            <a:r>
              <a:rPr lang="en-US" sz="2500" b="1" smtClean="0">
                <a:latin typeface="+mj-lt"/>
                <a:cs typeface="Arial" pitchFamily="34" charset="0"/>
              </a:rPr>
              <a:t>Kháng thể:</a:t>
            </a:r>
          </a:p>
          <a:p>
            <a:pPr>
              <a:buNone/>
            </a:pPr>
            <a:r>
              <a:rPr lang="en-US" sz="250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  <a:t>- </a:t>
            </a:r>
            <a:r>
              <a:rPr lang="en-US" sz="2500" smtClean="0">
                <a:latin typeface="+mj-lt"/>
                <a:cs typeface="Arial" pitchFamily="34" charset="0"/>
              </a:rPr>
              <a:t>K</a:t>
            </a:r>
            <a:r>
              <a:rPr lang="vi-VN" sz="2500" smtClean="0">
                <a:latin typeface="+mj-lt"/>
                <a:cs typeface="Arial" pitchFamily="34" charset="0"/>
              </a:rPr>
              <a:t>háng thể dịch và sữa có tính kháng nguyên và cấu trúc giống</a:t>
            </a:r>
            <a:r>
              <a:rPr lang="en-US" sz="2500" smtClean="0">
                <a:latin typeface="+mj-lt"/>
                <a:cs typeface="Arial" pitchFamily="34" charset="0"/>
              </a:rPr>
              <a:t> </a:t>
            </a:r>
            <a:r>
              <a:rPr lang="vi-VN" sz="2500" smtClean="0">
                <a:latin typeface="+mj-lt"/>
                <a:cs typeface="Arial" pitchFamily="34" charset="0"/>
              </a:rPr>
              <a:t>globulin</a:t>
            </a:r>
            <a:r>
              <a:rPr lang="en-US" sz="2500" smtClean="0">
                <a:latin typeface="+mj-lt"/>
                <a:cs typeface="Arial" pitchFamily="34" charset="0"/>
              </a:rPr>
              <a:t> </a:t>
            </a:r>
            <a:r>
              <a:rPr lang="vi-VN" sz="2500" smtClean="0">
                <a:latin typeface="+mj-lt"/>
                <a:cs typeface="Arial" pitchFamily="34" charset="0"/>
              </a:rPr>
              <a:t>thể </a:t>
            </a:r>
            <a:r>
              <a:rPr lang="vi-VN" sz="2500" smtClean="0">
                <a:latin typeface="+mj-lt"/>
                <a:cs typeface="Arial" pitchFamily="34" charset="0"/>
              </a:rPr>
              <a:t>là các protein có trong huyết thanh</a:t>
            </a:r>
            <a:endParaRPr lang="en-US" sz="250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en-US" sz="250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  <a:t>-</a:t>
            </a:r>
            <a:r>
              <a:rPr lang="en-US" sz="2500" smtClean="0">
                <a:solidFill>
                  <a:schemeClr val="bg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vi-VN" sz="2500" smtClean="0">
                <a:latin typeface="+mj-lt"/>
                <a:cs typeface="Arial" pitchFamily="34" charset="0"/>
              </a:rPr>
              <a:t>Ký hiệu là Ig (Immunoglobulin) hoặc globulin</a:t>
            </a:r>
            <a:r>
              <a:rPr lang="en-US" sz="2500" smtClean="0">
                <a:latin typeface="+mj-lt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vi-VN" sz="2500" b="1" smtClean="0">
                <a:latin typeface="+mj-lt"/>
                <a:cs typeface="Arial" pitchFamily="34" charset="0"/>
              </a:rPr>
              <a:t>Chức năng sinh học của Ig</a:t>
            </a:r>
            <a:r>
              <a:rPr lang="en-US" sz="2500" b="1" smtClean="0">
                <a:latin typeface="+mj-lt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50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  <a:t>- </a:t>
            </a:r>
            <a:r>
              <a:rPr lang="en-US" sz="2500" smtClean="0">
                <a:latin typeface="+mj-lt"/>
                <a:cs typeface="Arial" pitchFamily="34" charset="0"/>
              </a:rPr>
              <a:t>Nhận biết cái lạ</a:t>
            </a:r>
          </a:p>
          <a:p>
            <a:pPr>
              <a:buNone/>
            </a:pPr>
            <a:r>
              <a:rPr lang="en-US" sz="250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rPr>
              <a:t>- </a:t>
            </a:r>
            <a:r>
              <a:rPr lang="vi-VN" sz="2500" smtClean="0">
                <a:latin typeface="+mj-lt"/>
                <a:cs typeface="Calibri" pitchFamily="34" charset="0"/>
              </a:rPr>
              <a:t>Chức năng sinh học thứ phát</a:t>
            </a:r>
            <a:r>
              <a:rPr lang="en-US" sz="2500" smtClean="0">
                <a:latin typeface="+mj-lt"/>
                <a:cs typeface="Calibri" pitchFamily="34" charset="0"/>
              </a:rPr>
              <a:t/>
            </a:r>
            <a:br>
              <a:rPr lang="en-US" sz="2500" smtClean="0">
                <a:latin typeface="+mj-lt"/>
                <a:cs typeface="Calibri" pitchFamily="34" charset="0"/>
              </a:rPr>
            </a:br>
            <a:endParaRPr lang="en-US" sz="2500" b="1" smtClean="0">
              <a:latin typeface="+mj-lt"/>
              <a:cs typeface="Calibri" pitchFamily="34" charset="0"/>
            </a:endParaRPr>
          </a:p>
          <a:p>
            <a:endParaRPr lang="en-US" sz="2500">
              <a:latin typeface="+mj-lt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0"/>
            <a:ext cx="3693786" cy="314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rmAutofit/>
          </a:bodyPr>
          <a:lstStyle/>
          <a:p>
            <a:pPr algn="ctr"/>
            <a:r>
              <a:rPr lang="en-US" sz="4000" b="1" smtClean="0"/>
              <a:t>Cơ chế của kháng thể miễn dịch</a:t>
            </a:r>
            <a:endParaRPr lang="en-US" sz="4000" b="1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7063013" cy="5302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smtClean="0">
                <a:latin typeface="+mj-lt"/>
              </a:rPr>
              <a:t>III. Bổ thể: </a:t>
            </a:r>
            <a:endParaRPr lang="en-US" sz="250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62000"/>
            <a:ext cx="6096631" cy="5821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smtClean="0"/>
              <a:t>Bệnh lý dị ứng miễn dịch</a:t>
            </a:r>
            <a:endParaRPr lang="en-US" sz="40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0" y="2057400"/>
          <a:ext cx="46482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719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ĐẠI CƯƠNG  BỆNH LÝ DỊ ỨNG - MIỄN DỊCH</vt:lpstr>
      <vt:lpstr>Mục tiêu</vt:lpstr>
      <vt:lpstr>Khái niệm về miễn dịch học</vt:lpstr>
      <vt:lpstr>Hệ thống  đáp ứng miễn dịch đặc hiệu</vt:lpstr>
      <vt:lpstr>Một số thành phần của đáp ứng miễn dịch đặc hiệu</vt:lpstr>
      <vt:lpstr>Slide 6</vt:lpstr>
      <vt:lpstr>Cơ chế của kháng thể miễn dịch</vt:lpstr>
      <vt:lpstr>Slide 8</vt:lpstr>
      <vt:lpstr>Bệnh lý dị ứng miễn dịch</vt:lpstr>
      <vt:lpstr>I. Bệnh do dung nạp:</vt:lpstr>
      <vt:lpstr>II. Suy giảm miễn dịch:</vt:lpstr>
      <vt:lpstr>III. Bệnh tự miễn:</vt:lpstr>
      <vt:lpstr>IV. Bệnh quá mẫn:</vt:lpstr>
      <vt:lpstr>Slide 14</vt:lpstr>
      <vt:lpstr>Slide 15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ĐẠI CƯƠNG BỆNH LÝ DỊ ỨNG - MIỄN DỊCH</dc:title>
  <dc:creator>Anh Pham Thi Kim</dc:creator>
  <cp:lastModifiedBy>Carcassonno</cp:lastModifiedBy>
  <cp:revision>31</cp:revision>
  <dcterms:created xsi:type="dcterms:W3CDTF">2006-08-16T00:00:00Z</dcterms:created>
  <dcterms:modified xsi:type="dcterms:W3CDTF">2017-01-15T07:59:02Z</dcterms:modified>
</cp:coreProperties>
</file>