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81" r:id="rId3"/>
    <p:sldId id="263" r:id="rId4"/>
    <p:sldId id="264" r:id="rId5"/>
    <p:sldId id="261" r:id="rId6"/>
    <p:sldId id="257" r:id="rId7"/>
    <p:sldId id="259" r:id="rId8"/>
    <p:sldId id="260" r:id="rId9"/>
    <p:sldId id="266" r:id="rId10"/>
    <p:sldId id="267" r:id="rId11"/>
    <p:sldId id="268" r:id="rId12"/>
    <p:sldId id="269" r:id="rId13"/>
    <p:sldId id="274" r:id="rId14"/>
    <p:sldId id="275" r:id="rId15"/>
    <p:sldId id="279" r:id="rId16"/>
    <p:sldId id="276" r:id="rId17"/>
    <p:sldId id="277" r:id="rId18"/>
    <p:sldId id="278" r:id="rId19"/>
    <p:sldId id="270" r:id="rId20"/>
    <p:sldId id="280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9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 b="0" i="0" u="none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725B4E6A-A9B9-4A15-A08D-034916846CD1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D9FF9786-5FB7-4B32-A35D-C14E4F780A8D}" type="slidenum">
              <a:rPr lang="en-US" smtClean="0"/>
              <a:t>‹#›</a:t>
            </a:fld>
            <a:endParaRPr lang="en-US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i="0" u="none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2" y="3276600"/>
            <a:ext cx="913981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cs typeface="Times New Roman"/>
              </a:rPr>
              <a:t>VIÊM PHẾ QUẢN MẠN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Content Placeholder 3" descr="1429495489_dtu-bieutuo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>
          <a:xfrm>
            <a:off x="248171" y="321184"/>
            <a:ext cx="1547418" cy="1021947"/>
          </a:xfrm>
        </p:spPr>
      </p:pic>
      <p:sp>
        <p:nvSpPr>
          <p:cNvPr id="3" name="TextBox 2"/>
          <p:cNvSpPr txBox="1"/>
          <p:nvPr/>
        </p:nvSpPr>
        <p:spPr>
          <a:xfrm>
            <a:off x="2438400" y="5334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Đào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endParaRPr lang="en-US" dirty="0" smtClean="0"/>
          </a:p>
          <a:p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Đại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Tân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4217075"/>
            <a:ext cx="3167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Nhóm</a:t>
            </a:r>
            <a:r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12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Thuỳ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Lương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Đoàn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Thảo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Trần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Mai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Phương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Hồng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Uyên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Huỳnh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Phương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Thảo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Văn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Bá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Bình</a:t>
            </a:r>
            <a:r>
              <a:rPr lang="en-US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Nguyên</a:t>
            </a:r>
            <a:endParaRPr lang="en-US" dirty="0" smtClean="0">
              <a:solidFill>
                <a:schemeClr val="tx1">
                  <a:lumMod val="40000"/>
                  <a:lumOff val="6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2577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3. </a:t>
            </a:r>
            <a:r>
              <a:rPr lang="en-US" dirty="0" err="1" smtClean="0">
                <a:latin typeface="Times New Roman"/>
                <a:cs typeface="Times New Roman"/>
              </a:rPr>
              <a:t>Điều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Trị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3.1 </a:t>
            </a:r>
            <a:r>
              <a:rPr lang="en-US" dirty="0" err="1" smtClean="0">
                <a:latin typeface="Times New Roman"/>
                <a:cs typeface="Times New Roman"/>
              </a:rPr>
              <a:t>Mục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tiêu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Ngăn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ngừa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những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yếu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tố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khả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năng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gây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tiến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triển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cấp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Điều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trị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kịp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thời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những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đợt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tiến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triển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cấp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Phục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hồi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lưu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thông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đường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thở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chống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hô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hấp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Khi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nhiễm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khuẩn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dùng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kháng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674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3.2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cụ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nguy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lá</a:t>
            </a:r>
            <a:r>
              <a:rPr lang="en-US" dirty="0" smtClean="0"/>
              <a:t>,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lào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ấm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, </a:t>
            </a:r>
            <a:r>
              <a:rPr lang="en-US" dirty="0" err="1" smtClean="0"/>
              <a:t>tránh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r>
              <a:rPr lang="en-US" dirty="0" smtClean="0"/>
              <a:t> </a:t>
            </a:r>
            <a:r>
              <a:rPr lang="en-US" dirty="0" err="1" smtClean="0"/>
              <a:t>đột</a:t>
            </a:r>
            <a:r>
              <a:rPr lang="en-US" dirty="0" smtClean="0"/>
              <a:t> </a:t>
            </a:r>
            <a:r>
              <a:rPr lang="en-US" dirty="0" err="1" smtClean="0"/>
              <a:t>ngột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Tiêm</a:t>
            </a:r>
            <a:r>
              <a:rPr lang="en-US" dirty="0" smtClean="0"/>
              <a:t> </a:t>
            </a:r>
            <a:r>
              <a:rPr lang="en-US" dirty="0" err="1" smtClean="0"/>
              <a:t>vacxin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cúm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mùa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đông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ổ</a:t>
            </a:r>
            <a:r>
              <a:rPr lang="en-US" dirty="0" smtClean="0"/>
              <a:t> </a:t>
            </a:r>
            <a:r>
              <a:rPr lang="en-US" dirty="0" err="1" smtClean="0"/>
              <a:t>nhiễm</a:t>
            </a:r>
            <a:r>
              <a:rPr lang="en-US" dirty="0" smtClean="0"/>
              <a:t> </a:t>
            </a:r>
            <a:r>
              <a:rPr lang="en-US" dirty="0" err="1" smtClean="0"/>
              <a:t>khuẩn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hô</a:t>
            </a:r>
            <a:r>
              <a:rPr lang="en-US" dirty="0" smtClean="0"/>
              <a:t> </a:t>
            </a:r>
            <a:r>
              <a:rPr lang="en-US" dirty="0" err="1" smtClean="0"/>
              <a:t>hấp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169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Vấn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đề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sử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dụng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kháng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sinh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Chỉ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dùng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trong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các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trường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hợp</a:t>
            </a:r>
            <a:endParaRPr lang="en-US" dirty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Bội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nhiễm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sốt</a:t>
            </a:r>
            <a:r>
              <a:rPr lang="en-US" dirty="0" smtClean="0">
                <a:latin typeface="Times New Roman"/>
                <a:cs typeface="Times New Roman"/>
              </a:rPr>
              <a:t>, ho </a:t>
            </a:r>
            <a:r>
              <a:rPr lang="en-US" dirty="0" err="1" smtClean="0">
                <a:latin typeface="Times New Roman"/>
                <a:cs typeface="Times New Roman"/>
              </a:rPr>
              <a:t>khạc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nhiều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đờm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Ho </a:t>
            </a:r>
            <a:r>
              <a:rPr lang="en-US" dirty="0" err="1" smtClean="0">
                <a:latin typeface="Times New Roman"/>
                <a:cs typeface="Times New Roman"/>
              </a:rPr>
              <a:t>có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đờm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Dự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phòng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đợt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tiến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triển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ở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những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bệnh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nhân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suy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hô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hấp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nặng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o-co-dom-khi-mang-thai-trieu-chung-cua-nhieu-benh-ly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29200"/>
            <a:ext cx="2895600" cy="1774985"/>
          </a:xfrm>
          <a:prstGeom prst="rect">
            <a:avLst/>
          </a:prstGeom>
        </p:spPr>
      </p:pic>
      <p:pic>
        <p:nvPicPr>
          <p:cNvPr id="6" name="Picture 5" descr="số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0" y="4648200"/>
            <a:ext cx="3937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2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 </a:t>
            </a:r>
            <a:r>
              <a:rPr lang="en-US" dirty="0" err="1" smtClean="0"/>
              <a:t>Thuốc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3.1</a:t>
            </a:r>
            <a:r>
              <a:rPr lang="en-US" dirty="0">
                <a:latin typeface="Times New Roman"/>
                <a:cs typeface="Times New Roman"/>
              </a:rPr>
              <a:t>.  </a:t>
            </a:r>
            <a:r>
              <a:rPr lang="en-US" dirty="0" err="1">
                <a:latin typeface="Times New Roman"/>
                <a:cs typeface="Times New Roman"/>
              </a:rPr>
              <a:t>Kháng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sinh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Đa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sử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dụng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uống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chọn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theo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kinh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nghiệm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Thời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gian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sử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dụng</a:t>
            </a:r>
            <a:r>
              <a:rPr lang="en-US" dirty="0">
                <a:latin typeface="Times New Roman"/>
                <a:cs typeface="Times New Roman"/>
              </a:rPr>
              <a:t>: 7-10 </a:t>
            </a:r>
            <a:r>
              <a:rPr lang="en-US" dirty="0" err="1">
                <a:latin typeface="Times New Roman"/>
                <a:cs typeface="Times New Roman"/>
              </a:rPr>
              <a:t>ngày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Cần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chọn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theo</a:t>
            </a:r>
            <a:r>
              <a:rPr lang="en-US" dirty="0">
                <a:latin typeface="Times New Roman"/>
                <a:cs typeface="Times New Roman"/>
              </a:rPr>
              <a:t> vi </a:t>
            </a:r>
            <a:r>
              <a:rPr lang="en-US" dirty="0" err="1">
                <a:latin typeface="Times New Roman"/>
                <a:cs typeface="Times New Roman"/>
              </a:rPr>
              <a:t>khuẩn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gây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bệnh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dựa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trên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kết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quả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xét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nghiệm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tìm</a:t>
            </a:r>
            <a:r>
              <a:rPr lang="en-US" dirty="0">
                <a:latin typeface="Times New Roman"/>
                <a:cs typeface="Times New Roman"/>
              </a:rPr>
              <a:t> vi </a:t>
            </a:r>
            <a:r>
              <a:rPr lang="en-US" dirty="0" err="1">
                <a:latin typeface="Times New Roman"/>
                <a:cs typeface="Times New Roman"/>
              </a:rPr>
              <a:t>khuẩn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đồ</a:t>
            </a:r>
            <a:r>
              <a:rPr lang="en-US" dirty="0">
                <a:latin typeface="Times New Roman"/>
                <a:cs typeface="Times New Roman"/>
              </a:rPr>
              <a:t>. </a:t>
            </a:r>
            <a:r>
              <a:rPr lang="en-US" dirty="0" err="1">
                <a:latin typeface="Times New Roman"/>
                <a:cs typeface="Times New Roman"/>
              </a:rPr>
              <a:t>Nếu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chưa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làm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xét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nghiệm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thì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chọn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sinh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dựa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trên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mức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độ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nặng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tuổi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yếu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tố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nguy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cơ</a:t>
            </a:r>
            <a:r>
              <a:rPr lang="en-US" dirty="0">
                <a:latin typeface="Times New Roman"/>
                <a:cs typeface="Times New Roman"/>
              </a:rPr>
              <a:t>. </a:t>
            </a:r>
          </a:p>
          <a:p>
            <a:r>
              <a:rPr lang="en-US" dirty="0">
                <a:latin typeface="Times New Roman"/>
                <a:cs typeface="Times New Roman"/>
              </a:rPr>
              <a:t>- </a:t>
            </a:r>
            <a:r>
              <a:rPr lang="en-US" dirty="0" err="1">
                <a:latin typeface="Times New Roman"/>
                <a:cs typeface="Times New Roman"/>
              </a:rPr>
              <a:t>Bệnh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nặng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thì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đường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đưa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thuốc</a:t>
            </a:r>
            <a:r>
              <a:rPr lang="en-US" dirty="0">
                <a:latin typeface="Times New Roman"/>
                <a:cs typeface="Times New Roman"/>
              </a:rPr>
              <a:t> ban </a:t>
            </a:r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880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971550"/>
          </a:xfrm>
        </p:spPr>
        <p:txBody>
          <a:bodyPr/>
          <a:lstStyle/>
          <a:p>
            <a:r>
              <a:rPr lang="en-US" sz="3000" dirty="0" smtClean="0">
                <a:latin typeface="Times New Roman"/>
                <a:cs typeface="Times New Roman"/>
              </a:rPr>
              <a:t>3.2</a:t>
            </a:r>
            <a:r>
              <a:rPr lang="en-US" sz="3000" dirty="0">
                <a:latin typeface="Times New Roman"/>
                <a:cs typeface="Times New Roman"/>
              </a:rPr>
              <a:t>. </a:t>
            </a:r>
            <a:r>
              <a:rPr lang="en-US" sz="3000" dirty="0" err="1">
                <a:latin typeface="Times New Roman"/>
                <a:cs typeface="Times New Roman"/>
              </a:rPr>
              <a:t>Thuốc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>
                <a:latin typeface="Times New Roman"/>
                <a:cs typeface="Times New Roman"/>
              </a:rPr>
              <a:t>kháng</a:t>
            </a:r>
            <a:r>
              <a:rPr lang="en-US" sz="3000" dirty="0">
                <a:latin typeface="Times New Roman"/>
                <a:cs typeface="Times New Roman"/>
              </a:rPr>
              <a:t> virus </a:t>
            </a:r>
            <a:r>
              <a:rPr lang="en-US" sz="3000" dirty="0" err="1">
                <a:latin typeface="Times New Roman"/>
                <a:cs typeface="Times New Roman"/>
              </a:rPr>
              <a:t>điều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>
                <a:latin typeface="Times New Roman"/>
                <a:cs typeface="Times New Roman"/>
              </a:rPr>
              <a:t>trị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>
                <a:latin typeface="Times New Roman"/>
                <a:cs typeface="Times New Roman"/>
              </a:rPr>
              <a:t>viêm</a:t>
            </a:r>
            <a:r>
              <a:rPr lang="en-US" sz="3000" dirty="0">
                <a:latin typeface="Times New Roman"/>
                <a:cs typeface="Times New Roman"/>
              </a:rPr>
              <a:t> </a:t>
            </a:r>
            <a:r>
              <a:rPr lang="en-US" sz="3000" dirty="0" err="1">
                <a:latin typeface="Times New Roman"/>
                <a:cs typeface="Times New Roman"/>
              </a:rPr>
              <a:t>phổi</a:t>
            </a:r>
            <a:r>
              <a:rPr lang="en-US" sz="3000" dirty="0">
                <a:latin typeface="Times New Roman"/>
                <a:cs typeface="Times New Roman"/>
              </a:rPr>
              <a:t> do virus </a:t>
            </a:r>
            <a:r>
              <a:rPr lang="en-US" sz="3000" dirty="0" err="1">
                <a:latin typeface="Times New Roman"/>
                <a:cs typeface="Times New Roman"/>
              </a:rPr>
              <a:t>cúm</a:t>
            </a:r>
            <a:r>
              <a:rPr lang="en-US" sz="3000" dirty="0">
                <a:latin typeface="Times New Roman"/>
                <a:cs typeface="Times New Roman"/>
              </a:rPr>
              <a:t> 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latin typeface="Times New Roman"/>
                <a:cs typeface="Times New Roman"/>
              </a:rPr>
              <a:t>Oseltamivir</a:t>
            </a:r>
            <a:r>
              <a:rPr lang="en-US" dirty="0">
                <a:latin typeface="Times New Roman"/>
                <a:cs typeface="Times New Roman"/>
              </a:rPr>
              <a:t> : </a:t>
            </a:r>
            <a:r>
              <a:rPr lang="en-US" dirty="0" err="1">
                <a:latin typeface="Times New Roman"/>
                <a:cs typeface="Times New Roman"/>
              </a:rPr>
              <a:t>Chỉ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định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lớn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trẻ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em</a:t>
            </a:r>
            <a:r>
              <a:rPr lang="en-US" dirty="0">
                <a:latin typeface="Times New Roman"/>
                <a:cs typeface="Times New Roman"/>
              </a:rPr>
              <a:t> &gt;1 </a:t>
            </a:r>
            <a:r>
              <a:rPr lang="en-US" dirty="0" err="1">
                <a:latin typeface="Times New Roman"/>
                <a:cs typeface="Times New Roman"/>
              </a:rPr>
              <a:t>tuổi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nên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dùng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cs typeface="Times New Roman"/>
              </a:rPr>
              <a:t> 48 </a:t>
            </a:r>
            <a:r>
              <a:rPr lang="en-US" dirty="0" err="1">
                <a:latin typeface="Times New Roman"/>
                <a:cs typeface="Times New Roman"/>
              </a:rPr>
              <a:t>giờ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từ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khởi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phát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triệu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chứng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hoặc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dự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phòng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người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có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nguy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cơ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cao,tiếp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xúc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nguồn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lây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nhiễm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657600"/>
            <a:ext cx="4813300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6324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550.000 </a:t>
            </a:r>
            <a:r>
              <a:rPr lang="en-US" dirty="0" err="1" smtClean="0"/>
              <a:t>Vnđ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18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482" b="10482"/>
          <a:stretch>
            <a:fillRect/>
          </a:stretch>
        </p:blipFill>
        <p:spPr>
          <a:xfrm>
            <a:off x="2057400" y="3352800"/>
            <a:ext cx="4953000" cy="2723959"/>
          </a:xfrm>
        </p:spPr>
      </p:pic>
      <p:sp>
        <p:nvSpPr>
          <p:cNvPr id="6" name="Rectangle 5"/>
          <p:cNvSpPr/>
          <p:nvPr/>
        </p:nvSpPr>
        <p:spPr>
          <a:xfrm>
            <a:off x="685800" y="1723072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40404"/>
                </a:solidFill>
                <a:latin typeface="Times New Roman"/>
                <a:cs typeface="Times New Roman"/>
              </a:rPr>
              <a:t>ZANAVIMIR :</a:t>
            </a:r>
          </a:p>
          <a:p>
            <a:r>
              <a:rPr lang="en-US" dirty="0" err="1" smtClean="0">
                <a:solidFill>
                  <a:srgbClr val="040404"/>
                </a:solidFill>
                <a:latin typeface="Times New Roman"/>
                <a:cs typeface="Times New Roman"/>
              </a:rPr>
              <a:t>Chỉ</a:t>
            </a:r>
            <a:r>
              <a:rPr lang="en-US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định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trường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hợp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thể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sử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dụng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Oseltamivir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do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tác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dụng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không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mong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muốn</a:t>
            </a:r>
            <a:endParaRPr lang="en-US" dirty="0">
              <a:solidFill>
                <a:srgbClr val="040404"/>
              </a:solidFill>
              <a:latin typeface="Times New Roman"/>
              <a:cs typeface="Times New Roman"/>
            </a:endParaRPr>
          </a:p>
          <a:p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dirty="0" err="1">
                <a:solidFill>
                  <a:srgbClr val="040404"/>
                </a:solidFill>
                <a:latin typeface="Times New Roman"/>
                <a:cs typeface="Times New Roman"/>
              </a:rPr>
              <a:t>Người</a:t>
            </a:r>
            <a:r>
              <a:rPr lang="en-US" dirty="0">
                <a:solidFill>
                  <a:srgbClr val="040404"/>
                </a:solidFill>
                <a:latin typeface="Times New Roman"/>
                <a:cs typeface="Times New Roman"/>
              </a:rPr>
              <a:t> &gt;12 </a:t>
            </a:r>
            <a:r>
              <a:rPr lang="en-US" dirty="0" err="1" smtClean="0">
                <a:solidFill>
                  <a:srgbClr val="040404"/>
                </a:solidFill>
                <a:latin typeface="Times New Roman"/>
                <a:cs typeface="Times New Roman"/>
              </a:rPr>
              <a:t>tuổi</a:t>
            </a:r>
            <a:endParaRPr lang="en-US" dirty="0" smtClean="0">
              <a:solidFill>
                <a:srgbClr val="040404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601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413.000 </a:t>
            </a:r>
            <a:r>
              <a:rPr lang="en-US" dirty="0" err="1" smtClean="0"/>
              <a:t>Vnđ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01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Times New Roman"/>
                <a:cs typeface="Times New Roman"/>
              </a:rPr>
              <a:t>3.3 </a:t>
            </a:r>
            <a:r>
              <a:rPr lang="en-US" sz="3200" dirty="0" err="1" smtClean="0">
                <a:latin typeface="Times New Roman"/>
                <a:cs typeface="Times New Roman"/>
              </a:rPr>
              <a:t>Thuốc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Điều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trị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Triệu</a:t>
            </a:r>
            <a:r>
              <a:rPr lang="en-US" sz="3200" dirty="0" smtClean="0">
                <a:latin typeface="Times New Roman"/>
                <a:cs typeface="Times New Roman"/>
              </a:rPr>
              <a:t> </a:t>
            </a:r>
            <a:r>
              <a:rPr lang="en-US" sz="3200" dirty="0" err="1" smtClean="0">
                <a:latin typeface="Times New Roman"/>
                <a:cs typeface="Times New Roman"/>
              </a:rPr>
              <a:t>chứng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Thuốc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giảm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đau</a:t>
            </a:r>
            <a:r>
              <a:rPr lang="en-US" dirty="0">
                <a:latin typeface="Times New Roman"/>
                <a:cs typeface="Times New Roman"/>
              </a:rPr>
              <a:t>, hạ </a:t>
            </a:r>
            <a:r>
              <a:rPr lang="en-US" dirty="0" err="1">
                <a:latin typeface="Times New Roman"/>
                <a:cs typeface="Times New Roman"/>
              </a:rPr>
              <a:t>sốt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Thuốc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làm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loãng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đờm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đê</a:t>
            </a:r>
            <a:r>
              <a:rPr lang="en-US" dirty="0">
                <a:latin typeface="Times New Roman"/>
                <a:cs typeface="Times New Roman"/>
              </a:rPr>
              <a:t>̉ </a:t>
            </a:r>
            <a:r>
              <a:rPr lang="en-US" dirty="0" err="1">
                <a:latin typeface="Times New Roman"/>
                <a:cs typeface="Times New Roman"/>
              </a:rPr>
              <a:t>bệnh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nhân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dê</a:t>
            </a:r>
            <a:r>
              <a:rPr lang="en-US" dirty="0">
                <a:latin typeface="Times New Roman"/>
                <a:cs typeface="Times New Roman"/>
              </a:rPr>
              <a:t>̃ </a:t>
            </a:r>
            <a:r>
              <a:rPr lang="en-US" dirty="0" err="1">
                <a:latin typeface="Times New Roman"/>
                <a:cs typeface="Times New Roman"/>
              </a:rPr>
              <a:t>khạc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đờm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huốc làm loãng đờm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6600"/>
            <a:ext cx="3644348" cy="2794000"/>
          </a:xfrm>
          <a:prstGeom prst="rect">
            <a:avLst/>
          </a:prstGeom>
        </p:spPr>
      </p:pic>
      <p:pic>
        <p:nvPicPr>
          <p:cNvPr id="8" name="Picture 7" descr="thuốc giảm đau hạ số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76600"/>
            <a:ext cx="4013200" cy="2648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48.000 </a:t>
            </a:r>
            <a:r>
              <a:rPr lang="en-US" dirty="0" err="1" smtClean="0"/>
              <a:t>Vnđ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019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50.000 </a:t>
            </a:r>
            <a:r>
              <a:rPr lang="en-US" dirty="0" err="1" smtClean="0"/>
              <a:t>Vnđ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70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 smtClean="0"/>
              <a:t>sóc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Thơ</a:t>
            </a:r>
            <a:r>
              <a:rPr lang="en-US" sz="2400" dirty="0" smtClean="0">
                <a:latin typeface="Times New Roman"/>
                <a:cs typeface="Times New Roman"/>
              </a:rPr>
              <a:t>̉ </a:t>
            </a:r>
            <a:r>
              <a:rPr lang="en-US" sz="2400" dirty="0">
                <a:latin typeface="Times New Roman"/>
                <a:cs typeface="Times New Roman"/>
              </a:rPr>
              <a:t>oxy </a:t>
            </a:r>
            <a:r>
              <a:rPr lang="en-US" sz="2400" dirty="0" err="1">
                <a:latin typeface="Times New Roman"/>
                <a:cs typeface="Times New Roman"/>
              </a:rPr>
              <a:t>nếu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bệnh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nhân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kho</a:t>
            </a:r>
            <a:r>
              <a:rPr lang="en-US" sz="2400" dirty="0">
                <a:latin typeface="Times New Roman"/>
                <a:cs typeface="Times New Roman"/>
              </a:rPr>
              <a:t>́ </a:t>
            </a:r>
            <a:r>
              <a:rPr lang="en-US" sz="2400" dirty="0" err="1">
                <a:latin typeface="Times New Roman"/>
                <a:cs typeface="Times New Roman"/>
              </a:rPr>
              <a:t>thơ</a:t>
            </a:r>
            <a:r>
              <a:rPr lang="en-US" sz="2400" dirty="0">
                <a:latin typeface="Times New Roman"/>
                <a:cs typeface="Times New Roman"/>
              </a:rPr>
              <a:t>̉ </a:t>
            </a:r>
            <a:r>
              <a:rPr lang="en-US" sz="2400" dirty="0" err="1">
                <a:latin typeface="Times New Roman"/>
                <a:cs typeface="Times New Roman"/>
              </a:rPr>
              <a:t>vừa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va</a:t>
            </a:r>
            <a:r>
              <a:rPr lang="en-US" sz="2400" dirty="0">
                <a:latin typeface="Times New Roman"/>
                <a:cs typeface="Times New Roman"/>
              </a:rPr>
              <a:t>̀ </a:t>
            </a:r>
            <a:r>
              <a:rPr lang="en-US" sz="2400" dirty="0" err="1">
                <a:latin typeface="Times New Roman"/>
                <a:cs typeface="Times New Roman"/>
              </a:rPr>
              <a:t>nặng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nếu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suy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hô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hấp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phải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thơ</a:t>
            </a:r>
            <a:r>
              <a:rPr lang="en-US" sz="2400" dirty="0">
                <a:latin typeface="Times New Roman"/>
                <a:cs typeface="Times New Roman"/>
              </a:rPr>
              <a:t>̉ </a:t>
            </a:r>
            <a:r>
              <a:rPr lang="en-US" sz="2400" dirty="0" err="1">
                <a:latin typeface="Times New Roman"/>
                <a:cs typeface="Times New Roman"/>
              </a:rPr>
              <a:t>máy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err="1" smtClean="0">
                <a:latin typeface="Times New Roman"/>
                <a:cs typeface="Times New Roman"/>
              </a:rPr>
              <a:t>Dinh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dưỡng</a:t>
            </a:r>
            <a:r>
              <a:rPr lang="en-US" sz="2400" dirty="0">
                <a:latin typeface="Times New Roman"/>
                <a:cs typeface="Times New Roman"/>
              </a:rPr>
              <a:t>: </a:t>
            </a:r>
            <a:r>
              <a:rPr lang="en-US" sz="2400" dirty="0" err="1">
                <a:latin typeface="Times New Roman"/>
                <a:cs typeface="Times New Roman"/>
              </a:rPr>
              <a:t>ăn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nhe</a:t>
            </a:r>
            <a:r>
              <a:rPr lang="en-US" sz="2400" dirty="0">
                <a:latin typeface="Times New Roman"/>
                <a:cs typeface="Times New Roman"/>
              </a:rPr>
              <a:t>̣, </a:t>
            </a:r>
            <a:r>
              <a:rPr lang="en-US" sz="2400" dirty="0" err="1">
                <a:latin typeface="Times New Roman"/>
                <a:cs typeface="Times New Roman"/>
              </a:rPr>
              <a:t>đu</a:t>
            </a:r>
            <a:r>
              <a:rPr lang="en-US" sz="2400" dirty="0">
                <a:latin typeface="Times New Roman"/>
                <a:cs typeface="Times New Roman"/>
              </a:rPr>
              <a:t>̉ </a:t>
            </a:r>
            <a:r>
              <a:rPr lang="en-US" sz="2400" dirty="0" err="1">
                <a:latin typeface="Times New Roman"/>
                <a:cs typeface="Times New Roman"/>
              </a:rPr>
              <a:t>dinh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dưỡng.nghi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ngơi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tốt</a:t>
            </a:r>
            <a:r>
              <a:rPr lang="en-US" sz="2400" dirty="0">
                <a:latin typeface="Times New Roman"/>
                <a:cs typeface="Times New Roman"/>
              </a:rPr>
              <a:t>,…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Chỉ </a:t>
            </a:r>
            <a:r>
              <a:rPr lang="en-US" sz="2400" dirty="0" err="1">
                <a:latin typeface="Times New Roman"/>
                <a:cs typeface="Times New Roman"/>
              </a:rPr>
              <a:t>định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nằm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viện</a:t>
            </a:r>
            <a:r>
              <a:rPr lang="en-US" sz="2400" dirty="0">
                <a:latin typeface="Times New Roman"/>
                <a:cs typeface="Times New Roman"/>
              </a:rPr>
              <a:t>: 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+ </a:t>
            </a:r>
            <a:r>
              <a:rPr lang="en-US" sz="2400" dirty="0" err="1">
                <a:latin typeface="Times New Roman"/>
                <a:cs typeface="Times New Roman"/>
              </a:rPr>
              <a:t>Bệnh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nhân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trên</a:t>
            </a:r>
            <a:r>
              <a:rPr lang="en-US" sz="2400" dirty="0">
                <a:latin typeface="Times New Roman"/>
                <a:cs typeface="Times New Roman"/>
              </a:rPr>
              <a:t> 65 </a:t>
            </a:r>
            <a:r>
              <a:rPr lang="en-US" sz="2400" dirty="0" err="1">
                <a:latin typeface="Times New Roman"/>
                <a:cs typeface="Times New Roman"/>
              </a:rPr>
              <a:t>tuổi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+ Có </a:t>
            </a:r>
            <a:r>
              <a:rPr lang="en-US" sz="2400" dirty="0" err="1">
                <a:latin typeface="Times New Roman"/>
                <a:cs typeface="Times New Roman"/>
              </a:rPr>
              <a:t>bệnh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phối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hợp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khác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như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thận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gan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phổi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tắc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nghẽn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mạn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tính</a:t>
            </a:r>
            <a:r>
              <a:rPr lang="en-US" sz="2400" dirty="0">
                <a:latin typeface="Times New Roman"/>
                <a:cs typeface="Times New Roman"/>
              </a:rPr>
              <a:t> (COPD), </a:t>
            </a:r>
            <a:r>
              <a:rPr lang="en-US" sz="2400" dirty="0" err="1">
                <a:latin typeface="Times New Roman"/>
                <a:cs typeface="Times New Roman"/>
              </a:rPr>
              <a:t>đái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tháo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đường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+ </a:t>
            </a:r>
            <a:r>
              <a:rPr lang="en-US" sz="2400" dirty="0" err="1">
                <a:latin typeface="Times New Roman"/>
                <a:cs typeface="Times New Roman"/>
              </a:rPr>
              <a:t>Bạch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cầu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tăng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nhiều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hoặc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giảm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+ </a:t>
            </a:r>
            <a:r>
              <a:rPr lang="en-US" sz="2400" dirty="0" err="1">
                <a:latin typeface="Times New Roman"/>
                <a:cs typeface="Times New Roman"/>
              </a:rPr>
              <a:t>Suy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hô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hấp</a:t>
            </a:r>
            <a:endParaRPr lang="en-US" sz="24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dirty="0">
                <a:latin typeface="Times New Roman"/>
                <a:cs typeface="Times New Roman"/>
              </a:rPr>
              <a:t>  +</a:t>
            </a:r>
            <a:r>
              <a:rPr lang="en-US" sz="2400" dirty="0" err="1">
                <a:latin typeface="Times New Roman"/>
                <a:cs typeface="Times New Roman"/>
              </a:rPr>
              <a:t>Biến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chứng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tràn</a:t>
            </a:r>
            <a:r>
              <a:rPr lang="en-US" sz="2400" dirty="0">
                <a:latin typeface="Times New Roman"/>
                <a:cs typeface="Times New Roman"/>
              </a:rPr>
              <a:t> mủ </a:t>
            </a:r>
            <a:r>
              <a:rPr lang="en-US" sz="2400" dirty="0" err="1">
                <a:latin typeface="Times New Roman"/>
                <a:cs typeface="Times New Roman"/>
              </a:rPr>
              <a:t>màng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phổi</a:t>
            </a:r>
            <a:r>
              <a:rPr lang="en-US" sz="2400" dirty="0">
                <a:latin typeface="Times New Roman"/>
                <a:cs typeface="Times New Roman"/>
              </a:rPr>
              <a:t>, </a:t>
            </a:r>
            <a:r>
              <a:rPr lang="en-US" sz="2400" dirty="0" err="1">
                <a:latin typeface="Times New Roman"/>
                <a:cs typeface="Times New Roman"/>
              </a:rPr>
              <a:t>viêm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màng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ngoài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tim</a:t>
            </a:r>
            <a:r>
              <a:rPr lang="en-US" sz="2400" dirty="0">
                <a:latin typeface="Times New Roman"/>
                <a:cs typeface="Times New Roman"/>
              </a:rPr>
              <a:t> mủ</a:t>
            </a:r>
            <a:r>
              <a:rPr lang="en-US" sz="2400" dirty="0" smtClean="0">
                <a:latin typeface="Times New Roman"/>
                <a:cs typeface="Times New Roman"/>
              </a:rPr>
              <a:t>…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 + </a:t>
            </a:r>
            <a:r>
              <a:rPr lang="en-US" sz="2400" dirty="0" err="1" smtClean="0">
                <a:latin typeface="Times New Roman"/>
                <a:cs typeface="Times New Roman"/>
              </a:rPr>
              <a:t>Nghi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ngơ</a:t>
            </a:r>
            <a:r>
              <a:rPr lang="en-US" sz="2400" dirty="0" smtClean="0">
                <a:latin typeface="Times New Roman"/>
                <a:cs typeface="Times New Roman"/>
              </a:rPr>
              <a:t>̀ do </a:t>
            </a:r>
            <a:r>
              <a:rPr lang="en-US" sz="2400" dirty="0" err="1" smtClean="0">
                <a:latin typeface="Times New Roman"/>
                <a:cs typeface="Times New Roman"/>
              </a:rPr>
              <a:t>tu</a:t>
            </a:r>
            <a:r>
              <a:rPr lang="en-US" sz="2400" dirty="0" smtClean="0">
                <a:latin typeface="Times New Roman"/>
                <a:cs typeface="Times New Roman"/>
              </a:rPr>
              <a:t>̣ </a:t>
            </a:r>
            <a:r>
              <a:rPr lang="en-US" sz="2400" dirty="0" err="1" smtClean="0">
                <a:latin typeface="Times New Roman"/>
                <a:cs typeface="Times New Roman"/>
              </a:rPr>
              <a:t>cầu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vàng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hoặc</a:t>
            </a:r>
            <a:r>
              <a:rPr lang="en-US" sz="2400" dirty="0" smtClean="0">
                <a:latin typeface="Times New Roman"/>
                <a:cs typeface="Times New Roman"/>
              </a:rPr>
              <a:t> vi </a:t>
            </a:r>
            <a:r>
              <a:rPr lang="en-US" sz="2400" dirty="0" err="1" smtClean="0">
                <a:latin typeface="Times New Roman"/>
                <a:cs typeface="Times New Roman"/>
              </a:rPr>
              <a:t>khuẩn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ky</a:t>
            </a:r>
            <a:r>
              <a:rPr lang="en-US" sz="2400" dirty="0" smtClean="0">
                <a:latin typeface="Times New Roman"/>
                <a:cs typeface="Times New Roman"/>
              </a:rPr>
              <a:t>̣ </a:t>
            </a:r>
            <a:r>
              <a:rPr lang="en-US" sz="2400" dirty="0" err="1" smtClean="0">
                <a:latin typeface="Times New Roman"/>
                <a:cs typeface="Times New Roman"/>
              </a:rPr>
              <a:t>khi</a:t>
            </a:r>
            <a:r>
              <a:rPr lang="en-US" sz="2400" dirty="0" smtClean="0">
                <a:latin typeface="Times New Roman"/>
                <a:cs typeface="Times New Roman"/>
              </a:rPr>
              <a:t>́</a:t>
            </a:r>
          </a:p>
          <a:p>
            <a:pPr marL="0" indent="0">
              <a:buNone/>
            </a:pP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>
                <a:latin typeface="Times New Roman"/>
                <a:cs typeface="Times New Roman"/>
              </a:rPr>
              <a:t>+ </a:t>
            </a:r>
            <a:r>
              <a:rPr lang="en-US" sz="2400" dirty="0" err="1">
                <a:latin typeface="Times New Roman"/>
                <a:cs typeface="Times New Roman"/>
              </a:rPr>
              <a:t>Không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thê</a:t>
            </a:r>
            <a:r>
              <a:rPr lang="en-US" sz="2400" dirty="0">
                <a:latin typeface="Times New Roman"/>
                <a:cs typeface="Times New Roman"/>
              </a:rPr>
              <a:t>̉ </a:t>
            </a:r>
            <a:r>
              <a:rPr lang="en-US" sz="2400" dirty="0" err="1">
                <a:latin typeface="Times New Roman"/>
                <a:cs typeface="Times New Roman"/>
              </a:rPr>
              <a:t>uống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được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kháng</a:t>
            </a: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err="1">
                <a:latin typeface="Times New Roman"/>
                <a:cs typeface="Times New Roman"/>
              </a:rPr>
              <a:t>sinh</a:t>
            </a:r>
            <a:r>
              <a:rPr lang="en-US" sz="2400" dirty="0">
                <a:latin typeface="Times New Roman"/>
                <a:cs typeface="Times New Roman"/>
              </a:rPr>
              <a:t>.</a:t>
            </a: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6166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3.5 </a:t>
            </a:r>
            <a:r>
              <a:rPr lang="en-US" dirty="0" err="1" smtClean="0">
                <a:latin typeface="Times New Roman"/>
                <a:cs typeface="Times New Roman"/>
              </a:rPr>
              <a:t>Liệu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pháp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vận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động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r>
              <a:rPr lang="en-US" dirty="0" smtClean="0"/>
              <a:t> </a:t>
            </a:r>
            <a:r>
              <a:rPr lang="en-US" dirty="0" err="1" smtClean="0"/>
              <a:t>cơ</a:t>
            </a:r>
            <a:r>
              <a:rPr lang="en-US" dirty="0" smtClean="0"/>
              <a:t> </a:t>
            </a:r>
            <a:r>
              <a:rPr lang="en-US" dirty="0" err="1" smtClean="0"/>
              <a:t>hoành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khí</a:t>
            </a:r>
            <a:r>
              <a:rPr lang="en-US" dirty="0" smtClean="0"/>
              <a:t> </a:t>
            </a:r>
            <a:r>
              <a:rPr lang="en-US" dirty="0" err="1" smtClean="0"/>
              <a:t>phế</a:t>
            </a:r>
            <a:r>
              <a:rPr lang="en-US" dirty="0" smtClean="0"/>
              <a:t> </a:t>
            </a:r>
            <a:r>
              <a:rPr lang="en-US" dirty="0" err="1" smtClean="0"/>
              <a:t>nang</a:t>
            </a:r>
            <a:r>
              <a:rPr lang="en-US" dirty="0" smtClean="0"/>
              <a:t>, </a:t>
            </a:r>
            <a:r>
              <a:rPr lang="en-US" dirty="0" err="1" smtClean="0"/>
              <a:t>tăng</a:t>
            </a:r>
            <a:r>
              <a:rPr lang="en-US" dirty="0" smtClean="0"/>
              <a:t> </a:t>
            </a:r>
            <a:r>
              <a:rPr lang="en-US" dirty="0" err="1" smtClean="0"/>
              <a:t>cường</a:t>
            </a:r>
            <a:r>
              <a:rPr lang="en-US" dirty="0" smtClean="0"/>
              <a:t> </a:t>
            </a:r>
            <a:r>
              <a:rPr lang="en-US" dirty="0" err="1" smtClean="0"/>
              <a:t>trao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oxy</a:t>
            </a:r>
          </a:p>
          <a:p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dưỡng</a:t>
            </a:r>
            <a:r>
              <a:rPr lang="en-US" dirty="0" smtClean="0"/>
              <a:t> </a:t>
            </a:r>
            <a:r>
              <a:rPr lang="en-US" dirty="0" err="1" smtClean="0"/>
              <a:t>sinh</a:t>
            </a:r>
            <a:endParaRPr lang="en-US" dirty="0"/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TAP DUONG SIN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31157"/>
            <a:ext cx="5562600" cy="347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8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>
                <a:latin typeface="Times New Roman"/>
                <a:cs typeface="Times New Roman"/>
              </a:rPr>
              <a:t>4. </a:t>
            </a:r>
            <a:r>
              <a:rPr lang="en-US" sz="3500" dirty="0" err="1" smtClean="0">
                <a:latin typeface="Times New Roman"/>
                <a:cs typeface="Times New Roman"/>
              </a:rPr>
              <a:t>Tiến</a:t>
            </a:r>
            <a:r>
              <a:rPr lang="en-US" sz="3500" dirty="0" smtClean="0">
                <a:latin typeface="Times New Roman"/>
                <a:cs typeface="Times New Roman"/>
              </a:rPr>
              <a:t> </a:t>
            </a:r>
            <a:r>
              <a:rPr lang="en-US" sz="3500" dirty="0" err="1" smtClean="0">
                <a:latin typeface="Times New Roman"/>
                <a:cs typeface="Times New Roman"/>
              </a:rPr>
              <a:t>triển</a:t>
            </a:r>
            <a:r>
              <a:rPr lang="en-US" sz="3500" dirty="0" smtClean="0">
                <a:latin typeface="Times New Roman"/>
                <a:cs typeface="Times New Roman"/>
              </a:rPr>
              <a:t> </a:t>
            </a:r>
            <a:r>
              <a:rPr lang="en-US" sz="3500" dirty="0" err="1" smtClean="0">
                <a:latin typeface="Times New Roman"/>
                <a:cs typeface="Times New Roman"/>
              </a:rPr>
              <a:t>và</a:t>
            </a:r>
            <a:r>
              <a:rPr lang="en-US" sz="3500" dirty="0" smtClean="0">
                <a:latin typeface="Times New Roman"/>
                <a:cs typeface="Times New Roman"/>
              </a:rPr>
              <a:t> </a:t>
            </a:r>
            <a:r>
              <a:rPr lang="en-US" sz="3500" dirty="0" err="1" smtClean="0">
                <a:latin typeface="Times New Roman"/>
                <a:cs typeface="Times New Roman"/>
              </a:rPr>
              <a:t>Biến</a:t>
            </a:r>
            <a:r>
              <a:rPr lang="en-US" sz="3500" dirty="0" smtClean="0">
                <a:latin typeface="Times New Roman"/>
                <a:cs typeface="Times New Roman"/>
              </a:rPr>
              <a:t> </a:t>
            </a:r>
            <a:r>
              <a:rPr lang="en-US" sz="3500" dirty="0" err="1" smtClean="0">
                <a:latin typeface="Times New Roman"/>
                <a:cs typeface="Times New Roman"/>
              </a:rPr>
              <a:t>Chứng</a:t>
            </a:r>
            <a:endParaRPr lang="en-US" sz="35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err="1" smtClean="0">
                <a:latin typeface="Times New Roman"/>
                <a:cs typeface="Times New Roman"/>
              </a:rPr>
              <a:t>Nếu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chẩn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đoán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sớm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và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điều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trị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thích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hợp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bệnh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khỏi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hoàn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toàn</a:t>
            </a:r>
            <a:endParaRPr lang="en-US" sz="2800" dirty="0">
              <a:latin typeface="Times New Roman"/>
              <a:cs typeface="Times New Roman"/>
            </a:endParaRPr>
          </a:p>
          <a:p>
            <a:r>
              <a:rPr lang="en-US" sz="2800" dirty="0" err="1" smtClean="0">
                <a:latin typeface="Times New Roman"/>
                <a:cs typeface="Times New Roman"/>
              </a:rPr>
              <a:t>Nếu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chẩn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đoán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muộn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điều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trị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không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đúng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hoặc</a:t>
            </a:r>
            <a:r>
              <a:rPr lang="en-US" sz="2800" dirty="0">
                <a:latin typeface="Times New Roman"/>
                <a:cs typeface="Times New Roman"/>
              </a:rPr>
              <a:t> do </a:t>
            </a:r>
            <a:r>
              <a:rPr lang="en-US" sz="2800" dirty="0" err="1">
                <a:latin typeface="Times New Roman"/>
                <a:cs typeface="Times New Roman"/>
              </a:rPr>
              <a:t>cơ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thể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quá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suy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kiệt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sẽ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xảy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ra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các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biến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chứng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sau</a:t>
            </a:r>
            <a:r>
              <a:rPr lang="en-US" sz="2800" dirty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+ </a:t>
            </a:r>
            <a:r>
              <a:rPr lang="en-US" sz="2800" dirty="0" err="1">
                <a:latin typeface="Times New Roman"/>
                <a:cs typeface="Times New Roman"/>
              </a:rPr>
              <a:t>Tổn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thương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phổi</a:t>
            </a:r>
            <a:r>
              <a:rPr lang="en-US" sz="2800" dirty="0">
                <a:latin typeface="Times New Roman"/>
                <a:cs typeface="Times New Roman"/>
              </a:rPr>
              <a:t> : </a:t>
            </a:r>
            <a:r>
              <a:rPr lang="en-US" sz="2800" dirty="0" err="1">
                <a:latin typeface="Times New Roman"/>
                <a:cs typeface="Times New Roman"/>
              </a:rPr>
              <a:t>suy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hô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hấp</a:t>
            </a:r>
            <a:r>
              <a:rPr lang="en-US" sz="2800" dirty="0">
                <a:latin typeface="Times New Roman"/>
                <a:cs typeface="Times New Roman"/>
              </a:rPr>
              <a:t>(</a:t>
            </a:r>
            <a:r>
              <a:rPr lang="en-US" sz="2800" dirty="0" err="1">
                <a:latin typeface="Times New Roman"/>
                <a:cs typeface="Times New Roman"/>
              </a:rPr>
              <a:t>có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thể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tử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vong</a:t>
            </a:r>
            <a:r>
              <a:rPr lang="en-US" sz="2800" dirty="0">
                <a:latin typeface="Times New Roman"/>
                <a:cs typeface="Times New Roman"/>
              </a:rPr>
              <a:t>) </a:t>
            </a:r>
            <a:r>
              <a:rPr lang="en-US" sz="2800" dirty="0" err="1">
                <a:latin typeface="Times New Roman"/>
                <a:cs typeface="Times New Roman"/>
              </a:rPr>
              <a:t>hoặc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sóc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nhiễm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trùng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  + </a:t>
            </a:r>
            <a:r>
              <a:rPr lang="en-US" sz="2800" dirty="0" err="1">
                <a:latin typeface="Times New Roman"/>
                <a:cs typeface="Times New Roman"/>
              </a:rPr>
              <a:t>Áp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xe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phổi</a:t>
            </a:r>
            <a:r>
              <a:rPr lang="en-US" sz="2800" dirty="0">
                <a:latin typeface="Times New Roman"/>
                <a:cs typeface="Times New Roman"/>
              </a:rPr>
              <a:t> : ho </a:t>
            </a:r>
            <a:r>
              <a:rPr lang="en-US" sz="2800" dirty="0" err="1">
                <a:latin typeface="Times New Roman"/>
                <a:cs typeface="Times New Roman"/>
              </a:rPr>
              <a:t>khạc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đờm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có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mùi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hôi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dấu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hiệu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ộc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mủ</a:t>
            </a:r>
            <a:r>
              <a:rPr lang="en-US" sz="2800" dirty="0">
                <a:latin typeface="Times New Roman"/>
                <a:cs typeface="Times New Roman"/>
              </a:rPr>
              <a:t>, X-</a:t>
            </a:r>
            <a:r>
              <a:rPr lang="en-US" sz="2800" dirty="0" err="1">
                <a:latin typeface="Times New Roman"/>
                <a:cs typeface="Times New Roman"/>
              </a:rPr>
              <a:t>quang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thấy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ảnh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mức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nước</a:t>
            </a:r>
            <a:r>
              <a:rPr lang="en-US" sz="2800" dirty="0">
                <a:latin typeface="Times New Roman"/>
                <a:cs typeface="Times New Roman"/>
              </a:rPr>
              <a:t>- </a:t>
            </a:r>
            <a:r>
              <a:rPr lang="en-US" sz="2800" dirty="0" err="1">
                <a:latin typeface="Times New Roman"/>
                <a:cs typeface="Times New Roman"/>
              </a:rPr>
              <a:t>mức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hơi</a:t>
            </a:r>
            <a:r>
              <a:rPr lang="en-US" sz="2800" dirty="0">
                <a:latin typeface="Times New Roman"/>
                <a:cs typeface="Times New Roman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latin typeface="Times New Roman"/>
                <a:cs typeface="Times New Roman"/>
              </a:rPr>
              <a:t>  + </a:t>
            </a:r>
            <a:r>
              <a:rPr lang="en-US" sz="2800" dirty="0" err="1">
                <a:latin typeface="Times New Roman"/>
                <a:cs typeface="Times New Roman"/>
              </a:rPr>
              <a:t>Tràn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dịch,tràn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mũ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màng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phổi</a:t>
            </a:r>
            <a:r>
              <a:rPr lang="en-US" sz="2800" dirty="0">
                <a:latin typeface="Times New Roman"/>
                <a:cs typeface="Times New Roman"/>
              </a:rPr>
              <a:t>, </a:t>
            </a:r>
            <a:r>
              <a:rPr lang="en-US" sz="2800" dirty="0" err="1">
                <a:latin typeface="Times New Roman"/>
                <a:cs typeface="Times New Roman"/>
              </a:rPr>
              <a:t>viêm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màng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ngoài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tim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err="1">
                <a:latin typeface="Times New Roman"/>
                <a:cs typeface="Times New Roman"/>
              </a:rPr>
              <a:t>mủ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91096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ỳ lương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-40123" r="-268956" b="-100539"/>
          <a:stretch/>
        </p:blipFill>
        <p:spPr>
          <a:xfrm>
            <a:off x="0" y="-1600200"/>
            <a:ext cx="11506200" cy="8876347"/>
          </a:xfrm>
        </p:spPr>
      </p:pic>
      <p:pic>
        <p:nvPicPr>
          <p:cNvPr id="5" name="Picture 4" descr="doan thi thả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146"/>
            <a:ext cx="2667000" cy="3543300"/>
          </a:xfrm>
          <a:prstGeom prst="rect">
            <a:avLst/>
          </a:prstGeom>
        </p:spPr>
      </p:pic>
      <p:pic>
        <p:nvPicPr>
          <p:cNvPr id="6" name="Picture 5" descr="phươ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599" cy="3505200"/>
          </a:xfrm>
          <a:prstGeom prst="rect">
            <a:avLst/>
          </a:prstGeom>
        </p:spPr>
      </p:pic>
      <p:pic>
        <p:nvPicPr>
          <p:cNvPr id="7" name="Picture 6" descr="uyê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" y="3581400"/>
            <a:ext cx="3103656" cy="3276600"/>
          </a:xfrm>
          <a:prstGeom prst="rect">
            <a:avLst/>
          </a:prstGeom>
        </p:spPr>
      </p:pic>
      <p:pic>
        <p:nvPicPr>
          <p:cNvPr id="8" name="Picture 7" descr="huỳnh phương thả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400"/>
            <a:ext cx="2667000" cy="3276600"/>
          </a:xfrm>
          <a:prstGeom prst="rect">
            <a:avLst/>
          </a:prstGeom>
        </p:spPr>
      </p:pic>
      <p:pic>
        <p:nvPicPr>
          <p:cNvPr id="9" name="Picture 8" descr="binh nguyê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3352800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Thuỳ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Lương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4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Đoàn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Thị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Thảo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Trần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Mai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Phương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Hồng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UYên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Huỳnh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Phương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Thảo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6564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Văn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Bá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Bình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Nguyên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77728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Biến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chứng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" name="Content Placeholder 5" descr="bc-nhiem khuan huy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" b="1187"/>
          <a:stretch>
            <a:fillRect/>
          </a:stretch>
        </p:blipFill>
        <p:spPr>
          <a:xfrm>
            <a:off x="1293" y="4008437"/>
            <a:ext cx="5181387" cy="2849563"/>
          </a:xfrm>
        </p:spPr>
      </p:pic>
      <p:pic>
        <p:nvPicPr>
          <p:cNvPr id="4" name="Picture 3" descr="bc-mủ màng phổ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219200"/>
            <a:ext cx="4953001" cy="2590800"/>
          </a:xfrm>
          <a:prstGeom prst="rect">
            <a:avLst/>
          </a:prstGeom>
        </p:spPr>
      </p:pic>
      <p:pic>
        <p:nvPicPr>
          <p:cNvPr id="5" name="Picture 4" descr="biến chứng VPQ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00400"/>
            <a:ext cx="3962400" cy="3654112"/>
          </a:xfrm>
          <a:prstGeom prst="rect">
            <a:avLst/>
          </a:prstGeom>
        </p:spPr>
      </p:pic>
      <p:pic>
        <p:nvPicPr>
          <p:cNvPr id="7" name="Picture 6" descr="bc-phupho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304799"/>
            <a:ext cx="4025900" cy="292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74638"/>
            <a:ext cx="68580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/>
                <a:cs typeface="Times New Roman"/>
              </a:rPr>
              <a:t>I. </a:t>
            </a:r>
            <a:r>
              <a:rPr lang="en-US" dirty="0" err="1" smtClean="0">
                <a:latin typeface="Times New Roman"/>
                <a:cs typeface="Times New Roman"/>
              </a:rPr>
              <a:t>Đại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Cương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=&gt;</a:t>
            </a:r>
            <a:r>
              <a:rPr lang="en-US" dirty="0" err="1" smtClean="0">
                <a:latin typeface="Times New Roman"/>
                <a:cs typeface="Times New Roman"/>
              </a:rPr>
              <a:t>Định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nghĩa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err="1">
                <a:latin typeface="Times New Roman"/>
                <a:cs typeface="Times New Roman"/>
              </a:rPr>
              <a:t>Viêm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phế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quản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mạn</a:t>
            </a:r>
            <a:r>
              <a:rPr lang="en-US" dirty="0">
                <a:latin typeface="Times New Roman"/>
                <a:cs typeface="Times New Roman"/>
              </a:rPr>
              <a:t> ( Chronic Bronchitis) </a:t>
            </a:r>
            <a:r>
              <a:rPr lang="en-US" dirty="0" err="1">
                <a:latin typeface="Times New Roman"/>
                <a:cs typeface="Times New Roman"/>
              </a:rPr>
              <a:t>là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một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bệnh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hô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hấp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mạn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tính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đặc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trưng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bởi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tình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xuất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quá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mức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chất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nhày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phế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quản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gây</a:t>
            </a:r>
            <a:r>
              <a:rPr lang="en-US" dirty="0">
                <a:latin typeface="Times New Roman"/>
                <a:cs typeface="Times New Roman"/>
              </a:rPr>
              <a:t> ho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khạc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đờm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kéo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dài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ít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nhất</a:t>
            </a:r>
            <a:r>
              <a:rPr lang="en-US" dirty="0">
                <a:latin typeface="Times New Roman"/>
                <a:cs typeface="Times New Roman"/>
              </a:rPr>
              <a:t> 3 </a:t>
            </a:r>
            <a:r>
              <a:rPr lang="en-US" dirty="0" err="1">
                <a:latin typeface="Times New Roman"/>
                <a:cs typeface="Times New Roman"/>
              </a:rPr>
              <a:t>tháng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cs typeface="Times New Roman"/>
              </a:rPr>
              <a:t> 1 </a:t>
            </a:r>
            <a:r>
              <a:rPr lang="en-US" dirty="0" err="1">
                <a:latin typeface="Times New Roman"/>
                <a:cs typeface="Times New Roman"/>
              </a:rPr>
              <a:t>năm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và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diễm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ra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trong</a:t>
            </a:r>
            <a:r>
              <a:rPr lang="en-US" dirty="0">
                <a:latin typeface="Times New Roman"/>
                <a:cs typeface="Times New Roman"/>
              </a:rPr>
              <a:t> 2 </a:t>
            </a:r>
            <a:r>
              <a:rPr lang="en-US" dirty="0" err="1">
                <a:latin typeface="Times New Roman"/>
                <a:cs typeface="Times New Roman"/>
              </a:rPr>
              <a:t>năm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liên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tiếp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đã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loại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trừ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những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nguyên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nhân</a:t>
            </a:r>
            <a:r>
              <a:rPr lang="en-US" dirty="0">
                <a:latin typeface="Times New Roman"/>
                <a:cs typeface="Times New Roman"/>
              </a:rPr>
              <a:t> do </a:t>
            </a:r>
            <a:r>
              <a:rPr lang="en-US" dirty="0" err="1">
                <a:latin typeface="Times New Roman"/>
                <a:cs typeface="Times New Roman"/>
              </a:rPr>
              <a:t>lao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dirty="0" err="1">
                <a:latin typeface="Times New Roman"/>
                <a:cs typeface="Times New Roman"/>
              </a:rPr>
              <a:t>ung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thư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phổi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hoặc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suy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tim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mãn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tính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.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đông đặc nhu mô phổ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8075"/>
            <a:ext cx="2706796" cy="1995525"/>
          </a:xfrm>
          <a:prstGeom prst="rect">
            <a:avLst/>
          </a:prstGeom>
        </p:spPr>
      </p:pic>
      <p:pic>
        <p:nvPicPr>
          <p:cNvPr id="6" name="Content Placeholder 3" descr="1429495489_dtu-bieutuo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248171" y="321184"/>
            <a:ext cx="1547418" cy="102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068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1. </a:t>
            </a:r>
            <a:r>
              <a:rPr lang="en-US" dirty="0" err="1" smtClean="0">
                <a:latin typeface="Times New Roman"/>
                <a:cs typeface="Times New Roman"/>
              </a:rPr>
              <a:t>Nguyên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nhân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/>
                <a:cs typeface="Times New Roman"/>
              </a:rPr>
              <a:t>Khói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thuốc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lá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dirty="0" err="1" smtClean="0">
                <a:latin typeface="Times New Roman"/>
                <a:cs typeface="Times New Roman"/>
              </a:rPr>
              <a:t>thuốc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lào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Ức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hoạt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động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của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các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bào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trụ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lông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chuyển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của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biểu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mô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quản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Ức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chức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năng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của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đại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thực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bào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nang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Làm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phì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đại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và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quá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sản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các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bào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tiết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nhầy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Ức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chế</a:t>
            </a:r>
            <a:r>
              <a:rPr lang="en-US" dirty="0" smtClean="0">
                <a:latin typeface="Times New Roman"/>
                <a:cs typeface="Times New Roman"/>
              </a:rPr>
              <a:t> men </a:t>
            </a:r>
            <a:r>
              <a:rPr lang="en-US" dirty="0" err="1" smtClean="0">
                <a:latin typeface="Times New Roman"/>
                <a:cs typeface="Times New Roman"/>
              </a:rPr>
              <a:t>antiprotease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+ </a:t>
            </a:r>
            <a:r>
              <a:rPr lang="en-US" dirty="0" err="1" smtClean="0">
                <a:latin typeface="Times New Roman"/>
                <a:cs typeface="Times New Roman"/>
              </a:rPr>
              <a:t>Bạch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cầu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đa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nhân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giải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phóng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đột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ngột</a:t>
            </a:r>
            <a:r>
              <a:rPr lang="en-US" dirty="0" smtClean="0">
                <a:latin typeface="Times New Roman"/>
                <a:cs typeface="Times New Roman"/>
              </a:rPr>
              <a:t> men </a:t>
            </a:r>
            <a:r>
              <a:rPr lang="en-US" dirty="0" err="1" smtClean="0">
                <a:latin typeface="Times New Roman"/>
                <a:cs typeface="Times New Roman"/>
              </a:rPr>
              <a:t>tiêu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huỷ</a:t>
            </a:r>
            <a:r>
              <a:rPr lang="en-US" dirty="0" smtClean="0">
                <a:latin typeface="Times New Roman"/>
                <a:cs typeface="Times New Roman"/>
              </a:rPr>
              <a:t> protein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88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486400"/>
          </a:xfrm>
        </p:spPr>
        <p:txBody>
          <a:bodyPr>
            <a:normAutofit/>
          </a:bodyPr>
          <a:lstStyle/>
          <a:p>
            <a:pPr algn="l"/>
            <a:r>
              <a:rPr lang="en-US" sz="27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2.1 </a:t>
            </a:r>
            <a:r>
              <a:rPr lang="en-US" sz="2700" b="0" dirty="0" err="1" smtClean="0">
                <a:solidFill>
                  <a:srgbClr val="040404"/>
                </a:solidFill>
                <a:latin typeface="Times New Roman"/>
                <a:cs typeface="Times New Roman"/>
              </a:rPr>
              <a:t>Lâm</a:t>
            </a:r>
            <a:r>
              <a:rPr lang="en-US" sz="27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2700" b="0" dirty="0" err="1" smtClean="0">
                <a:solidFill>
                  <a:srgbClr val="040404"/>
                </a:solidFill>
                <a:latin typeface="Times New Roman"/>
                <a:cs typeface="Times New Roman"/>
              </a:rPr>
              <a:t>sàng</a:t>
            </a:r>
            <a:r>
              <a:rPr lang="vi-VN" sz="31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: </a:t>
            </a:r>
            <a:r>
              <a:rPr lang="en-US" sz="18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18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-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Bệnh xuất hiện đột ngột sau cảm lạnh, viêm đường hô hấp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trên, có cơn rét run dữ dội.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-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Ngay sau đó sốt cao 390 - 410C, thở nhanh, mạch nhanh, ho khan, đau ngực, buồn nôn, nôn.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-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Bệnh rất mệt, ho khạc đờm mầu rỉ sắt do chảy máu trong phế nang, Herpes môi, thở nhanh nông, vã mồ hôi.</a:t>
            </a:r>
            <a:r>
              <a:rPr lang="en-US" sz="2000" b="0" dirty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-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Cử động lồng ngực bên tổn thương giảm, rung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thanh tăng, đôi khi sờ thấy cọ màng phổi.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-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Gõ đục khi vùng đông đặc rộng.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>
                <a:solidFill>
                  <a:srgbClr val="040404"/>
                </a:solidFill>
                <a:latin typeface="Times New Roman"/>
                <a:cs typeface="Times New Roman"/>
              </a:rPr>
              <a:t>-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Rì rào phế nang giảm, ran nổ, thổi ống, tiếng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ngực (pectoriloquy), cọ màng phổi.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>
                <a:solidFill>
                  <a:srgbClr val="040404"/>
                </a:solidFill>
                <a:latin typeface="Times New Roman"/>
                <a:cs typeface="Times New Roman"/>
              </a:rPr>
              <a:t>-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Ở thời đại kháng sinh, triệu chứng không điển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hình</a:t>
            </a:r>
            <a:r>
              <a:rPr lang="en-US" sz="2000" b="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như trên, đôi khi chỉ có đau ngực, thậm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chí không sốt và khạc đờm.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en-US" sz="2000" b="0" dirty="0">
                <a:solidFill>
                  <a:srgbClr val="040404"/>
                </a:solidFill>
                <a:latin typeface="Times New Roman"/>
                <a:cs typeface="Times New Roman"/>
              </a:rPr>
              <a:t>-</a:t>
            </a: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Ở người già, có khi không thấy triệu chứng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thực thể, nhưng triệu chứng loạn thần nhiễm khuẩn </a:t>
            </a:r>
            <a: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/>
            </a:r>
            <a:br>
              <a:rPr lang="en-US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</a:br>
            <a:r>
              <a:rPr lang="vi-VN" sz="2000" b="0" dirty="0" smtClean="0">
                <a:solidFill>
                  <a:srgbClr val="040404"/>
                </a:solidFill>
                <a:latin typeface="Times New Roman"/>
                <a:cs typeface="Times New Roman"/>
              </a:rPr>
              <a:t>lại nổi bật </a:t>
            </a:r>
            <a:endParaRPr lang="en-US" sz="1800" b="0" dirty="0">
              <a:solidFill>
                <a:srgbClr val="040404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3" descr="viêm phổi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69" b="1269"/>
          <a:stretch>
            <a:fillRect/>
          </a:stretch>
        </p:blipFill>
        <p:spPr>
          <a:xfrm>
            <a:off x="6477000" y="228600"/>
            <a:ext cx="2548839" cy="1401763"/>
          </a:xfrm>
        </p:spPr>
      </p:pic>
      <p:pic>
        <p:nvPicPr>
          <p:cNvPr id="6" name="Content Placeholder 3" descr="1429495489_dtu-bieutuo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38100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2. </a:t>
            </a:r>
            <a:r>
              <a:rPr lang="en-US" sz="4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Triệu</a:t>
            </a:r>
            <a:r>
              <a:rPr 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chứng</a:t>
            </a:r>
            <a:r>
              <a:rPr lang="en-US" sz="4400" b="1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  <a:r>
              <a:rPr lang="en-US" sz="4400" dirty="0">
                <a:solidFill>
                  <a:schemeClr val="bg1"/>
                </a:solidFill>
                <a:latin typeface="Times New Roman"/>
                <a:cs typeface="Times New Roman"/>
              </a:rPr>
              <a:t/>
            </a:r>
            <a:br>
              <a:rPr lang="en-US" sz="4400" dirty="0">
                <a:solidFill>
                  <a:schemeClr val="bg1"/>
                </a:solidFill>
                <a:latin typeface="Times New Roman"/>
                <a:cs typeface="Times New Roman"/>
              </a:rPr>
            </a:br>
            <a:endParaRPr lang="en-US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0111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5638800" cy="8382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4582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2.2.1. X-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Hình ảnh điển hình và phổ biến là một đám mờ chiếm cả thùy phổi, 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phế quản hơi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Đám mờ có thể không rõ ở những bệnh nhân mất nước nhiều hoặc có khi thấy nhiều ổ đông đặc, tràn dịch màng phổi.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Máu ngoại vi: bạch cầu tăng cao, N tăng, chuyển trái. Máu lắng tăng.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28600" y="3352800"/>
            <a:ext cx="8153400" cy="7620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Nhuộm gram đờm thấy cầu khuẩn gram dương đứng thành cặp.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Phản ứng chuỗi polymease (PCR) đối với bệnh phẩm máu, đờm xác định nhanh và chính xác.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4419600"/>
            <a:ext cx="85344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1429495489_dtu-bieutuo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6781800" cy="609600"/>
          </a:xfrm>
        </p:spPr>
        <p:txBody>
          <a:bodyPr>
            <a:normAutofit/>
          </a:bodyPr>
          <a:lstStyle/>
          <a:p>
            <a:pPr algn="l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2.3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63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2.3.1.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Gram (-)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i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phế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phổi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b="1" dirty="0" smtClean="0"/>
              <a:t>+</a:t>
            </a:r>
            <a:r>
              <a:rPr lang="vi-VN" sz="1800" b="1" dirty="0">
                <a:latin typeface="+mj-lt"/>
              </a:rPr>
              <a:t>Triệu chứng lâm sàng </a:t>
            </a:r>
            <a:r>
              <a:rPr lang="en-US" sz="1800" b="1" dirty="0" smtClean="0">
                <a:latin typeface="+mj-lt"/>
              </a:rPr>
              <a:t>:</a:t>
            </a:r>
          </a:p>
          <a:p>
            <a:pPr>
              <a:buNone/>
            </a:pPr>
            <a:r>
              <a:rPr lang="en-US" sz="1800" dirty="0" smtClean="0">
                <a:latin typeface="+mj-lt"/>
              </a:rPr>
              <a:t>        </a:t>
            </a:r>
            <a:r>
              <a:rPr lang="vi-VN" sz="1800" dirty="0" smtClean="0">
                <a:latin typeface="+mj-lt"/>
              </a:rPr>
              <a:t>Bệnh </a:t>
            </a:r>
            <a:r>
              <a:rPr lang="vi-VN" sz="1800" dirty="0">
                <a:latin typeface="+mj-lt"/>
              </a:rPr>
              <a:t>nhân có biểu hiện người khó chịu, ho có đờm mủ, sốt, khó thở</a:t>
            </a:r>
            <a:r>
              <a:rPr lang="vi-VN" sz="1800" dirty="0" smtClean="0">
                <a:latin typeface="+mj-lt"/>
              </a:rPr>
              <a:t>,…</a:t>
            </a:r>
            <a:endParaRPr lang="en-US" sz="1800" dirty="0" smtClean="0">
              <a:latin typeface="+mj-lt"/>
            </a:endParaRPr>
          </a:p>
          <a:p>
            <a:pPr>
              <a:buNone/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riệu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buNone/>
            </a:pPr>
            <a:r>
              <a:rPr lang="en-US" sz="1800" dirty="0" smtClean="0">
                <a:latin typeface="+mj-lt"/>
              </a:rPr>
              <a:t>     </a:t>
            </a:r>
            <a:r>
              <a:rPr lang="vi-VN" sz="1600" dirty="0" smtClean="0">
                <a:latin typeface="+mj-lt"/>
              </a:rPr>
              <a:t>– </a:t>
            </a:r>
            <a:r>
              <a:rPr lang="vi-VN" sz="1800" dirty="0">
                <a:latin typeface="+mj-lt"/>
              </a:rPr>
              <a:t>Xquang phổi: qua chụp xquang phổi thấy phổi bị thâm nhiễm có xu hướng lan rộng, hoặc có vị trí bị thâm nhiễm mới, tràn dịch màng phổi, đông đặc phổi</a:t>
            </a:r>
            <a:r>
              <a:rPr lang="vi-VN" sz="1800" dirty="0" smtClean="0">
                <a:latin typeface="+mj-lt"/>
              </a:rPr>
              <a:t>.</a:t>
            </a:r>
          </a:p>
          <a:p>
            <a:pPr fontAlgn="base">
              <a:buNone/>
            </a:pPr>
            <a:r>
              <a:rPr lang="en-US" sz="1800" dirty="0" smtClean="0">
                <a:latin typeface="+mj-lt"/>
              </a:rPr>
              <a:t>     </a:t>
            </a:r>
            <a:r>
              <a:rPr lang="vi-VN" sz="1800" dirty="0" smtClean="0">
                <a:latin typeface="+mj-lt"/>
              </a:rPr>
              <a:t>– Siêu âm màng phổi và chọc dịch màng phổi để có thể chẩn đoán bệnh nhân có bị viêm phổi bệnh viện không.</a:t>
            </a:r>
          </a:p>
          <a:p>
            <a:pPr fontAlgn="base">
              <a:buNone/>
            </a:pPr>
            <a:r>
              <a:rPr lang="en-US" sz="1800" dirty="0" smtClean="0">
                <a:latin typeface="+mj-lt"/>
              </a:rPr>
              <a:t>     </a:t>
            </a:r>
            <a:r>
              <a:rPr lang="vi-VN" sz="1800" dirty="0" smtClean="0">
                <a:latin typeface="+mj-lt"/>
              </a:rPr>
              <a:t>– </a:t>
            </a:r>
            <a:r>
              <a:rPr lang="vi-VN" sz="1800" dirty="0">
                <a:latin typeface="+mj-lt"/>
              </a:rPr>
              <a:t>Soi phế quản ống mềm gồm chải phế quản, rửa phế quản phế nang giúp có thể chẩn đoán được viêm phổi bệnh viện do thở máy</a:t>
            </a:r>
            <a:r>
              <a:rPr lang="vi-VN" sz="1800" dirty="0" smtClean="0">
                <a:latin typeface="+mj-lt"/>
              </a:rPr>
              <a:t>.</a:t>
            </a:r>
            <a:endParaRPr lang="en-US" sz="1800" dirty="0" smtClean="0">
              <a:latin typeface="+mj-lt"/>
            </a:endParaRPr>
          </a:p>
          <a:p>
            <a:pPr fontAlgn="base">
              <a:buNone/>
            </a:pP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   </a:t>
            </a:r>
            <a:r>
              <a:rPr lang="vi-VN" sz="1800" dirty="0" smtClean="0">
                <a:latin typeface="+mj-lt"/>
              </a:rPr>
              <a:t>– </a:t>
            </a:r>
            <a:r>
              <a:rPr lang="vi-VN" sz="1800" dirty="0">
                <a:latin typeface="+mj-lt"/>
              </a:rPr>
              <a:t>Xét nghiệm máu, xét nghiệm khạc đờm </a:t>
            </a:r>
            <a:r>
              <a:rPr lang="en-US" sz="1800" dirty="0" smtClean="0">
                <a:latin typeface="+mj-lt"/>
              </a:rPr>
              <a:t> </a:t>
            </a:r>
            <a:r>
              <a:rPr lang="vi-VN" sz="1800" dirty="0" smtClean="0">
                <a:latin typeface="+mj-lt"/>
              </a:rPr>
              <a:t>hỗ </a:t>
            </a:r>
            <a:r>
              <a:rPr lang="vi-VN" sz="1800" dirty="0">
                <a:latin typeface="+mj-lt"/>
              </a:rPr>
              <a:t>trợ chẩn đoán.</a:t>
            </a:r>
          </a:p>
          <a:p>
            <a:pPr fontAlgn="base">
              <a:buNone/>
            </a:pPr>
            <a:r>
              <a:rPr lang="en-US" sz="1800" dirty="0" smtClean="0">
                <a:latin typeface="+mj-lt"/>
              </a:rPr>
              <a:t>    </a:t>
            </a:r>
            <a:r>
              <a:rPr lang="vi-VN" sz="1800" dirty="0" smtClean="0">
                <a:latin typeface="+mj-lt"/>
              </a:rPr>
              <a:t>– </a:t>
            </a:r>
            <a:r>
              <a:rPr lang="vi-VN" sz="1800" dirty="0">
                <a:latin typeface="+mj-lt"/>
              </a:rPr>
              <a:t>Nuôi cấy đờm, nhuộm gram soi trực tiếp cho biết độ đặc hiệu và sự nhậy cảm </a:t>
            </a:r>
          </a:p>
          <a:p>
            <a:pPr fontAlgn="base">
              <a:buNone/>
            </a:pPr>
            <a:r>
              <a:rPr lang="en-US" sz="1800" dirty="0" smtClean="0">
                <a:latin typeface="+mj-lt"/>
              </a:rPr>
              <a:t>    </a:t>
            </a:r>
            <a:r>
              <a:rPr lang="vi-VN" sz="1800" dirty="0" smtClean="0">
                <a:latin typeface="+mj-lt"/>
              </a:rPr>
              <a:t>– </a:t>
            </a:r>
            <a:r>
              <a:rPr lang="vi-VN" sz="1800" dirty="0">
                <a:latin typeface="+mj-lt"/>
              </a:rPr>
              <a:t>Nhuộm kháng thể huỳnh quang, soi đờm trực tiếp hoặc nuôi cấy đờm có thể được sử dụng nếu nghi ngờ viêm phổi bệnh viện do Legionella pneumophila</a:t>
            </a:r>
          </a:p>
          <a:p>
            <a:pPr>
              <a:buNone/>
            </a:pPr>
            <a:endParaRPr lang="en-US" sz="1050" dirty="0"/>
          </a:p>
        </p:txBody>
      </p:sp>
      <p:pic>
        <p:nvPicPr>
          <p:cNvPr id="5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534400" y="6277708"/>
            <a:ext cx="685800" cy="58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2.3.2. </a:t>
            </a:r>
            <a:r>
              <a:rPr lang="en-US" sz="2800" b="1" dirty="0" err="1" smtClean="0"/>
              <a:t>Viêm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phổi</a:t>
            </a:r>
            <a:r>
              <a:rPr lang="en-US" sz="2800" b="1" dirty="0" smtClean="0"/>
              <a:t> do vi </a:t>
            </a:r>
            <a:r>
              <a:rPr lang="en-US" sz="2800" b="1" dirty="0" err="1" smtClean="0"/>
              <a:t>rút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cúm</a:t>
            </a:r>
            <a:r>
              <a:rPr lang="en-US" sz="2800" b="1" dirty="0" smtClean="0"/>
              <a:t> 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- Do cúm A (H5N1) hoặc cúm A (H1N1), A(H3N2)…khoảng 80% bệnh nhân có triệu chứng trầm trọng mhuw suy hô hấp nặng kèm theo suy đa tạng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ảnh X-quang ngực thẳng : cho thấy mức độ tương quan giữa tổn thương trên phim và mức độ bệnh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Virut là một tác nhân gây viêm phổi nội bào : tổn thương biểu mô và mô kẽ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sz="2000" dirty="0"/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thâm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cúm</a:t>
            </a:r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5" name="Picture 4" descr="viem-phoi-mac-phai-cong-d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608944"/>
            <a:ext cx="5181600" cy="3487056"/>
          </a:xfrm>
          <a:prstGeom prst="rect">
            <a:avLst/>
          </a:prstGeom>
        </p:spPr>
      </p:pic>
      <p:pic>
        <p:nvPicPr>
          <p:cNvPr id="7" name="Content Placeholder 3" descr="1429495489_dtu-bieutuo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II. </a:t>
            </a:r>
            <a:r>
              <a:rPr lang="en-US" dirty="0" err="1" smtClean="0">
                <a:latin typeface="Times New Roman"/>
                <a:cs typeface="Times New Roman"/>
              </a:rPr>
              <a:t>Phân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Loại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phế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thuần</a:t>
            </a:r>
            <a:r>
              <a:rPr lang="en-US" dirty="0"/>
              <a:t>: ho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khạc</a:t>
            </a:r>
            <a:r>
              <a:rPr lang="en-US" dirty="0"/>
              <a:t> </a:t>
            </a:r>
            <a:r>
              <a:rPr lang="en-US" dirty="0" err="1"/>
              <a:t>đờm</a:t>
            </a:r>
            <a:r>
              <a:rPr lang="en-US" dirty="0"/>
              <a:t> </a:t>
            </a:r>
            <a:r>
              <a:rPr lang="en-US" dirty="0" err="1"/>
              <a:t>nhầy</a:t>
            </a:r>
            <a:r>
              <a:rPr lang="en-US" dirty="0"/>
              <a:t>-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chính</a:t>
            </a:r>
            <a:endParaRPr lang="en-US" dirty="0"/>
          </a:p>
          <a:p>
            <a:pPr lvl="0"/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phế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nhầy</a:t>
            </a:r>
            <a:r>
              <a:rPr lang="en-US" dirty="0"/>
              <a:t> </a:t>
            </a:r>
            <a:r>
              <a:rPr lang="en-US" dirty="0" err="1"/>
              <a:t>mủ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đợt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 ho </a:t>
            </a:r>
            <a:r>
              <a:rPr lang="en-US" dirty="0" err="1"/>
              <a:t>khạc</a:t>
            </a:r>
            <a:r>
              <a:rPr lang="en-US" dirty="0"/>
              <a:t> </a:t>
            </a:r>
            <a:r>
              <a:rPr lang="en-US" dirty="0" err="1"/>
              <a:t>đờm</a:t>
            </a:r>
            <a:r>
              <a:rPr lang="en-US" dirty="0"/>
              <a:t> </a:t>
            </a:r>
            <a:r>
              <a:rPr lang="en-US" dirty="0" err="1"/>
              <a:t>nhầy</a:t>
            </a:r>
            <a:r>
              <a:rPr lang="en-US" dirty="0"/>
              <a:t> </a:t>
            </a:r>
            <a:r>
              <a:rPr lang="en-US" dirty="0" err="1"/>
              <a:t>mủ</a:t>
            </a:r>
            <a:endParaRPr lang="en-US" dirty="0"/>
          </a:p>
          <a:p>
            <a:pPr lvl="0"/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phế</a:t>
            </a:r>
            <a:r>
              <a:rPr lang="en-US" dirty="0"/>
              <a:t> </a:t>
            </a: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nghẽn</a:t>
            </a:r>
            <a:r>
              <a:rPr lang="en-US" dirty="0"/>
              <a:t>: ho </a:t>
            </a:r>
            <a:r>
              <a:rPr lang="en-US" dirty="0" err="1"/>
              <a:t>khạc</a:t>
            </a:r>
            <a:r>
              <a:rPr lang="en-US" dirty="0"/>
              <a:t> </a:t>
            </a:r>
            <a:r>
              <a:rPr lang="en-US" dirty="0" err="1"/>
              <a:t>đờm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nhầy</a:t>
            </a:r>
            <a:r>
              <a:rPr lang="en-US" dirty="0"/>
              <a:t> </a:t>
            </a:r>
            <a:r>
              <a:rPr lang="en-US" dirty="0" err="1"/>
              <a:t>mủ</a:t>
            </a:r>
            <a:r>
              <a:rPr lang="en-US" dirty="0"/>
              <a:t>, </a:t>
            </a:r>
            <a:r>
              <a:rPr lang="en-US" dirty="0" err="1"/>
              <a:t>kèm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cơn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xuyên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Content Placeholder 3" descr="1429495489_dtu-bieutuo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t="4177" r="5377" b="5307"/>
          <a:stretch/>
        </p:blipFill>
        <p:spPr bwMode="gray">
          <a:xfrm>
            <a:off x="8229600" y="6019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9586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IÊM PHẾ QUẢN MẠN&amp;quot;&quot;/&gt;&lt;property id=&quot;20307&quot; value=&quot;262&quot;/&gt;&lt;/object&gt;&lt;object type=&quot;3&quot; unique_id=&quot;10004&quot;&gt;&lt;property id=&quot;20148&quot; value=&quot;5&quot;/&gt;&lt;property id=&quot;20300&quot; value=&quot;Slide 2&quot;/&gt;&lt;property id=&quot;20307&quot; value=&quot;281&quot;/&gt;&lt;/object&gt;&lt;object type=&quot;3&quot; unique_id=&quot;10005&quot;&gt;&lt;property id=&quot;20148&quot; value=&quot;5&quot;/&gt;&lt;property id=&quot;20300&quot; value=&quot;Slide 3 - &amp;quot;I. Đại Cương &amp;quot;&quot;/&gt;&lt;property id=&quot;20307&quot; value=&quot;263&quot;/&gt;&lt;/object&gt;&lt;object type=&quot;3&quot; unique_id=&quot;10006&quot;&gt;&lt;property id=&quot;20148&quot; value=&quot;5&quot;/&gt;&lt;property id=&quot;20300&quot; value=&quot;Slide 4 - &amp;quot;1. Nguyên nhân&amp;quot;&quot;/&gt;&lt;property id=&quot;20307&quot; value=&quot;264&quot;/&gt;&lt;/object&gt;&lt;object type=&quot;3&quot; unique_id=&quot;10007&quot;&gt;&lt;property id=&quot;20148&quot; value=&quot;5&quot;/&gt;&lt;property id=&quot;20300&quot; value=&quot;Slide 5 - &amp;quot;2.1 Lâm sàng:  - Bệnh xuất hiện đột ngột sau cảm lạnh, viêm đường hô hấp  trên, có cơn rét run dữ dội.  - Ngay sau &quot;/&gt;&lt;property id=&quot;20307&quot; value=&quot;261&quot;/&gt;&lt;/object&gt;&lt;object type=&quot;3&quot; unique_id=&quot;10008&quot;&gt;&lt;property id=&quot;20148&quot; value=&quot;5&quot;/&gt;&lt;property id=&quot;20300&quot; value=&quot;Slide 6 - &amp;quot;2.2. Cận lâm sàng&amp;quot;&quot;/&gt;&lt;property id=&quot;20307&quot; value=&quot;257&quot;/&gt;&lt;/object&gt;&lt;object type=&quot;3&quot; unique_id=&quot;10009&quot;&gt;&lt;property id=&quot;20148&quot; value=&quot;5&quot;/&gt;&lt;property id=&quot;20300&quot; value=&quot;Slide 7 - &amp;quot;2.3 Một số thể lâm sàng :&amp;quot;&quot;/&gt;&lt;property id=&quot;20307&quot; value=&quot;259&quot;/&gt;&lt;/object&gt;&lt;object type=&quot;3&quot; unique_id=&quot;10010&quot;&gt;&lt;property id=&quot;20148&quot; value=&quot;5&quot;/&gt;&lt;property id=&quot;20300&quot; value=&quot;Slide 8 - &amp;quot;2.3.2. Viêm phổi do vi rút cúm A&amp;quot;&quot;/&gt;&lt;property id=&quot;20307&quot; value=&quot;260&quot;/&gt;&lt;/object&gt;&lt;object type=&quot;3&quot; unique_id=&quot;10011&quot;&gt;&lt;property id=&quot;20148&quot; value=&quot;5&quot;/&gt;&lt;property id=&quot;20300&quot; value=&quot;Slide 9 - &amp;quot;II. Phân Loại&amp;quot;&quot;/&gt;&lt;property id=&quot;20307&quot; value=&quot;266&quot;/&gt;&lt;/object&gt;&lt;object type=&quot;3&quot; unique_id=&quot;10012&quot;&gt;&lt;property id=&quot;20148&quot; value=&quot;5&quot;/&gt;&lt;property id=&quot;20300&quot; value=&quot;Slide 10 - &amp;quot;3. Điều Trị&amp;quot;&quot;/&gt;&lt;property id=&quot;20307&quot; value=&quot;267&quot;/&gt;&lt;/object&gt;&lt;object type=&quot;3&quot; unique_id=&quot;10013&quot;&gt;&lt;property id=&quot;20148&quot; value=&quot;5&quot;/&gt;&lt;property id=&quot;20300&quot; value=&quot;Slide 11 - &amp;quot;3.2 Điều trị cụ thể&amp;quot;&quot;/&gt;&lt;property id=&quot;20307&quot; value=&quot;26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 - &amp;quot;3.3 Thuốc Điều Trị&amp;quot;&quot;/&gt;&lt;property id=&quot;20307&quot; value=&quot;274&quot;/&gt;&lt;/object&gt;&lt;object type=&quot;3&quot; unique_id=&quot;10016&quot;&gt;&lt;property id=&quot;20148&quot; value=&quot;5&quot;/&gt;&lt;property id=&quot;20300&quot; value=&quot;Slide 14 - &amp;quot;3.2. Thuốc kháng virus điều trị viêm phổi do virus cúm A &amp;quot;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9&quot;/&gt;&lt;/object&gt;&lt;object type=&quot;3&quot; unique_id=&quot;10018&quot;&gt;&lt;property id=&quot;20148&quot; value=&quot;5&quot;/&gt;&lt;property id=&quot;20300&quot; value=&quot;Slide 16 - &amp;quot;3.3 Thuốc Điều trị Triệu chứng&amp;quot;&quot;/&gt;&lt;property id=&quot;20307&quot; value=&quot;276&quot;/&gt;&lt;/object&gt;&lt;object type=&quot;3&quot; unique_id=&quot;10019&quot;&gt;&lt;property id=&quot;20148&quot; value=&quot;5&quot;/&gt;&lt;property id=&quot;20300&quot; value=&quot;Slide 17 - &amp;quot;3.4 Chế độ chăm sóc&amp;quot;&quot;/&gt;&lt;property id=&quot;20307&quot; value=&quot;277&quot;/&gt;&lt;/object&gt;&lt;object type=&quot;3&quot; unique_id=&quot;10020&quot;&gt;&lt;property id=&quot;20148&quot; value=&quot;5&quot;/&gt;&lt;property id=&quot;20300&quot; value=&quot;Slide 18 - &amp;quot;3.5 Liệu pháp vận động&amp;quot;&quot;/&gt;&lt;property id=&quot;20307&quot; value=&quot;278&quot;/&gt;&lt;/object&gt;&lt;object type=&quot;3&quot; unique_id=&quot;10021&quot;&gt;&lt;property id=&quot;20148&quot; value=&quot;5&quot;/&gt;&lt;property id=&quot;20300&quot; value=&quot;Slide 19 - &amp;quot;4. Tiến triển và Biến Chứng&amp;quot;&quot;/&gt;&lt;property id=&quot;20307&quot; value=&quot;270&quot;/&gt;&lt;/object&gt;&lt;object type=&quot;3&quot; unique_id=&quot;10022&quot;&gt;&lt;property id=&quot;20148&quot; value=&quot;5&quot;/&gt;&lt;property id=&quot;20300&quot; value=&quot;Slide 20 - &amp;quot;Biến chứng&amp;quot;&quot;/&gt;&lt;property id=&quot;20307&quot; value=&quot;280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573TGp_research_light_ani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573TGp_research_light_ani.potx</Template>
  <TotalTime>3245</TotalTime>
  <Words>1277</Words>
  <Application>Microsoft Office PowerPoint</Application>
  <PresentationFormat>On-screen Show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573TGp_research_light_ani</vt:lpstr>
      <vt:lpstr>VIÊM PHẾ QUẢN MẠN</vt:lpstr>
      <vt:lpstr>PowerPoint Presentation</vt:lpstr>
      <vt:lpstr>I. Đại Cương </vt:lpstr>
      <vt:lpstr>1. Nguyên nhân</vt:lpstr>
      <vt:lpstr>2.1 Lâm sàng:  - Bệnh xuất hiện đột ngột sau cảm lạnh, viêm đường hô hấp  trên, có cơn rét run dữ dội.  - Ngay sau đó sốt cao 390 - 410C, thở nhanh, mạch nhanh, ho khan, đau ngực, buồn nôn, nôn.  - Bệnh rất mệt, ho khạc đờm mầu rỉ sắt do chảy máu trong phế nang, Herpes môi, thở nhanh nông, vã mồ hôi. -  Cử động lồng ngực bên tổn thương giảm, rung  thanh tăng, đôi khi sờ thấy cọ màng phổi.  - Gõ đục khi vùng đông đặc rộng.  - Rì rào phế nang giảm, ran nổ, thổi ống, tiếng  ngực (pectoriloquy), cọ màng phổi.  -  Ở thời đại kháng sinh, triệu chứng không điển  hình như trên, đôi khi chỉ có đau ngực, thậm  chí không sốt và khạc đờm.  - Ở người già, có khi không thấy triệu chứng  thực thể, nhưng triệu chứng loạn thần nhiễm khuẩn  lại nổi bật </vt:lpstr>
      <vt:lpstr>2.2. Cận lâm sàng</vt:lpstr>
      <vt:lpstr>2.3 Một số thể lâm sàng :</vt:lpstr>
      <vt:lpstr>2.3.2. Viêm phổi do vi rút cúm A</vt:lpstr>
      <vt:lpstr>II. Phân Loại</vt:lpstr>
      <vt:lpstr>3. Điều Trị</vt:lpstr>
      <vt:lpstr>3.2 Điều trị cụ thể</vt:lpstr>
      <vt:lpstr>PowerPoint Presentation</vt:lpstr>
      <vt:lpstr>3.3 Thuốc Điều Trị</vt:lpstr>
      <vt:lpstr>3.2. Thuốc kháng virus điều trị viêm phổi do virus cúm A </vt:lpstr>
      <vt:lpstr>PowerPoint Presentation</vt:lpstr>
      <vt:lpstr>3.3 Thuốc Điều trị Triệu chứng</vt:lpstr>
      <vt:lpstr>3.4 Chế độ chăm sóc</vt:lpstr>
      <vt:lpstr>3.5 Liệu pháp vận động</vt:lpstr>
      <vt:lpstr>4. Tiến triển và Biến Chứng</vt:lpstr>
      <vt:lpstr>Biến chứng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VIÊM PHẾ QUẢN MẠN</dc:title>
  <dc:creator>Admin</dc:creator>
  <cp:lastModifiedBy>AutoBVT</cp:lastModifiedBy>
  <cp:revision>38</cp:revision>
  <dcterms:created xsi:type="dcterms:W3CDTF">2018-05-01T16:07:02Z</dcterms:created>
  <dcterms:modified xsi:type="dcterms:W3CDTF">2018-05-11T08:30:59Z</dcterms:modified>
</cp:coreProperties>
</file>