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4" r:id="rId3"/>
    <p:sldId id="257" r:id="rId4"/>
    <p:sldId id="258" r:id="rId5"/>
    <p:sldId id="262" r:id="rId6"/>
    <p:sldId id="260" r:id="rId7"/>
    <p:sldId id="261" r:id="rId8"/>
    <p:sldId id="263" r:id="rId9"/>
    <p:sldId id="264" r:id="rId10"/>
    <p:sldId id="265" r:id="rId11"/>
    <p:sldId id="259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2" d="100"/>
          <a:sy n="52" d="100"/>
        </p:scale>
        <p:origin x="-90" y="-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4" name="Group 162"/>
          <p:cNvGrpSpPr>
            <a:grpSpLocks/>
          </p:cNvGrpSpPr>
          <p:nvPr/>
        </p:nvGrpSpPr>
        <p:grpSpPr bwMode="auto">
          <a:xfrm>
            <a:off x="0" y="0"/>
            <a:ext cx="9144000" cy="2971800"/>
            <a:chOff x="0" y="0"/>
            <a:chExt cx="5760" cy="2016"/>
          </a:xfrm>
        </p:grpSpPr>
        <p:pic>
          <p:nvPicPr>
            <p:cNvPr id="3225" name="Picture 153" descr="7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</p:spPr>
        </p:pic>
        <p:pic>
          <p:nvPicPr>
            <p:cNvPr id="3212" name="Picture 140" descr="04"/>
            <p:cNvPicPr>
              <a:picLocks noChangeAspect="1" noChangeArrowheads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</p:spPr>
        </p:pic>
      </p:grpSp>
      <p:pic>
        <p:nvPicPr>
          <p:cNvPr id="3240" name="Picture 168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279525"/>
            <a:ext cx="8382000" cy="558165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390900"/>
            <a:ext cx="70104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 b="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628900"/>
            <a:ext cx="7010400" cy="685800"/>
          </a:xfrm>
          <a:effectLst/>
        </p:spPr>
        <p:txBody>
          <a:bodyPr/>
          <a:lstStyle>
            <a:lvl1pPr>
              <a:defRPr sz="480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235" name="Picture 163" descr="water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914400"/>
            <a:ext cx="866775" cy="533400"/>
          </a:xfrm>
          <a:prstGeom prst="rect">
            <a:avLst/>
          </a:prstGeom>
          <a:noFill/>
        </p:spPr>
      </p:pic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6200" y="6553200"/>
            <a:ext cx="2895600" cy="304800"/>
          </a:xfrm>
        </p:spPr>
        <p:txBody>
          <a:bodyPr/>
          <a:lstStyle>
            <a:lvl1pPr algn="l">
              <a:defRPr sz="17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3226" name="Rectangle 15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876800" y="6613525"/>
            <a:ext cx="2133600" cy="244475"/>
          </a:xfrm>
        </p:spPr>
        <p:txBody>
          <a:bodyPr/>
          <a:lstStyle>
            <a:lvl1pPr algn="ctr">
              <a:defRPr sz="1400" b="0">
                <a:latin typeface="Arial" charset="0"/>
              </a:defRPr>
            </a:lvl1pPr>
          </a:lstStyle>
          <a:p>
            <a:fld id="{52C06EEC-762F-B047-A313-B98028290503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3227" name="Rectangle 1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553200"/>
            <a:ext cx="457200" cy="244475"/>
          </a:xfrm>
        </p:spPr>
        <p:txBody>
          <a:bodyPr/>
          <a:lstStyle>
            <a:lvl1pPr algn="ctr">
              <a:defRPr sz="1400">
                <a:latin typeface="Arial" charset="0"/>
              </a:defRPr>
            </a:lvl1pPr>
          </a:lstStyle>
          <a:p>
            <a:fld id="{F4301D88-0981-5F44-945B-3F5073E28382}" type="slidenum">
              <a:rPr lang="en-US" smtClean="0"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7467600" y="152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 Black" pitchFamily="34" charset="0"/>
              </a:rPr>
              <a:t>L/O/G/O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0667" y="6627168"/>
            <a:ext cx="16081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smtClean="0">
                <a:latin typeface="+mn-lt"/>
              </a:rPr>
              <a:t>www.trungtamtinhoc.edu.vn</a:t>
            </a:r>
            <a:endParaRPr lang="en-US" sz="90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C06EEC-762F-B047-A313-B98028290503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301D88-0981-5F44-945B-3F5073E2838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50838"/>
            <a:ext cx="2095500" cy="5973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50838"/>
            <a:ext cx="6134100" cy="5973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C06EEC-762F-B047-A313-B98028290503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301D88-0981-5F44-945B-3F5073E2838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0838"/>
            <a:ext cx="72390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382000" cy="51054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14800" y="64484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52C06EEC-762F-B047-A313-B98028290503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04800" y="6448425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F4301D88-0981-5F44-945B-3F5073E2838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914400" y="6448425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0838"/>
            <a:ext cx="72390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219200"/>
            <a:ext cx="8382000" cy="51054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14800" y="64484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52C06EEC-762F-B047-A313-B98028290503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04800" y="6448425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F4301D88-0981-5F44-945B-3F5073E2838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914400" y="6448425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C06EEC-762F-B047-A313-B98028290503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301D88-0981-5F44-945B-3F5073E2838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C06EEC-762F-B047-A313-B98028290503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301D88-0981-5F44-945B-3F5073E2838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192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C06EEC-762F-B047-A313-B98028290503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301D88-0981-5F44-945B-3F5073E2838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C06EEC-762F-B047-A313-B98028290503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301D88-0981-5F44-945B-3F5073E2838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C06EEC-762F-B047-A313-B98028290503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301D88-0981-5F44-945B-3F5073E2838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C06EEC-762F-B047-A313-B98028290503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301D88-0981-5F44-945B-3F5073E2838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C06EEC-762F-B047-A313-B98028290503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301D88-0981-5F44-945B-3F5073E2838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2C06EEC-762F-B047-A313-B98028290503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301D88-0981-5F44-945B-3F5073E2838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2" name="Group 16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188" name="Rectangle 164"/>
            <p:cNvSpPr>
              <a:spLocks noChangeArrowheads="1"/>
            </p:cNvSpPr>
            <p:nvPr/>
          </p:nvSpPr>
          <p:spPr bwMode="gray">
            <a:xfrm>
              <a:off x="0" y="4232"/>
              <a:ext cx="5760" cy="88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89" name="Group 165"/>
            <p:cNvGrpSpPr>
              <a:grpSpLocks/>
            </p:cNvGrpSpPr>
            <p:nvPr/>
          </p:nvGrpSpPr>
          <p:grpSpPr bwMode="auto">
            <a:xfrm>
              <a:off x="0" y="0"/>
              <a:ext cx="5760" cy="1056"/>
              <a:chOff x="0" y="0"/>
              <a:chExt cx="5760" cy="1224"/>
            </a:xfrm>
          </p:grpSpPr>
          <p:pic>
            <p:nvPicPr>
              <p:cNvPr id="1173" name="Picture 149" descr="4_1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gray">
              <a:xfrm>
                <a:off x="0" y="0"/>
                <a:ext cx="5760" cy="1224"/>
              </a:xfrm>
              <a:prstGeom prst="rect">
                <a:avLst/>
              </a:prstGeom>
              <a:noFill/>
            </p:spPr>
          </p:pic>
          <p:pic>
            <p:nvPicPr>
              <p:cNvPr id="1177" name="Picture 153" descr="6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gray">
              <a:xfrm>
                <a:off x="5094" y="0"/>
                <a:ext cx="666" cy="846"/>
              </a:xfrm>
              <a:prstGeom prst="rect">
                <a:avLst/>
              </a:prstGeom>
              <a:noFill/>
            </p:spPr>
          </p:pic>
          <p:pic>
            <p:nvPicPr>
              <p:cNvPr id="1182" name="Picture 158" descr="123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gray">
              <a:xfrm rot="930090">
                <a:off x="48" y="96"/>
                <a:ext cx="543" cy="524"/>
              </a:xfrm>
              <a:prstGeom prst="rect">
                <a:avLst/>
              </a:prstGeom>
              <a:noFill/>
            </p:spPr>
          </p:pic>
        </p:grpSp>
        <p:pic>
          <p:nvPicPr>
            <p:cNvPr id="1191" name="Picture 167" descr="OPENAS_307439 copy"/>
            <p:cNvPicPr>
              <a:picLocks noChangeAspect="1" noChangeArrowheads="1"/>
            </p:cNvPicPr>
            <p:nvPr/>
          </p:nvPicPr>
          <p:blipFill>
            <a:blip r:embed="rId18" cstate="print"/>
            <a:srcRect r="3334" b="10161"/>
            <a:stretch>
              <a:fillRect/>
            </a:stretch>
          </p:blipFill>
          <p:spPr bwMode="gray">
            <a:xfrm>
              <a:off x="4272" y="3492"/>
              <a:ext cx="1392" cy="828"/>
            </a:xfrm>
            <a:prstGeom prst="rect">
              <a:avLst/>
            </a:prstGeom>
            <a:noFill/>
          </p:spPr>
        </p:pic>
      </p:grp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114800" y="64484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n-lt"/>
              </a:defRPr>
            </a:lvl1pPr>
          </a:lstStyle>
          <a:p>
            <a:fld id="{52C06EEC-762F-B047-A313-B98028290503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04800" y="1219200"/>
            <a:ext cx="8382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4800" y="6448425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+mn-lt"/>
              </a:defRPr>
            </a:lvl1pPr>
          </a:lstStyle>
          <a:p>
            <a:fld id="{F4301D88-0981-5F44-945B-3F5073E28382}" type="slidenum">
              <a:rPr lang="en-US" smtClean="0"/>
              <a:t>‹#›</a:t>
            </a:fld>
            <a:endParaRPr lang="en-US"/>
          </a:p>
        </p:txBody>
      </p:sp>
      <p:sp>
        <p:nvSpPr>
          <p:cNvPr id="1159" name="Line 135"/>
          <p:cNvSpPr>
            <a:spLocks noChangeShapeType="1"/>
          </p:cNvSpPr>
          <p:nvPr/>
        </p:nvSpPr>
        <p:spPr bwMode="white">
          <a:xfrm>
            <a:off x="9525" y="5967413"/>
            <a:ext cx="6413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838200" y="350838"/>
            <a:ext cx="7239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4400" y="64484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-18180" y="6673348"/>
            <a:ext cx="18469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smtClean="0">
                <a:solidFill>
                  <a:schemeClr val="bg1"/>
                </a:solidFill>
                <a:latin typeface="+mn-lt"/>
              </a:rPr>
              <a:t>www.trungtamtinhoc.edu.vn</a:t>
            </a:r>
            <a:endParaRPr lang="en-US" sz="900">
              <a:solidFill>
                <a:schemeClr val="bg1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i="0" u="none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28900"/>
            <a:ext cx="7010400" cy="685800"/>
          </a:xfrm>
        </p:spPr>
        <p:txBody>
          <a:bodyPr/>
          <a:lstStyle/>
          <a:p>
            <a:pPr algn="ctr"/>
            <a:r>
              <a:rPr lang="en-US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VIÊM PHỔI</a:t>
            </a:r>
            <a:endParaRPr lang="en-US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Picture 3" descr="1429495489_dtu-bieutuo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737" y="-15299"/>
            <a:ext cx="1905000" cy="1714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505" y="290729"/>
            <a:ext cx="31672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 smtClean="0">
                <a:solidFill>
                  <a:schemeClr val="bg1"/>
                </a:solidFill>
                <a:latin typeface="Times New Roman"/>
                <a:cs typeface="Times New Roman"/>
              </a:rPr>
              <a:t>Nhóm</a:t>
            </a:r>
            <a:r>
              <a:rPr lang="en-US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mtClean="0">
                <a:solidFill>
                  <a:schemeClr val="bg1"/>
                </a:solidFill>
                <a:latin typeface="Times New Roman"/>
                <a:cs typeface="Times New Roman"/>
              </a:rPr>
              <a:t>12</a:t>
            </a:r>
            <a:endParaRPr lang="en-US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r>
              <a:rPr lang="en-US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Nguyễn</a:t>
            </a: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Thị</a:t>
            </a: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Thuỳ</a:t>
            </a: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Lương</a:t>
            </a:r>
            <a:endParaRPr lang="en-US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r>
              <a:rPr lang="en-US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Đoàn</a:t>
            </a: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Thị</a:t>
            </a: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Thảo</a:t>
            </a:r>
            <a:endParaRPr lang="en-US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r>
              <a:rPr lang="en-US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Trần</a:t>
            </a: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Thị</a:t>
            </a: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 Mai </a:t>
            </a:r>
            <a:r>
              <a:rPr lang="en-US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Phương</a:t>
            </a:r>
            <a:endParaRPr lang="en-US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r>
              <a:rPr lang="en-US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Nguyễn</a:t>
            </a: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Thị</a:t>
            </a: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Hồng</a:t>
            </a: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Uyên</a:t>
            </a:r>
            <a:endParaRPr lang="en-US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r>
              <a:rPr lang="en-US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Huỳnh</a:t>
            </a: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Thị</a:t>
            </a: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Phương</a:t>
            </a: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Thảo</a:t>
            </a:r>
            <a:endParaRPr lang="en-US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r>
              <a:rPr lang="en-US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Văn</a:t>
            </a: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Bá</a:t>
            </a: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Bình</a:t>
            </a: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Nguyên</a:t>
            </a:r>
            <a:endParaRPr lang="en-US" dirty="0" smtClean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8424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99201"/>
            <a:ext cx="8382000" cy="4625398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Theo </a:t>
            </a:r>
            <a:r>
              <a:rPr lang="en-US" dirty="0" err="1" smtClean="0">
                <a:latin typeface="Times New Roman"/>
                <a:cs typeface="Times New Roman"/>
              </a:rPr>
              <a:t>nơi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mắc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bệnh</a:t>
            </a:r>
            <a:r>
              <a:rPr lang="en-US" dirty="0" smtClean="0">
                <a:latin typeface="Times New Roman"/>
                <a:cs typeface="Times New Roman"/>
              </a:rPr>
              <a:t>: </a:t>
            </a:r>
            <a:r>
              <a:rPr lang="en-US" dirty="0" err="1" smtClean="0">
                <a:latin typeface="Times New Roman"/>
                <a:cs typeface="Times New Roman"/>
              </a:rPr>
              <a:t>tại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cộng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đồng</a:t>
            </a:r>
            <a:r>
              <a:rPr lang="en-US" dirty="0" smtClean="0">
                <a:latin typeface="Times New Roman"/>
                <a:cs typeface="Times New Roman"/>
              </a:rPr>
              <a:t>; </a:t>
            </a:r>
            <a:r>
              <a:rPr lang="en-US" dirty="0" err="1" smtClean="0">
                <a:latin typeface="Times New Roman"/>
                <a:cs typeface="Times New Roman"/>
              </a:rPr>
              <a:t>tại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bệnh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viện</a:t>
            </a:r>
            <a:r>
              <a:rPr lang="en-US" dirty="0" smtClean="0">
                <a:latin typeface="Times New Roman"/>
                <a:cs typeface="Times New Roman"/>
              </a:rPr>
              <a:t>; do </a:t>
            </a:r>
            <a:r>
              <a:rPr lang="en-US" dirty="0" err="1" smtClean="0">
                <a:latin typeface="Times New Roman"/>
                <a:cs typeface="Times New Roman"/>
              </a:rPr>
              <a:t>nhiễm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trùng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cơ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hội</a:t>
            </a:r>
            <a:r>
              <a:rPr lang="en-US" dirty="0" smtClean="0">
                <a:latin typeface="Times New Roman"/>
                <a:cs typeface="Times New Roman"/>
              </a:rPr>
              <a:t>;</a:t>
            </a:r>
            <a:r>
              <a:rPr lang="is-IS" dirty="0" smtClean="0">
                <a:latin typeface="Times New Roman"/>
                <a:cs typeface="Times New Roman"/>
              </a:rPr>
              <a:t>…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1429495489_dtu-bieutuo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737" y="-15299"/>
            <a:ext cx="1905000" cy="1714500"/>
          </a:xfrm>
          <a:prstGeom prst="rect">
            <a:avLst/>
          </a:prstGeom>
        </p:spPr>
      </p:pic>
      <p:pic>
        <p:nvPicPr>
          <p:cNvPr id="5" name="Picture 4" descr="tại cộng đồ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1" y="2684090"/>
            <a:ext cx="3520341" cy="2816273"/>
          </a:xfrm>
          <a:prstGeom prst="rect">
            <a:avLst/>
          </a:prstGeom>
        </p:spPr>
      </p:pic>
      <p:pic>
        <p:nvPicPr>
          <p:cNvPr id="6" name="Picture 5" descr="tại bệnh việ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200" y="2671902"/>
            <a:ext cx="5054600" cy="2469665"/>
          </a:xfrm>
          <a:prstGeom prst="rect">
            <a:avLst/>
          </a:prstGeom>
        </p:spPr>
      </p:pic>
      <p:pic>
        <p:nvPicPr>
          <p:cNvPr id="7" name="Picture 6" descr="VP do nhiễm trùng cơ hội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052" y="5141567"/>
            <a:ext cx="2029125" cy="171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96009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2. </a:t>
            </a:r>
            <a:r>
              <a:rPr lang="en-US" dirty="0" err="1" smtClean="0">
                <a:latin typeface="Times New Roman"/>
                <a:cs typeface="Times New Roman"/>
              </a:rPr>
              <a:t>Sinh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lý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bệnh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của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viêm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err="1">
                <a:latin typeface="Times New Roman"/>
                <a:cs typeface="Times New Roman"/>
              </a:rPr>
              <a:t>phổi</a:t>
            </a:r>
            <a:r>
              <a:rPr lang="en-US" dirty="0"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0" dirty="0" err="1">
                <a:latin typeface="Times New Roman"/>
                <a:cs typeface="Times New Roman"/>
              </a:rPr>
              <a:t>Nguyên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nhân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chủ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yếu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là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phế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cầu</a:t>
            </a:r>
            <a:r>
              <a:rPr lang="en-US" b="0" dirty="0">
                <a:latin typeface="Times New Roman"/>
                <a:cs typeface="Times New Roman"/>
              </a:rPr>
              <a:t>.</a:t>
            </a:r>
          </a:p>
          <a:p>
            <a:r>
              <a:rPr lang="en-US" b="0" dirty="0" err="1">
                <a:latin typeface="Times New Roman"/>
                <a:cs typeface="Times New Roman"/>
              </a:rPr>
              <a:t>Cơ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chế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bảo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vệ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hô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háp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gồm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hệ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thống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cơ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học</a:t>
            </a:r>
            <a:r>
              <a:rPr lang="en-US" b="0" dirty="0">
                <a:latin typeface="Times New Roman"/>
                <a:cs typeface="Times New Roman"/>
              </a:rPr>
              <a:t> – </a:t>
            </a:r>
            <a:r>
              <a:rPr lang="en-US" b="0" dirty="0" err="1">
                <a:latin typeface="Times New Roman"/>
                <a:cs typeface="Times New Roman"/>
              </a:rPr>
              <a:t>tiết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dịch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nhầy</a:t>
            </a:r>
            <a:r>
              <a:rPr lang="en-US" b="0" dirty="0">
                <a:latin typeface="Times New Roman"/>
                <a:cs typeface="Times New Roman"/>
              </a:rPr>
              <a:t> – </a:t>
            </a:r>
            <a:r>
              <a:rPr lang="en-US" b="0" dirty="0" err="1">
                <a:latin typeface="Times New Roman"/>
                <a:cs typeface="Times New Roman"/>
              </a:rPr>
              <a:t>đại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thực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bào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phế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nang</a:t>
            </a:r>
            <a:r>
              <a:rPr lang="en-US" b="0" dirty="0">
                <a:latin typeface="Times New Roman"/>
                <a:cs typeface="Times New Roman"/>
              </a:rPr>
              <a:t>. </a:t>
            </a:r>
            <a:r>
              <a:rPr lang="en-US" b="0" dirty="0" err="1">
                <a:latin typeface="Times New Roman"/>
                <a:cs typeface="Times New Roman"/>
              </a:rPr>
              <a:t>Nhưng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khi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bị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tổn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thương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bởi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các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yếu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tố</a:t>
            </a:r>
            <a:r>
              <a:rPr lang="en-US" b="0" dirty="0">
                <a:latin typeface="Times New Roman"/>
                <a:cs typeface="Times New Roman"/>
              </a:rPr>
              <a:t> (</a:t>
            </a:r>
            <a:r>
              <a:rPr lang="en-US" b="0" dirty="0" err="1">
                <a:latin typeface="Times New Roman"/>
                <a:cs typeface="Times New Roman"/>
              </a:rPr>
              <a:t>như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khói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bụi</a:t>
            </a:r>
            <a:r>
              <a:rPr lang="en-US" b="0" dirty="0">
                <a:latin typeface="Times New Roman"/>
                <a:cs typeface="Times New Roman"/>
              </a:rPr>
              <a:t>, </a:t>
            </a:r>
            <a:r>
              <a:rPr lang="en-US" b="0" dirty="0" err="1">
                <a:latin typeface="Times New Roman"/>
                <a:cs typeface="Times New Roman"/>
              </a:rPr>
              <a:t>khói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thuốc</a:t>
            </a:r>
            <a:r>
              <a:rPr lang="en-US" b="0" dirty="0">
                <a:latin typeface="Times New Roman"/>
                <a:cs typeface="Times New Roman"/>
              </a:rPr>
              <a:t>, </a:t>
            </a:r>
            <a:r>
              <a:rPr lang="en-US" b="0" dirty="0" err="1">
                <a:latin typeface="Times New Roman"/>
                <a:cs typeface="Times New Roman"/>
              </a:rPr>
              <a:t>rượu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bia</a:t>
            </a:r>
            <a:r>
              <a:rPr lang="en-US" b="0" dirty="0">
                <a:latin typeface="Times New Roman"/>
                <a:cs typeface="Times New Roman"/>
              </a:rPr>
              <a:t>,…). </a:t>
            </a:r>
            <a:r>
              <a:rPr lang="en-US" b="0" dirty="0" err="1">
                <a:latin typeface="Times New Roman"/>
                <a:cs typeface="Times New Roman"/>
              </a:rPr>
              <a:t>Khi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các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cơ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chế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bị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tổn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thương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thì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nguy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cơ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viêm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phổi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sẽ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rất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dễ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xảy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ra</a:t>
            </a:r>
            <a:r>
              <a:rPr lang="en-US" b="0" dirty="0">
                <a:latin typeface="Times New Roman"/>
                <a:cs typeface="Times New Roman"/>
              </a:rPr>
              <a:t> </a:t>
            </a:r>
          </a:p>
        </p:txBody>
      </p:sp>
      <p:pic>
        <p:nvPicPr>
          <p:cNvPr id="4" name="Picture 3" descr="1429495489_dtu-bieutuo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737" y="-15299"/>
            <a:ext cx="1905000" cy="1714500"/>
          </a:xfrm>
          <a:prstGeom prst="rect">
            <a:avLst/>
          </a:prstGeom>
        </p:spPr>
      </p:pic>
      <p:pic>
        <p:nvPicPr>
          <p:cNvPr id="5" name="Picture 4" descr="VP-phế cầ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04" y="4038600"/>
            <a:ext cx="3959659" cy="266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17353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III. </a:t>
            </a:r>
            <a:r>
              <a:rPr lang="en-US" dirty="0" err="1" smtClean="0">
                <a:latin typeface="Times New Roman"/>
                <a:cs typeface="Times New Roman"/>
              </a:rPr>
              <a:t>Triệu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Chứng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err="1" smtClean="0">
                <a:latin typeface="Times New Roman"/>
                <a:cs typeface="Times New Roman"/>
              </a:rPr>
              <a:t>Thể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điển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hình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có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các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triệu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chứng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sau</a:t>
            </a:r>
            <a:r>
              <a:rPr lang="en-US" b="0" dirty="0" smtClean="0">
                <a:latin typeface="Times New Roman"/>
                <a:cs typeface="Times New Roman"/>
              </a:rPr>
              <a:t>:</a:t>
            </a:r>
          </a:p>
          <a:p>
            <a:pPr>
              <a:buFontTx/>
              <a:buChar char="-"/>
            </a:pPr>
            <a:r>
              <a:rPr lang="en-US" b="0" dirty="0" err="1" smtClean="0">
                <a:latin typeface="Times New Roman"/>
                <a:cs typeface="Times New Roman"/>
              </a:rPr>
              <a:t>Khởi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phát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bằng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sốt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cao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đột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ngột</a:t>
            </a:r>
            <a:r>
              <a:rPr lang="en-US" b="0" dirty="0" smtClean="0">
                <a:latin typeface="Times New Roman"/>
                <a:cs typeface="Times New Roman"/>
              </a:rPr>
              <a:t> (39 – 40 </a:t>
            </a:r>
            <a:r>
              <a:rPr lang="en-US" b="0" dirty="0" err="1" smtClean="0">
                <a:latin typeface="Times New Roman"/>
                <a:cs typeface="Times New Roman"/>
              </a:rPr>
              <a:t>độ</a:t>
            </a:r>
            <a:r>
              <a:rPr lang="en-US" b="0" dirty="0" smtClean="0">
                <a:latin typeface="Times New Roman"/>
                <a:cs typeface="Times New Roman"/>
              </a:rPr>
              <a:t>) </a:t>
            </a:r>
            <a:r>
              <a:rPr lang="en-US" b="0" dirty="0" err="1" smtClean="0">
                <a:latin typeface="Times New Roman"/>
                <a:cs typeface="Times New Roman"/>
              </a:rPr>
              <a:t>hoặc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sốt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tăng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dần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kèm</a:t>
            </a:r>
            <a:r>
              <a:rPr lang="en-US" b="0" dirty="0" smtClean="0">
                <a:latin typeface="Times New Roman"/>
                <a:cs typeface="Times New Roman"/>
              </a:rPr>
              <a:t> ho khan</a:t>
            </a:r>
          </a:p>
          <a:p>
            <a:pPr>
              <a:buFontTx/>
              <a:buChar char="-"/>
            </a:pPr>
            <a:r>
              <a:rPr lang="en-US" b="0" dirty="0" err="1" smtClean="0">
                <a:latin typeface="Times New Roman"/>
                <a:cs typeface="Times New Roman"/>
              </a:rPr>
              <a:t>Khó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thở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nhẹ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hoặc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vừa</a:t>
            </a:r>
            <a:r>
              <a:rPr lang="en-US" b="0" dirty="0" smtClean="0">
                <a:latin typeface="Times New Roman"/>
                <a:cs typeface="Times New Roman"/>
              </a:rPr>
              <a:t>, </a:t>
            </a:r>
            <a:r>
              <a:rPr lang="en-US" b="0" dirty="0" err="1" smtClean="0">
                <a:latin typeface="Times New Roman"/>
                <a:cs typeface="Times New Roman"/>
              </a:rPr>
              <a:t>xu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hướng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ngày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càng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tăng</a:t>
            </a:r>
            <a:endParaRPr lang="en-US" b="0" dirty="0" smtClean="0">
              <a:latin typeface="Times New Roman"/>
              <a:cs typeface="Times New Roman"/>
            </a:endParaRPr>
          </a:p>
          <a:p>
            <a:pPr>
              <a:buFontTx/>
              <a:buChar char="-"/>
            </a:pPr>
            <a:r>
              <a:rPr lang="en-US" b="0" dirty="0" err="1" smtClean="0">
                <a:latin typeface="Times New Roman"/>
                <a:cs typeface="Times New Roman"/>
              </a:rPr>
              <a:t>Viêm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phổi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thuỳ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sẽ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có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hội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chứng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đông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đặc</a:t>
            </a:r>
            <a:endParaRPr lang="en-US" b="0" dirty="0">
              <a:latin typeface="Times New Roman"/>
              <a:cs typeface="Times New Roman"/>
            </a:endParaRPr>
          </a:p>
        </p:txBody>
      </p:sp>
      <p:pic>
        <p:nvPicPr>
          <p:cNvPr id="4" name="Picture 3" descr="1429495489_dtu-bieutuo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183" y="-15299"/>
            <a:ext cx="1454553" cy="1309098"/>
          </a:xfrm>
          <a:prstGeom prst="rect">
            <a:avLst/>
          </a:prstGeom>
        </p:spPr>
      </p:pic>
      <p:pic>
        <p:nvPicPr>
          <p:cNvPr id="5" name="Picture 4" descr="VP-kho-th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830" y="3840174"/>
            <a:ext cx="4559568" cy="2987227"/>
          </a:xfrm>
          <a:prstGeom prst="rect">
            <a:avLst/>
          </a:prstGeom>
        </p:spPr>
      </p:pic>
      <p:pic>
        <p:nvPicPr>
          <p:cNvPr id="6" name="Picture 5" descr="VP- sot ca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54367"/>
            <a:ext cx="4375961" cy="280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03033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CẬN LÂM SÀNG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>
                <a:latin typeface="Times New Roman"/>
                <a:cs typeface="Times New Roman"/>
              </a:rPr>
              <a:t>X-</a:t>
            </a:r>
            <a:r>
              <a:rPr lang="en-US" b="0" dirty="0" err="1" smtClean="0">
                <a:latin typeface="Times New Roman"/>
                <a:cs typeface="Times New Roman"/>
              </a:rPr>
              <a:t>quang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phổi</a:t>
            </a:r>
            <a:r>
              <a:rPr lang="en-US" b="0" dirty="0" smtClean="0">
                <a:latin typeface="Times New Roman"/>
                <a:cs typeface="Times New Roman"/>
              </a:rPr>
              <a:t>:</a:t>
            </a:r>
          </a:p>
          <a:p>
            <a:pPr>
              <a:buFontTx/>
              <a:buChar char="-"/>
            </a:pPr>
            <a:r>
              <a:rPr lang="en-US" b="0" dirty="0" err="1" smtClean="0">
                <a:latin typeface="Times New Roman"/>
                <a:cs typeface="Times New Roman"/>
              </a:rPr>
              <a:t>Viêm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phổi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thuỳ</a:t>
            </a:r>
            <a:r>
              <a:rPr lang="en-US" b="0" dirty="0" smtClean="0">
                <a:latin typeface="Times New Roman"/>
                <a:cs typeface="Times New Roman"/>
              </a:rPr>
              <a:t>: </a:t>
            </a:r>
            <a:r>
              <a:rPr lang="en-US" b="0" dirty="0" err="1" smtClean="0">
                <a:latin typeface="Times New Roman"/>
                <a:cs typeface="Times New Roman"/>
              </a:rPr>
              <a:t>tổn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thương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là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đám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mờ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đậm</a:t>
            </a:r>
            <a:r>
              <a:rPr lang="en-US" b="0" dirty="0" smtClean="0">
                <a:latin typeface="Times New Roman"/>
                <a:cs typeface="Times New Roman"/>
              </a:rPr>
              <a:t>, </a:t>
            </a:r>
            <a:r>
              <a:rPr lang="en-US" b="0" dirty="0" err="1" smtClean="0">
                <a:latin typeface="Times New Roman"/>
                <a:cs typeface="Times New Roman"/>
              </a:rPr>
              <a:t>đồng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đều</a:t>
            </a:r>
            <a:r>
              <a:rPr lang="en-US" b="0" dirty="0" smtClean="0">
                <a:latin typeface="Times New Roman"/>
                <a:cs typeface="Times New Roman"/>
              </a:rPr>
              <a:t>, </a:t>
            </a:r>
            <a:r>
              <a:rPr lang="en-US" b="0" dirty="0" err="1" smtClean="0">
                <a:latin typeface="Times New Roman"/>
                <a:cs typeface="Times New Roman"/>
              </a:rPr>
              <a:t>hình</a:t>
            </a:r>
            <a:r>
              <a:rPr lang="en-US" b="0" dirty="0" smtClean="0">
                <a:latin typeface="Times New Roman"/>
                <a:cs typeface="Times New Roman"/>
              </a:rPr>
              <a:t> tam </a:t>
            </a:r>
            <a:r>
              <a:rPr lang="en-US" b="0" dirty="0" err="1" smtClean="0">
                <a:latin typeface="Times New Roman"/>
                <a:cs typeface="Times New Roman"/>
              </a:rPr>
              <a:t>giác</a:t>
            </a:r>
            <a:endParaRPr lang="en-US" b="0" dirty="0" smtClean="0">
              <a:latin typeface="Times New Roman"/>
              <a:cs typeface="Times New Roman"/>
            </a:endParaRPr>
          </a:p>
          <a:p>
            <a:pPr>
              <a:buFontTx/>
              <a:buChar char="-"/>
            </a:pPr>
            <a:r>
              <a:rPr lang="en-US" b="0" dirty="0" err="1" smtClean="0">
                <a:latin typeface="Times New Roman"/>
                <a:cs typeface="Times New Roman"/>
              </a:rPr>
              <a:t>Viêm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phế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quản</a:t>
            </a:r>
            <a:r>
              <a:rPr lang="en-US" b="0" dirty="0" smtClean="0">
                <a:latin typeface="Times New Roman"/>
                <a:cs typeface="Times New Roman"/>
              </a:rPr>
              <a:t>: </a:t>
            </a:r>
            <a:r>
              <a:rPr lang="en-US" b="0" dirty="0" err="1" smtClean="0">
                <a:latin typeface="Times New Roman"/>
                <a:cs typeface="Times New Roman"/>
              </a:rPr>
              <a:t>nhiều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nốt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mờ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rải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rác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ở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hai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phổi</a:t>
            </a:r>
            <a:r>
              <a:rPr lang="en-US" b="0" dirty="0" smtClean="0">
                <a:latin typeface="Times New Roman"/>
                <a:cs typeface="Times New Roman"/>
              </a:rPr>
              <a:t>, </a:t>
            </a:r>
            <a:r>
              <a:rPr lang="en-US" b="0" dirty="0" err="1" smtClean="0">
                <a:latin typeface="Times New Roman"/>
                <a:cs typeface="Times New Roman"/>
              </a:rPr>
              <a:t>tập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trung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ở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vùng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cận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tim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và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phía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dưới</a:t>
            </a:r>
            <a:endParaRPr lang="en-US" b="0" dirty="0">
              <a:latin typeface="Times New Roman"/>
              <a:cs typeface="Times New Roman"/>
            </a:endParaRPr>
          </a:p>
        </p:txBody>
      </p:sp>
      <p:pic>
        <p:nvPicPr>
          <p:cNvPr id="4" name="Picture 3" descr="1429495489_dtu-bieutuo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183" y="-15299"/>
            <a:ext cx="1454553" cy="1309098"/>
          </a:xfrm>
          <a:prstGeom prst="rect">
            <a:avLst/>
          </a:prstGeom>
        </p:spPr>
      </p:pic>
      <p:pic>
        <p:nvPicPr>
          <p:cNvPr id="5" name="Picture 4" descr="viemphoithuydinhpha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5" y="4084966"/>
            <a:ext cx="2952236" cy="2773034"/>
          </a:xfrm>
          <a:prstGeom prst="rect">
            <a:avLst/>
          </a:prstGeom>
        </p:spPr>
      </p:pic>
      <p:pic>
        <p:nvPicPr>
          <p:cNvPr id="6" name="Picture 5" descr="viemphequancap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708" y="3629418"/>
            <a:ext cx="2648725" cy="322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29081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59117"/>
            <a:ext cx="8382000" cy="5105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b="0" dirty="0" err="1" smtClean="0">
                <a:latin typeface="Times New Roman"/>
                <a:cs typeface="Times New Roman"/>
              </a:rPr>
              <a:t>Công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thức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máu</a:t>
            </a:r>
            <a:r>
              <a:rPr lang="en-US" b="0" dirty="0" smtClean="0">
                <a:latin typeface="Times New Roman"/>
                <a:cs typeface="Times New Roman"/>
              </a:rPr>
              <a:t>: </a:t>
            </a:r>
          </a:p>
          <a:p>
            <a:pPr>
              <a:buFontTx/>
              <a:buChar char="-"/>
            </a:pPr>
            <a:r>
              <a:rPr lang="en-US" b="0" dirty="0" err="1" smtClean="0">
                <a:latin typeface="Times New Roman"/>
                <a:cs typeface="Times New Roman"/>
              </a:rPr>
              <a:t>Bạch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cầu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tăng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cao</a:t>
            </a:r>
            <a:endParaRPr lang="en-US" b="0" dirty="0" smtClean="0">
              <a:latin typeface="Times New Roman"/>
              <a:cs typeface="Times New Roman"/>
            </a:endParaRPr>
          </a:p>
          <a:p>
            <a:pPr>
              <a:buFontTx/>
              <a:buChar char="-"/>
            </a:pPr>
            <a:r>
              <a:rPr lang="en-US" b="0" dirty="0" err="1" smtClean="0">
                <a:latin typeface="Times New Roman"/>
                <a:cs typeface="Times New Roman"/>
              </a:rPr>
              <a:t>Tỷ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lệ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bạch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cầu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trung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tính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tăng</a:t>
            </a:r>
            <a:endParaRPr lang="en-US" b="0" dirty="0" smtClean="0">
              <a:latin typeface="Times New Roman"/>
              <a:cs typeface="Times New Roman"/>
            </a:endParaRPr>
          </a:p>
          <a:p>
            <a:pPr>
              <a:buFontTx/>
              <a:buChar char="•"/>
            </a:pPr>
            <a:r>
              <a:rPr lang="en-US" b="0" dirty="0" err="1" smtClean="0">
                <a:latin typeface="Times New Roman"/>
                <a:cs typeface="Times New Roman"/>
              </a:rPr>
              <a:t>Một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số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xét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nghiệm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để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chẩn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đoán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nguyên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nhân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viêm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phổi</a:t>
            </a:r>
            <a:endParaRPr lang="en-US" b="0" dirty="0" smtClean="0">
              <a:latin typeface="Times New Roman"/>
              <a:cs typeface="Times New Roman"/>
            </a:endParaRPr>
          </a:p>
          <a:p>
            <a:pPr>
              <a:buFontTx/>
              <a:buChar char="-"/>
            </a:pPr>
            <a:r>
              <a:rPr lang="en-US" b="0" dirty="0" err="1" smtClean="0">
                <a:latin typeface="Times New Roman"/>
                <a:cs typeface="Times New Roman"/>
              </a:rPr>
              <a:t>Soi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và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cấy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đờm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tìm</a:t>
            </a:r>
            <a:r>
              <a:rPr lang="en-US" b="0" dirty="0" smtClean="0">
                <a:latin typeface="Times New Roman"/>
                <a:cs typeface="Times New Roman"/>
              </a:rPr>
              <a:t> vi </a:t>
            </a:r>
            <a:r>
              <a:rPr lang="en-US" b="0" dirty="0" err="1" smtClean="0">
                <a:latin typeface="Times New Roman"/>
                <a:cs typeface="Times New Roman"/>
              </a:rPr>
              <a:t>khuẩn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gây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bệnh</a:t>
            </a:r>
            <a:endParaRPr lang="en-US" b="0" dirty="0" smtClean="0">
              <a:latin typeface="Times New Roman"/>
              <a:cs typeface="Times New Roman"/>
            </a:endParaRPr>
          </a:p>
          <a:p>
            <a:pPr>
              <a:buFontTx/>
              <a:buChar char="-"/>
            </a:pPr>
            <a:r>
              <a:rPr lang="en-US" b="0" dirty="0" err="1" smtClean="0">
                <a:latin typeface="Times New Roman"/>
                <a:cs typeface="Times New Roman"/>
              </a:rPr>
              <a:t>Chọc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hút</a:t>
            </a:r>
            <a:r>
              <a:rPr lang="en-US" b="0" dirty="0" smtClean="0">
                <a:latin typeface="Times New Roman"/>
                <a:cs typeface="Times New Roman"/>
              </a:rPr>
              <a:t> qua </a:t>
            </a:r>
            <a:r>
              <a:rPr lang="en-US" b="0" dirty="0" err="1" smtClean="0">
                <a:latin typeface="Times New Roman"/>
                <a:cs typeface="Times New Roman"/>
              </a:rPr>
              <a:t>khí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quản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để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lấy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dich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phế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quản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nuôi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cấy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tìm</a:t>
            </a:r>
            <a:r>
              <a:rPr lang="en-US" b="0" dirty="0" smtClean="0">
                <a:latin typeface="Times New Roman"/>
                <a:cs typeface="Times New Roman"/>
              </a:rPr>
              <a:t> vi </a:t>
            </a:r>
            <a:r>
              <a:rPr lang="en-US" b="0" dirty="0" err="1" smtClean="0">
                <a:latin typeface="Times New Roman"/>
                <a:cs typeface="Times New Roman"/>
              </a:rPr>
              <a:t>khuẩn</a:t>
            </a:r>
            <a:endParaRPr lang="en-US" b="0" dirty="0" smtClean="0">
              <a:latin typeface="Times New Roman"/>
              <a:cs typeface="Times New Roman"/>
            </a:endParaRPr>
          </a:p>
          <a:p>
            <a:pPr>
              <a:buFontTx/>
              <a:buChar char="-"/>
            </a:pPr>
            <a:r>
              <a:rPr lang="en-US" b="0" dirty="0" err="1" smtClean="0">
                <a:latin typeface="Times New Roman"/>
                <a:cs typeface="Times New Roman"/>
              </a:rPr>
              <a:t>Nuôi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cấy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dịch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phế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quản</a:t>
            </a:r>
            <a:r>
              <a:rPr lang="en-US" b="0" dirty="0" smtClean="0">
                <a:latin typeface="Times New Roman"/>
                <a:cs typeface="Times New Roman"/>
              </a:rPr>
              <a:t> qua </a:t>
            </a:r>
            <a:r>
              <a:rPr lang="en-US" b="0" dirty="0" err="1" smtClean="0">
                <a:latin typeface="Times New Roman"/>
                <a:cs typeface="Times New Roman"/>
              </a:rPr>
              <a:t>soi</a:t>
            </a:r>
            <a:r>
              <a:rPr lang="en-US" b="0" dirty="0" smtClean="0">
                <a:latin typeface="Times New Roman"/>
                <a:cs typeface="Times New Roman"/>
              </a:rPr>
              <a:t>, </a:t>
            </a:r>
            <a:r>
              <a:rPr lang="en-US" b="0" dirty="0" err="1" smtClean="0">
                <a:latin typeface="Times New Roman"/>
                <a:cs typeface="Times New Roman"/>
              </a:rPr>
              <a:t>chải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rửa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phế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quản</a:t>
            </a:r>
            <a:endParaRPr lang="en-US" b="0" dirty="0" smtClean="0">
              <a:latin typeface="Times New Roman"/>
              <a:cs typeface="Times New Roman"/>
            </a:endParaRPr>
          </a:p>
          <a:p>
            <a:pPr>
              <a:buFontTx/>
              <a:buChar char="-"/>
            </a:pPr>
            <a:r>
              <a:rPr lang="en-US" b="0" dirty="0" err="1" smtClean="0">
                <a:latin typeface="Times New Roman"/>
                <a:cs typeface="Times New Roman"/>
              </a:rPr>
              <a:t>Cấy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máu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hoặc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dịch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màng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phổiv</a:t>
            </a:r>
            <a:r>
              <a:rPr lang="en-US" b="0" dirty="0" smtClean="0">
                <a:latin typeface="Times New Roman"/>
                <a:cs typeface="Times New Roman"/>
              </a:rPr>
              <a:t>(</a:t>
            </a:r>
            <a:r>
              <a:rPr lang="en-US" b="0" dirty="0" err="1" smtClean="0">
                <a:latin typeface="Times New Roman"/>
                <a:cs typeface="Times New Roman"/>
              </a:rPr>
              <a:t>nếu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có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kèm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theo</a:t>
            </a:r>
            <a:r>
              <a:rPr lang="en-US" b="0" dirty="0" smtClean="0">
                <a:latin typeface="Times New Roman"/>
                <a:cs typeface="Times New Roman"/>
              </a:rPr>
              <a:t>) </a:t>
            </a:r>
            <a:r>
              <a:rPr lang="en-US" b="0" dirty="0" err="1" smtClean="0">
                <a:latin typeface="Times New Roman"/>
                <a:cs typeface="Times New Roman"/>
              </a:rPr>
              <a:t>tìm</a:t>
            </a:r>
            <a:r>
              <a:rPr lang="en-US" b="0" dirty="0" smtClean="0">
                <a:latin typeface="Times New Roman"/>
                <a:cs typeface="Times New Roman"/>
              </a:rPr>
              <a:t> vi </a:t>
            </a:r>
            <a:r>
              <a:rPr lang="en-US" b="0" dirty="0" err="1" smtClean="0">
                <a:latin typeface="Times New Roman"/>
                <a:cs typeface="Times New Roman"/>
              </a:rPr>
              <a:t>khuẩn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gây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bệnh</a:t>
            </a:r>
            <a:endParaRPr lang="en-US" b="0" dirty="0" smtClean="0">
              <a:latin typeface="Times New Roman"/>
              <a:cs typeface="Times New Roman"/>
            </a:endParaRPr>
          </a:p>
          <a:p>
            <a:pPr>
              <a:buFontTx/>
              <a:buChar char="•"/>
            </a:pPr>
            <a:endParaRPr lang="en-US" b="0" dirty="0" smtClean="0">
              <a:latin typeface="Times New Roman"/>
              <a:cs typeface="Times New Roman"/>
            </a:endParaRPr>
          </a:p>
          <a:p>
            <a:pPr>
              <a:buFontTx/>
              <a:buChar char="-"/>
            </a:pPr>
            <a:endParaRPr lang="en-US" b="0" dirty="0">
              <a:latin typeface="Times New Roman"/>
              <a:cs typeface="Times New Roman"/>
            </a:endParaRPr>
          </a:p>
        </p:txBody>
      </p:sp>
      <p:pic>
        <p:nvPicPr>
          <p:cNvPr id="4" name="Picture 3" descr="1429495489_dtu-bieutuo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183" y="-15299"/>
            <a:ext cx="1454553" cy="130909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CẬN LÂM SÀNG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02510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err="1" smtClean="0">
                <a:latin typeface="Times New Roman"/>
                <a:cs typeface="Times New Roman"/>
              </a:rPr>
              <a:t>Một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số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thể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lâm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sàng</a:t>
            </a:r>
            <a:endParaRPr lang="en-US" b="0" dirty="0" smtClean="0">
              <a:latin typeface="Times New Roman"/>
              <a:cs typeface="Times New Roman"/>
            </a:endParaRPr>
          </a:p>
          <a:p>
            <a:pPr>
              <a:buFontTx/>
              <a:buChar char="-"/>
            </a:pPr>
            <a:r>
              <a:rPr lang="en-US" b="0" dirty="0" err="1" smtClean="0">
                <a:latin typeface="Times New Roman"/>
                <a:cs typeface="Times New Roman"/>
              </a:rPr>
              <a:t>Viêm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phổi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không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điển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hình</a:t>
            </a:r>
            <a:endParaRPr lang="en-US" b="0" dirty="0" smtClean="0">
              <a:latin typeface="Times New Roman"/>
              <a:cs typeface="Times New Roman"/>
            </a:endParaRPr>
          </a:p>
          <a:p>
            <a:pPr>
              <a:buFontTx/>
              <a:buChar char="-"/>
            </a:pPr>
            <a:r>
              <a:rPr lang="en-US" b="0" dirty="0" err="1" smtClean="0">
                <a:latin typeface="Times New Roman"/>
                <a:cs typeface="Times New Roman"/>
              </a:rPr>
              <a:t>Viêm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phổi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mắc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phải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tại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bệnh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viện</a:t>
            </a:r>
            <a:endParaRPr lang="en-US" b="0" dirty="0" smtClean="0">
              <a:latin typeface="Times New Roman"/>
              <a:cs typeface="Times New Roman"/>
            </a:endParaRPr>
          </a:p>
          <a:p>
            <a:pPr>
              <a:buFontTx/>
              <a:buChar char="-"/>
            </a:pPr>
            <a:r>
              <a:rPr lang="en-US" b="0" dirty="0" err="1" smtClean="0">
                <a:latin typeface="Times New Roman"/>
                <a:cs typeface="Times New Roman"/>
              </a:rPr>
              <a:t>Viêm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phổi</a:t>
            </a:r>
            <a:r>
              <a:rPr lang="en-US" b="0" dirty="0" smtClean="0">
                <a:latin typeface="Times New Roman"/>
                <a:cs typeface="Times New Roman"/>
              </a:rPr>
              <a:t> do virus </a:t>
            </a:r>
            <a:r>
              <a:rPr lang="en-US" b="0" dirty="0" err="1" smtClean="0">
                <a:latin typeface="Times New Roman"/>
                <a:cs typeface="Times New Roman"/>
              </a:rPr>
              <a:t>cúm</a:t>
            </a:r>
            <a:r>
              <a:rPr lang="en-US" b="0" dirty="0" smtClean="0">
                <a:latin typeface="Times New Roman"/>
                <a:cs typeface="Times New Roman"/>
              </a:rPr>
              <a:t> A</a:t>
            </a:r>
          </a:p>
          <a:p>
            <a:pPr>
              <a:buFontTx/>
              <a:buChar char="-"/>
            </a:pPr>
            <a:endParaRPr lang="en-US" b="0" dirty="0">
              <a:latin typeface="Times New Roman"/>
              <a:cs typeface="Times New Roman"/>
            </a:endParaRPr>
          </a:p>
        </p:txBody>
      </p:sp>
      <p:pic>
        <p:nvPicPr>
          <p:cNvPr id="4" name="Picture 3" descr="1429495489_dtu-bieutuo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447" y="0"/>
            <a:ext cx="1454553" cy="130909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CẬN LÂM SÀNG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7" name="Picture 6" descr="VP không điển hình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1" y="3258794"/>
            <a:ext cx="3264607" cy="3599206"/>
          </a:xfrm>
          <a:prstGeom prst="rect">
            <a:avLst/>
          </a:prstGeom>
        </p:spPr>
      </p:pic>
      <p:pic>
        <p:nvPicPr>
          <p:cNvPr id="8" name="Picture 7" descr="tại bệnh việ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908" y="3426460"/>
            <a:ext cx="2733214" cy="2219056"/>
          </a:xfrm>
          <a:prstGeom prst="rect">
            <a:avLst/>
          </a:prstGeom>
        </p:spPr>
      </p:pic>
      <p:pic>
        <p:nvPicPr>
          <p:cNvPr id="9" name="Picture 8" descr="VP dp virus cúm A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122" y="3266279"/>
            <a:ext cx="2899920" cy="239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456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IV. </a:t>
            </a:r>
            <a:r>
              <a:rPr lang="en-US" dirty="0" err="1" smtClean="0">
                <a:latin typeface="Times New Roman"/>
                <a:cs typeface="Times New Roman"/>
              </a:rPr>
              <a:t>Tiến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triển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và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Biến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chứng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err="1" smtClean="0">
                <a:latin typeface="Times New Roman"/>
                <a:cs typeface="Times New Roman"/>
              </a:rPr>
              <a:t>Nếu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được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chẩn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đoán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sớm</a:t>
            </a:r>
            <a:r>
              <a:rPr lang="en-US" b="0" dirty="0" smtClean="0">
                <a:latin typeface="Times New Roman"/>
                <a:cs typeface="Times New Roman"/>
              </a:rPr>
              <a:t>, </a:t>
            </a:r>
            <a:r>
              <a:rPr lang="en-US" b="0" dirty="0" err="1" smtClean="0">
                <a:latin typeface="Times New Roman"/>
                <a:cs typeface="Times New Roman"/>
              </a:rPr>
              <a:t>điều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trị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thích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hợp</a:t>
            </a:r>
            <a:r>
              <a:rPr lang="en-US" b="0" dirty="0" smtClean="0">
                <a:latin typeface="Times New Roman"/>
                <a:cs typeface="Times New Roman"/>
              </a:rPr>
              <a:t> =&gt; </a:t>
            </a:r>
            <a:r>
              <a:rPr lang="en-US" b="0" dirty="0" err="1" smtClean="0">
                <a:latin typeface="Times New Roman"/>
                <a:cs typeface="Times New Roman"/>
              </a:rPr>
              <a:t>bệnh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sẽ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khỏi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hoàn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toàn</a:t>
            </a:r>
            <a:endParaRPr lang="en-US" b="0" dirty="0" smtClean="0">
              <a:latin typeface="Times New Roman"/>
              <a:cs typeface="Times New Roman"/>
            </a:endParaRPr>
          </a:p>
          <a:p>
            <a:r>
              <a:rPr lang="en-US" b="0" dirty="0" err="1" smtClean="0">
                <a:latin typeface="Times New Roman"/>
                <a:cs typeface="Times New Roman"/>
              </a:rPr>
              <a:t>Trường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hợp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chẩn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đoán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muộn</a:t>
            </a:r>
            <a:r>
              <a:rPr lang="en-US" b="0" dirty="0" smtClean="0">
                <a:latin typeface="Times New Roman"/>
                <a:cs typeface="Times New Roman"/>
              </a:rPr>
              <a:t>, </a:t>
            </a:r>
            <a:r>
              <a:rPr lang="en-US" b="0" dirty="0" err="1" smtClean="0">
                <a:latin typeface="Times New Roman"/>
                <a:cs typeface="Times New Roman"/>
              </a:rPr>
              <a:t>điều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trị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không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đúng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hoặc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cơ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thể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quá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suy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kiệt</a:t>
            </a:r>
            <a:r>
              <a:rPr lang="en-US" b="0" dirty="0" smtClean="0">
                <a:latin typeface="Times New Roman"/>
                <a:cs typeface="Times New Roman"/>
              </a:rPr>
              <a:t>, </a:t>
            </a:r>
            <a:r>
              <a:rPr lang="en-US" b="0" dirty="0" err="1" smtClean="0">
                <a:latin typeface="Times New Roman"/>
                <a:cs typeface="Times New Roman"/>
              </a:rPr>
              <a:t>sẽ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xảy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ra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các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trường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hợp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sau</a:t>
            </a:r>
            <a:r>
              <a:rPr lang="en-US" b="0" dirty="0" smtClean="0">
                <a:latin typeface="Times New Roman"/>
                <a:cs typeface="Times New Roman"/>
              </a:rPr>
              <a:t>:</a:t>
            </a:r>
          </a:p>
          <a:p>
            <a:pPr>
              <a:buFontTx/>
              <a:buChar char="-"/>
            </a:pPr>
            <a:r>
              <a:rPr lang="en-US" b="0" dirty="0" err="1" smtClean="0">
                <a:latin typeface="Times New Roman"/>
                <a:cs typeface="Times New Roman"/>
              </a:rPr>
              <a:t>Tổn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thương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lan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rộng</a:t>
            </a:r>
            <a:r>
              <a:rPr lang="en-US" b="0" dirty="0" smtClean="0">
                <a:latin typeface="Times New Roman"/>
                <a:cs typeface="Times New Roman"/>
              </a:rPr>
              <a:t> =&gt; </a:t>
            </a:r>
            <a:r>
              <a:rPr lang="en-US" b="0" dirty="0" err="1" smtClean="0">
                <a:latin typeface="Times New Roman"/>
                <a:cs typeface="Times New Roman"/>
              </a:rPr>
              <a:t>suy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hô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hấp</a:t>
            </a:r>
            <a:endParaRPr lang="en-US" b="0" dirty="0" smtClean="0">
              <a:latin typeface="Times New Roman"/>
              <a:cs typeface="Times New Roman"/>
            </a:endParaRPr>
          </a:p>
          <a:p>
            <a:pPr>
              <a:buFontTx/>
              <a:buChar char="-"/>
            </a:pPr>
            <a:r>
              <a:rPr lang="en-US" b="0" dirty="0" err="1" smtClean="0">
                <a:latin typeface="Times New Roman"/>
                <a:cs typeface="Times New Roman"/>
              </a:rPr>
              <a:t>Áp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xe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phổi</a:t>
            </a:r>
            <a:r>
              <a:rPr lang="en-US" b="0" dirty="0" smtClean="0">
                <a:latin typeface="Times New Roman"/>
                <a:cs typeface="Times New Roman"/>
              </a:rPr>
              <a:t>: </a:t>
            </a:r>
            <a:r>
              <a:rPr lang="en-US" b="0" dirty="0" err="1" smtClean="0">
                <a:latin typeface="Times New Roman"/>
                <a:cs typeface="Times New Roman"/>
              </a:rPr>
              <a:t>tổn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thương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khu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trú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lại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hình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thành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xơ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xung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quanh</a:t>
            </a:r>
            <a:endParaRPr lang="en-US" b="0" dirty="0" smtClean="0">
              <a:latin typeface="Times New Roman"/>
              <a:cs typeface="Times New Roman"/>
            </a:endParaRPr>
          </a:p>
          <a:p>
            <a:pPr>
              <a:buFontTx/>
              <a:buChar char="-"/>
            </a:pPr>
            <a:r>
              <a:rPr lang="en-US" b="0" dirty="0" err="1" smtClean="0">
                <a:latin typeface="Times New Roman"/>
                <a:cs typeface="Times New Roman"/>
              </a:rPr>
              <a:t>Tràn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dịch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hoặc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tràn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mủ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màng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phổi</a:t>
            </a:r>
            <a:endParaRPr lang="en-US" b="0" dirty="0" smtClean="0">
              <a:latin typeface="Times New Roman"/>
              <a:cs typeface="Times New Roman"/>
            </a:endParaRPr>
          </a:p>
          <a:p>
            <a:pPr>
              <a:buFontTx/>
              <a:buChar char="-"/>
            </a:pPr>
            <a:r>
              <a:rPr lang="en-US" b="0" dirty="0" err="1" smtClean="0">
                <a:latin typeface="Times New Roman"/>
                <a:cs typeface="Times New Roman"/>
              </a:rPr>
              <a:t>Viêm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màng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ngoài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tim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mủ</a:t>
            </a:r>
            <a:endParaRPr lang="en-US" b="0" dirty="0">
              <a:latin typeface="Times New Roman"/>
              <a:cs typeface="Times New Roman"/>
            </a:endParaRPr>
          </a:p>
        </p:txBody>
      </p:sp>
      <p:pic>
        <p:nvPicPr>
          <p:cNvPr id="4" name="Picture 3" descr="1429495489_dtu-bieutuo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183" y="-15299"/>
            <a:ext cx="1454553" cy="1309098"/>
          </a:xfrm>
          <a:prstGeom prst="rect">
            <a:avLst/>
          </a:prstGeom>
        </p:spPr>
      </p:pic>
      <p:pic>
        <p:nvPicPr>
          <p:cNvPr id="5" name="Picture 4" descr="VP-suy ho ha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820" y="4329758"/>
            <a:ext cx="3152915" cy="252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98484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V. </a:t>
            </a:r>
            <a:r>
              <a:rPr lang="en-US" dirty="0" err="1" smtClean="0">
                <a:latin typeface="Times New Roman"/>
                <a:cs typeface="Times New Roman"/>
              </a:rPr>
              <a:t>Điều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trị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err="1" smtClean="0">
                <a:latin typeface="Times New Roman"/>
                <a:cs typeface="Times New Roman"/>
              </a:rPr>
              <a:t>Thuốc</a:t>
            </a:r>
            <a:r>
              <a:rPr lang="en-US" b="0" dirty="0" smtClean="0">
                <a:latin typeface="Times New Roman"/>
                <a:cs typeface="Times New Roman"/>
              </a:rPr>
              <a:t>: </a:t>
            </a:r>
            <a:r>
              <a:rPr lang="en-US" b="0" dirty="0" err="1" smtClean="0">
                <a:latin typeface="Times New Roman"/>
                <a:cs typeface="Times New Roman"/>
              </a:rPr>
              <a:t>kháng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sinh</a:t>
            </a:r>
            <a:r>
              <a:rPr lang="en-US" b="0" dirty="0" smtClean="0">
                <a:latin typeface="Times New Roman"/>
                <a:cs typeface="Times New Roman"/>
              </a:rPr>
              <a:t>, </a:t>
            </a:r>
            <a:r>
              <a:rPr lang="en-US" b="0" dirty="0" err="1" smtClean="0">
                <a:latin typeface="Times New Roman"/>
                <a:cs typeface="Times New Roman"/>
              </a:rPr>
              <a:t>kháng</a:t>
            </a:r>
            <a:r>
              <a:rPr lang="en-US" b="0" dirty="0" smtClean="0">
                <a:latin typeface="Times New Roman"/>
                <a:cs typeface="Times New Roman"/>
              </a:rPr>
              <a:t> virus, </a:t>
            </a:r>
            <a:r>
              <a:rPr lang="en-US" b="0" dirty="0" err="1" smtClean="0">
                <a:latin typeface="Times New Roman"/>
                <a:cs typeface="Times New Roman"/>
              </a:rPr>
              <a:t>thuốc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điều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trị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triệu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chứng</a:t>
            </a:r>
            <a:endParaRPr lang="en-US" b="0" dirty="0" smtClean="0">
              <a:latin typeface="Times New Roman"/>
              <a:cs typeface="Times New Roman"/>
            </a:endParaRPr>
          </a:p>
          <a:p>
            <a:r>
              <a:rPr lang="en-US" b="0" dirty="0" err="1" smtClean="0">
                <a:latin typeface="Times New Roman"/>
                <a:cs typeface="Times New Roman"/>
              </a:rPr>
              <a:t>Chế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độ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chăm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sóc</a:t>
            </a:r>
            <a:endParaRPr lang="en-US" b="0" dirty="0">
              <a:latin typeface="Times New Roman"/>
              <a:cs typeface="Times New Roman"/>
            </a:endParaRPr>
          </a:p>
        </p:txBody>
      </p:sp>
      <p:pic>
        <p:nvPicPr>
          <p:cNvPr id="4" name="Picture 3" descr="1429495489_dtu-bieutuo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183" y="-15299"/>
            <a:ext cx="1454553" cy="130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1631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300" b="0" dirty="0" err="1" smtClean="0">
                <a:latin typeface="Times New Roman"/>
                <a:cs typeface="Times New Roman"/>
              </a:rPr>
              <a:t>Chế</a:t>
            </a:r>
            <a:r>
              <a:rPr lang="en-US" sz="2300" b="0" dirty="0" smtClean="0">
                <a:latin typeface="Times New Roman"/>
                <a:cs typeface="Times New Roman"/>
              </a:rPr>
              <a:t> </a:t>
            </a:r>
            <a:r>
              <a:rPr lang="en-US" sz="2300" b="0" dirty="0" err="1" smtClean="0">
                <a:latin typeface="Times New Roman"/>
                <a:cs typeface="Times New Roman"/>
              </a:rPr>
              <a:t>độ</a:t>
            </a:r>
            <a:r>
              <a:rPr lang="en-US" sz="2300" b="0" dirty="0" smtClean="0">
                <a:latin typeface="Times New Roman"/>
                <a:cs typeface="Times New Roman"/>
              </a:rPr>
              <a:t> </a:t>
            </a:r>
            <a:r>
              <a:rPr lang="en-US" sz="2300" b="0" dirty="0" err="1" smtClean="0">
                <a:latin typeface="Times New Roman"/>
                <a:cs typeface="Times New Roman"/>
              </a:rPr>
              <a:t>chăm</a:t>
            </a:r>
            <a:r>
              <a:rPr lang="en-US" sz="2300" b="0" dirty="0" smtClean="0">
                <a:latin typeface="Times New Roman"/>
                <a:cs typeface="Times New Roman"/>
              </a:rPr>
              <a:t> </a:t>
            </a:r>
            <a:r>
              <a:rPr lang="en-US" sz="2300" b="0" dirty="0" err="1" smtClean="0">
                <a:latin typeface="Times New Roman"/>
                <a:cs typeface="Times New Roman"/>
              </a:rPr>
              <a:t>sóc</a:t>
            </a:r>
            <a:r>
              <a:rPr lang="en-US" sz="2300" b="0" dirty="0" smtClean="0">
                <a:latin typeface="Times New Roman"/>
                <a:cs typeface="Times New Roman"/>
              </a:rPr>
              <a:t>:</a:t>
            </a:r>
          </a:p>
          <a:p>
            <a:pPr>
              <a:buFontTx/>
              <a:buChar char="-"/>
            </a:pPr>
            <a:r>
              <a:rPr lang="en-US" sz="2300" b="0" dirty="0" err="1" smtClean="0">
                <a:latin typeface="Times New Roman"/>
                <a:cs typeface="Times New Roman"/>
              </a:rPr>
              <a:t>Thở</a:t>
            </a:r>
            <a:r>
              <a:rPr lang="en-US" sz="2300" b="0" dirty="0" smtClean="0">
                <a:latin typeface="Times New Roman"/>
                <a:cs typeface="Times New Roman"/>
              </a:rPr>
              <a:t> oxy </a:t>
            </a:r>
            <a:r>
              <a:rPr lang="en-US" sz="2300" b="0" dirty="0" err="1" smtClean="0">
                <a:latin typeface="Times New Roman"/>
                <a:cs typeface="Times New Roman"/>
              </a:rPr>
              <a:t>nếu</a:t>
            </a:r>
            <a:r>
              <a:rPr lang="en-US" sz="2300" b="0" dirty="0" smtClean="0">
                <a:latin typeface="Times New Roman"/>
                <a:cs typeface="Times New Roman"/>
              </a:rPr>
              <a:t> </a:t>
            </a:r>
            <a:r>
              <a:rPr lang="en-US" sz="2300" b="0" dirty="0" err="1" smtClean="0">
                <a:latin typeface="Times New Roman"/>
                <a:cs typeface="Times New Roman"/>
              </a:rPr>
              <a:t>bệnh</a:t>
            </a:r>
            <a:r>
              <a:rPr lang="en-US" sz="2300" b="0" dirty="0" smtClean="0">
                <a:latin typeface="Times New Roman"/>
                <a:cs typeface="Times New Roman"/>
              </a:rPr>
              <a:t> </a:t>
            </a:r>
            <a:r>
              <a:rPr lang="en-US" sz="2300" b="0" dirty="0" err="1" smtClean="0">
                <a:latin typeface="Times New Roman"/>
                <a:cs typeface="Times New Roman"/>
              </a:rPr>
              <a:t>nhân</a:t>
            </a:r>
            <a:r>
              <a:rPr lang="en-US" sz="2300" b="0" dirty="0" smtClean="0">
                <a:latin typeface="Times New Roman"/>
                <a:cs typeface="Times New Roman"/>
              </a:rPr>
              <a:t> </a:t>
            </a:r>
            <a:r>
              <a:rPr lang="en-US" sz="2300" b="0" dirty="0" err="1" smtClean="0">
                <a:latin typeface="Times New Roman"/>
                <a:cs typeface="Times New Roman"/>
              </a:rPr>
              <a:t>khó</a:t>
            </a:r>
            <a:r>
              <a:rPr lang="en-US" sz="2300" b="0" dirty="0" smtClean="0">
                <a:latin typeface="Times New Roman"/>
                <a:cs typeface="Times New Roman"/>
              </a:rPr>
              <a:t> </a:t>
            </a:r>
            <a:r>
              <a:rPr lang="en-US" sz="2300" b="0" dirty="0" err="1" smtClean="0">
                <a:latin typeface="Times New Roman"/>
                <a:cs typeface="Times New Roman"/>
              </a:rPr>
              <a:t>thở</a:t>
            </a:r>
            <a:endParaRPr lang="en-US" sz="2300" b="0" dirty="0" smtClean="0">
              <a:latin typeface="Times New Roman"/>
              <a:cs typeface="Times New Roman"/>
            </a:endParaRPr>
          </a:p>
          <a:p>
            <a:pPr>
              <a:buFontTx/>
              <a:buChar char="-"/>
            </a:pPr>
            <a:r>
              <a:rPr lang="en-US" sz="2300" b="0" dirty="0" err="1" smtClean="0">
                <a:latin typeface="Times New Roman"/>
                <a:cs typeface="Times New Roman"/>
              </a:rPr>
              <a:t>Nếu</a:t>
            </a:r>
            <a:r>
              <a:rPr lang="en-US" sz="2300" b="0" dirty="0" smtClean="0">
                <a:latin typeface="Times New Roman"/>
                <a:cs typeface="Times New Roman"/>
              </a:rPr>
              <a:t> </a:t>
            </a:r>
            <a:r>
              <a:rPr lang="en-US" sz="2300" b="0" dirty="0" err="1" smtClean="0">
                <a:latin typeface="Times New Roman"/>
                <a:cs typeface="Times New Roman"/>
              </a:rPr>
              <a:t>suy</a:t>
            </a:r>
            <a:r>
              <a:rPr lang="en-US" sz="2300" b="0" dirty="0" smtClean="0">
                <a:latin typeface="Times New Roman"/>
                <a:cs typeface="Times New Roman"/>
              </a:rPr>
              <a:t> </a:t>
            </a:r>
            <a:r>
              <a:rPr lang="en-US" sz="2300" b="0" dirty="0" err="1" smtClean="0">
                <a:latin typeface="Times New Roman"/>
                <a:cs typeface="Times New Roman"/>
              </a:rPr>
              <a:t>hô</a:t>
            </a:r>
            <a:r>
              <a:rPr lang="en-US" sz="2300" b="0" dirty="0" smtClean="0">
                <a:latin typeface="Times New Roman"/>
                <a:cs typeface="Times New Roman"/>
              </a:rPr>
              <a:t> </a:t>
            </a:r>
            <a:r>
              <a:rPr lang="en-US" sz="2300" b="0" dirty="0" err="1" smtClean="0">
                <a:latin typeface="Times New Roman"/>
                <a:cs typeface="Times New Roman"/>
              </a:rPr>
              <a:t>hấp</a:t>
            </a:r>
            <a:r>
              <a:rPr lang="en-US" sz="2300" b="0" dirty="0" smtClean="0">
                <a:latin typeface="Times New Roman"/>
                <a:cs typeface="Times New Roman"/>
              </a:rPr>
              <a:t> </a:t>
            </a:r>
            <a:r>
              <a:rPr lang="en-US" sz="2300" b="0" dirty="0" err="1" smtClean="0">
                <a:latin typeface="Times New Roman"/>
                <a:cs typeface="Times New Roman"/>
              </a:rPr>
              <a:t>nặng</a:t>
            </a:r>
            <a:r>
              <a:rPr lang="en-US" sz="2300" b="0" dirty="0" smtClean="0">
                <a:latin typeface="Times New Roman"/>
                <a:cs typeface="Times New Roman"/>
              </a:rPr>
              <a:t> </a:t>
            </a:r>
            <a:r>
              <a:rPr lang="en-US" sz="2300" b="0" dirty="0" err="1" smtClean="0">
                <a:latin typeface="Times New Roman"/>
                <a:cs typeface="Times New Roman"/>
              </a:rPr>
              <a:t>phải</a:t>
            </a:r>
            <a:r>
              <a:rPr lang="en-US" sz="2300" b="0" dirty="0" smtClean="0">
                <a:latin typeface="Times New Roman"/>
                <a:cs typeface="Times New Roman"/>
              </a:rPr>
              <a:t> </a:t>
            </a:r>
            <a:r>
              <a:rPr lang="en-US" sz="2300" b="0" dirty="0" err="1" smtClean="0">
                <a:latin typeface="Times New Roman"/>
                <a:cs typeface="Times New Roman"/>
              </a:rPr>
              <a:t>thở</a:t>
            </a:r>
            <a:r>
              <a:rPr lang="en-US" sz="2300" b="0" dirty="0" smtClean="0">
                <a:latin typeface="Times New Roman"/>
                <a:cs typeface="Times New Roman"/>
              </a:rPr>
              <a:t> </a:t>
            </a:r>
            <a:r>
              <a:rPr lang="en-US" sz="2300" b="0" dirty="0" err="1" smtClean="0">
                <a:latin typeface="Times New Roman"/>
                <a:cs typeface="Times New Roman"/>
              </a:rPr>
              <a:t>máy</a:t>
            </a:r>
            <a:endParaRPr lang="en-US" sz="2300" b="0" dirty="0" smtClean="0">
              <a:latin typeface="Times New Roman"/>
              <a:cs typeface="Times New Roman"/>
            </a:endParaRPr>
          </a:p>
          <a:p>
            <a:pPr>
              <a:buFontTx/>
              <a:buChar char="-"/>
            </a:pPr>
            <a:r>
              <a:rPr lang="en-US" sz="2300" b="0" dirty="0" err="1" smtClean="0">
                <a:latin typeface="Times New Roman"/>
                <a:cs typeface="Times New Roman"/>
              </a:rPr>
              <a:t>Ăn</a:t>
            </a:r>
            <a:r>
              <a:rPr lang="en-US" sz="2300" b="0" dirty="0" smtClean="0">
                <a:latin typeface="Times New Roman"/>
                <a:cs typeface="Times New Roman"/>
              </a:rPr>
              <a:t> </a:t>
            </a:r>
            <a:r>
              <a:rPr lang="en-US" sz="2300" b="0" dirty="0" err="1" smtClean="0">
                <a:latin typeface="Times New Roman"/>
                <a:cs typeface="Times New Roman"/>
              </a:rPr>
              <a:t>nhẹ</a:t>
            </a:r>
            <a:r>
              <a:rPr lang="en-US" sz="2300" b="0" dirty="0" smtClean="0">
                <a:latin typeface="Times New Roman"/>
                <a:cs typeface="Times New Roman"/>
              </a:rPr>
              <a:t>, </a:t>
            </a:r>
            <a:r>
              <a:rPr lang="en-US" sz="2300" b="0" dirty="0" err="1" smtClean="0">
                <a:latin typeface="Times New Roman"/>
                <a:cs typeface="Times New Roman"/>
              </a:rPr>
              <a:t>đủ</a:t>
            </a:r>
            <a:r>
              <a:rPr lang="en-US" sz="2300" b="0" dirty="0" smtClean="0">
                <a:latin typeface="Times New Roman"/>
                <a:cs typeface="Times New Roman"/>
              </a:rPr>
              <a:t> </a:t>
            </a:r>
            <a:r>
              <a:rPr lang="en-US" sz="2300" b="0" dirty="0" err="1" smtClean="0">
                <a:latin typeface="Times New Roman"/>
                <a:cs typeface="Times New Roman"/>
              </a:rPr>
              <a:t>dinh</a:t>
            </a:r>
            <a:r>
              <a:rPr lang="en-US" sz="2300" b="0" dirty="0" smtClean="0">
                <a:latin typeface="Times New Roman"/>
                <a:cs typeface="Times New Roman"/>
              </a:rPr>
              <a:t> </a:t>
            </a:r>
            <a:r>
              <a:rPr lang="en-US" sz="2300" b="0" dirty="0" err="1" smtClean="0">
                <a:latin typeface="Times New Roman"/>
                <a:cs typeface="Times New Roman"/>
              </a:rPr>
              <a:t>dưỡng</a:t>
            </a:r>
            <a:r>
              <a:rPr lang="en-US" sz="2300" b="0" dirty="0" smtClean="0">
                <a:latin typeface="Times New Roman"/>
                <a:cs typeface="Times New Roman"/>
              </a:rPr>
              <a:t>; </a:t>
            </a:r>
            <a:r>
              <a:rPr lang="en-US" sz="2300" b="0" dirty="0" err="1" smtClean="0">
                <a:latin typeface="Times New Roman"/>
                <a:cs typeface="Times New Roman"/>
              </a:rPr>
              <a:t>nghỉ</a:t>
            </a:r>
            <a:r>
              <a:rPr lang="en-US" sz="2300" b="0" dirty="0" smtClean="0">
                <a:latin typeface="Times New Roman"/>
                <a:cs typeface="Times New Roman"/>
              </a:rPr>
              <a:t> </a:t>
            </a:r>
            <a:r>
              <a:rPr lang="en-US" sz="2300" b="0" dirty="0" err="1" smtClean="0">
                <a:latin typeface="Times New Roman"/>
                <a:cs typeface="Times New Roman"/>
              </a:rPr>
              <a:t>tại</a:t>
            </a:r>
            <a:r>
              <a:rPr lang="en-US" sz="2300" b="0" dirty="0" smtClean="0">
                <a:latin typeface="Times New Roman"/>
                <a:cs typeface="Times New Roman"/>
              </a:rPr>
              <a:t> </a:t>
            </a:r>
            <a:r>
              <a:rPr lang="en-US" sz="2300" b="0" dirty="0" err="1" smtClean="0">
                <a:latin typeface="Times New Roman"/>
                <a:cs typeface="Times New Roman"/>
              </a:rPr>
              <a:t>giường</a:t>
            </a:r>
            <a:endParaRPr lang="en-US" sz="2300" b="0" dirty="0" smtClean="0">
              <a:latin typeface="Times New Roman"/>
              <a:cs typeface="Times New Roman"/>
            </a:endParaRPr>
          </a:p>
          <a:p>
            <a:pPr>
              <a:buFontTx/>
              <a:buChar char="-"/>
            </a:pPr>
            <a:r>
              <a:rPr lang="en-US" sz="2300" b="0" dirty="0" err="1" smtClean="0">
                <a:latin typeface="Times New Roman"/>
                <a:cs typeface="Times New Roman"/>
              </a:rPr>
              <a:t>Chỉ</a:t>
            </a:r>
            <a:r>
              <a:rPr lang="en-US" sz="2300" b="0" dirty="0" smtClean="0">
                <a:latin typeface="Times New Roman"/>
                <a:cs typeface="Times New Roman"/>
              </a:rPr>
              <a:t> </a:t>
            </a:r>
            <a:r>
              <a:rPr lang="en-US" sz="2300" b="0" dirty="0" err="1" smtClean="0">
                <a:latin typeface="Times New Roman"/>
                <a:cs typeface="Times New Roman"/>
              </a:rPr>
              <a:t>định</a:t>
            </a:r>
            <a:r>
              <a:rPr lang="en-US" sz="2300" b="0" dirty="0" smtClean="0">
                <a:latin typeface="Times New Roman"/>
                <a:cs typeface="Times New Roman"/>
              </a:rPr>
              <a:t> </a:t>
            </a:r>
            <a:r>
              <a:rPr lang="en-US" sz="2300" b="0" dirty="0" err="1" smtClean="0">
                <a:latin typeface="Times New Roman"/>
                <a:cs typeface="Times New Roman"/>
              </a:rPr>
              <a:t>nằm</a:t>
            </a:r>
            <a:r>
              <a:rPr lang="en-US" sz="2300" b="0" dirty="0" smtClean="0">
                <a:latin typeface="Times New Roman"/>
                <a:cs typeface="Times New Roman"/>
              </a:rPr>
              <a:t> </a:t>
            </a:r>
            <a:r>
              <a:rPr lang="en-US" sz="2300" b="0" dirty="0" err="1" smtClean="0">
                <a:latin typeface="Times New Roman"/>
                <a:cs typeface="Times New Roman"/>
              </a:rPr>
              <a:t>viện</a:t>
            </a:r>
            <a:r>
              <a:rPr lang="en-US" sz="2300" b="0" dirty="0" smtClean="0">
                <a:latin typeface="Times New Roman"/>
                <a:cs typeface="Times New Roman"/>
              </a:rPr>
              <a:t>: </a:t>
            </a:r>
            <a:r>
              <a:rPr lang="en-US" sz="2300" b="0" dirty="0" err="1" smtClean="0">
                <a:latin typeface="Times New Roman"/>
                <a:cs typeface="Times New Roman"/>
              </a:rPr>
              <a:t>cân</a:t>
            </a:r>
            <a:r>
              <a:rPr lang="en-US" sz="2300" b="0" dirty="0" smtClean="0">
                <a:latin typeface="Times New Roman"/>
                <a:cs typeface="Times New Roman"/>
              </a:rPr>
              <a:t> </a:t>
            </a:r>
            <a:r>
              <a:rPr lang="en-US" sz="2300" b="0" dirty="0" err="1" smtClean="0">
                <a:latin typeface="Times New Roman"/>
                <a:cs typeface="Times New Roman"/>
              </a:rPr>
              <a:t>nhắc</a:t>
            </a:r>
            <a:r>
              <a:rPr lang="en-US" sz="2300" b="0" dirty="0" smtClean="0">
                <a:latin typeface="Times New Roman"/>
                <a:cs typeface="Times New Roman"/>
              </a:rPr>
              <a:t> </a:t>
            </a:r>
            <a:r>
              <a:rPr lang="en-US" sz="2300" b="0" dirty="0" err="1" smtClean="0">
                <a:latin typeface="Times New Roman"/>
                <a:cs typeface="Times New Roman"/>
              </a:rPr>
              <a:t>kĩ</a:t>
            </a:r>
            <a:r>
              <a:rPr lang="en-US" sz="2300" b="0" dirty="0" smtClean="0">
                <a:latin typeface="Times New Roman"/>
                <a:cs typeface="Times New Roman"/>
              </a:rPr>
              <a:t>; </a:t>
            </a:r>
            <a:r>
              <a:rPr lang="en-US" sz="2300" b="0" dirty="0" err="1" smtClean="0">
                <a:latin typeface="Times New Roman"/>
                <a:cs typeface="Times New Roman"/>
              </a:rPr>
              <a:t>một</a:t>
            </a:r>
            <a:r>
              <a:rPr lang="en-US" sz="2300" b="0" dirty="0" smtClean="0">
                <a:latin typeface="Times New Roman"/>
                <a:cs typeface="Times New Roman"/>
              </a:rPr>
              <a:t> </a:t>
            </a:r>
            <a:r>
              <a:rPr lang="en-US" sz="2300" b="0" dirty="0" err="1" smtClean="0">
                <a:latin typeface="Times New Roman"/>
                <a:cs typeface="Times New Roman"/>
              </a:rPr>
              <a:t>số</a:t>
            </a:r>
            <a:r>
              <a:rPr lang="en-US" sz="2300" b="0" dirty="0" smtClean="0">
                <a:latin typeface="Times New Roman"/>
                <a:cs typeface="Times New Roman"/>
              </a:rPr>
              <a:t> </a:t>
            </a:r>
            <a:r>
              <a:rPr lang="en-US" sz="2300" b="0" dirty="0" err="1" smtClean="0">
                <a:latin typeface="Times New Roman"/>
                <a:cs typeface="Times New Roman"/>
              </a:rPr>
              <a:t>bệnh</a:t>
            </a:r>
            <a:r>
              <a:rPr lang="en-US" sz="2300" b="0" dirty="0" smtClean="0">
                <a:latin typeface="Times New Roman"/>
                <a:cs typeface="Times New Roman"/>
              </a:rPr>
              <a:t> </a:t>
            </a:r>
            <a:r>
              <a:rPr lang="en-US" sz="2300" b="0" dirty="0" err="1" smtClean="0">
                <a:latin typeface="Times New Roman"/>
                <a:cs typeface="Times New Roman"/>
              </a:rPr>
              <a:t>nhân</a:t>
            </a:r>
            <a:r>
              <a:rPr lang="en-US" sz="2300" b="0" dirty="0" smtClean="0">
                <a:latin typeface="Times New Roman"/>
                <a:cs typeface="Times New Roman"/>
              </a:rPr>
              <a:t> </a:t>
            </a:r>
            <a:r>
              <a:rPr lang="en-US" sz="2300" b="0" dirty="0" err="1" smtClean="0">
                <a:latin typeface="Times New Roman"/>
                <a:cs typeface="Times New Roman"/>
              </a:rPr>
              <a:t>nên</a:t>
            </a:r>
            <a:r>
              <a:rPr lang="en-US" sz="2300" b="0" dirty="0" smtClean="0">
                <a:latin typeface="Times New Roman"/>
                <a:cs typeface="Times New Roman"/>
              </a:rPr>
              <a:t> </a:t>
            </a:r>
            <a:r>
              <a:rPr lang="en-US" sz="2300" b="0" dirty="0" err="1" smtClean="0">
                <a:latin typeface="Times New Roman"/>
                <a:cs typeface="Times New Roman"/>
              </a:rPr>
              <a:t>điều</a:t>
            </a:r>
            <a:r>
              <a:rPr lang="en-US" sz="2300" b="0" dirty="0" smtClean="0">
                <a:latin typeface="Times New Roman"/>
                <a:cs typeface="Times New Roman"/>
              </a:rPr>
              <a:t> </a:t>
            </a:r>
            <a:r>
              <a:rPr lang="en-US" sz="2300" b="0" dirty="0" err="1" smtClean="0">
                <a:latin typeface="Times New Roman"/>
                <a:cs typeface="Times New Roman"/>
              </a:rPr>
              <a:t>trị</a:t>
            </a:r>
            <a:r>
              <a:rPr lang="en-US" sz="2300" b="0" dirty="0" smtClean="0">
                <a:latin typeface="Times New Roman"/>
                <a:cs typeface="Times New Roman"/>
              </a:rPr>
              <a:t> </a:t>
            </a:r>
            <a:r>
              <a:rPr lang="en-US" sz="2300" b="0" dirty="0" err="1" smtClean="0">
                <a:latin typeface="Times New Roman"/>
                <a:cs typeface="Times New Roman"/>
              </a:rPr>
              <a:t>nội</a:t>
            </a:r>
            <a:r>
              <a:rPr lang="en-US" sz="2300" b="0" dirty="0" smtClean="0">
                <a:latin typeface="Times New Roman"/>
                <a:cs typeface="Times New Roman"/>
              </a:rPr>
              <a:t> </a:t>
            </a:r>
            <a:r>
              <a:rPr lang="en-US" sz="2300" b="0" dirty="0" err="1" smtClean="0">
                <a:latin typeface="Times New Roman"/>
                <a:cs typeface="Times New Roman"/>
              </a:rPr>
              <a:t>trú</a:t>
            </a:r>
            <a:r>
              <a:rPr lang="en-US" sz="2300" b="0" dirty="0" smtClean="0">
                <a:latin typeface="Times New Roman"/>
                <a:cs typeface="Times New Roman"/>
              </a:rPr>
              <a:t> </a:t>
            </a:r>
            <a:r>
              <a:rPr lang="en-US" sz="2300" b="0" dirty="0" err="1" smtClean="0">
                <a:latin typeface="Times New Roman"/>
                <a:cs typeface="Times New Roman"/>
              </a:rPr>
              <a:t>ở</a:t>
            </a:r>
            <a:r>
              <a:rPr lang="en-US" sz="2300" b="0" dirty="0" smtClean="0">
                <a:latin typeface="Times New Roman"/>
                <a:cs typeface="Times New Roman"/>
              </a:rPr>
              <a:t> </a:t>
            </a:r>
            <a:r>
              <a:rPr lang="en-US" sz="2300" b="0" dirty="0" err="1" smtClean="0">
                <a:latin typeface="Times New Roman"/>
                <a:cs typeface="Times New Roman"/>
              </a:rPr>
              <a:t>bệnh</a:t>
            </a:r>
            <a:r>
              <a:rPr lang="en-US" sz="2300" b="0" dirty="0" smtClean="0">
                <a:latin typeface="Times New Roman"/>
                <a:cs typeface="Times New Roman"/>
              </a:rPr>
              <a:t> </a:t>
            </a:r>
            <a:r>
              <a:rPr lang="en-US" sz="2300" b="0" dirty="0" err="1" smtClean="0">
                <a:latin typeface="Times New Roman"/>
                <a:cs typeface="Times New Roman"/>
              </a:rPr>
              <a:t>viện</a:t>
            </a:r>
            <a:endParaRPr lang="en-US" sz="2300" b="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300" b="0" dirty="0" smtClean="0">
                <a:latin typeface="Times New Roman"/>
                <a:cs typeface="Times New Roman"/>
              </a:rPr>
              <a:t>+ </a:t>
            </a:r>
            <a:r>
              <a:rPr lang="en-US" sz="2300" b="0" dirty="0" err="1" smtClean="0">
                <a:latin typeface="Times New Roman"/>
                <a:cs typeface="Times New Roman"/>
              </a:rPr>
              <a:t>Bệnh</a:t>
            </a:r>
            <a:r>
              <a:rPr lang="en-US" sz="2300" b="0" dirty="0" smtClean="0">
                <a:latin typeface="Times New Roman"/>
                <a:cs typeface="Times New Roman"/>
              </a:rPr>
              <a:t> </a:t>
            </a:r>
            <a:r>
              <a:rPr lang="en-US" sz="2300" b="0" dirty="0" err="1" smtClean="0">
                <a:latin typeface="Times New Roman"/>
                <a:cs typeface="Times New Roman"/>
              </a:rPr>
              <a:t>nhân</a:t>
            </a:r>
            <a:r>
              <a:rPr lang="en-US" sz="2300" b="0" dirty="0" smtClean="0">
                <a:latin typeface="Times New Roman"/>
                <a:cs typeface="Times New Roman"/>
              </a:rPr>
              <a:t> </a:t>
            </a:r>
            <a:r>
              <a:rPr lang="en-US" sz="2300" b="0" dirty="0" err="1" smtClean="0">
                <a:latin typeface="Times New Roman"/>
                <a:cs typeface="Times New Roman"/>
              </a:rPr>
              <a:t>trên</a:t>
            </a:r>
            <a:r>
              <a:rPr lang="en-US" sz="2300" b="0" dirty="0" smtClean="0">
                <a:latin typeface="Times New Roman"/>
                <a:cs typeface="Times New Roman"/>
              </a:rPr>
              <a:t> 65 </a:t>
            </a:r>
            <a:r>
              <a:rPr lang="en-US" sz="2300" b="0" dirty="0" err="1" smtClean="0">
                <a:latin typeface="Times New Roman"/>
                <a:cs typeface="Times New Roman"/>
              </a:rPr>
              <a:t>tuổi</a:t>
            </a:r>
            <a:endParaRPr lang="en-US" sz="2300" b="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300" b="0" dirty="0" smtClean="0">
                <a:latin typeface="Times New Roman"/>
                <a:cs typeface="Times New Roman"/>
              </a:rPr>
              <a:t>+</a:t>
            </a:r>
            <a:r>
              <a:rPr lang="en-US" sz="2300" b="0" dirty="0">
                <a:latin typeface="Times New Roman"/>
                <a:cs typeface="Times New Roman"/>
              </a:rPr>
              <a:t> </a:t>
            </a:r>
            <a:r>
              <a:rPr lang="en-US" sz="2300" b="0" dirty="0" err="1" smtClean="0">
                <a:latin typeface="Times New Roman"/>
                <a:cs typeface="Times New Roman"/>
              </a:rPr>
              <a:t>Có</a:t>
            </a:r>
            <a:r>
              <a:rPr lang="en-US" sz="2300" b="0" dirty="0" smtClean="0">
                <a:latin typeface="Times New Roman"/>
                <a:cs typeface="Times New Roman"/>
              </a:rPr>
              <a:t> </a:t>
            </a:r>
            <a:r>
              <a:rPr lang="en-US" sz="2300" b="0" dirty="0" err="1" smtClean="0">
                <a:latin typeface="Times New Roman"/>
                <a:cs typeface="Times New Roman"/>
              </a:rPr>
              <a:t>bệnh</a:t>
            </a:r>
            <a:r>
              <a:rPr lang="en-US" sz="2300" b="0" dirty="0" smtClean="0">
                <a:latin typeface="Times New Roman"/>
                <a:cs typeface="Times New Roman"/>
              </a:rPr>
              <a:t> </a:t>
            </a:r>
            <a:r>
              <a:rPr lang="en-US" sz="2300" b="0" dirty="0" err="1" smtClean="0">
                <a:latin typeface="Times New Roman"/>
                <a:cs typeface="Times New Roman"/>
              </a:rPr>
              <a:t>phối</a:t>
            </a:r>
            <a:r>
              <a:rPr lang="en-US" sz="2300" b="0" dirty="0" smtClean="0">
                <a:latin typeface="Times New Roman"/>
                <a:cs typeface="Times New Roman"/>
              </a:rPr>
              <a:t> </a:t>
            </a:r>
            <a:r>
              <a:rPr lang="en-US" sz="2300" b="0" dirty="0" err="1" smtClean="0">
                <a:latin typeface="Times New Roman"/>
                <a:cs typeface="Times New Roman"/>
              </a:rPr>
              <a:t>hợp</a:t>
            </a:r>
            <a:endParaRPr lang="en-US" sz="2300" b="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300" b="0" dirty="0" smtClean="0">
                <a:latin typeface="Times New Roman"/>
                <a:cs typeface="Times New Roman"/>
              </a:rPr>
              <a:t>+ </a:t>
            </a:r>
            <a:r>
              <a:rPr lang="en-US" sz="2300" b="0" dirty="0" err="1" smtClean="0">
                <a:latin typeface="Times New Roman"/>
                <a:cs typeface="Times New Roman"/>
              </a:rPr>
              <a:t>Số</a:t>
            </a:r>
            <a:r>
              <a:rPr lang="en-US" sz="2300" b="0" dirty="0" smtClean="0">
                <a:latin typeface="Times New Roman"/>
                <a:cs typeface="Times New Roman"/>
              </a:rPr>
              <a:t> </a:t>
            </a:r>
            <a:r>
              <a:rPr lang="en-US" sz="2300" b="0" dirty="0" err="1" smtClean="0">
                <a:latin typeface="Times New Roman"/>
                <a:cs typeface="Times New Roman"/>
              </a:rPr>
              <a:t>lượng</a:t>
            </a:r>
            <a:r>
              <a:rPr lang="en-US" sz="2300" b="0" dirty="0" smtClean="0">
                <a:latin typeface="Times New Roman"/>
                <a:cs typeface="Times New Roman"/>
              </a:rPr>
              <a:t> </a:t>
            </a:r>
            <a:r>
              <a:rPr lang="en-US" sz="2300" b="0" dirty="0" err="1" smtClean="0">
                <a:latin typeface="Times New Roman"/>
                <a:cs typeface="Times New Roman"/>
              </a:rPr>
              <a:t>bạch</a:t>
            </a:r>
            <a:r>
              <a:rPr lang="en-US" sz="2300" b="0" dirty="0" smtClean="0">
                <a:latin typeface="Times New Roman"/>
                <a:cs typeface="Times New Roman"/>
              </a:rPr>
              <a:t> </a:t>
            </a:r>
            <a:r>
              <a:rPr lang="en-US" sz="2300" b="0" dirty="0" err="1" smtClean="0">
                <a:latin typeface="Times New Roman"/>
                <a:cs typeface="Times New Roman"/>
              </a:rPr>
              <a:t>cầu</a:t>
            </a:r>
            <a:r>
              <a:rPr lang="en-US" sz="2300" b="0" dirty="0" smtClean="0">
                <a:latin typeface="Times New Roman"/>
                <a:cs typeface="Times New Roman"/>
              </a:rPr>
              <a:t> </a:t>
            </a:r>
            <a:r>
              <a:rPr lang="en-US" sz="2300" b="0" dirty="0" err="1" smtClean="0">
                <a:latin typeface="Times New Roman"/>
                <a:cs typeface="Times New Roman"/>
              </a:rPr>
              <a:t>tăng</a:t>
            </a:r>
            <a:r>
              <a:rPr lang="en-US" sz="2300" b="0" dirty="0" smtClean="0">
                <a:latin typeface="Times New Roman"/>
                <a:cs typeface="Times New Roman"/>
              </a:rPr>
              <a:t> </a:t>
            </a:r>
            <a:r>
              <a:rPr lang="en-US" sz="2300" b="0" dirty="0" err="1" smtClean="0">
                <a:latin typeface="Times New Roman"/>
                <a:cs typeface="Times New Roman"/>
              </a:rPr>
              <a:t>nhiều</a:t>
            </a:r>
            <a:r>
              <a:rPr lang="en-US" sz="2300" b="0" dirty="0" smtClean="0">
                <a:latin typeface="Times New Roman"/>
                <a:cs typeface="Times New Roman"/>
              </a:rPr>
              <a:t> </a:t>
            </a:r>
            <a:r>
              <a:rPr lang="en-US" sz="2300" b="0" dirty="0" err="1" smtClean="0">
                <a:latin typeface="Times New Roman"/>
                <a:cs typeface="Times New Roman"/>
              </a:rPr>
              <a:t>hoặc</a:t>
            </a:r>
            <a:r>
              <a:rPr lang="en-US" sz="2300" b="0" dirty="0" smtClean="0">
                <a:latin typeface="Times New Roman"/>
                <a:cs typeface="Times New Roman"/>
              </a:rPr>
              <a:t> </a:t>
            </a:r>
            <a:r>
              <a:rPr lang="en-US" sz="2300" b="0" dirty="0" err="1" smtClean="0">
                <a:latin typeface="Times New Roman"/>
                <a:cs typeface="Times New Roman"/>
              </a:rPr>
              <a:t>giảm</a:t>
            </a:r>
            <a:endParaRPr lang="en-US" sz="2300" b="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300" b="0" dirty="0" smtClean="0">
                <a:latin typeface="Times New Roman"/>
                <a:cs typeface="Times New Roman"/>
              </a:rPr>
              <a:t>+</a:t>
            </a:r>
            <a:r>
              <a:rPr lang="en-US" sz="2300" b="0" dirty="0" err="1" smtClean="0">
                <a:latin typeface="Times New Roman"/>
                <a:cs typeface="Times New Roman"/>
              </a:rPr>
              <a:t>Suy</a:t>
            </a:r>
            <a:r>
              <a:rPr lang="en-US" sz="2300" b="0" dirty="0" smtClean="0">
                <a:latin typeface="Times New Roman"/>
                <a:cs typeface="Times New Roman"/>
              </a:rPr>
              <a:t> </a:t>
            </a:r>
            <a:r>
              <a:rPr lang="en-US" sz="2300" b="0" dirty="0" err="1" smtClean="0">
                <a:latin typeface="Times New Roman"/>
                <a:cs typeface="Times New Roman"/>
              </a:rPr>
              <a:t>hô</a:t>
            </a:r>
            <a:r>
              <a:rPr lang="en-US" sz="2300" b="0" dirty="0" smtClean="0">
                <a:latin typeface="Times New Roman"/>
                <a:cs typeface="Times New Roman"/>
              </a:rPr>
              <a:t> </a:t>
            </a:r>
            <a:r>
              <a:rPr lang="en-US" sz="2300" b="0" dirty="0" err="1" smtClean="0">
                <a:latin typeface="Times New Roman"/>
                <a:cs typeface="Times New Roman"/>
              </a:rPr>
              <a:t>hấp</a:t>
            </a:r>
            <a:endParaRPr lang="en-US" sz="2300" b="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300" b="0" dirty="0" smtClean="0">
                <a:latin typeface="Times New Roman"/>
                <a:cs typeface="Times New Roman"/>
              </a:rPr>
              <a:t>+ </a:t>
            </a:r>
            <a:r>
              <a:rPr lang="en-US" sz="2300" b="0" dirty="0" err="1" smtClean="0">
                <a:latin typeface="Times New Roman"/>
                <a:cs typeface="Times New Roman"/>
              </a:rPr>
              <a:t>Có</a:t>
            </a:r>
            <a:r>
              <a:rPr lang="en-US" sz="2300" b="0" dirty="0" smtClean="0">
                <a:latin typeface="Times New Roman"/>
                <a:cs typeface="Times New Roman"/>
              </a:rPr>
              <a:t> </a:t>
            </a:r>
            <a:r>
              <a:rPr lang="en-US" sz="2300" b="0" dirty="0" err="1" smtClean="0">
                <a:latin typeface="Times New Roman"/>
                <a:cs typeface="Times New Roman"/>
              </a:rPr>
              <a:t>biến</a:t>
            </a:r>
            <a:r>
              <a:rPr lang="en-US" sz="2300" b="0" dirty="0" smtClean="0">
                <a:latin typeface="Times New Roman"/>
                <a:cs typeface="Times New Roman"/>
              </a:rPr>
              <a:t> </a:t>
            </a:r>
            <a:r>
              <a:rPr lang="en-US" sz="2300" b="0" dirty="0" err="1" smtClean="0">
                <a:latin typeface="Times New Roman"/>
                <a:cs typeface="Times New Roman"/>
              </a:rPr>
              <a:t>chứng</a:t>
            </a:r>
            <a:r>
              <a:rPr lang="en-US" sz="2300" b="0" dirty="0" smtClean="0">
                <a:latin typeface="Times New Roman"/>
                <a:cs typeface="Times New Roman"/>
              </a:rPr>
              <a:t> </a:t>
            </a:r>
            <a:r>
              <a:rPr lang="en-US" sz="2300" b="0" dirty="0" err="1" smtClean="0">
                <a:latin typeface="Times New Roman"/>
                <a:cs typeface="Times New Roman"/>
              </a:rPr>
              <a:t>như</a:t>
            </a:r>
            <a:r>
              <a:rPr lang="en-US" sz="2300" b="0" dirty="0" smtClean="0">
                <a:latin typeface="Times New Roman"/>
                <a:cs typeface="Times New Roman"/>
              </a:rPr>
              <a:t> </a:t>
            </a:r>
            <a:r>
              <a:rPr lang="en-US" sz="2300" b="0" dirty="0" err="1" smtClean="0">
                <a:latin typeface="Times New Roman"/>
                <a:cs typeface="Times New Roman"/>
              </a:rPr>
              <a:t>tràn</a:t>
            </a:r>
            <a:r>
              <a:rPr lang="en-US" sz="2300" b="0" dirty="0" smtClean="0">
                <a:latin typeface="Times New Roman"/>
                <a:cs typeface="Times New Roman"/>
              </a:rPr>
              <a:t> </a:t>
            </a:r>
            <a:r>
              <a:rPr lang="en-US" sz="2300" b="0" dirty="0" err="1" smtClean="0">
                <a:latin typeface="Times New Roman"/>
                <a:cs typeface="Times New Roman"/>
              </a:rPr>
              <a:t>mủ</a:t>
            </a:r>
            <a:r>
              <a:rPr lang="en-US" sz="2300" b="0" dirty="0" smtClean="0">
                <a:latin typeface="Times New Roman"/>
                <a:cs typeface="Times New Roman"/>
              </a:rPr>
              <a:t> </a:t>
            </a:r>
            <a:r>
              <a:rPr lang="en-US" sz="2300" b="0" dirty="0" err="1" smtClean="0">
                <a:latin typeface="Times New Roman"/>
                <a:cs typeface="Times New Roman"/>
              </a:rPr>
              <a:t>màng</a:t>
            </a:r>
            <a:r>
              <a:rPr lang="en-US" sz="2300" b="0" dirty="0" smtClean="0">
                <a:latin typeface="Times New Roman"/>
                <a:cs typeface="Times New Roman"/>
              </a:rPr>
              <a:t> </a:t>
            </a:r>
            <a:r>
              <a:rPr lang="en-US" sz="2300" b="0" dirty="0" err="1" smtClean="0">
                <a:latin typeface="Times New Roman"/>
                <a:cs typeface="Times New Roman"/>
              </a:rPr>
              <a:t>phổi</a:t>
            </a:r>
            <a:r>
              <a:rPr lang="en-US" sz="2300" b="0" dirty="0" smtClean="0">
                <a:latin typeface="Times New Roman"/>
                <a:cs typeface="Times New Roman"/>
              </a:rPr>
              <a:t>, </a:t>
            </a:r>
            <a:r>
              <a:rPr lang="en-US" sz="2300" b="0" dirty="0" err="1" smtClean="0">
                <a:latin typeface="Times New Roman"/>
                <a:cs typeface="Times New Roman"/>
              </a:rPr>
              <a:t>viêm</a:t>
            </a:r>
            <a:r>
              <a:rPr lang="en-US" sz="2300" b="0" dirty="0" smtClean="0">
                <a:latin typeface="Times New Roman"/>
                <a:cs typeface="Times New Roman"/>
              </a:rPr>
              <a:t> </a:t>
            </a:r>
            <a:r>
              <a:rPr lang="en-US" sz="2300" b="0" dirty="0" err="1" smtClean="0">
                <a:latin typeface="Times New Roman"/>
                <a:cs typeface="Times New Roman"/>
              </a:rPr>
              <a:t>màng</a:t>
            </a:r>
            <a:r>
              <a:rPr lang="en-US" sz="2300" b="0" dirty="0" smtClean="0">
                <a:latin typeface="Times New Roman"/>
                <a:cs typeface="Times New Roman"/>
              </a:rPr>
              <a:t> </a:t>
            </a:r>
            <a:r>
              <a:rPr lang="en-US" sz="2300" b="0" dirty="0" err="1" smtClean="0">
                <a:latin typeface="Times New Roman"/>
                <a:cs typeface="Times New Roman"/>
              </a:rPr>
              <a:t>ngoài</a:t>
            </a:r>
            <a:r>
              <a:rPr lang="en-US" sz="2300" b="0" dirty="0" smtClean="0">
                <a:latin typeface="Times New Roman"/>
                <a:cs typeface="Times New Roman"/>
              </a:rPr>
              <a:t> </a:t>
            </a:r>
            <a:r>
              <a:rPr lang="en-US" sz="2300" b="0" dirty="0" err="1" smtClean="0">
                <a:latin typeface="Times New Roman"/>
                <a:cs typeface="Times New Roman"/>
              </a:rPr>
              <a:t>tim</a:t>
            </a:r>
            <a:endParaRPr lang="en-US" sz="2300" b="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300" b="0" dirty="0" smtClean="0">
                <a:latin typeface="Times New Roman"/>
                <a:cs typeface="Times New Roman"/>
              </a:rPr>
              <a:t>+ </a:t>
            </a:r>
            <a:r>
              <a:rPr lang="en-US" sz="2300" b="0" dirty="0" err="1" smtClean="0">
                <a:latin typeface="Times New Roman"/>
                <a:cs typeface="Times New Roman"/>
              </a:rPr>
              <a:t>Nghi</a:t>
            </a:r>
            <a:r>
              <a:rPr lang="en-US" sz="2300" b="0" dirty="0" smtClean="0">
                <a:latin typeface="Times New Roman"/>
                <a:cs typeface="Times New Roman"/>
              </a:rPr>
              <a:t> </a:t>
            </a:r>
            <a:r>
              <a:rPr lang="en-US" sz="2300" b="0" dirty="0" err="1" smtClean="0">
                <a:latin typeface="Times New Roman"/>
                <a:cs typeface="Times New Roman"/>
              </a:rPr>
              <a:t>ngờ</a:t>
            </a:r>
            <a:r>
              <a:rPr lang="en-US" sz="2300" b="0" dirty="0" smtClean="0">
                <a:latin typeface="Times New Roman"/>
                <a:cs typeface="Times New Roman"/>
              </a:rPr>
              <a:t> </a:t>
            </a:r>
            <a:r>
              <a:rPr lang="en-US" sz="2300" b="0" dirty="0" err="1" smtClean="0">
                <a:latin typeface="Times New Roman"/>
                <a:cs typeface="Times New Roman"/>
              </a:rPr>
              <a:t>viêm</a:t>
            </a:r>
            <a:r>
              <a:rPr lang="en-US" sz="2300" b="0" dirty="0" smtClean="0">
                <a:latin typeface="Times New Roman"/>
                <a:cs typeface="Times New Roman"/>
              </a:rPr>
              <a:t> </a:t>
            </a:r>
            <a:r>
              <a:rPr lang="en-US" sz="2300" b="0" dirty="0" err="1" smtClean="0">
                <a:latin typeface="Times New Roman"/>
                <a:cs typeface="Times New Roman"/>
              </a:rPr>
              <a:t>phổi</a:t>
            </a:r>
            <a:r>
              <a:rPr lang="en-US" sz="2300" b="0" dirty="0" smtClean="0">
                <a:latin typeface="Times New Roman"/>
                <a:cs typeface="Times New Roman"/>
              </a:rPr>
              <a:t> do </a:t>
            </a:r>
            <a:r>
              <a:rPr lang="en-US" sz="2300" b="0" dirty="0" err="1" smtClean="0">
                <a:latin typeface="Times New Roman"/>
                <a:cs typeface="Times New Roman"/>
              </a:rPr>
              <a:t>tụ</a:t>
            </a:r>
            <a:r>
              <a:rPr lang="en-US" sz="2300" b="0" dirty="0" smtClean="0">
                <a:latin typeface="Times New Roman"/>
                <a:cs typeface="Times New Roman"/>
              </a:rPr>
              <a:t> </a:t>
            </a:r>
            <a:r>
              <a:rPr lang="en-US" sz="2300" b="0" dirty="0" err="1" smtClean="0">
                <a:latin typeface="Times New Roman"/>
                <a:cs typeface="Times New Roman"/>
              </a:rPr>
              <a:t>cầu</a:t>
            </a:r>
            <a:r>
              <a:rPr lang="en-US" sz="2300" b="0" dirty="0" smtClean="0">
                <a:latin typeface="Times New Roman"/>
                <a:cs typeface="Times New Roman"/>
              </a:rPr>
              <a:t> </a:t>
            </a:r>
            <a:r>
              <a:rPr lang="en-US" sz="2300" b="0" dirty="0" err="1" smtClean="0">
                <a:latin typeface="Times New Roman"/>
                <a:cs typeface="Times New Roman"/>
              </a:rPr>
              <a:t>vàng</a:t>
            </a:r>
            <a:endParaRPr lang="en-US" sz="2300" b="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300" b="0" dirty="0" smtClean="0">
                <a:latin typeface="Times New Roman"/>
                <a:cs typeface="Times New Roman"/>
              </a:rPr>
              <a:t>+ </a:t>
            </a:r>
            <a:r>
              <a:rPr lang="en-US" sz="2300" b="0" dirty="0" err="1" smtClean="0">
                <a:latin typeface="Times New Roman"/>
                <a:cs typeface="Times New Roman"/>
              </a:rPr>
              <a:t>Không</a:t>
            </a:r>
            <a:r>
              <a:rPr lang="en-US" sz="2300" b="0" dirty="0" smtClean="0">
                <a:latin typeface="Times New Roman"/>
                <a:cs typeface="Times New Roman"/>
              </a:rPr>
              <a:t> </a:t>
            </a:r>
            <a:r>
              <a:rPr lang="en-US" sz="2300" b="0" dirty="0" err="1" smtClean="0">
                <a:latin typeface="Times New Roman"/>
                <a:cs typeface="Times New Roman"/>
              </a:rPr>
              <a:t>uống</a:t>
            </a:r>
            <a:r>
              <a:rPr lang="en-US" sz="2300" b="0" dirty="0" smtClean="0">
                <a:latin typeface="Times New Roman"/>
                <a:cs typeface="Times New Roman"/>
              </a:rPr>
              <a:t> </a:t>
            </a:r>
            <a:r>
              <a:rPr lang="en-US" sz="2300" b="0" dirty="0" err="1" smtClean="0">
                <a:latin typeface="Times New Roman"/>
                <a:cs typeface="Times New Roman"/>
              </a:rPr>
              <a:t>được</a:t>
            </a:r>
            <a:r>
              <a:rPr lang="en-US" sz="2300" b="0" dirty="0" smtClean="0">
                <a:latin typeface="Times New Roman"/>
                <a:cs typeface="Times New Roman"/>
              </a:rPr>
              <a:t> </a:t>
            </a:r>
            <a:r>
              <a:rPr lang="en-US" sz="2300" b="0" dirty="0" err="1" smtClean="0">
                <a:latin typeface="Times New Roman"/>
                <a:cs typeface="Times New Roman"/>
              </a:rPr>
              <a:t>kháng</a:t>
            </a:r>
            <a:r>
              <a:rPr lang="en-US" sz="2300" b="0" dirty="0" smtClean="0">
                <a:latin typeface="Times New Roman"/>
                <a:cs typeface="Times New Roman"/>
              </a:rPr>
              <a:t> </a:t>
            </a:r>
            <a:r>
              <a:rPr lang="en-US" sz="2300" b="0" dirty="0" err="1" smtClean="0">
                <a:latin typeface="Times New Roman"/>
                <a:cs typeface="Times New Roman"/>
              </a:rPr>
              <a:t>sinh</a:t>
            </a:r>
            <a:endParaRPr lang="en-US" sz="2300" b="0" dirty="0" smtClean="0">
              <a:latin typeface="Times New Roman"/>
              <a:cs typeface="Times New Roman"/>
            </a:endParaRPr>
          </a:p>
        </p:txBody>
      </p:sp>
      <p:pic>
        <p:nvPicPr>
          <p:cNvPr id="4" name="Picture 3" descr="1429495489_dtu-bieutuo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183" y="-15299"/>
            <a:ext cx="1454553" cy="130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70098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vp-cham soc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8" b="4318"/>
          <a:stretch>
            <a:fillRect/>
          </a:stretch>
        </p:blipFill>
        <p:spPr>
          <a:xfrm>
            <a:off x="5079787" y="2983401"/>
            <a:ext cx="4217219" cy="2876211"/>
          </a:xfrm>
        </p:spPr>
      </p:pic>
      <p:pic>
        <p:nvPicPr>
          <p:cNvPr id="4" name="Picture 3" descr="vpcham soc ho ha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" y="2798803"/>
            <a:ext cx="4834978" cy="3662955"/>
          </a:xfrm>
          <a:prstGeom prst="rect">
            <a:avLst/>
          </a:prstGeom>
        </p:spPr>
      </p:pic>
      <p:pic>
        <p:nvPicPr>
          <p:cNvPr id="5" name="Picture 4" descr="vp-viem-duong-ho-hap-2-140878535612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" y="350838"/>
            <a:ext cx="3243560" cy="234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0035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uỳ lương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" t="-40123" r="-268956" b="-100539"/>
          <a:stretch/>
        </p:blipFill>
        <p:spPr bwMode="gray">
          <a:xfrm>
            <a:off x="0" y="-1600200"/>
            <a:ext cx="11506200" cy="887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doan thi thả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4146"/>
            <a:ext cx="2667000" cy="3543300"/>
          </a:xfrm>
          <a:prstGeom prst="rect">
            <a:avLst/>
          </a:prstGeom>
        </p:spPr>
      </p:pic>
      <p:pic>
        <p:nvPicPr>
          <p:cNvPr id="6" name="Picture 5" descr="phươ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0"/>
            <a:ext cx="3276599" cy="3505200"/>
          </a:xfrm>
          <a:prstGeom prst="rect">
            <a:avLst/>
          </a:prstGeom>
        </p:spPr>
      </p:pic>
      <p:pic>
        <p:nvPicPr>
          <p:cNvPr id="7" name="Picture 6" descr="uyê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4" y="3581400"/>
            <a:ext cx="3103656" cy="3276600"/>
          </a:xfrm>
          <a:prstGeom prst="rect">
            <a:avLst/>
          </a:prstGeom>
        </p:spPr>
      </p:pic>
      <p:pic>
        <p:nvPicPr>
          <p:cNvPr id="8" name="Picture 7" descr="huỳnh phương thả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581400"/>
            <a:ext cx="2667000" cy="3276600"/>
          </a:xfrm>
          <a:prstGeom prst="rect">
            <a:avLst/>
          </a:prstGeom>
        </p:spPr>
      </p:pic>
      <p:pic>
        <p:nvPicPr>
          <p:cNvPr id="9" name="Picture 8" descr="binh nguyên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581400"/>
            <a:ext cx="3352800" cy="3352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31242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Nguyễn</a:t>
            </a: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Thị</a:t>
            </a: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Thuỳ</a:t>
            </a:r>
            <a:r>
              <a:rPr lang="en-US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/>
                <a:cs typeface="Times New Roman"/>
              </a:rPr>
              <a:t>Lương</a:t>
            </a:r>
            <a:endParaRPr lang="en-US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0400" y="3124200"/>
            <a:ext cx="2667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FFFF"/>
                </a:solidFill>
              </a:rPr>
              <a:t>Đoàn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Thị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Thảo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31242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Trần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Thị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Mai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Phương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6477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Nguyễn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Thị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Hồng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UYên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4200" y="6477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Huỳnh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Thị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Phương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Thảo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1200" y="656486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Văn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Bá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Bình</a:t>
            </a:r>
            <a:r>
              <a:rPr lang="en-US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Nguyên</a:t>
            </a:r>
            <a:endParaRPr lang="en-US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9302189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I. </a:t>
            </a:r>
            <a:r>
              <a:rPr lang="en-US" dirty="0" err="1" smtClean="0">
                <a:latin typeface="Times New Roman"/>
                <a:cs typeface="Times New Roman"/>
              </a:rPr>
              <a:t>Định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nghĩa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1429495489_dtu-bieutuo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737" y="-15299"/>
            <a:ext cx="1905000" cy="1714500"/>
          </a:xfrm>
          <a:prstGeom prst="rect">
            <a:avLst/>
          </a:prstGeom>
        </p:spPr>
      </p:pic>
      <p:pic>
        <p:nvPicPr>
          <p:cNvPr id="5" name="Picture 4" descr="photo1489474271947-1489474272143-89-0-400-499-crop-148947436122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7" y="5151946"/>
            <a:ext cx="2758853" cy="1718013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405100"/>
              </p:ext>
            </p:extLst>
          </p:nvPr>
        </p:nvGraphicFramePr>
        <p:xfrm>
          <a:off x="776995" y="1021493"/>
          <a:ext cx="6468741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6247"/>
                <a:gridCol w="2156247"/>
                <a:gridCol w="2156247"/>
              </a:tblGrid>
              <a:tr h="793603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Times New Roman"/>
                          <a:cs typeface="Times New Roman"/>
                        </a:rPr>
                        <a:t>Viêm</a:t>
                      </a:r>
                      <a:r>
                        <a:rPr lang="en-US" b="1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b="1" dirty="0" err="1" smtClean="0">
                          <a:latin typeface="Times New Roman"/>
                          <a:cs typeface="Times New Roman"/>
                        </a:rPr>
                        <a:t>phổi</a:t>
                      </a:r>
                      <a:r>
                        <a:rPr lang="en-US" b="1" dirty="0" smtClean="0">
                          <a:latin typeface="Times New Roman"/>
                          <a:cs typeface="Times New Roman"/>
                        </a:rPr>
                        <a:t> (Pneumonia)</a:t>
                      </a:r>
                    </a:p>
                    <a:p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Viêm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phổi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thuỳ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Phế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quản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viêm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26982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 smtClean="0">
                          <a:latin typeface="Times New Roman"/>
                          <a:cs typeface="Times New Roman"/>
                        </a:rPr>
                        <a:t>là</a:t>
                      </a:r>
                      <a:r>
                        <a:rPr lang="en-US" b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b="0" dirty="0" err="1" smtClean="0">
                          <a:latin typeface="Times New Roman"/>
                          <a:cs typeface="Times New Roman"/>
                        </a:rPr>
                        <a:t>bệnh</a:t>
                      </a:r>
                      <a:r>
                        <a:rPr lang="en-US" b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b="0" dirty="0" err="1" smtClean="0">
                          <a:latin typeface="Times New Roman"/>
                          <a:cs typeface="Times New Roman"/>
                        </a:rPr>
                        <a:t>nhiễm</a:t>
                      </a:r>
                      <a:r>
                        <a:rPr lang="en-US" b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b="0" dirty="0" err="1" smtClean="0">
                          <a:latin typeface="Times New Roman"/>
                          <a:cs typeface="Times New Roman"/>
                        </a:rPr>
                        <a:t>trùng</a:t>
                      </a:r>
                      <a:r>
                        <a:rPr lang="en-US" b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b="0" dirty="0" err="1" smtClean="0">
                          <a:latin typeface="Times New Roman"/>
                          <a:cs typeface="Times New Roman"/>
                        </a:rPr>
                        <a:t>nhu</a:t>
                      </a:r>
                      <a:r>
                        <a:rPr lang="en-US" b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b="0" dirty="0" err="1" smtClean="0">
                          <a:latin typeface="Times New Roman"/>
                          <a:cs typeface="Times New Roman"/>
                        </a:rPr>
                        <a:t>mô</a:t>
                      </a:r>
                      <a:r>
                        <a:rPr lang="en-US" b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b="0" dirty="0" err="1" smtClean="0">
                          <a:latin typeface="Times New Roman"/>
                          <a:cs typeface="Times New Roman"/>
                        </a:rPr>
                        <a:t>phổi</a:t>
                      </a:r>
                      <a:r>
                        <a:rPr lang="en-US" b="0" dirty="0" smtClean="0">
                          <a:latin typeface="Times New Roman"/>
                          <a:cs typeface="Times New Roman"/>
                        </a:rPr>
                        <a:t> (</a:t>
                      </a:r>
                      <a:r>
                        <a:rPr lang="en-US" b="0" dirty="0" err="1" smtClean="0">
                          <a:latin typeface="Times New Roman"/>
                          <a:cs typeface="Times New Roman"/>
                        </a:rPr>
                        <a:t>bao</a:t>
                      </a:r>
                      <a:r>
                        <a:rPr lang="en-US" b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b="0" dirty="0" err="1" smtClean="0">
                          <a:latin typeface="Times New Roman"/>
                          <a:cs typeface="Times New Roman"/>
                        </a:rPr>
                        <a:t>gồm</a:t>
                      </a:r>
                      <a:r>
                        <a:rPr lang="en-US" b="0" dirty="0" smtClean="0">
                          <a:latin typeface="Times New Roman"/>
                          <a:cs typeface="Times New Roman"/>
                        </a:rPr>
                        <a:t>: </a:t>
                      </a:r>
                      <a:r>
                        <a:rPr lang="en-US" b="0" dirty="0" err="1" smtClean="0">
                          <a:latin typeface="Times New Roman"/>
                          <a:cs typeface="Times New Roman"/>
                        </a:rPr>
                        <a:t>Phế</a:t>
                      </a:r>
                      <a:r>
                        <a:rPr lang="en-US" b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b="0" dirty="0" err="1" smtClean="0">
                          <a:latin typeface="Times New Roman"/>
                          <a:cs typeface="Times New Roman"/>
                        </a:rPr>
                        <a:t>nang</a:t>
                      </a:r>
                      <a:r>
                        <a:rPr lang="en-US" b="0" dirty="0" smtClean="0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lang="en-US" b="0" dirty="0" err="1" smtClean="0">
                          <a:latin typeface="Times New Roman"/>
                          <a:cs typeface="Times New Roman"/>
                        </a:rPr>
                        <a:t>túi</a:t>
                      </a:r>
                      <a:r>
                        <a:rPr lang="en-US" b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b="0" dirty="0" err="1" smtClean="0">
                          <a:latin typeface="Times New Roman"/>
                          <a:cs typeface="Times New Roman"/>
                        </a:rPr>
                        <a:t>Phế</a:t>
                      </a:r>
                      <a:r>
                        <a:rPr lang="en-US" b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b="0" dirty="0" err="1" smtClean="0">
                          <a:latin typeface="Times New Roman"/>
                          <a:cs typeface="Times New Roman"/>
                        </a:rPr>
                        <a:t>nang</a:t>
                      </a:r>
                      <a:r>
                        <a:rPr lang="en-US" b="0" dirty="0" smtClean="0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lang="en-US" b="0" dirty="0" err="1" smtClean="0">
                          <a:latin typeface="Times New Roman"/>
                          <a:cs typeface="Times New Roman"/>
                        </a:rPr>
                        <a:t>ống</a:t>
                      </a:r>
                      <a:r>
                        <a:rPr lang="en-US" b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b="0" dirty="0" err="1" smtClean="0">
                          <a:latin typeface="Times New Roman"/>
                          <a:cs typeface="Times New Roman"/>
                        </a:rPr>
                        <a:t>Phế</a:t>
                      </a:r>
                      <a:r>
                        <a:rPr lang="en-US" b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b="0" dirty="0" err="1" smtClean="0">
                          <a:latin typeface="Times New Roman"/>
                          <a:cs typeface="Times New Roman"/>
                        </a:rPr>
                        <a:t>nang</a:t>
                      </a:r>
                      <a:r>
                        <a:rPr lang="en-US" b="0" dirty="0" smtClean="0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lang="en-US" b="0" dirty="0" err="1" smtClean="0">
                          <a:latin typeface="Times New Roman"/>
                          <a:cs typeface="Times New Roman"/>
                        </a:rPr>
                        <a:t>tổ</a:t>
                      </a:r>
                      <a:r>
                        <a:rPr lang="en-US" b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b="0" dirty="0" err="1" smtClean="0">
                          <a:latin typeface="Times New Roman"/>
                          <a:cs typeface="Times New Roman"/>
                        </a:rPr>
                        <a:t>chức</a:t>
                      </a:r>
                      <a:r>
                        <a:rPr lang="en-US" b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b="0" dirty="0" err="1" smtClean="0">
                          <a:latin typeface="Times New Roman"/>
                          <a:cs typeface="Times New Roman"/>
                        </a:rPr>
                        <a:t>liên</a:t>
                      </a:r>
                      <a:r>
                        <a:rPr lang="en-US" b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b="0" dirty="0" err="1" smtClean="0">
                          <a:latin typeface="Times New Roman"/>
                          <a:cs typeface="Times New Roman"/>
                        </a:rPr>
                        <a:t>kết</a:t>
                      </a:r>
                      <a:r>
                        <a:rPr lang="en-US" b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b="0" dirty="0" err="1" smtClean="0">
                          <a:latin typeface="Times New Roman"/>
                          <a:cs typeface="Times New Roman"/>
                        </a:rPr>
                        <a:t>và</a:t>
                      </a:r>
                      <a:r>
                        <a:rPr lang="en-US" b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b="0" dirty="0" err="1" smtClean="0">
                          <a:latin typeface="Times New Roman"/>
                          <a:cs typeface="Times New Roman"/>
                        </a:rPr>
                        <a:t>tiểu</a:t>
                      </a:r>
                      <a:r>
                        <a:rPr lang="en-US" b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b="0" dirty="0" err="1" smtClean="0">
                          <a:latin typeface="Times New Roman"/>
                          <a:cs typeface="Times New Roman"/>
                        </a:rPr>
                        <a:t>Phế</a:t>
                      </a:r>
                      <a:r>
                        <a:rPr lang="en-US" b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b="0" dirty="0" err="1" smtClean="0">
                          <a:latin typeface="Times New Roman"/>
                          <a:cs typeface="Times New Roman"/>
                        </a:rPr>
                        <a:t>quản</a:t>
                      </a:r>
                      <a:r>
                        <a:rPr lang="en-US" b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b="0" dirty="0" err="1" smtClean="0">
                          <a:latin typeface="Times New Roman"/>
                          <a:cs typeface="Times New Roman"/>
                        </a:rPr>
                        <a:t>tận</a:t>
                      </a:r>
                      <a:r>
                        <a:rPr lang="en-US" b="0" dirty="0" smtClean="0">
                          <a:latin typeface="Times New Roman"/>
                          <a:cs typeface="Times New Roman"/>
                        </a:rPr>
                        <a:t>) </a:t>
                      </a:r>
                      <a:r>
                        <a:rPr lang="en-US" b="0" dirty="0" err="1" smtClean="0">
                          <a:latin typeface="Times New Roman"/>
                          <a:cs typeface="Times New Roman"/>
                        </a:rPr>
                        <a:t>kèm</a:t>
                      </a:r>
                      <a:r>
                        <a:rPr lang="en-US" b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b="0" dirty="0" err="1" smtClean="0">
                          <a:latin typeface="Times New Roman"/>
                          <a:cs typeface="Times New Roman"/>
                        </a:rPr>
                        <a:t>theo</a:t>
                      </a:r>
                      <a:r>
                        <a:rPr lang="en-US" b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b="0" dirty="0" err="1" smtClean="0">
                          <a:latin typeface="Times New Roman"/>
                          <a:cs typeface="Times New Roman"/>
                        </a:rPr>
                        <a:t>tăng</a:t>
                      </a:r>
                      <a:r>
                        <a:rPr lang="en-US" b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b="0" dirty="0" err="1" smtClean="0">
                          <a:latin typeface="Times New Roman"/>
                          <a:cs typeface="Times New Roman"/>
                        </a:rPr>
                        <a:t>tiết</a:t>
                      </a:r>
                      <a:r>
                        <a:rPr lang="en-US" b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b="0" dirty="0" err="1" smtClean="0">
                          <a:latin typeface="Times New Roman"/>
                          <a:cs typeface="Times New Roman"/>
                        </a:rPr>
                        <a:t>dịch</a:t>
                      </a:r>
                      <a:r>
                        <a:rPr lang="en-US" b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b="0" dirty="0" err="1" smtClean="0">
                          <a:latin typeface="Times New Roman"/>
                          <a:cs typeface="Times New Roman"/>
                        </a:rPr>
                        <a:t>trong</a:t>
                      </a:r>
                      <a:r>
                        <a:rPr lang="en-US" b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b="0" dirty="0" err="1" smtClean="0">
                          <a:latin typeface="Times New Roman"/>
                          <a:cs typeface="Times New Roman"/>
                        </a:rPr>
                        <a:t>Phế</a:t>
                      </a:r>
                      <a:r>
                        <a:rPr lang="en-US" b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b="0" dirty="0" err="1" smtClean="0">
                          <a:latin typeface="Times New Roman"/>
                          <a:cs typeface="Times New Roman"/>
                        </a:rPr>
                        <a:t>nang</a:t>
                      </a:r>
                      <a:r>
                        <a:rPr lang="en-US" b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b="0" dirty="0" err="1" smtClean="0">
                          <a:latin typeface="Times New Roman"/>
                          <a:cs typeface="Times New Roman"/>
                        </a:rPr>
                        <a:t>gây</a:t>
                      </a:r>
                      <a:r>
                        <a:rPr lang="en-US" b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b="0" dirty="0" err="1" smtClean="0">
                          <a:latin typeface="Times New Roman"/>
                          <a:cs typeface="Times New Roman"/>
                        </a:rPr>
                        <a:t>ra</a:t>
                      </a:r>
                      <a:r>
                        <a:rPr lang="en-US" b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b="0" dirty="0" err="1" smtClean="0">
                          <a:latin typeface="Times New Roman"/>
                          <a:cs typeface="Times New Roman"/>
                        </a:rPr>
                        <a:t>đông</a:t>
                      </a:r>
                      <a:r>
                        <a:rPr lang="en-US" b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b="0" dirty="0" err="1" smtClean="0">
                          <a:latin typeface="Times New Roman"/>
                          <a:cs typeface="Times New Roman"/>
                        </a:rPr>
                        <a:t>đặc</a:t>
                      </a:r>
                      <a:r>
                        <a:rPr lang="en-US" b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b="0" dirty="0" err="1" smtClean="0">
                          <a:latin typeface="Times New Roman"/>
                          <a:cs typeface="Times New Roman"/>
                        </a:rPr>
                        <a:t>nhu</a:t>
                      </a:r>
                      <a:r>
                        <a:rPr lang="en-US" b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b="0" dirty="0" err="1" smtClean="0">
                          <a:latin typeface="Times New Roman"/>
                          <a:cs typeface="Times New Roman"/>
                        </a:rPr>
                        <a:t>mô</a:t>
                      </a:r>
                      <a:r>
                        <a:rPr lang="en-US" b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b="0" dirty="0" err="1" smtClean="0">
                          <a:latin typeface="Times New Roman"/>
                          <a:cs typeface="Times New Roman"/>
                        </a:rPr>
                        <a:t>phổi</a:t>
                      </a:r>
                      <a:endParaRPr lang="en-US" b="0" dirty="0" smtClean="0">
                        <a:latin typeface="Times New Roman"/>
                        <a:cs typeface="Times New Roman"/>
                      </a:endParaRPr>
                    </a:p>
                    <a:p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Có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tổn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thương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đồng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nhất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ở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một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thuỳ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và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trải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 qua 3 </a:t>
                      </a:r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giai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đoạn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Xung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huyết</a:t>
                      </a:r>
                      <a:endParaRPr lang="en-US" dirty="0" smtClean="0">
                        <a:latin typeface="Times New Roman"/>
                        <a:cs typeface="Times New Roman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Can </a:t>
                      </a:r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hoá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đỏ</a:t>
                      </a:r>
                      <a:endParaRPr lang="en-US" dirty="0" smtClean="0">
                        <a:latin typeface="Times New Roman"/>
                        <a:cs typeface="Times New Roman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Can </a:t>
                      </a:r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hoá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xám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Tổn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thương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rải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rác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cả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hai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phổi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xen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lẫn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vùng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phổi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lành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ở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cả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phế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quản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và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phế</a:t>
                      </a: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dirty="0" err="1" smtClean="0">
                          <a:latin typeface="Times New Roman"/>
                          <a:cs typeface="Times New Roman"/>
                        </a:rPr>
                        <a:t>nang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4030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/>
                <a:cs typeface="Times New Roman"/>
              </a:rPr>
              <a:t>II.Nguyên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nhân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0" dirty="0" err="1">
                <a:latin typeface="Times New Roman"/>
                <a:cs typeface="Times New Roman"/>
              </a:rPr>
              <a:t>Thường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là</a:t>
            </a:r>
            <a:r>
              <a:rPr lang="en-US" b="0" dirty="0">
                <a:latin typeface="Times New Roman"/>
                <a:cs typeface="Times New Roman"/>
              </a:rPr>
              <a:t> do vi </a:t>
            </a:r>
            <a:r>
              <a:rPr lang="en-US" b="0" dirty="0" err="1">
                <a:latin typeface="Times New Roman"/>
                <a:cs typeface="Times New Roman"/>
              </a:rPr>
              <a:t>trùng</a:t>
            </a:r>
            <a:r>
              <a:rPr lang="en-US" b="0" dirty="0">
                <a:latin typeface="Times New Roman"/>
                <a:cs typeface="Times New Roman"/>
              </a:rPr>
              <a:t>, virus, </a:t>
            </a:r>
            <a:r>
              <a:rPr lang="en-US" b="0" dirty="0" err="1">
                <a:latin typeface="Times New Roman"/>
                <a:cs typeface="Times New Roman"/>
              </a:rPr>
              <a:t>ký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sinh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trùng</a:t>
            </a:r>
            <a:r>
              <a:rPr lang="en-US" b="0" dirty="0">
                <a:latin typeface="Times New Roman"/>
                <a:cs typeface="Times New Roman"/>
              </a:rPr>
              <a:t>. </a:t>
            </a:r>
          </a:p>
          <a:p>
            <a:r>
              <a:rPr lang="en-US" b="0" dirty="0" err="1">
                <a:latin typeface="Times New Roman"/>
                <a:cs typeface="Times New Roman"/>
              </a:rPr>
              <a:t>Có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thể</a:t>
            </a:r>
            <a:r>
              <a:rPr lang="en-US" b="0" dirty="0">
                <a:latin typeface="Times New Roman"/>
                <a:cs typeface="Times New Roman"/>
              </a:rPr>
              <a:t> do </a:t>
            </a:r>
            <a:r>
              <a:rPr lang="en-US" b="0" dirty="0" err="1">
                <a:latin typeface="Times New Roman"/>
                <a:cs typeface="Times New Roman"/>
              </a:rPr>
              <a:t>biến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chứng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từ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bệnh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sởi</a:t>
            </a:r>
            <a:r>
              <a:rPr lang="en-US" b="0" dirty="0">
                <a:latin typeface="Times New Roman"/>
                <a:cs typeface="Times New Roman"/>
              </a:rPr>
              <a:t>, ho </a:t>
            </a:r>
            <a:r>
              <a:rPr lang="en-US" b="0" dirty="0" err="1">
                <a:latin typeface="Times New Roman"/>
                <a:cs typeface="Times New Roman"/>
              </a:rPr>
              <a:t>gà</a:t>
            </a:r>
            <a:r>
              <a:rPr lang="en-US" b="0" dirty="0">
                <a:latin typeface="Times New Roman"/>
                <a:cs typeface="Times New Roman"/>
              </a:rPr>
              <a:t>, </a:t>
            </a:r>
            <a:r>
              <a:rPr lang="en-US" b="0" dirty="0" err="1">
                <a:latin typeface="Times New Roman"/>
                <a:cs typeface="Times New Roman"/>
              </a:rPr>
              <a:t>cúm</a:t>
            </a:r>
            <a:r>
              <a:rPr lang="en-US" b="0" dirty="0">
                <a:latin typeface="Times New Roman"/>
                <a:cs typeface="Times New Roman"/>
              </a:rPr>
              <a:t>, </a:t>
            </a:r>
            <a:r>
              <a:rPr lang="en-US" b="0" dirty="0" err="1">
                <a:latin typeface="Times New Roman"/>
                <a:cs typeface="Times New Roman"/>
              </a:rPr>
              <a:t>viêm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phế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quản</a:t>
            </a:r>
            <a:r>
              <a:rPr lang="en-US" b="0" dirty="0">
                <a:latin typeface="Times New Roman"/>
                <a:cs typeface="Times New Roman"/>
              </a:rPr>
              <a:t>, hen, </a:t>
            </a:r>
            <a:r>
              <a:rPr lang="en-US" b="0" dirty="0" err="1">
                <a:latin typeface="Times New Roman"/>
                <a:cs typeface="Times New Roman"/>
              </a:rPr>
              <a:t>bệnh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đường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hô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hấp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trên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như</a:t>
            </a:r>
            <a:r>
              <a:rPr lang="en-US" b="0" dirty="0">
                <a:latin typeface="Times New Roman"/>
                <a:cs typeface="Times New Roman"/>
              </a:rPr>
              <a:t>: </a:t>
            </a:r>
            <a:r>
              <a:rPr lang="en-US" b="0" dirty="0" err="1">
                <a:latin typeface="Times New Roman"/>
                <a:cs typeface="Times New Roman"/>
              </a:rPr>
              <a:t>viêm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họng</a:t>
            </a:r>
            <a:r>
              <a:rPr lang="en-US" b="0" dirty="0">
                <a:latin typeface="Times New Roman"/>
                <a:cs typeface="Times New Roman"/>
              </a:rPr>
              <a:t>, </a:t>
            </a:r>
            <a:r>
              <a:rPr lang="en-US" b="0" dirty="0" err="1">
                <a:latin typeface="Times New Roman"/>
                <a:cs typeface="Times New Roman"/>
              </a:rPr>
              <a:t>nhiệt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miệng</a:t>
            </a:r>
            <a:r>
              <a:rPr lang="en-US" b="0" dirty="0">
                <a:latin typeface="Times New Roman"/>
                <a:cs typeface="Times New Roman"/>
              </a:rPr>
              <a:t>, </a:t>
            </a:r>
            <a:r>
              <a:rPr lang="en-US" b="0" dirty="0" err="1">
                <a:latin typeface="Times New Roman"/>
                <a:cs typeface="Times New Roman"/>
              </a:rPr>
              <a:t>viêm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amidan</a:t>
            </a:r>
            <a:r>
              <a:rPr lang="en-US" b="0" dirty="0">
                <a:latin typeface="Times New Roman"/>
                <a:cs typeface="Times New Roman"/>
              </a:rPr>
              <a:t>, </a:t>
            </a:r>
            <a:r>
              <a:rPr lang="en-US" b="0" dirty="0" err="1">
                <a:latin typeface="Times New Roman"/>
                <a:cs typeface="Times New Roman"/>
              </a:rPr>
              <a:t>viêm</a:t>
            </a:r>
            <a:r>
              <a:rPr lang="en-US" b="0" dirty="0">
                <a:latin typeface="Times New Roman"/>
                <a:cs typeface="Times New Roman"/>
              </a:rPr>
              <a:t> </a:t>
            </a:r>
            <a:r>
              <a:rPr lang="en-US" b="0" dirty="0" err="1">
                <a:latin typeface="Times New Roman"/>
                <a:cs typeface="Times New Roman"/>
              </a:rPr>
              <a:t>xoang</a:t>
            </a:r>
            <a:r>
              <a:rPr lang="en-US" b="0" dirty="0">
                <a:latin typeface="Times New Roman"/>
                <a:cs typeface="Times New Roman"/>
              </a:rPr>
              <a:t> </a:t>
            </a:r>
          </a:p>
        </p:txBody>
      </p:sp>
      <p:pic>
        <p:nvPicPr>
          <p:cNvPr id="4" name="Picture 3" descr="1429495489_dtu-bieutuo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737" y="-15299"/>
            <a:ext cx="1905000" cy="1714500"/>
          </a:xfrm>
          <a:prstGeom prst="rect">
            <a:avLst/>
          </a:prstGeom>
        </p:spPr>
      </p:pic>
      <p:pic>
        <p:nvPicPr>
          <p:cNvPr id="5" name="Picture 4" descr="hut TL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03" y="4127142"/>
            <a:ext cx="3505200" cy="2324100"/>
          </a:xfrm>
          <a:prstGeom prst="rect">
            <a:avLst/>
          </a:prstGeom>
        </p:spPr>
      </p:pic>
      <p:pic>
        <p:nvPicPr>
          <p:cNvPr id="6" name="Picture 5" descr="ô nhiễm MT 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27142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628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0849088"/>
              </p:ext>
            </p:extLst>
          </p:nvPr>
        </p:nvGraphicFramePr>
        <p:xfrm>
          <a:off x="0" y="1203902"/>
          <a:ext cx="9144000" cy="4464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38261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imes New Roman"/>
                          <a:cs typeface="Times New Roman"/>
                        </a:rPr>
                        <a:t>Loại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Times New Roman"/>
                          <a:cs typeface="Times New Roman"/>
                        </a:rPr>
                        <a:t>Nguyên</a:t>
                      </a: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cs typeface="Times New Roman"/>
                        </a:rPr>
                        <a:t>nhân</a:t>
                      </a: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 vi </a:t>
                      </a:r>
                      <a:r>
                        <a:rPr lang="en-US" sz="2000" dirty="0" err="1" smtClean="0">
                          <a:latin typeface="Times New Roman"/>
                          <a:cs typeface="Times New Roman"/>
                        </a:rPr>
                        <a:t>sinh</a:t>
                      </a:r>
                      <a:endParaRPr lang="en-US" sz="2000" dirty="0" smtClean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1559885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/>
                          <a:cs typeface="Times New Roman"/>
                        </a:rPr>
                        <a:t>Viêm</a:t>
                      </a: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cs typeface="Times New Roman"/>
                        </a:rPr>
                        <a:t>phổi</a:t>
                      </a: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cs typeface="Times New Roman"/>
                        </a:rPr>
                        <a:t>mắc</a:t>
                      </a: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cs typeface="Times New Roman"/>
                        </a:rPr>
                        <a:t>tại</a:t>
                      </a: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cs typeface="Times New Roman"/>
                        </a:rPr>
                        <a:t>cộng</a:t>
                      </a: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cs typeface="Times New Roman"/>
                        </a:rPr>
                        <a:t>đồng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Streptococcus pneumonia</a:t>
                      </a:r>
                    </a:p>
                    <a:p>
                      <a:r>
                        <a:rPr lang="en-US" sz="2000" dirty="0" err="1" smtClean="0">
                          <a:latin typeface="Times New Roman"/>
                          <a:cs typeface="Times New Roman"/>
                        </a:rPr>
                        <a:t>Haemophilus</a:t>
                      </a: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cs typeface="Times New Roman"/>
                        </a:rPr>
                        <a:t>influenzae</a:t>
                      </a:r>
                      <a:endParaRPr lang="en-US" sz="2000" dirty="0" smtClean="0">
                        <a:latin typeface="Times New Roman"/>
                        <a:cs typeface="Times New Roman"/>
                      </a:endParaRPr>
                    </a:p>
                    <a:p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Mycoplasma pneumonia </a:t>
                      </a:r>
                    </a:p>
                    <a:p>
                      <a:r>
                        <a:rPr lang="en-US" sz="2000" dirty="0" err="1" smtClean="0">
                          <a:latin typeface="Times New Roman"/>
                          <a:cs typeface="Times New Roman"/>
                        </a:rPr>
                        <a:t>Legionnella</a:t>
                      </a: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cs typeface="Times New Roman"/>
                        </a:rPr>
                        <a:t>pneumophila</a:t>
                      </a:r>
                      <a:endParaRPr lang="en-US" sz="2000" dirty="0" smtClean="0">
                        <a:latin typeface="Times New Roman"/>
                        <a:cs typeface="Times New Roman"/>
                      </a:endParaRPr>
                    </a:p>
                    <a:p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Virus </a:t>
                      </a:r>
                      <a:r>
                        <a:rPr lang="en-US" sz="2000" dirty="0" err="1" smtClean="0">
                          <a:latin typeface="Times New Roman"/>
                          <a:cs typeface="Times New Roman"/>
                        </a:rPr>
                        <a:t>cúm</a:t>
                      </a: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 A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1265567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/>
                          <a:cs typeface="Times New Roman"/>
                        </a:rPr>
                        <a:t>Viêm</a:t>
                      </a: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cs typeface="Times New Roman"/>
                        </a:rPr>
                        <a:t>phổi</a:t>
                      </a: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cs typeface="Times New Roman"/>
                        </a:rPr>
                        <a:t>mắc</a:t>
                      </a: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cs typeface="Times New Roman"/>
                        </a:rPr>
                        <a:t>tại</a:t>
                      </a: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cs typeface="Times New Roman"/>
                        </a:rPr>
                        <a:t>bệnh</a:t>
                      </a: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cs typeface="Times New Roman"/>
                        </a:rPr>
                        <a:t>viện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Vi </a:t>
                      </a:r>
                      <a:r>
                        <a:rPr lang="en-US" sz="2000" dirty="0" err="1" smtClean="0">
                          <a:latin typeface="Times New Roman"/>
                          <a:cs typeface="Times New Roman"/>
                        </a:rPr>
                        <a:t>khuẩn</a:t>
                      </a: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 Gram </a:t>
                      </a:r>
                      <a:r>
                        <a:rPr lang="en-US" sz="2000" dirty="0" err="1" smtClean="0">
                          <a:latin typeface="Times New Roman"/>
                          <a:cs typeface="Times New Roman"/>
                        </a:rPr>
                        <a:t>âm</a:t>
                      </a: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 (E.</a:t>
                      </a:r>
                      <a:r>
                        <a:rPr lang="en-US" sz="2000" baseline="0" dirty="0" smtClean="0">
                          <a:latin typeface="Times New Roman"/>
                          <a:cs typeface="Times New Roman"/>
                        </a:rPr>
                        <a:t> coli, </a:t>
                      </a:r>
                      <a:r>
                        <a:rPr lang="en-US" sz="2000" baseline="0" dirty="0" err="1" smtClean="0">
                          <a:latin typeface="Times New Roman"/>
                          <a:cs typeface="Times New Roman"/>
                        </a:rPr>
                        <a:t>Klesiella,Pseudomona</a:t>
                      </a:r>
                      <a:r>
                        <a:rPr lang="en-US" sz="2000" baseline="0" dirty="0" smtClean="0">
                          <a:latin typeface="Times New Roman"/>
                          <a:cs typeface="Times New Roman"/>
                        </a:rPr>
                        <a:t>, Proteus spp.)</a:t>
                      </a:r>
                    </a:p>
                    <a:p>
                      <a:r>
                        <a:rPr lang="en-US" sz="2000" baseline="0" dirty="0" smtClean="0">
                          <a:latin typeface="Times New Roman"/>
                          <a:cs typeface="Times New Roman"/>
                        </a:rPr>
                        <a:t>S. </a:t>
                      </a:r>
                      <a:r>
                        <a:rPr lang="en-US" sz="2000" baseline="0" dirty="0" err="1" smtClean="0">
                          <a:latin typeface="Times New Roman"/>
                          <a:cs typeface="Times New Roman"/>
                        </a:rPr>
                        <a:t>Aureus</a:t>
                      </a:r>
                      <a:endParaRPr lang="en-US" sz="2000" baseline="0" dirty="0" smtClean="0">
                        <a:latin typeface="Times New Roman"/>
                        <a:cs typeface="Times New Roman"/>
                      </a:endParaRPr>
                    </a:p>
                    <a:p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Vi </a:t>
                      </a:r>
                      <a:r>
                        <a:rPr lang="en-US" sz="2000" dirty="0" err="1" smtClean="0">
                          <a:latin typeface="Times New Roman"/>
                          <a:cs typeface="Times New Roman"/>
                        </a:rPr>
                        <a:t>khuẩn</a:t>
                      </a: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cs typeface="Times New Roman"/>
                        </a:rPr>
                        <a:t>yếm</a:t>
                      </a: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cs typeface="Times New Roman"/>
                        </a:rPr>
                        <a:t>khí</a:t>
                      </a: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cs typeface="Times New Roman"/>
                        </a:rPr>
                        <a:t>tại</a:t>
                      </a: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cs typeface="Times New Roman"/>
                        </a:rPr>
                        <a:t>miệng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1141751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/>
                          <a:cs typeface="Times New Roman"/>
                        </a:rPr>
                        <a:t>Viêm</a:t>
                      </a: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cs typeface="Times New Roman"/>
                        </a:rPr>
                        <a:t>phổi</a:t>
                      </a: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 do </a:t>
                      </a:r>
                      <a:r>
                        <a:rPr lang="en-US" sz="2000" dirty="0" err="1" smtClean="0">
                          <a:latin typeface="Times New Roman"/>
                          <a:cs typeface="Times New Roman"/>
                        </a:rPr>
                        <a:t>nhiễm</a:t>
                      </a: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cs typeface="Times New Roman"/>
                        </a:rPr>
                        <a:t>trùng</a:t>
                      </a: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cs typeface="Times New Roman"/>
                        </a:rPr>
                        <a:t>cơ</a:t>
                      </a: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cs typeface="Times New Roman"/>
                        </a:rPr>
                        <a:t>hội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/>
                          <a:cs typeface="Times New Roman"/>
                        </a:rPr>
                        <a:t>Pneumocytis</a:t>
                      </a: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cs typeface="Times New Roman"/>
                        </a:rPr>
                        <a:t>cariniin</a:t>
                      </a: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 (</a:t>
                      </a:r>
                      <a:r>
                        <a:rPr lang="en-US" sz="2000" dirty="0" err="1" smtClean="0">
                          <a:latin typeface="Times New Roman"/>
                          <a:cs typeface="Times New Roman"/>
                        </a:rPr>
                        <a:t>gặp</a:t>
                      </a: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cs typeface="Times New Roman"/>
                        </a:rPr>
                        <a:t>trong</a:t>
                      </a: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 AIDS)</a:t>
                      </a:r>
                    </a:p>
                    <a:p>
                      <a:r>
                        <a:rPr lang="en-US" sz="2000" dirty="0" err="1" smtClean="0">
                          <a:latin typeface="Times New Roman"/>
                          <a:cs typeface="Times New Roman"/>
                        </a:rPr>
                        <a:t>Aspergillus</a:t>
                      </a: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latin typeface="Times New Roman"/>
                          <a:cs typeface="Times New Roman"/>
                        </a:rPr>
                        <a:t>fumigatus</a:t>
                      </a:r>
                      <a:endParaRPr lang="en-US" sz="2000" dirty="0" smtClean="0">
                        <a:latin typeface="Times New Roman"/>
                        <a:cs typeface="Times New Roman"/>
                      </a:endParaRPr>
                    </a:p>
                    <a:p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Candida</a:t>
                      </a:r>
                      <a:endParaRPr lang="en-US" sz="2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 descr="1429495489_dtu-bieutuo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183" y="-15299"/>
            <a:ext cx="1454553" cy="130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57424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1. </a:t>
            </a:r>
            <a:r>
              <a:rPr lang="en-US" dirty="0" err="1" smtClean="0">
                <a:latin typeface="Times New Roman"/>
                <a:cs typeface="Times New Roman"/>
              </a:rPr>
              <a:t>Điều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kiện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thuận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lợi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99200"/>
            <a:ext cx="8382000" cy="4625399"/>
          </a:xfrm>
        </p:spPr>
        <p:txBody>
          <a:bodyPr/>
          <a:lstStyle/>
          <a:p>
            <a:r>
              <a:rPr lang="en-US" b="0" dirty="0" err="1" smtClean="0">
                <a:latin typeface="Times New Roman"/>
                <a:cs typeface="Times New Roman"/>
              </a:rPr>
              <a:t>Thời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tiết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lạnh</a:t>
            </a:r>
            <a:r>
              <a:rPr lang="en-US" b="0" dirty="0" smtClean="0">
                <a:latin typeface="Times New Roman"/>
                <a:cs typeface="Times New Roman"/>
              </a:rPr>
              <a:t>, </a:t>
            </a:r>
            <a:r>
              <a:rPr lang="en-US" b="0" dirty="0" err="1" smtClean="0">
                <a:latin typeface="Times New Roman"/>
                <a:cs typeface="Times New Roman"/>
              </a:rPr>
              <a:t>nhiễm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lạnh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đột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ngột</a:t>
            </a:r>
            <a:endParaRPr lang="en-US" b="0" dirty="0" smtClean="0">
              <a:latin typeface="Times New Roman"/>
              <a:cs typeface="Times New Roman"/>
            </a:endParaRPr>
          </a:p>
          <a:p>
            <a:r>
              <a:rPr lang="en-US" b="0" dirty="0" err="1" smtClean="0">
                <a:latin typeface="Times New Roman"/>
                <a:cs typeface="Times New Roman"/>
              </a:rPr>
              <a:t>Sau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khi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bị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cúm</a:t>
            </a:r>
            <a:r>
              <a:rPr lang="en-US" b="0" dirty="0" smtClean="0">
                <a:latin typeface="Times New Roman"/>
                <a:cs typeface="Times New Roman"/>
              </a:rPr>
              <a:t>, </a:t>
            </a:r>
            <a:r>
              <a:rPr lang="en-US" b="0" dirty="0" err="1" smtClean="0">
                <a:latin typeface="Times New Roman"/>
                <a:cs typeface="Times New Roman"/>
              </a:rPr>
              <a:t>sởi</a:t>
            </a:r>
            <a:r>
              <a:rPr lang="en-US" b="0" dirty="0" smtClean="0">
                <a:latin typeface="Times New Roman"/>
                <a:cs typeface="Times New Roman"/>
              </a:rPr>
              <a:t>, </a:t>
            </a:r>
            <a:r>
              <a:rPr lang="en-US" b="0" dirty="0" err="1" smtClean="0">
                <a:latin typeface="Times New Roman"/>
                <a:cs typeface="Times New Roman"/>
              </a:rPr>
              <a:t>viêm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xoang</a:t>
            </a:r>
            <a:endParaRPr lang="en-US" b="0" dirty="0" smtClean="0">
              <a:latin typeface="Times New Roman"/>
              <a:cs typeface="Times New Roman"/>
            </a:endParaRPr>
          </a:p>
          <a:p>
            <a:r>
              <a:rPr lang="en-US" b="0" dirty="0" err="1" smtClean="0">
                <a:latin typeface="Times New Roman"/>
                <a:cs typeface="Times New Roman"/>
              </a:rPr>
              <a:t>Cơ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thể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suy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yếu</a:t>
            </a:r>
            <a:r>
              <a:rPr lang="en-US" b="0" dirty="0" smtClean="0">
                <a:latin typeface="Times New Roman"/>
                <a:cs typeface="Times New Roman"/>
              </a:rPr>
              <a:t>: </a:t>
            </a:r>
            <a:r>
              <a:rPr lang="en-US" b="0" dirty="0" err="1" smtClean="0">
                <a:latin typeface="Times New Roman"/>
                <a:cs typeface="Times New Roman"/>
              </a:rPr>
              <a:t>còi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xương</a:t>
            </a:r>
            <a:r>
              <a:rPr lang="en-US" b="0" dirty="0" smtClean="0">
                <a:latin typeface="Times New Roman"/>
                <a:cs typeface="Times New Roman"/>
              </a:rPr>
              <a:t>, </a:t>
            </a:r>
            <a:r>
              <a:rPr lang="en-US" b="0" dirty="0" err="1" smtClean="0">
                <a:latin typeface="Times New Roman"/>
                <a:cs typeface="Times New Roman"/>
              </a:rPr>
              <a:t>suy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dinh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dưỡng</a:t>
            </a:r>
            <a:r>
              <a:rPr lang="en-US" b="0" dirty="0" smtClean="0">
                <a:latin typeface="Times New Roman"/>
                <a:cs typeface="Times New Roman"/>
              </a:rPr>
              <a:t>, </a:t>
            </a:r>
            <a:r>
              <a:rPr lang="en-US" b="0" dirty="0" err="1" smtClean="0">
                <a:latin typeface="Times New Roman"/>
                <a:cs typeface="Times New Roman"/>
              </a:rPr>
              <a:t>người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già</a:t>
            </a:r>
            <a:endParaRPr lang="en-US" b="0" dirty="0" smtClean="0">
              <a:latin typeface="Times New Roman"/>
              <a:cs typeface="Times New Roman"/>
            </a:endParaRPr>
          </a:p>
          <a:p>
            <a:r>
              <a:rPr lang="en-US" b="0" dirty="0" err="1" smtClean="0">
                <a:latin typeface="Times New Roman"/>
                <a:cs typeface="Times New Roman"/>
              </a:rPr>
              <a:t>Ứ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đọng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phổi</a:t>
            </a:r>
            <a:r>
              <a:rPr lang="en-US" b="0" dirty="0" smtClean="0">
                <a:latin typeface="Times New Roman"/>
                <a:cs typeface="Times New Roman"/>
              </a:rPr>
              <a:t> do </a:t>
            </a:r>
            <a:r>
              <a:rPr lang="en-US" b="0" dirty="0" err="1" smtClean="0">
                <a:latin typeface="Times New Roman"/>
                <a:cs typeface="Times New Roman"/>
              </a:rPr>
              <a:t>nằm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lâu</a:t>
            </a:r>
            <a:r>
              <a:rPr lang="en-US" b="0" dirty="0" smtClean="0">
                <a:latin typeface="Times New Roman"/>
                <a:cs typeface="Times New Roman"/>
              </a:rPr>
              <a:t>: </a:t>
            </a:r>
            <a:r>
              <a:rPr lang="en-US" b="0" dirty="0" err="1" smtClean="0">
                <a:latin typeface="Times New Roman"/>
                <a:cs typeface="Times New Roman"/>
              </a:rPr>
              <a:t>hôn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mê</a:t>
            </a:r>
            <a:r>
              <a:rPr lang="en-US" b="0" dirty="0" smtClean="0">
                <a:latin typeface="Times New Roman"/>
                <a:cs typeface="Times New Roman"/>
              </a:rPr>
              <a:t>, tai </a:t>
            </a:r>
            <a:r>
              <a:rPr lang="en-US" b="0" dirty="0" err="1" smtClean="0">
                <a:latin typeface="Times New Roman"/>
                <a:cs typeface="Times New Roman"/>
              </a:rPr>
              <a:t>biến</a:t>
            </a:r>
            <a:r>
              <a:rPr lang="en-US" b="0" dirty="0" smtClean="0">
                <a:latin typeface="Times New Roman"/>
                <a:cs typeface="Times New Roman"/>
              </a:rPr>
              <a:t>,</a:t>
            </a:r>
            <a:r>
              <a:rPr lang="is-IS" b="0" dirty="0" smtClean="0">
                <a:latin typeface="Times New Roman"/>
                <a:cs typeface="Times New Roman"/>
              </a:rPr>
              <a:t>…</a:t>
            </a:r>
          </a:p>
          <a:p>
            <a:r>
              <a:rPr lang="en-US" b="0" dirty="0" smtClean="0">
                <a:latin typeface="Times New Roman"/>
                <a:cs typeface="Times New Roman"/>
              </a:rPr>
              <a:t>B</a:t>
            </a:r>
            <a:r>
              <a:rPr lang="is-IS" b="0" dirty="0" smtClean="0">
                <a:latin typeface="Times New Roman"/>
                <a:cs typeface="Times New Roman"/>
              </a:rPr>
              <a:t>iến dạng lồng ngực: GÙ,vẹo cột sống</a:t>
            </a:r>
          </a:p>
          <a:p>
            <a:r>
              <a:rPr lang="en-US" b="0" dirty="0" err="1" smtClean="0">
                <a:latin typeface="Times New Roman"/>
                <a:cs typeface="Times New Roman"/>
              </a:rPr>
              <a:t>Tắc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nghẽn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đường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hô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latin typeface="Times New Roman"/>
                <a:cs typeface="Times New Roman"/>
              </a:rPr>
              <a:t>hấp</a:t>
            </a:r>
            <a:endParaRPr lang="en-US" b="0" dirty="0" smtClean="0">
              <a:latin typeface="Times New Roman"/>
              <a:cs typeface="Times New Roman"/>
            </a:endParaRPr>
          </a:p>
        </p:txBody>
      </p:sp>
      <p:pic>
        <p:nvPicPr>
          <p:cNvPr id="4" name="Picture 3" descr="1429495489_dtu-bieutuo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737" y="-15299"/>
            <a:ext cx="1905000" cy="1714500"/>
          </a:xfrm>
          <a:prstGeom prst="rect">
            <a:avLst/>
          </a:prstGeom>
        </p:spPr>
      </p:pic>
      <p:pic>
        <p:nvPicPr>
          <p:cNvPr id="5" name="Picture 4" descr="VP-gù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9616"/>
            <a:ext cx="2075230" cy="1258383"/>
          </a:xfrm>
          <a:prstGeom prst="rect">
            <a:avLst/>
          </a:prstGeom>
        </p:spPr>
      </p:pic>
      <p:pic>
        <p:nvPicPr>
          <p:cNvPr id="6" name="Picture 5" descr="VP-vẹo cột số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522" y="5079433"/>
            <a:ext cx="3168216" cy="177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0664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/>
                <a:cs typeface="Times New Roman"/>
              </a:rPr>
              <a:t>Phân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loại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99200"/>
            <a:ext cx="8382000" cy="4625399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Theo </a:t>
            </a:r>
            <a:r>
              <a:rPr lang="en-US" dirty="0" err="1" smtClean="0">
                <a:latin typeface="Times New Roman"/>
                <a:cs typeface="Times New Roman"/>
              </a:rPr>
              <a:t>tổn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thương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giải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phẫu</a:t>
            </a:r>
            <a:r>
              <a:rPr lang="en-US" dirty="0" smtClean="0">
                <a:latin typeface="Times New Roman"/>
                <a:cs typeface="Times New Roman"/>
              </a:rPr>
              <a:t>: </a:t>
            </a:r>
            <a:r>
              <a:rPr lang="en-US" dirty="0" err="1" smtClean="0">
                <a:latin typeface="Times New Roman"/>
                <a:cs typeface="Times New Roman"/>
              </a:rPr>
              <a:t>Viêm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phổi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thuỳ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và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viêm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phế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quản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phổi</a:t>
            </a:r>
            <a:endParaRPr lang="en-US" dirty="0" smtClean="0">
              <a:latin typeface="Times New Roman"/>
              <a:cs typeface="Times New Roman"/>
            </a:endParaRPr>
          </a:p>
        </p:txBody>
      </p:sp>
      <p:pic>
        <p:nvPicPr>
          <p:cNvPr id="4" name="Picture 3" descr="1429495489_dtu-bieutuo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737" y="-15299"/>
            <a:ext cx="1905000" cy="1714500"/>
          </a:xfrm>
          <a:prstGeom prst="rect">
            <a:avLst/>
          </a:prstGeom>
        </p:spPr>
      </p:pic>
      <p:pic>
        <p:nvPicPr>
          <p:cNvPr id="5" name="Picture 4" descr="VP thuỳ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9857"/>
            <a:ext cx="5753012" cy="3355924"/>
          </a:xfrm>
          <a:prstGeom prst="rect">
            <a:avLst/>
          </a:prstGeom>
        </p:spPr>
      </p:pic>
      <p:pic>
        <p:nvPicPr>
          <p:cNvPr id="6" name="Picture 5" descr="VP- viêm phế quản phổi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225" y="2562606"/>
            <a:ext cx="3233155" cy="309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31901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05" y="1699200"/>
            <a:ext cx="8843725" cy="4625399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Theo </a:t>
            </a:r>
            <a:r>
              <a:rPr lang="en-US" dirty="0" err="1" smtClean="0">
                <a:latin typeface="Times New Roman"/>
                <a:cs typeface="Times New Roman"/>
              </a:rPr>
              <a:t>nguyên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nhân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gây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bệnh</a:t>
            </a:r>
            <a:r>
              <a:rPr lang="en-US" dirty="0" smtClean="0">
                <a:latin typeface="Times New Roman"/>
                <a:cs typeface="Times New Roman"/>
              </a:rPr>
              <a:t>: do </a:t>
            </a:r>
            <a:r>
              <a:rPr lang="en-US" dirty="0" err="1" smtClean="0">
                <a:latin typeface="Times New Roman"/>
                <a:cs typeface="Times New Roman"/>
              </a:rPr>
              <a:t>phế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cầu</a:t>
            </a:r>
            <a:r>
              <a:rPr lang="en-US" dirty="0" smtClean="0">
                <a:latin typeface="Times New Roman"/>
                <a:cs typeface="Times New Roman"/>
              </a:rPr>
              <a:t>, do </a:t>
            </a:r>
            <a:r>
              <a:rPr lang="en-US" dirty="0" err="1" smtClean="0">
                <a:latin typeface="Times New Roman"/>
                <a:cs typeface="Times New Roman"/>
              </a:rPr>
              <a:t>tụ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cầu</a:t>
            </a:r>
            <a:r>
              <a:rPr lang="en-US" dirty="0" smtClean="0">
                <a:latin typeface="Times New Roman"/>
                <a:cs typeface="Times New Roman"/>
              </a:rPr>
              <a:t>, do vi </a:t>
            </a:r>
            <a:r>
              <a:rPr lang="en-US" dirty="0" err="1" smtClean="0">
                <a:latin typeface="Times New Roman"/>
                <a:cs typeface="Times New Roman"/>
              </a:rPr>
              <a:t>khuẩn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kị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khí</a:t>
            </a:r>
            <a:r>
              <a:rPr lang="en-US" dirty="0" smtClean="0">
                <a:latin typeface="Times New Roman"/>
                <a:cs typeface="Times New Roman"/>
              </a:rPr>
              <a:t>, do vi </a:t>
            </a:r>
            <a:r>
              <a:rPr lang="en-US" dirty="0" err="1" smtClean="0">
                <a:latin typeface="Times New Roman"/>
                <a:cs typeface="Times New Roman"/>
              </a:rPr>
              <a:t>rus</a:t>
            </a:r>
            <a:r>
              <a:rPr lang="en-US" dirty="0" smtClean="0">
                <a:latin typeface="Times New Roman"/>
                <a:cs typeface="Times New Roman"/>
              </a:rPr>
              <a:t>,</a:t>
            </a:r>
            <a:r>
              <a:rPr lang="is-IS" dirty="0" smtClean="0">
                <a:latin typeface="Times New Roman"/>
                <a:cs typeface="Times New Roman"/>
              </a:rPr>
              <a:t>…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1429495489_dtu-bieutuo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737" y="-15299"/>
            <a:ext cx="1905000" cy="1714500"/>
          </a:xfrm>
          <a:prstGeom prst="rect">
            <a:avLst/>
          </a:prstGeom>
        </p:spPr>
      </p:pic>
      <p:pic>
        <p:nvPicPr>
          <p:cNvPr id="5" name="Picture 4" descr="viem-phoi-do-phe-cau-khuan-o-tre-em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15" y="2662122"/>
            <a:ext cx="3136852" cy="2358913"/>
          </a:xfrm>
          <a:prstGeom prst="rect">
            <a:avLst/>
          </a:prstGeom>
        </p:spPr>
      </p:pic>
      <p:pic>
        <p:nvPicPr>
          <p:cNvPr id="6" name="Picture 5" descr="VP do tụ cầu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557" y="2603704"/>
            <a:ext cx="2848737" cy="1944071"/>
          </a:xfrm>
          <a:prstGeom prst="rect">
            <a:avLst/>
          </a:prstGeom>
        </p:spPr>
      </p:pic>
      <p:pic>
        <p:nvPicPr>
          <p:cNvPr id="7" name="Picture 6" descr="viem-phoi dl vkr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471" y="4797908"/>
            <a:ext cx="3303355" cy="2060092"/>
          </a:xfrm>
          <a:prstGeom prst="rect">
            <a:avLst/>
          </a:prstGeom>
        </p:spPr>
      </p:pic>
      <p:pic>
        <p:nvPicPr>
          <p:cNvPr id="8" name="Picture 7" descr="VP do VKKK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0" t="6114" r="18060" b="15119"/>
          <a:stretch/>
        </p:blipFill>
        <p:spPr>
          <a:xfrm>
            <a:off x="0" y="4517177"/>
            <a:ext cx="2616396" cy="234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9340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60548"/>
            <a:ext cx="8382000" cy="4764051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Theo </a:t>
            </a:r>
            <a:r>
              <a:rPr lang="en-US" dirty="0" err="1" smtClean="0">
                <a:latin typeface="Times New Roman"/>
                <a:cs typeface="Times New Roman"/>
              </a:rPr>
              <a:t>biểu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hiện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lâm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sàng</a:t>
            </a:r>
            <a:r>
              <a:rPr lang="en-US" dirty="0" smtClean="0">
                <a:latin typeface="Times New Roman"/>
                <a:cs typeface="Times New Roman"/>
              </a:rPr>
              <a:t>: </a:t>
            </a:r>
            <a:r>
              <a:rPr lang="en-US" dirty="0" err="1" smtClean="0">
                <a:latin typeface="Times New Roman"/>
                <a:cs typeface="Times New Roman"/>
              </a:rPr>
              <a:t>điển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hình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và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không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điển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hình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1429495489_dtu-bieutuo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737" y="-15299"/>
            <a:ext cx="1905000" cy="1714500"/>
          </a:xfrm>
          <a:prstGeom prst="rect">
            <a:avLst/>
          </a:prstGeom>
        </p:spPr>
      </p:pic>
      <p:pic>
        <p:nvPicPr>
          <p:cNvPr id="5" name="Picture 4" descr="viemphoidienhinh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7503"/>
            <a:ext cx="3602631" cy="3920497"/>
          </a:xfrm>
          <a:prstGeom prst="rect">
            <a:avLst/>
          </a:prstGeom>
        </p:spPr>
      </p:pic>
      <p:pic>
        <p:nvPicPr>
          <p:cNvPr id="6" name="Picture 5" descr="VP không điển hình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347" y="2937502"/>
            <a:ext cx="3264607" cy="392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37632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VIÊM PHỔI&amp;quot;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74&quot;/&gt;&lt;/object&gt;&lt;object type=&quot;3&quot; unique_id=&quot;10005&quot;&gt;&lt;property id=&quot;20148&quot; value=&quot;5&quot;/&gt;&lt;property id=&quot;20300&quot; value=&quot;Slide 3 - &amp;quot;I. Định nghĩa&amp;quot;&quot;/&gt;&lt;property id=&quot;20307&quot; value=&quot;257&quot;/&gt;&lt;/object&gt;&lt;object type=&quot;3&quot; unique_id=&quot;10006&quot;&gt;&lt;property id=&quot;20148&quot; value=&quot;5&quot;/&gt;&lt;property id=&quot;20300&quot; value=&quot;Slide 4 - &amp;quot;II.Nguyên nhân&amp;quot;&quot;/&gt;&lt;property id=&quot;20307&quot; value=&quot;258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 - &amp;quot;1. Điều kiện thuận lợi&amp;quot;&quot;/&gt;&lt;property id=&quot;20307&quot; value=&quot;260&quot;/&gt;&lt;/object&gt;&lt;object type=&quot;3&quot; unique_id=&quot;10009&quot;&gt;&lt;property id=&quot;20148&quot; value=&quot;5&quot;/&gt;&lt;property id=&quot;20300&quot; value=&quot;Slide 7 - &amp;quot;Phân loại&amp;quot;&quot;/&gt;&lt;property id=&quot;20307&quot; value=&quot;261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64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 - &amp;quot;2. Sinh lý bệnh của viêm phổi &amp;quot;&quot;/&gt;&lt;property id=&quot;20307&quot; value=&quot;259&quot;/&gt;&lt;/object&gt;&lt;object type=&quot;3&quot; unique_id=&quot;10014&quot;&gt;&lt;property id=&quot;20148&quot; value=&quot;5&quot;/&gt;&lt;property id=&quot;20300&quot; value=&quot;Slide 12 - &amp;quot;III. Triệu Chứng&amp;quot;&quot;/&gt;&lt;property id=&quot;20307&quot; value=&quot;266&quot;/&gt;&lt;/object&gt;&lt;object type=&quot;3&quot; unique_id=&quot;10015&quot;&gt;&lt;property id=&quot;20148&quot; value=&quot;5&quot;/&gt;&lt;property id=&quot;20300&quot; value=&quot;Slide 13 - &amp;quot;CẬN LÂM SÀNG&amp;quot;&quot;/&gt;&lt;property id=&quot;20307&quot; value=&quot;267&quot;/&gt;&lt;/object&gt;&lt;object type=&quot;3&quot; unique_id=&quot;10016&quot;&gt;&lt;property id=&quot;20148&quot; value=&quot;5&quot;/&gt;&lt;property id=&quot;20300&quot; value=&quot;Slide 14 - &amp;quot;CẬN LÂM SÀNG&amp;quot;&quot;/&gt;&lt;property id=&quot;20307&quot; value=&quot;268&quot;/&gt;&lt;/object&gt;&lt;object type=&quot;3&quot; unique_id=&quot;10017&quot;&gt;&lt;property id=&quot;20148&quot; value=&quot;5&quot;/&gt;&lt;property id=&quot;20300&quot; value=&quot;Slide 15 - &amp;quot;CẬN LÂM SÀNG&amp;quot;&quot;/&gt;&lt;property id=&quot;20307&quot; value=&quot;269&quot;/&gt;&lt;/object&gt;&lt;object type=&quot;3&quot; unique_id=&quot;10018&quot;&gt;&lt;property id=&quot;20148&quot; value=&quot;5&quot;/&gt;&lt;property id=&quot;20300&quot; value=&quot;Slide 16 - &amp;quot;IV. Tiến triển và Biến chứng&amp;quot;&quot;/&gt;&lt;property id=&quot;20307&quot; value=&quot;270&quot;/&gt;&lt;/object&gt;&lt;object type=&quot;3&quot; unique_id=&quot;10019&quot;&gt;&lt;property id=&quot;20148&quot; value=&quot;5&quot;/&gt;&lt;property id=&quot;20300&quot; value=&quot;Slide 17 - &amp;quot;V. Điều trị&amp;quot;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2&quot;/&gt;&lt;/object&gt;&lt;object type=&quot;3&quot; unique_id=&quot;10021&quot;&gt;&lt;property id=&quot;20148&quot; value=&quot;5&quot;/&gt;&lt;property id=&quot;20300&quot; value=&quot;Slide 19&quot;/&gt;&lt;property id=&quot;20307&quot; value=&quot;273&quot;/&gt;&lt;/object&gt;&lt;/object&gt;&lt;object type=&quot;8&quot; unique_id=&quot;10042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575TGp_happiness_light">
  <a:themeElements>
    <a:clrScheme name="300TGp_natural_light 2">
      <a:dk1>
        <a:srgbClr val="000000"/>
      </a:dk1>
      <a:lt1>
        <a:srgbClr val="FFFFFF"/>
      </a:lt1>
      <a:dk2>
        <a:srgbClr val="1A578E"/>
      </a:dk2>
      <a:lt2>
        <a:srgbClr val="C0C0C0"/>
      </a:lt2>
      <a:accent1>
        <a:srgbClr val="5EB52D"/>
      </a:accent1>
      <a:accent2>
        <a:srgbClr val="F26D00"/>
      </a:accent2>
      <a:accent3>
        <a:srgbClr val="FFFFFF"/>
      </a:accent3>
      <a:accent4>
        <a:srgbClr val="000000"/>
      </a:accent4>
      <a:accent5>
        <a:srgbClr val="B6D7AD"/>
      </a:accent5>
      <a:accent6>
        <a:srgbClr val="DB6200"/>
      </a:accent6>
      <a:hlink>
        <a:srgbClr val="5983D7"/>
      </a:hlink>
      <a:folHlink>
        <a:srgbClr val="AAAD25"/>
      </a:folHlink>
    </a:clrScheme>
    <a:fontScheme name="300TGp_natural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00TGp_natural_light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2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3">
        <a:dk1>
          <a:srgbClr val="000000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00000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575TGp_happiness_light.potx</Template>
  <TotalTime>2701</TotalTime>
  <Words>899</Words>
  <Application>Microsoft Office PowerPoint</Application>
  <PresentationFormat>On-screen Show (4:3)</PresentationFormat>
  <Paragraphs>103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575TGp_happiness_light</vt:lpstr>
      <vt:lpstr>VIÊM PHỔI</vt:lpstr>
      <vt:lpstr>PowerPoint Presentation</vt:lpstr>
      <vt:lpstr>I. Định nghĩa</vt:lpstr>
      <vt:lpstr>II.Nguyên nhân</vt:lpstr>
      <vt:lpstr>PowerPoint Presentation</vt:lpstr>
      <vt:lpstr>1. Điều kiện thuận lợi</vt:lpstr>
      <vt:lpstr>Phân loại</vt:lpstr>
      <vt:lpstr>PowerPoint Presentation</vt:lpstr>
      <vt:lpstr>PowerPoint Presentation</vt:lpstr>
      <vt:lpstr>PowerPoint Presentation</vt:lpstr>
      <vt:lpstr>2. Sinh lý bệnh của viêm phổi </vt:lpstr>
      <vt:lpstr>III. Triệu Chứng</vt:lpstr>
      <vt:lpstr>CẬN LÂM SÀNG</vt:lpstr>
      <vt:lpstr>CẬN LÂM SÀNG</vt:lpstr>
      <vt:lpstr>CẬN LÂM SÀNG</vt:lpstr>
      <vt:lpstr>IV. Tiến triển và Biến chứng</vt:lpstr>
      <vt:lpstr>V. Điều trị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VIÊM PHỔI</dc:title>
  <dc:creator>Nguyen</dc:creator>
  <cp:lastModifiedBy>AutoBVT</cp:lastModifiedBy>
  <cp:revision>25</cp:revision>
  <dcterms:created xsi:type="dcterms:W3CDTF">2018-05-04T12:41:04Z</dcterms:created>
  <dcterms:modified xsi:type="dcterms:W3CDTF">2018-05-11T08:29:42Z</dcterms:modified>
</cp:coreProperties>
</file>