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7"/>
  </p:notesMasterIdLst>
  <p:sldIdLst>
    <p:sldId id="267" r:id="rId2"/>
    <p:sldId id="268" r:id="rId3"/>
    <p:sldId id="265" r:id="rId4"/>
    <p:sldId id="266" r:id="rId5"/>
    <p:sldId id="280" r:id="rId6"/>
    <p:sldId id="269" r:id="rId7"/>
    <p:sldId id="270" r:id="rId8"/>
    <p:sldId id="271" r:id="rId9"/>
    <p:sldId id="273" r:id="rId10"/>
    <p:sldId id="281" r:id="rId11"/>
    <p:sldId id="274" r:id="rId12"/>
    <p:sldId id="282" r:id="rId13"/>
    <p:sldId id="275" r:id="rId14"/>
    <p:sldId id="276" r:id="rId15"/>
    <p:sldId id="277" r:id="rId16"/>
  </p:sldIdLst>
  <p:sldSz cx="9144000" cy="6858000" type="screen4x3"/>
  <p:notesSz cx="6858000" cy="9144000"/>
  <p:defaultTex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5907" autoAdjust="0"/>
  </p:normalViewPr>
  <p:slideViewPr>
    <p:cSldViewPr snapToGrid="0">
      <p:cViewPr>
        <p:scale>
          <a:sx n="70" d="100"/>
          <a:sy n="70" d="100"/>
        </p:scale>
        <p:origin x="-1374"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CD524-C929-417D-9581-E495CEADDAA7}" type="datetimeFigureOut">
              <a:rPr lang="en-US" smtClean="0"/>
              <a:pPr/>
              <a:t>2/19/2017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50524-175C-4BE1-A43D-5221526C7EB5}" type="slidenum">
              <a:rPr lang="en-US" smtClean="0"/>
              <a:pPr/>
              <a:t>‹#›</a:t>
            </a:fld>
            <a:endParaRPr lang="en-US"/>
          </a:p>
        </p:txBody>
      </p:sp>
    </p:spTree>
    <p:extLst>
      <p:ext uri="{BB962C8B-B14F-4D97-AF65-F5344CB8AC3E}">
        <p14:creationId xmlns:p14="http://schemas.microsoft.com/office/powerpoint/2010/main" val="292537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pPr/>
              <a:t>19/02/2017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420496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pPr/>
              <a:t>19/02/2017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68961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5" cy="5811839"/>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365126"/>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pPr/>
              <a:t>19/02/2017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09922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pPr/>
              <a:t>19/02/2017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21370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0"/>
            <a:ext cx="7886700" cy="2852737"/>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90" y="4589467"/>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72C20-897A-4209-AE00-DDF925F703F3}" type="datetimeFigureOut">
              <a:rPr lang="vi-VN" smtClean="0"/>
              <a:pPr/>
              <a:t>19/02/2017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02013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1"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1"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11672C20-897A-4209-AE00-DDF925F703F3}" type="datetimeFigureOut">
              <a:rPr lang="vi-VN" smtClean="0"/>
              <a:pPr/>
              <a:t>19/02/2017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96051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5"/>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5"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5" y="2505077"/>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3" y="2505077"/>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11672C20-897A-4209-AE00-DDF925F703F3}" type="datetimeFigureOut">
              <a:rPr lang="vi-VN" smtClean="0"/>
              <a:pPr/>
              <a:t>19/02/2017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199073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11672C20-897A-4209-AE00-DDF925F703F3}" type="datetimeFigureOut">
              <a:rPr lang="vi-VN" smtClean="0"/>
              <a:pPr/>
              <a:t>19/02/2017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33074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72C20-897A-4209-AE00-DDF925F703F3}" type="datetimeFigureOut">
              <a:rPr lang="vi-VN" smtClean="0"/>
              <a:pPr/>
              <a:t>19/02/2017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187375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77" cy="160020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5" y="987426"/>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4" y="2057401"/>
            <a:ext cx="294917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72C20-897A-4209-AE00-DDF925F703F3}" type="datetimeFigureOut">
              <a:rPr lang="vi-VN" smtClean="0"/>
              <a:pPr/>
              <a:t>19/02/2017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138725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77" cy="160020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5" y="987426"/>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4" y="2057401"/>
            <a:ext cx="294917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72C20-897A-4209-AE00-DDF925F703F3}" type="datetimeFigureOut">
              <a:rPr lang="vi-VN" smtClean="0"/>
              <a:pPr/>
              <a:t>19/02/2017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167619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4" y="365125"/>
            <a:ext cx="7886700" cy="1325563"/>
          </a:xfrm>
          <a:prstGeom prst="rect">
            <a:avLst/>
          </a:prstGeom>
        </p:spPr>
        <p:txBody>
          <a:bodyPr vert="horz" lIns="68580" tIns="34290" rIns="68580" bIns="3429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4" y="1825625"/>
            <a:ext cx="7886700" cy="4351339"/>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1" y="6356354"/>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11672C20-897A-4209-AE00-DDF925F703F3}" type="datetimeFigureOut">
              <a:rPr lang="vi-VN" smtClean="0"/>
              <a:pPr/>
              <a:t>19/02/2017</a:t>
            </a:fld>
            <a:endParaRPr lang="vi-VN"/>
          </a:p>
        </p:txBody>
      </p:sp>
      <p:sp>
        <p:nvSpPr>
          <p:cNvPr id="5" name="Footer Placeholder 4"/>
          <p:cNvSpPr>
            <a:spLocks noGrp="1"/>
          </p:cNvSpPr>
          <p:nvPr>
            <p:ph type="ftr" sz="quarter" idx="3"/>
          </p:nvPr>
        </p:nvSpPr>
        <p:spPr>
          <a:xfrm>
            <a:off x="3028954" y="6356354"/>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1" y="6356354"/>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930589F9-8326-4ABB-813E-2620A75BA18C}" type="slidenum">
              <a:rPr lang="vi-VN" smtClean="0"/>
              <a:pPr/>
              <a:t>‹#›</a:t>
            </a:fld>
            <a:endParaRPr lang="vi-VN"/>
          </a:p>
        </p:txBody>
      </p:sp>
    </p:spTree>
    <p:extLst>
      <p:ext uri="{BB962C8B-B14F-4D97-AF65-F5344CB8AC3E}">
        <p14:creationId xmlns:p14="http://schemas.microsoft.com/office/powerpoint/2010/main" val="35632818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518" y="1600265"/>
            <a:ext cx="8712968" cy="1731243"/>
          </a:xfrm>
          <a:prstGeom prst="rect">
            <a:avLst/>
          </a:prstGeom>
        </p:spPr>
        <p:txBody>
          <a:bodyPr wrap="square" lIns="68580" tIns="34290" rIns="68580" bIns="34290">
            <a:spAutoFit/>
          </a:bodyPr>
          <a:lstStyle/>
          <a:p>
            <a:pPr marL="0" lvl="1" algn="ctr"/>
            <a:r>
              <a:rPr lang="en-US" sz="5400" b="1" dirty="0" smtClean="0">
                <a:solidFill>
                  <a:srgbClr val="FF0000"/>
                </a:solidFill>
                <a:latin typeface="Times New Roman" pitchFamily="18" charset="0"/>
                <a:cs typeface="Times New Roman" pitchFamily="18" charset="0"/>
              </a:rPr>
              <a:t>TIÊU CHẢY VÀ TÁO BÓN</a:t>
            </a:r>
            <a:endParaRPr lang="en-US" sz="5400" dirty="0">
              <a:solidFill>
                <a:srgbClr val="FF0000"/>
              </a:solidFill>
              <a:latin typeface="Times New Roman" pitchFamily="18" charset="0"/>
              <a:cs typeface="Times New Roman" pitchFamily="18" charset="0"/>
            </a:endParaRPr>
          </a:p>
          <a:p>
            <a:pPr marL="257175" lvl="1" indent="-257175" algn="ctr">
              <a:buFont typeface="Wingdings" pitchFamily="2" charset="2"/>
              <a:buChar char="Ø"/>
            </a:pPr>
            <a:endParaRPr lang="en-US" sz="5400" dirty="0">
              <a:solidFill>
                <a:srgbClr val="FF0000"/>
              </a:solidFill>
              <a:latin typeface="Times New Roman" pitchFamily="18" charset="0"/>
              <a:cs typeface="Times New Roman" pitchFamily="18" charset="0"/>
            </a:endParaRPr>
          </a:p>
        </p:txBody>
      </p:sp>
      <p:pic>
        <p:nvPicPr>
          <p:cNvPr id="2050"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7200"/>
            <a:ext cx="914400" cy="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3" y="192214"/>
            <a:ext cx="837043" cy="707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 y="86258"/>
            <a:ext cx="13856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314857"/>
            <a:ext cx="9144000"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2735792" y="280700"/>
            <a:ext cx="3600409"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tabLst>
                <a:tab pos="3476625" algn="l"/>
                <a:tab pos="3657600" algn="l"/>
              </a:tabLst>
            </a:pPr>
            <a:r>
              <a:rPr lang="en-US" sz="1500" b="1">
                <a:solidFill>
                  <a:srgbClr val="632523"/>
                </a:solidFill>
                <a:latin typeface="Times New Roman" pitchFamily="18" charset="0"/>
                <a:ea typeface="Arial Unicode MS" pitchFamily="34" charset="-128"/>
                <a:cs typeface="Times New Roman" pitchFamily="18" charset="0"/>
              </a:rPr>
              <a:t>T R Ư Ờ N G</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 Đ Ạ I</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 H Ọ C  D U Y</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 T Â N</a:t>
            </a:r>
            <a:endParaRPr lang="vi-VN" sz="1500" b="1">
              <a:solidFill>
                <a:srgbClr val="632523"/>
              </a:solidFill>
              <a:latin typeface="Times New Roman" pitchFamily="18" charset="0"/>
              <a:ea typeface="Arial Unicode MS" pitchFamily="34" charset="-128"/>
              <a:cs typeface="Times New Roman" pitchFamily="18" charset="0"/>
            </a:endParaRPr>
          </a:p>
          <a:p>
            <a:pPr algn="ctr" eaLnBrk="0" fontAlgn="base" hangingPunct="0">
              <a:spcBef>
                <a:spcPct val="0"/>
              </a:spcBef>
              <a:spcAft>
                <a:spcPct val="0"/>
              </a:spcAft>
              <a:tabLst>
                <a:tab pos="3476625" algn="l"/>
                <a:tab pos="3657600" algn="l"/>
              </a:tabLst>
            </a:pPr>
            <a:r>
              <a:rPr lang="en-US" sz="1500" b="1">
                <a:solidFill>
                  <a:srgbClr val="632523"/>
                </a:solidFill>
                <a:latin typeface="Times New Roman" pitchFamily="18" charset="0"/>
                <a:ea typeface="Arial Unicode MS" pitchFamily="34" charset="-128"/>
                <a:cs typeface="Times New Roman" pitchFamily="18" charset="0"/>
              </a:rPr>
              <a:t>K</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H</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O</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A  </a:t>
            </a:r>
            <a:r>
              <a:rPr lang="vi-VN" sz="1500" b="1">
                <a:solidFill>
                  <a:srgbClr val="632523"/>
                </a:solidFill>
                <a:latin typeface="Times New Roman" pitchFamily="18" charset="0"/>
                <a:ea typeface="Arial Unicode MS" pitchFamily="34" charset="-128"/>
                <a:cs typeface="Times New Roman" pitchFamily="18" charset="0"/>
              </a:rPr>
              <a:t> D Ư Ợ C</a:t>
            </a:r>
            <a:endParaRPr lang="en-US" sz="3300">
              <a:latin typeface="Times New Roman" pitchFamily="18" charset="0"/>
              <a:cs typeface="Times New Roman" pitchFamily="18" charset="0"/>
            </a:endParaRPr>
          </a:p>
        </p:txBody>
      </p:sp>
      <p:sp>
        <p:nvSpPr>
          <p:cNvPr id="10" name="Rectangle 9"/>
          <p:cNvSpPr/>
          <p:nvPr/>
        </p:nvSpPr>
        <p:spPr>
          <a:xfrm>
            <a:off x="2831328" y="2998384"/>
            <a:ext cx="6336704" cy="3947234"/>
          </a:xfrm>
          <a:prstGeom prst="rect">
            <a:avLst/>
          </a:prstGeom>
        </p:spPr>
        <p:txBody>
          <a:bodyPr wrap="square" lIns="68580" tIns="34290" rIns="68580" bIns="34290">
            <a:spAutoFit/>
          </a:bodyPr>
          <a:lstStyle/>
          <a:p>
            <a:pPr marL="0" lvl="1">
              <a:lnSpc>
                <a:spcPct val="150000"/>
              </a:lnSpc>
            </a:pPr>
            <a:r>
              <a:rPr lang="vi-VN" sz="2400" b="1" dirty="0">
                <a:latin typeface="Times New Roman" pitchFamily="18" charset="0"/>
                <a:cs typeface="Times New Roman" pitchFamily="18" charset="0"/>
              </a:rPr>
              <a:t>	GVHD: Th.s Nguyễn Phúc Học</a:t>
            </a:r>
          </a:p>
          <a:p>
            <a:pPr marL="0" lvl="1">
              <a:lnSpc>
                <a:spcPct val="150000"/>
              </a:lnSpc>
            </a:pPr>
            <a:r>
              <a:rPr lang="vi-VN" sz="2400" b="1" dirty="0">
                <a:latin typeface="Times New Roman" pitchFamily="18" charset="0"/>
                <a:cs typeface="Times New Roman" pitchFamily="18" charset="0"/>
              </a:rPr>
              <a:t>	SVTH: Nhóm 14 - Lớp: PTH 350H </a:t>
            </a:r>
          </a:p>
          <a:p>
            <a:pPr marL="0" lvl="1">
              <a:lnSpc>
                <a:spcPct val="150000"/>
              </a:lnSpc>
            </a:pPr>
            <a:r>
              <a:rPr lang="vi-VN"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Phùng </a:t>
            </a:r>
            <a:r>
              <a:rPr lang="vi-VN" sz="2400" dirty="0">
                <a:latin typeface="Times New Roman" pitchFamily="18" charset="0"/>
                <a:cs typeface="Times New Roman" pitchFamily="18" charset="0"/>
              </a:rPr>
              <a:t>Thị </a:t>
            </a:r>
            <a:r>
              <a:rPr lang="vi-VN" sz="2400">
                <a:latin typeface="Times New Roman" pitchFamily="18" charset="0"/>
                <a:cs typeface="Times New Roman" pitchFamily="18" charset="0"/>
              </a:rPr>
              <a:t>Nguyên           </a:t>
            </a:r>
            <a:r>
              <a:rPr lang="vi-VN" sz="2400" smtClean="0">
                <a:latin typeface="Times New Roman" pitchFamily="18" charset="0"/>
                <a:cs typeface="Times New Roman" pitchFamily="18" charset="0"/>
              </a:rPr>
              <a:t>       </a:t>
            </a:r>
            <a:r>
              <a:rPr lang="vi-VN" sz="2400" dirty="0">
                <a:latin typeface="Times New Roman" pitchFamily="18" charset="0"/>
                <a:cs typeface="Times New Roman" pitchFamily="18" charset="0"/>
              </a:rPr>
              <a:t>2020526382   </a:t>
            </a:r>
          </a:p>
          <a:p>
            <a:pPr marL="0" lvl="1">
              <a:lnSpc>
                <a:spcPct val="150000"/>
              </a:lnSpc>
            </a:pPr>
            <a:r>
              <a:rPr lang="vi-VN" sz="2400" dirty="0">
                <a:latin typeface="Times New Roman" pitchFamily="18" charset="0"/>
                <a:cs typeface="Times New Roman" pitchFamily="18" charset="0"/>
              </a:rPr>
              <a:t>	 Nguyễn Đoàn </a:t>
            </a:r>
            <a:r>
              <a:rPr lang="vi-VN" sz="2400">
                <a:latin typeface="Times New Roman" pitchFamily="18" charset="0"/>
                <a:cs typeface="Times New Roman" pitchFamily="18" charset="0"/>
              </a:rPr>
              <a:t>Khánh </a:t>
            </a:r>
            <a:r>
              <a:rPr lang="vi-VN" sz="2400" smtClean="0">
                <a:latin typeface="Times New Roman" pitchFamily="18" charset="0"/>
                <a:cs typeface="Times New Roman" pitchFamily="18" charset="0"/>
              </a:rPr>
              <a:t>Trang    </a:t>
            </a:r>
            <a:r>
              <a:rPr lang="vi-VN" sz="2400" dirty="0">
                <a:latin typeface="Times New Roman" pitchFamily="18" charset="0"/>
                <a:cs typeface="Times New Roman" pitchFamily="18" charset="0"/>
              </a:rPr>
              <a:t>2020526256  </a:t>
            </a:r>
          </a:p>
          <a:p>
            <a:pPr marL="0" lvl="1">
              <a:lnSpc>
                <a:spcPct val="150000"/>
              </a:lnSpc>
            </a:pPr>
            <a:r>
              <a:rPr lang="vi-VN" sz="2400" dirty="0">
                <a:latin typeface="Times New Roman" pitchFamily="18" charset="0"/>
                <a:cs typeface="Times New Roman" pitchFamily="18" charset="0"/>
              </a:rPr>
              <a:t>	 Trần Thị Tranh	</a:t>
            </a:r>
            <a:r>
              <a:rPr lang="vi-VN" sz="240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    </a:t>
            </a:r>
            <a:r>
              <a:rPr lang="vi-VN" sz="2400" dirty="0">
                <a:latin typeface="Times New Roman" pitchFamily="18" charset="0"/>
                <a:cs typeface="Times New Roman" pitchFamily="18" charset="0"/>
              </a:rPr>
              <a:t>2020527529</a:t>
            </a:r>
          </a:p>
          <a:p>
            <a:pPr marL="0" lvl="1">
              <a:lnSpc>
                <a:spcPct val="150000"/>
              </a:lnSpc>
            </a:pPr>
            <a:r>
              <a:rPr lang="vi-VN" sz="2400" dirty="0">
                <a:latin typeface="Times New Roman" pitchFamily="18" charset="0"/>
                <a:cs typeface="Times New Roman" pitchFamily="18" charset="0"/>
              </a:rPr>
              <a:t>	 Lê Thanh Tuấn	</a:t>
            </a:r>
            <a:r>
              <a:rPr lang="vi-VN" sz="240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2021528289</a:t>
            </a:r>
            <a:endParaRPr lang="vi-VN" sz="2400" dirty="0">
              <a:latin typeface="Times New Roman" pitchFamily="18" charset="0"/>
              <a:cs typeface="Times New Roman" pitchFamily="18" charset="0"/>
            </a:endParaRPr>
          </a:p>
          <a:p>
            <a:pPr marL="0" lvl="1">
              <a:lnSpc>
                <a:spcPct val="150000"/>
              </a:lnSpc>
            </a:pPr>
            <a:r>
              <a:rPr lang="vi-VN" sz="2400" dirty="0">
                <a:latin typeface="Times New Roman" pitchFamily="18" charset="0"/>
                <a:cs typeface="Times New Roman" pitchFamily="18" charset="0"/>
              </a:rPr>
              <a:t>	 Võ Trần Tố Vân	</a:t>
            </a: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    </a:t>
            </a:r>
            <a:r>
              <a:rPr lang="vi-VN" sz="2400" dirty="0">
                <a:latin typeface="Times New Roman" pitchFamily="18" charset="0"/>
                <a:cs typeface="Times New Roman" pitchFamily="18" charset="0"/>
              </a:rPr>
              <a:t>2020524967</a:t>
            </a: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68" y="3230400"/>
            <a:ext cx="3296294" cy="3438901"/>
          </a:xfrm>
          <a:prstGeom prst="rect">
            <a:avLst/>
          </a:prstGeom>
        </p:spPr>
      </p:pic>
    </p:spTree>
    <p:extLst>
      <p:ext uri="{BB962C8B-B14F-4D97-AF65-F5344CB8AC3E}">
        <p14:creationId xmlns:p14="http://schemas.microsoft.com/office/powerpoint/2010/main" val="263932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92" y="286603"/>
            <a:ext cx="2602523" cy="184244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8844" y="2415654"/>
            <a:ext cx="3148184" cy="201173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70" y="346222"/>
            <a:ext cx="3264029" cy="1837419"/>
          </a:xfrm>
          <a:prstGeom prst="rect">
            <a:avLst/>
          </a:prstGeom>
        </p:spPr>
      </p:pic>
      <p:pic>
        <p:nvPicPr>
          <p:cNvPr id="29698" name="Picture 2" descr="Kết quả hình ảnh cho Pepto Bismol"/>
          <p:cNvPicPr>
            <a:picLocks noChangeAspect="1" noChangeArrowheads="1"/>
          </p:cNvPicPr>
          <p:nvPr/>
        </p:nvPicPr>
        <p:blipFill>
          <a:blip r:embed="rId5"/>
          <a:srcRect/>
          <a:stretch>
            <a:fillRect/>
          </a:stretch>
        </p:blipFill>
        <p:spPr bwMode="auto">
          <a:xfrm>
            <a:off x="668740" y="2430959"/>
            <a:ext cx="2320119" cy="1757367"/>
          </a:xfrm>
          <a:prstGeom prst="rect">
            <a:avLst/>
          </a:prstGeom>
          <a:noFill/>
        </p:spPr>
      </p:pic>
      <p:pic>
        <p:nvPicPr>
          <p:cNvPr id="29700" name="Picture 4" descr="Kết quả hình ảnh cho ciprofloxacin"/>
          <p:cNvPicPr>
            <a:picLocks noChangeAspect="1" noChangeArrowheads="1"/>
          </p:cNvPicPr>
          <p:nvPr/>
        </p:nvPicPr>
        <p:blipFill>
          <a:blip r:embed="rId6"/>
          <a:srcRect/>
          <a:stretch>
            <a:fillRect/>
          </a:stretch>
        </p:blipFill>
        <p:spPr bwMode="auto">
          <a:xfrm>
            <a:off x="6387152" y="2715904"/>
            <a:ext cx="2756848" cy="1476731"/>
          </a:xfrm>
          <a:prstGeom prst="rect">
            <a:avLst/>
          </a:prstGeom>
          <a:noFill/>
        </p:spPr>
      </p:pic>
      <p:pic>
        <p:nvPicPr>
          <p:cNvPr id="29702" name="Picture 6" descr="Kết quả hình ảnh cho trimethoprim"/>
          <p:cNvPicPr>
            <a:picLocks noChangeAspect="1" noChangeArrowheads="1"/>
          </p:cNvPicPr>
          <p:nvPr/>
        </p:nvPicPr>
        <p:blipFill>
          <a:blip r:embed="rId7"/>
          <a:srcRect/>
          <a:stretch>
            <a:fillRect/>
          </a:stretch>
        </p:blipFill>
        <p:spPr bwMode="auto">
          <a:xfrm>
            <a:off x="6167176" y="4600444"/>
            <a:ext cx="2976824" cy="2257556"/>
          </a:xfrm>
          <a:prstGeom prst="rect">
            <a:avLst/>
          </a:prstGeom>
          <a:noFill/>
        </p:spPr>
      </p:pic>
      <p:pic>
        <p:nvPicPr>
          <p:cNvPr id="29704" name="Picture 8" descr="Kết quả hình ảnh cho erythromycin 500mg"/>
          <p:cNvPicPr>
            <a:picLocks noChangeAspect="1" noChangeArrowheads="1"/>
          </p:cNvPicPr>
          <p:nvPr/>
        </p:nvPicPr>
        <p:blipFill>
          <a:blip r:embed="rId8"/>
          <a:srcRect/>
          <a:stretch>
            <a:fillRect/>
          </a:stretch>
        </p:blipFill>
        <p:spPr bwMode="auto">
          <a:xfrm>
            <a:off x="360292" y="4612940"/>
            <a:ext cx="2696807" cy="1641996"/>
          </a:xfrm>
          <a:prstGeom prst="rect">
            <a:avLst/>
          </a:prstGeom>
          <a:noFill/>
        </p:spPr>
      </p:pic>
      <p:pic>
        <p:nvPicPr>
          <p:cNvPr id="29706" name="Picture 10" descr="Kết quả hình ảnh cho metronidazol"/>
          <p:cNvPicPr>
            <a:picLocks noChangeAspect="1" noChangeArrowheads="1"/>
          </p:cNvPicPr>
          <p:nvPr/>
        </p:nvPicPr>
        <p:blipFill>
          <a:blip r:embed="rId9"/>
          <a:srcRect/>
          <a:stretch>
            <a:fillRect/>
          </a:stretch>
        </p:blipFill>
        <p:spPr bwMode="auto">
          <a:xfrm>
            <a:off x="3289110" y="4694828"/>
            <a:ext cx="2729553" cy="1589395"/>
          </a:xfrm>
          <a:prstGeom prst="rect">
            <a:avLst/>
          </a:prstGeom>
          <a:noFill/>
        </p:spPr>
      </p:pic>
      <p:sp>
        <p:nvSpPr>
          <p:cNvPr id="29708" name="AutoShape 12" descr="Kết quả hình ảnh cho ringer lactat 500m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10" name="Picture 14" descr="Kết quả hình ảnh cho ringer lactat 500ml"/>
          <p:cNvPicPr>
            <a:picLocks noChangeAspect="1" noChangeArrowheads="1"/>
          </p:cNvPicPr>
          <p:nvPr/>
        </p:nvPicPr>
        <p:blipFill>
          <a:blip r:embed="rId10"/>
          <a:srcRect/>
          <a:stretch>
            <a:fillRect/>
          </a:stretch>
        </p:blipFill>
        <p:spPr bwMode="auto">
          <a:xfrm>
            <a:off x="3548420" y="95533"/>
            <a:ext cx="1978925" cy="2402725"/>
          </a:xfrm>
          <a:prstGeom prst="rect">
            <a:avLst/>
          </a:prstGeom>
          <a:noFill/>
        </p:spPr>
      </p:pic>
      <p:sp>
        <p:nvSpPr>
          <p:cNvPr id="18" name="Title 1"/>
          <p:cNvSpPr>
            <a:spLocks noGrp="1"/>
          </p:cNvSpPr>
          <p:nvPr>
            <p:ph type="title"/>
          </p:nvPr>
        </p:nvSpPr>
        <p:spPr>
          <a:xfrm>
            <a:off x="586853" y="2090214"/>
            <a:ext cx="2019869" cy="393679"/>
          </a:xfrm>
          <a:ln w="3175">
            <a:solidFill>
              <a:srgbClr val="FF0000"/>
            </a:solidFill>
          </a:ln>
        </p:spPr>
        <p:txBody>
          <a:bodyPr>
            <a:normAutofit/>
          </a:bodyPr>
          <a:lstStyle/>
          <a:p>
            <a:pPr algn="ctr"/>
            <a:r>
              <a:rPr lang="en-US" sz="1800" b="1" smtClean="0">
                <a:latin typeface="Times New Roman" pitchFamily="18" charset="0"/>
                <a:cs typeface="Times New Roman" pitchFamily="18" charset="0"/>
              </a:rPr>
              <a:t>Oresol</a:t>
            </a:r>
            <a:endParaRPr lang="en-US" sz="1800" b="1" dirty="0">
              <a:latin typeface="Times New Roman" pitchFamily="18" charset="0"/>
              <a:cs typeface="Times New Roman" pitchFamily="18" charset="0"/>
            </a:endParaRPr>
          </a:p>
        </p:txBody>
      </p:sp>
      <p:sp>
        <p:nvSpPr>
          <p:cNvPr id="19" name="Title 1"/>
          <p:cNvSpPr txBox="1">
            <a:spLocks/>
          </p:cNvSpPr>
          <p:nvPr/>
        </p:nvSpPr>
        <p:spPr>
          <a:xfrm>
            <a:off x="6703329" y="2201670"/>
            <a:ext cx="2019869" cy="393679"/>
          </a:xfrm>
          <a:prstGeom prst="rect">
            <a:avLst/>
          </a:prstGeom>
          <a:ln w="3175">
            <a:solidFill>
              <a:srgbClr val="FF0000"/>
            </a:solidFill>
          </a:ln>
        </p:spPr>
        <p:txBody>
          <a:bodyPr vert="horz" lIns="68580" tIns="34290" rIns="68580" bIns="34290" rtlCol="0" anchor="ctr">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Loperamid</a:t>
            </a:r>
            <a:endParaRPr kumimoji="0" lang="en-US" sz="1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0" name="Title 1"/>
          <p:cNvSpPr txBox="1">
            <a:spLocks/>
          </p:cNvSpPr>
          <p:nvPr/>
        </p:nvSpPr>
        <p:spPr>
          <a:xfrm>
            <a:off x="3512023" y="2122056"/>
            <a:ext cx="2019869" cy="393679"/>
          </a:xfrm>
          <a:prstGeom prst="rect">
            <a:avLst/>
          </a:prstGeom>
          <a:ln w="3175">
            <a:solidFill>
              <a:srgbClr val="FF0000"/>
            </a:solidFill>
          </a:ln>
        </p:spPr>
        <p:txBody>
          <a:bodyPr vert="horz" lIns="68580" tIns="34290" rIns="68580" bIns="34290" rtlCol="0" anchor="ctr">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Ringer Lactat</a:t>
            </a:r>
            <a:endParaRPr kumimoji="0" lang="en-US" sz="1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1" name="Title 1"/>
          <p:cNvSpPr txBox="1">
            <a:spLocks/>
          </p:cNvSpPr>
          <p:nvPr/>
        </p:nvSpPr>
        <p:spPr>
          <a:xfrm>
            <a:off x="607324" y="4157848"/>
            <a:ext cx="2019869" cy="393679"/>
          </a:xfrm>
          <a:prstGeom prst="rect">
            <a:avLst/>
          </a:prstGeom>
          <a:ln w="3175">
            <a:solidFill>
              <a:srgbClr val="FF0000"/>
            </a:solidFill>
          </a:ln>
        </p:spPr>
        <p:txBody>
          <a:bodyPr vert="horz" lIns="68580" tIns="34290" rIns="68580" bIns="34290" rtlCol="0" anchor="ctr">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1800" b="1" smtClean="0">
                <a:latin typeface="Times New Roman" pitchFamily="18" charset="0"/>
                <a:ea typeface="+mj-ea"/>
                <a:cs typeface="Times New Roman" pitchFamily="18" charset="0"/>
              </a:rPr>
              <a:t>B</a:t>
            </a:r>
            <a:r>
              <a:rPr kumimoji="0" lang="en-US" sz="18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ismuth</a:t>
            </a:r>
            <a:endParaRPr kumimoji="0" lang="en-US" sz="1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2" name="Title 1"/>
          <p:cNvSpPr txBox="1">
            <a:spLocks/>
          </p:cNvSpPr>
          <p:nvPr/>
        </p:nvSpPr>
        <p:spPr>
          <a:xfrm>
            <a:off x="3543868" y="4105532"/>
            <a:ext cx="2019869" cy="393679"/>
          </a:xfrm>
          <a:prstGeom prst="rect">
            <a:avLst/>
          </a:prstGeom>
          <a:ln w="3175">
            <a:solidFill>
              <a:srgbClr val="FF0000"/>
            </a:solidFill>
          </a:ln>
        </p:spPr>
        <p:txBody>
          <a:bodyPr vert="horz" lIns="68580" tIns="34290" rIns="68580" bIns="34290" rtlCol="0" anchor="ctr">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Actapulgit</a:t>
            </a:r>
            <a:endParaRPr kumimoji="0" lang="en-US" sz="1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3" name="Title 1"/>
          <p:cNvSpPr txBox="1">
            <a:spLocks/>
          </p:cNvSpPr>
          <p:nvPr/>
        </p:nvSpPr>
        <p:spPr>
          <a:xfrm>
            <a:off x="6712427" y="4189693"/>
            <a:ext cx="2019869" cy="393679"/>
          </a:xfrm>
          <a:prstGeom prst="rect">
            <a:avLst/>
          </a:prstGeom>
          <a:ln w="3175">
            <a:solidFill>
              <a:srgbClr val="FF0000"/>
            </a:solidFill>
          </a:ln>
        </p:spPr>
        <p:txBody>
          <a:bodyPr vert="horz" lIns="68580" tIns="34290" rIns="68580" bIns="34290" rtlCol="0" anchor="ctr">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Ciprofloxacin</a:t>
            </a:r>
            <a:endParaRPr kumimoji="0" lang="en-US" sz="1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4" name="Title 1"/>
          <p:cNvSpPr txBox="1">
            <a:spLocks/>
          </p:cNvSpPr>
          <p:nvPr/>
        </p:nvSpPr>
        <p:spPr>
          <a:xfrm>
            <a:off x="491319" y="6341489"/>
            <a:ext cx="2019869" cy="393679"/>
          </a:xfrm>
          <a:prstGeom prst="rect">
            <a:avLst/>
          </a:prstGeom>
          <a:ln w="3175">
            <a:solidFill>
              <a:srgbClr val="FF0000"/>
            </a:solidFill>
          </a:ln>
        </p:spPr>
        <p:txBody>
          <a:bodyPr vert="horz" lIns="68580" tIns="34290" rIns="68580" bIns="34290" rtlCol="0" anchor="ctr">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Erythromycin</a:t>
            </a:r>
            <a:endParaRPr kumimoji="0" lang="en-US" sz="1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5" name="Title 1"/>
          <p:cNvSpPr txBox="1">
            <a:spLocks/>
          </p:cNvSpPr>
          <p:nvPr/>
        </p:nvSpPr>
        <p:spPr>
          <a:xfrm>
            <a:off x="3564340" y="6323295"/>
            <a:ext cx="2019869" cy="393679"/>
          </a:xfrm>
          <a:prstGeom prst="rect">
            <a:avLst/>
          </a:prstGeom>
          <a:ln w="3175">
            <a:solidFill>
              <a:srgbClr val="FF0000"/>
            </a:solidFill>
          </a:ln>
        </p:spPr>
        <p:txBody>
          <a:bodyPr vert="horz" lIns="68580" tIns="34290" rIns="68580" bIns="34290" rtlCol="0" anchor="ctr">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Metronidazol</a:t>
            </a:r>
            <a:endParaRPr kumimoji="0" lang="en-US" sz="1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6" name="Title 1"/>
          <p:cNvSpPr txBox="1">
            <a:spLocks/>
          </p:cNvSpPr>
          <p:nvPr/>
        </p:nvSpPr>
        <p:spPr>
          <a:xfrm>
            <a:off x="6691955" y="6311921"/>
            <a:ext cx="2019869" cy="393679"/>
          </a:xfrm>
          <a:prstGeom prst="rect">
            <a:avLst/>
          </a:prstGeom>
          <a:ln w="3175">
            <a:solidFill>
              <a:srgbClr val="FF0000"/>
            </a:solidFill>
          </a:ln>
        </p:spPr>
        <p:txBody>
          <a:bodyPr vert="horz" lIns="68580" tIns="34290" rIns="68580" bIns="34290" rtlCol="0" anchor="ctr">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Trimethoprim</a:t>
            </a:r>
            <a:endParaRPr kumimoji="0" lang="en-US" sz="1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091916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4" y="164124"/>
            <a:ext cx="7886700" cy="586154"/>
          </a:xfrm>
        </p:spPr>
        <p:txBody>
          <a:bodyPr>
            <a:normAutofit/>
          </a:bodyPr>
          <a:lstStyle/>
          <a:p>
            <a:pPr algn="ctr"/>
            <a:r>
              <a:rPr lang="en-US" sz="2800" b="1" dirty="0" smtClean="0">
                <a:latin typeface="Times New Roman" pitchFamily="18" charset="0"/>
                <a:cs typeface="Times New Roman" pitchFamily="18" charset="0"/>
              </a:rPr>
              <a:t>2.TÁO BÓN:</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204716" y="746079"/>
            <a:ext cx="8324285" cy="5567364"/>
          </a:xfrm>
        </p:spPr>
        <p:txBody>
          <a:bodyPr>
            <a:noAutofit/>
          </a:bodyPr>
          <a:lstStyle/>
          <a:p>
            <a:pPr marL="0" indent="0" algn="just">
              <a:buNone/>
            </a:pPr>
            <a:r>
              <a:rPr lang="en-US" sz="2600" b="1" smtClean="0">
                <a:latin typeface="Times New Roman" pitchFamily="18" charset="0"/>
                <a:cs typeface="Times New Roman" pitchFamily="18" charset="0"/>
              </a:rPr>
              <a:t>2.1 Định </a:t>
            </a:r>
            <a:r>
              <a:rPr lang="en-US" sz="2600" b="1" dirty="0" err="1" smtClean="0">
                <a:latin typeface="Times New Roman" pitchFamily="18" charset="0"/>
                <a:cs typeface="Times New Roman" pitchFamily="18" charset="0"/>
              </a:rPr>
              <a:t>nghĩa</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cơ</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chế</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gây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táo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bón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nguyên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nhân</a:t>
            </a:r>
            <a:r>
              <a:rPr lang="en-US" sz="2600" b="1" dirty="0" smtClean="0">
                <a:latin typeface="Times New Roman" pitchFamily="18" charset="0"/>
                <a:cs typeface="Times New Roman" pitchFamily="18" charset="0"/>
              </a:rPr>
              <a:t>:</a:t>
            </a:r>
          </a:p>
          <a:p>
            <a:pPr marL="0" indent="0" algn="just">
              <a:buNone/>
            </a:pPr>
            <a:r>
              <a:rPr lang="en-US" sz="2300" b="1" smtClean="0">
                <a:latin typeface="Times New Roman" pitchFamily="18" charset="0"/>
                <a:cs typeface="Times New Roman" pitchFamily="18" charset="0"/>
              </a:rPr>
              <a:t>    2.1.1 Định </a:t>
            </a:r>
            <a:r>
              <a:rPr lang="en-US" sz="2300" b="1" dirty="0" err="1" smtClean="0">
                <a:latin typeface="Times New Roman" pitchFamily="18" charset="0"/>
                <a:cs typeface="Times New Roman" pitchFamily="18" charset="0"/>
              </a:rPr>
              <a:t>nghĩa</a:t>
            </a:r>
            <a:r>
              <a:rPr lang="en-US" sz="2300" b="1" dirty="0" smtClean="0">
                <a:latin typeface="Times New Roman" pitchFamily="18" charset="0"/>
                <a:cs typeface="Times New Roman" pitchFamily="18" charset="0"/>
              </a:rPr>
              <a:t>:</a:t>
            </a:r>
          </a:p>
          <a:p>
            <a:pPr marL="0" indent="0" algn="just">
              <a:buNone/>
            </a:pPr>
            <a:r>
              <a:rPr lang="en-US" sz="2300" smtClean="0">
                <a:latin typeface="Times New Roman" pitchFamily="18" charset="0"/>
                <a:cs typeface="Times New Roman" pitchFamily="18" charset="0"/>
              </a:rPr>
              <a:t>     </a:t>
            </a:r>
            <a:r>
              <a:rPr lang="vi-VN" sz="2300" smtClean="0">
                <a:latin typeface="+mj-lt"/>
              </a:rPr>
              <a:t>Táo bón là tình trạng đại tiện bất thường, với phân khô và cứng, làm cho bệnh nhân phải gắng sức mỗi lần đại tiện và luôn có cảm giác khó chịu, không thoải mái.</a:t>
            </a:r>
            <a:endParaRPr lang="en-US" sz="2300" dirty="0" smtClean="0">
              <a:latin typeface="+mj-lt"/>
              <a:cs typeface="Times New Roman" pitchFamily="18" charset="0"/>
            </a:endParaRPr>
          </a:p>
          <a:p>
            <a:pPr marL="0" indent="0" algn="just">
              <a:buNone/>
            </a:pPr>
            <a:r>
              <a:rPr lang="en-US" sz="2300" b="1" smtClean="0">
                <a:latin typeface="Times New Roman" pitchFamily="18" charset="0"/>
                <a:cs typeface="Times New Roman" pitchFamily="18" charset="0"/>
              </a:rPr>
              <a:t>    2.1.2 Cơ </a:t>
            </a:r>
            <a:r>
              <a:rPr lang="en-US" sz="2300" b="1" dirty="0" err="1" smtClean="0">
                <a:latin typeface="Times New Roman" pitchFamily="18" charset="0"/>
                <a:cs typeface="Times New Roman" pitchFamily="18" charset="0"/>
              </a:rPr>
              <a:t>chế</a:t>
            </a:r>
            <a:r>
              <a:rPr lang="en-US" sz="2300" b="1" dirty="0" smtClean="0">
                <a:latin typeface="Times New Roman" pitchFamily="18" charset="0"/>
                <a:cs typeface="Times New Roman" pitchFamily="18" charset="0"/>
              </a:rPr>
              <a:t> </a:t>
            </a:r>
            <a:r>
              <a:rPr lang="en-US" sz="2300" b="1" dirty="0" err="1" smtClean="0">
                <a:latin typeface="Times New Roman" pitchFamily="18" charset="0"/>
                <a:cs typeface="Times New Roman" pitchFamily="18" charset="0"/>
              </a:rPr>
              <a:t>gây</a:t>
            </a:r>
            <a:r>
              <a:rPr lang="en-US" sz="2300" b="1" dirty="0" smtClean="0">
                <a:latin typeface="Times New Roman" pitchFamily="18" charset="0"/>
                <a:cs typeface="Times New Roman" pitchFamily="18" charset="0"/>
              </a:rPr>
              <a:t> </a:t>
            </a:r>
            <a:r>
              <a:rPr lang="en-US" sz="2300" b="1" dirty="0" err="1" smtClean="0">
                <a:latin typeface="Times New Roman" pitchFamily="18" charset="0"/>
                <a:cs typeface="Times New Roman" pitchFamily="18" charset="0"/>
              </a:rPr>
              <a:t>táo</a:t>
            </a:r>
            <a:r>
              <a:rPr lang="en-US" sz="2300" b="1" dirty="0" smtClean="0">
                <a:latin typeface="Times New Roman" pitchFamily="18" charset="0"/>
                <a:cs typeface="Times New Roman" pitchFamily="18" charset="0"/>
              </a:rPr>
              <a:t> </a:t>
            </a:r>
            <a:r>
              <a:rPr lang="en-US" sz="2300" b="1" dirty="0" err="1" smtClean="0">
                <a:latin typeface="Times New Roman" pitchFamily="18" charset="0"/>
                <a:cs typeface="Times New Roman" pitchFamily="18" charset="0"/>
              </a:rPr>
              <a:t>bón</a:t>
            </a:r>
            <a:r>
              <a:rPr lang="en-US" sz="2300" b="1" dirty="0" smtClean="0">
                <a:latin typeface="Times New Roman" pitchFamily="18" charset="0"/>
                <a:cs typeface="Times New Roman" pitchFamily="18" charset="0"/>
              </a:rPr>
              <a:t>:</a:t>
            </a:r>
          </a:p>
          <a:p>
            <a:pPr marL="0" indent="0" algn="just">
              <a:buFontTx/>
              <a:buChar char="-"/>
            </a:pPr>
            <a:r>
              <a:rPr lang="vi-VN" sz="2300" smtClean="0">
                <a:latin typeface="Times New Roman" pitchFamily="18" charset="0"/>
                <a:cs typeface="Times New Roman" pitchFamily="18" charset="0"/>
              </a:rPr>
              <a:t> </a:t>
            </a:r>
            <a:r>
              <a:rPr lang="en-US" sz="2300" smtClean="0">
                <a:latin typeface="Times New Roman" pitchFamily="18" charset="0"/>
                <a:cs typeface="Times New Roman" pitchFamily="18" charset="0"/>
              </a:rPr>
              <a:t>Rối </a:t>
            </a:r>
            <a:r>
              <a:rPr lang="en-US" sz="2300" dirty="0" err="1" smtClean="0">
                <a:latin typeface="Times New Roman" pitchFamily="18" charset="0"/>
                <a:cs typeface="Times New Roman" pitchFamily="18" charset="0"/>
              </a:rPr>
              <a:t>loạn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vận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động</a:t>
            </a:r>
            <a:r>
              <a:rPr lang="en-US" sz="2300" dirty="0" smtClean="0">
                <a:latin typeface="Times New Roman" pitchFamily="18" charset="0"/>
                <a:cs typeface="Times New Roman" pitchFamily="18" charset="0"/>
              </a:rPr>
              <a:t> ở </a:t>
            </a:r>
            <a:r>
              <a:rPr lang="en-US" sz="2300" err="1" smtClean="0">
                <a:latin typeface="Times New Roman" pitchFamily="18" charset="0"/>
                <a:cs typeface="Times New Roman" pitchFamily="18" charset="0"/>
              </a:rPr>
              <a:t>đại</a:t>
            </a:r>
            <a:r>
              <a:rPr lang="en-US" sz="2300" smtClean="0">
                <a:latin typeface="Times New Roman" pitchFamily="18" charset="0"/>
                <a:cs typeface="Times New Roman" pitchFamily="18" charset="0"/>
              </a:rPr>
              <a:t> tràng: đại tràng </a:t>
            </a:r>
          </a:p>
          <a:p>
            <a:pPr marL="0" indent="0" algn="just">
              <a:buNone/>
            </a:pPr>
            <a:r>
              <a:rPr lang="en-US" sz="2300" smtClean="0">
                <a:latin typeface="Times New Roman" pitchFamily="18" charset="0"/>
                <a:cs typeface="Times New Roman" pitchFamily="18" charset="0"/>
              </a:rPr>
              <a:t>có nhiệm vụ đẩ phân từ trên xuống, nếu </a:t>
            </a:r>
          </a:p>
          <a:p>
            <a:pPr marL="0" indent="0" algn="just">
              <a:buNone/>
            </a:pPr>
            <a:r>
              <a:rPr lang="en-US" sz="2300" smtClean="0">
                <a:latin typeface="Times New Roman" pitchFamily="18" charset="0"/>
                <a:cs typeface="Times New Roman" pitchFamily="18" charset="0"/>
              </a:rPr>
              <a:t>nhụ động của đài tràng giảm hoặc bị cản</a:t>
            </a:r>
          </a:p>
          <a:p>
            <a:pPr marL="0" indent="0" algn="just">
              <a:buNone/>
            </a:pPr>
            <a:r>
              <a:rPr lang="en-US" sz="2300" smtClean="0">
                <a:latin typeface="Times New Roman" pitchFamily="18" charset="0"/>
                <a:cs typeface="Times New Roman" pitchFamily="18" charset="0"/>
              </a:rPr>
              <a:t>trỏ bởi một khối u đều giữu phân lâu ở </a:t>
            </a:r>
          </a:p>
          <a:p>
            <a:pPr marL="0" indent="0" algn="just">
              <a:buNone/>
            </a:pPr>
            <a:r>
              <a:rPr lang="en-US" sz="2300" smtClean="0">
                <a:latin typeface="Times New Roman" pitchFamily="18" charset="0"/>
                <a:cs typeface="Times New Roman" pitchFamily="18" charset="0"/>
              </a:rPr>
              <a:t>đại tràng gây táo bón.</a:t>
            </a:r>
            <a:endParaRPr lang="en-US" sz="2300" dirty="0" smtClean="0">
              <a:latin typeface="Times New Roman" pitchFamily="18" charset="0"/>
              <a:cs typeface="Times New Roman" pitchFamily="18" charset="0"/>
            </a:endParaRPr>
          </a:p>
          <a:p>
            <a:pPr marL="0" indent="0" algn="just">
              <a:buFontTx/>
              <a:buChar char="-"/>
            </a:pPr>
            <a:r>
              <a:rPr lang="vi-VN" sz="2300" smtClean="0">
                <a:latin typeface="Times New Roman" pitchFamily="18" charset="0"/>
                <a:cs typeface="Times New Roman" pitchFamily="18" charset="0"/>
              </a:rPr>
              <a:t> </a:t>
            </a:r>
            <a:r>
              <a:rPr lang="en-US" sz="2300" smtClean="0">
                <a:latin typeface="Times New Roman" pitchFamily="18" charset="0"/>
                <a:cs typeface="Times New Roman" pitchFamily="18" charset="0"/>
              </a:rPr>
              <a:t>Rối </a:t>
            </a:r>
            <a:r>
              <a:rPr lang="en-US" sz="2300" dirty="0" err="1" smtClean="0">
                <a:latin typeface="Times New Roman" pitchFamily="18" charset="0"/>
                <a:cs typeface="Times New Roman" pitchFamily="18" charset="0"/>
              </a:rPr>
              <a:t>loạn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vận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động</a:t>
            </a:r>
            <a:r>
              <a:rPr lang="en-US" sz="2300" dirty="0" smtClean="0">
                <a:latin typeface="Times New Roman" pitchFamily="18" charset="0"/>
                <a:cs typeface="Times New Roman" pitchFamily="18" charset="0"/>
              </a:rPr>
              <a:t> ở </a:t>
            </a:r>
            <a:r>
              <a:rPr lang="en-US" sz="2300" dirty="0" err="1" smtClean="0">
                <a:latin typeface="Times New Roman" pitchFamily="18" charset="0"/>
                <a:cs typeface="Times New Roman" pitchFamily="18" charset="0"/>
              </a:rPr>
              <a:t>trực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tràng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và</a:t>
            </a:r>
            <a:r>
              <a:rPr lang="en-US" sz="2300" dirty="0" smtClean="0">
                <a:latin typeface="Times New Roman" pitchFamily="18" charset="0"/>
                <a:cs typeface="Times New Roman" pitchFamily="18" charset="0"/>
              </a:rPr>
              <a:t> </a:t>
            </a:r>
            <a:r>
              <a:rPr lang="en-US" sz="2300" err="1" smtClean="0">
                <a:latin typeface="Times New Roman" pitchFamily="18" charset="0"/>
                <a:cs typeface="Times New Roman" pitchFamily="18" charset="0"/>
              </a:rPr>
              <a:t>hậu</a:t>
            </a:r>
            <a:r>
              <a:rPr lang="en-US" sz="2300" smtClean="0">
                <a:latin typeface="Times New Roman" pitchFamily="18" charset="0"/>
                <a:cs typeface="Times New Roman" pitchFamily="18" charset="0"/>
              </a:rPr>
              <a:t> môn: </a:t>
            </a:r>
          </a:p>
          <a:p>
            <a:pPr marL="0" indent="0" algn="just">
              <a:buNone/>
            </a:pPr>
            <a:r>
              <a:rPr lang="en-US" sz="2300" smtClean="0">
                <a:latin typeface="Times New Roman" pitchFamily="18" charset="0"/>
                <a:cs typeface="Times New Roman" pitchFamily="18" charset="0"/>
              </a:rPr>
              <a:t>giảm vận động ở trực tràng, tăng vận động ở</a:t>
            </a:r>
          </a:p>
          <a:p>
            <a:pPr marL="0" indent="0" algn="just">
              <a:buNone/>
            </a:pPr>
            <a:r>
              <a:rPr lang="en-US" sz="2300" smtClean="0">
                <a:latin typeface="Times New Roman" pitchFamily="18" charset="0"/>
                <a:cs typeface="Times New Roman" pitchFamily="18" charset="0"/>
              </a:rPr>
              <a:t>hậu hôn.</a:t>
            </a:r>
            <a:endParaRPr lang="en-US" sz="2300" dirty="0" smtClean="0">
              <a:latin typeface="Times New Roman" pitchFamily="18" charset="0"/>
              <a:cs typeface="Times New Roman" pitchFamily="18" charset="0"/>
            </a:endParaRPr>
          </a:p>
        </p:txBody>
      </p:sp>
      <p:pic>
        <p:nvPicPr>
          <p:cNvPr id="6146" name="Picture 2" descr="Kết quả hình ảnh cho cơ chế gây táo bón"/>
          <p:cNvPicPr>
            <a:picLocks noChangeAspect="1" noChangeArrowheads="1"/>
          </p:cNvPicPr>
          <p:nvPr/>
        </p:nvPicPr>
        <p:blipFill>
          <a:blip r:embed="rId2"/>
          <a:srcRect/>
          <a:stretch>
            <a:fillRect/>
          </a:stretch>
        </p:blipFill>
        <p:spPr bwMode="auto">
          <a:xfrm>
            <a:off x="5527346" y="2710815"/>
            <a:ext cx="3486907" cy="3914776"/>
          </a:xfrm>
          <a:prstGeom prst="rect">
            <a:avLst/>
          </a:prstGeom>
          <a:noFill/>
        </p:spPr>
      </p:pic>
    </p:spTree>
    <p:extLst>
      <p:ext uri="{BB962C8B-B14F-4D97-AF65-F5344CB8AC3E}">
        <p14:creationId xmlns:p14="http://schemas.microsoft.com/office/powerpoint/2010/main" val="3758705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33" y="177421"/>
            <a:ext cx="8119568" cy="6496334"/>
          </a:xfrm>
        </p:spPr>
        <p:txBody>
          <a:bodyPr>
            <a:noAutofit/>
          </a:bodyPr>
          <a:lstStyle/>
          <a:p>
            <a:pPr marL="0" indent="0" algn="just">
              <a:spcBef>
                <a:spcPts val="1200"/>
              </a:spcBef>
              <a:buNone/>
            </a:pPr>
            <a:r>
              <a:rPr lang="en-US" sz="2600" b="1" smtClean="0">
                <a:latin typeface="Times New Roman" pitchFamily="18" charset="0"/>
                <a:cs typeface="Times New Roman" pitchFamily="18" charset="0"/>
              </a:rPr>
              <a:t>2.1.3 Nguyên nhân</a:t>
            </a:r>
          </a:p>
          <a:p>
            <a:pPr algn="just" fontAlgn="base">
              <a:spcBef>
                <a:spcPts val="1200"/>
              </a:spcBef>
            </a:pPr>
            <a:r>
              <a:rPr lang="vi-VN" sz="2400" smtClean="0">
                <a:latin typeface="Times New Roman" pitchFamily="18" charset="0"/>
                <a:cs typeface="Times New Roman" pitchFamily="18" charset="0"/>
              </a:rPr>
              <a:t>Do chế độ ăn uống không thích hợp. </a:t>
            </a:r>
          </a:p>
          <a:p>
            <a:pPr algn="just" fontAlgn="base">
              <a:spcBef>
                <a:spcPts val="1200"/>
              </a:spcBef>
            </a:pPr>
            <a:r>
              <a:rPr lang="vi-VN" sz="2400" smtClean="0">
                <a:latin typeface="Times New Roman" pitchFamily="18" charset="0"/>
                <a:cs typeface="Times New Roman" pitchFamily="18" charset="0"/>
              </a:rPr>
              <a:t>Do lạm dụng các loại thuốc nhuận tràng.</a:t>
            </a:r>
            <a:endParaRPr lang="en-US" sz="2400" smtClean="0">
              <a:latin typeface="Times New Roman" pitchFamily="18" charset="0"/>
              <a:cs typeface="Times New Roman" pitchFamily="18" charset="0"/>
            </a:endParaRPr>
          </a:p>
          <a:p>
            <a:pPr algn="just" fontAlgn="base">
              <a:spcBef>
                <a:spcPts val="1200"/>
              </a:spcBef>
            </a:pPr>
            <a:r>
              <a:rPr lang="en-US" sz="2400" smtClean="0">
                <a:latin typeface="Times New Roman" pitchFamily="18" charset="0"/>
                <a:cs typeface="Times New Roman" pitchFamily="18" charset="0"/>
              </a:rPr>
              <a:t>Do tâm lý: thói quen nhịn đi cầu.</a:t>
            </a:r>
            <a:endParaRPr lang="vi-VN" sz="2400" smtClean="0">
              <a:latin typeface="Times New Roman" pitchFamily="18" charset="0"/>
              <a:cs typeface="Times New Roman" pitchFamily="18" charset="0"/>
            </a:endParaRPr>
          </a:p>
          <a:p>
            <a:pPr algn="just" fontAlgn="base">
              <a:spcBef>
                <a:spcPts val="1200"/>
              </a:spcBef>
            </a:pPr>
            <a:r>
              <a:rPr lang="vi-VN" sz="2400" smtClean="0">
                <a:latin typeface="Times New Roman" pitchFamily="18" charset="0"/>
                <a:cs typeface="Times New Roman" pitchFamily="18" charset="0"/>
              </a:rPr>
              <a:t>Một số bệnh đường ruột có thể gây táo bón. Nguyên nhân là vì hoạt động co bóp của các cơ thành ruột không được bình thường, dẫn đến việc phân nằm lại trong ruột lâu hơn và trở nên đen, cứng, rất khó đưa ra khỏi hậu môn.</a:t>
            </a:r>
          </a:p>
          <a:p>
            <a:pPr algn="just" fontAlgn="base">
              <a:spcBef>
                <a:spcPts val="1200"/>
              </a:spcBef>
            </a:pPr>
            <a:r>
              <a:rPr lang="vi-VN" sz="2400" smtClean="0">
                <a:latin typeface="Times New Roman" pitchFamily="18" charset="0"/>
                <a:cs typeface="Times New Roman" pitchFamily="18" charset="0"/>
              </a:rPr>
              <a:t>Những bệnh nhân bị mất nước nhiều, hoặc các chứng đột quỵ, bệnh </a:t>
            </a:r>
            <a:r>
              <a:rPr lang="vi-VN" sz="2400" i="1" smtClean="0">
                <a:latin typeface="Times New Roman" pitchFamily="18" charset="0"/>
                <a:cs typeface="Times New Roman" pitchFamily="18" charset="0"/>
              </a:rPr>
              <a:t>Parkinson</a:t>
            </a:r>
            <a:r>
              <a:rPr lang="vi-VN" sz="2400" smtClean="0">
                <a:latin typeface="Times New Roman" pitchFamily="18" charset="0"/>
                <a:cs typeface="Times New Roman" pitchFamily="18" charset="0"/>
              </a:rPr>
              <a:t>... cũng có thể bị táo bón. Nguyên nhân là vì các bệnh này làm thay đổi, thường là ngăn trở, hoạt động của các cơ thành ruột.</a:t>
            </a:r>
          </a:p>
          <a:p>
            <a:pPr algn="just" fontAlgn="base">
              <a:spcBef>
                <a:spcPts val="1200"/>
              </a:spcBef>
            </a:pPr>
            <a:r>
              <a:rPr lang="vi-VN" sz="2400" smtClean="0">
                <a:latin typeface="Times New Roman" pitchFamily="18" charset="0"/>
                <a:cs typeface="Times New Roman" pitchFamily="18" charset="0"/>
              </a:rPr>
              <a:t>Một số bệnh khác như hội chứng rối loạn tiêu hóa, tiểu đường, suy thận... cũng gây ra táo bón.</a:t>
            </a:r>
          </a:p>
          <a:p>
            <a:pPr algn="just" fontAlgn="base">
              <a:spcBef>
                <a:spcPts val="1200"/>
              </a:spcBef>
            </a:pPr>
            <a:r>
              <a:rPr lang="vi-VN" sz="2400" smtClean="0">
                <a:latin typeface="Times New Roman" pitchFamily="18" charset="0"/>
                <a:cs typeface="Times New Roman" pitchFamily="18" charset="0"/>
              </a:rPr>
              <a:t>Bệnh </a:t>
            </a:r>
            <a:r>
              <a:rPr lang="vi-VN" sz="2400" i="1" smtClean="0">
                <a:latin typeface="Times New Roman" pitchFamily="18" charset="0"/>
                <a:cs typeface="Times New Roman" pitchFamily="18" charset="0"/>
              </a:rPr>
              <a:t>Hirschsprung </a:t>
            </a:r>
            <a:r>
              <a:rPr lang="vi-VN" sz="2400" smtClean="0">
                <a:latin typeface="Times New Roman" pitchFamily="18" charset="0"/>
                <a:cs typeface="Times New Roman" pitchFamily="18" charset="0"/>
              </a:rPr>
              <a:t>có thể gây táo bón ở trẻ sơ sinh.</a:t>
            </a:r>
          </a:p>
          <a:p>
            <a:pPr algn="just" fontAlgn="base">
              <a:spcBef>
                <a:spcPts val="1200"/>
              </a:spcBef>
            </a:pPr>
            <a:r>
              <a:rPr lang="vi-VN" sz="2400" smtClean="0">
                <a:latin typeface="Times New Roman" pitchFamily="18" charset="0"/>
                <a:cs typeface="Times New Roman" pitchFamily="18" charset="0"/>
              </a:rPr>
              <a:t>Một số thuốc điều trị có tác dụng phụ gây táo bón.</a:t>
            </a:r>
          </a:p>
          <a:p>
            <a:pPr marL="0" indent="0" algn="just">
              <a:spcBef>
                <a:spcPts val="1200"/>
              </a:spcBef>
              <a:buNone/>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58705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68" y="166880"/>
            <a:ext cx="7886700" cy="748567"/>
          </a:xfrm>
        </p:spPr>
        <p:txBody>
          <a:bodyPr>
            <a:normAutofit/>
          </a:bodyPr>
          <a:lstStyle/>
          <a:p>
            <a:r>
              <a:rPr lang="en-US" sz="2800" b="1" dirty="0" smtClean="0">
                <a:latin typeface="Times New Roman" pitchFamily="18" charset="0"/>
                <a:cs typeface="Times New Roman" pitchFamily="18" charset="0"/>
              </a:rPr>
              <a:t>2.2.Triệu </a:t>
            </a:r>
            <a:r>
              <a:rPr lang="en-US" sz="2800" b="1" dirty="0" err="1" smtClean="0">
                <a:latin typeface="Times New Roman" pitchFamily="18" charset="0"/>
                <a:cs typeface="Times New Roman" pitchFamily="18" charset="0"/>
              </a:rPr>
              <a:t>chứng</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546593" y="847735"/>
            <a:ext cx="8215270" cy="4149969"/>
          </a:xfrm>
        </p:spPr>
        <p:txBody>
          <a:bodyPr>
            <a:noAutofit/>
          </a:bodyPr>
          <a:lstStyle/>
          <a:p>
            <a:pPr marL="0" indent="0" algn="just">
              <a:buFontTx/>
              <a:buChar char="-"/>
            </a:pP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Gặp khó khăn khi bắt đầu hoặc kết thúc đi tiêu</a:t>
            </a:r>
            <a:endParaRPr lang="en-US" sz="2300" smtClean="0">
              <a:latin typeface="Times New Roman" pitchFamily="18" charset="0"/>
              <a:cs typeface="Times New Roman" pitchFamily="18" charset="0"/>
            </a:endParaRPr>
          </a:p>
          <a:p>
            <a:pPr marL="0" indent="0" algn="just">
              <a:buFontTx/>
              <a:buChar char="-"/>
            </a:pPr>
            <a:r>
              <a:rPr lang="en-US" sz="2300" smtClean="0">
                <a:latin typeface="Times New Roman" pitchFamily="18" charset="0"/>
                <a:cs typeface="Times New Roman" pitchFamily="18" charset="0"/>
              </a:rPr>
              <a:t> Đi </a:t>
            </a:r>
            <a:r>
              <a:rPr lang="en-US" sz="2300" dirty="0" err="1" smtClean="0">
                <a:latin typeface="Times New Roman" pitchFamily="18" charset="0"/>
                <a:cs typeface="Times New Roman" pitchFamily="18" charset="0"/>
              </a:rPr>
              <a:t>ngoài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phân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rắn,màu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đen</a:t>
            </a:r>
            <a:r>
              <a:rPr lang="en-US" sz="2300" dirty="0" smtClean="0">
                <a:latin typeface="Times New Roman" pitchFamily="18" charset="0"/>
                <a:cs typeface="Times New Roman" pitchFamily="18" charset="0"/>
              </a:rPr>
              <a:t> hay </a:t>
            </a:r>
            <a:r>
              <a:rPr lang="en-US" sz="2300" dirty="0" err="1" smtClean="0">
                <a:latin typeface="Times New Roman" pitchFamily="18" charset="0"/>
                <a:cs typeface="Times New Roman" pitchFamily="18" charset="0"/>
              </a:rPr>
              <a:t>vón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cục</a:t>
            </a:r>
            <a:r>
              <a:rPr lang="en-US" sz="2300" dirty="0" smtClean="0">
                <a:latin typeface="Times New Roman" pitchFamily="18" charset="0"/>
                <a:cs typeface="Times New Roman" pitchFamily="18" charset="0"/>
              </a:rPr>
              <a:t>, 3-4 </a:t>
            </a:r>
            <a:r>
              <a:rPr lang="en-US" sz="2300" dirty="0" err="1" smtClean="0">
                <a:latin typeface="Times New Roman" pitchFamily="18" charset="0"/>
                <a:cs typeface="Times New Roman" pitchFamily="18" charset="0"/>
              </a:rPr>
              <a:t>ngày</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tiện</a:t>
            </a:r>
            <a:r>
              <a:rPr lang="en-US" sz="2300" dirty="0" smtClean="0">
                <a:latin typeface="Times New Roman" pitchFamily="18" charset="0"/>
                <a:cs typeface="Times New Roman" pitchFamily="18" charset="0"/>
              </a:rPr>
              <a:t> </a:t>
            </a:r>
            <a:r>
              <a:rPr lang="en-US" sz="2300" smtClean="0">
                <a:latin typeface="Times New Roman" pitchFamily="18" charset="0"/>
                <a:cs typeface="Times New Roman" pitchFamily="18" charset="0"/>
              </a:rPr>
              <a:t>1 lần</a:t>
            </a:r>
            <a:endParaRPr lang="vi-VN" sz="2300" smtClean="0">
              <a:latin typeface="Times New Roman" pitchFamily="18" charset="0"/>
              <a:cs typeface="Times New Roman" pitchFamily="18" charset="0"/>
            </a:endParaRPr>
          </a:p>
          <a:p>
            <a:pPr marL="0" indent="0" algn="just">
              <a:buNone/>
            </a:pPr>
            <a:r>
              <a:rPr lang="vi-VN" sz="2300">
                <a:latin typeface="Times New Roman" pitchFamily="18" charset="0"/>
                <a:cs typeface="Times New Roman" pitchFamily="18" charset="0"/>
              </a:rPr>
              <a:t> </a:t>
            </a:r>
            <a:r>
              <a:rPr lang="vi-VN" sz="2300" smtClean="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hoặc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tiện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dưới</a:t>
            </a:r>
            <a:r>
              <a:rPr lang="en-US" sz="2300" dirty="0" smtClean="0">
                <a:latin typeface="Times New Roman" pitchFamily="18" charset="0"/>
                <a:cs typeface="Times New Roman" pitchFamily="18" charset="0"/>
              </a:rPr>
              <a:t> 3 </a:t>
            </a:r>
            <a:r>
              <a:rPr lang="en-US" sz="2300" dirty="0" err="1" smtClean="0">
                <a:latin typeface="Times New Roman" pitchFamily="18" charset="0"/>
                <a:cs typeface="Times New Roman" pitchFamily="18" charset="0"/>
              </a:rPr>
              <a:t>lần</a:t>
            </a:r>
            <a:r>
              <a:rPr lang="en-US" sz="2300" dirty="0" smtClean="0">
                <a:latin typeface="Times New Roman" pitchFamily="18" charset="0"/>
                <a:cs typeface="Times New Roman" pitchFamily="18" charset="0"/>
              </a:rPr>
              <a:t>/</a:t>
            </a:r>
            <a:r>
              <a:rPr lang="en-US" sz="2300" dirty="0" err="1" smtClean="0">
                <a:latin typeface="Times New Roman" pitchFamily="18" charset="0"/>
                <a:cs typeface="Times New Roman" pitchFamily="18" charset="0"/>
              </a:rPr>
              <a:t>tuần</a:t>
            </a:r>
            <a:r>
              <a:rPr lang="en-US" sz="2300" smtClean="0">
                <a:latin typeface="Times New Roman" pitchFamily="18" charset="0"/>
                <a:cs typeface="Times New Roman" pitchFamily="18" charset="0"/>
              </a:rPr>
              <a:t>.</a:t>
            </a:r>
            <a:r>
              <a:rPr lang="vi-VN" sz="2300" smtClean="0">
                <a:latin typeface="Times New Roman" pitchFamily="18" charset="0"/>
                <a:cs typeface="Times New Roman" pitchFamily="18" charset="0"/>
              </a:rPr>
              <a:t> </a:t>
            </a:r>
            <a:endParaRPr lang="en-US" sz="2300" dirty="0" smtClean="0">
              <a:latin typeface="Times New Roman" pitchFamily="18" charset="0"/>
              <a:cs typeface="Times New Roman" pitchFamily="18" charset="0"/>
            </a:endParaRPr>
          </a:p>
          <a:p>
            <a:pPr marL="0" indent="0" algn="just">
              <a:buFontTx/>
              <a:buChar char="-"/>
            </a:pPr>
            <a:r>
              <a:rPr lang="en-US" sz="2300" dirty="0" smtClean="0">
                <a:latin typeface="Times New Roman" pitchFamily="18" charset="0"/>
                <a:cs typeface="Times New Roman" pitchFamily="18" charset="0"/>
              </a:rPr>
              <a:t> </a:t>
            </a:r>
            <a:r>
              <a:rPr lang="en-US" sz="2300" smtClean="0">
                <a:latin typeface="Times New Roman" pitchFamily="18" charset="0"/>
                <a:cs typeface="Times New Roman" pitchFamily="18" charset="0"/>
              </a:rPr>
              <a:t>Hay </a:t>
            </a:r>
            <a:r>
              <a:rPr lang="en-US" sz="2300" dirty="0" err="1" smtClean="0">
                <a:latin typeface="Times New Roman" pitchFamily="18" charset="0"/>
                <a:cs typeface="Times New Roman" pitchFamily="18" charset="0"/>
              </a:rPr>
              <a:t>đau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quặn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bụng,nhất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là</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hố</a:t>
            </a:r>
            <a:r>
              <a:rPr lang="en-US" sz="2300" dirty="0" smtClean="0">
                <a:latin typeface="Times New Roman" pitchFamily="18" charset="0"/>
                <a:cs typeface="Times New Roman" pitchFamily="18" charset="0"/>
              </a:rPr>
              <a:t> </a:t>
            </a:r>
            <a:r>
              <a:rPr lang="en-US" sz="2300" err="1" smtClean="0">
                <a:latin typeface="Times New Roman" pitchFamily="18" charset="0"/>
                <a:cs typeface="Times New Roman" pitchFamily="18" charset="0"/>
              </a:rPr>
              <a:t>chậu</a:t>
            </a:r>
            <a:r>
              <a:rPr lang="en-US" sz="2300" smtClean="0">
                <a:latin typeface="Times New Roman" pitchFamily="18" charset="0"/>
                <a:cs typeface="Times New Roman" pitchFamily="18" charset="0"/>
              </a:rPr>
              <a:t> trái</a:t>
            </a:r>
            <a:endParaRPr lang="en-US" sz="2300" dirty="0" smtClean="0">
              <a:latin typeface="Times New Roman" pitchFamily="18" charset="0"/>
              <a:cs typeface="Times New Roman" pitchFamily="18" charset="0"/>
            </a:endParaRPr>
          </a:p>
          <a:p>
            <a:pPr marL="0" indent="0" algn="just">
              <a:buFontTx/>
              <a:buChar char="-"/>
            </a:pPr>
            <a:r>
              <a:rPr lang="en-US" sz="2300" dirty="0" smtClean="0">
                <a:latin typeface="Times New Roman" pitchFamily="18" charset="0"/>
                <a:cs typeface="Times New Roman" pitchFamily="18" charset="0"/>
              </a:rPr>
              <a:t> </a:t>
            </a:r>
            <a:r>
              <a:rPr lang="en-US" sz="2300" smtClean="0">
                <a:latin typeface="Times New Roman" pitchFamily="18" charset="0"/>
                <a:cs typeface="Times New Roman" pitchFamily="18" charset="0"/>
              </a:rPr>
              <a:t>Khi </a:t>
            </a:r>
            <a:r>
              <a:rPr lang="en-US" sz="2300" dirty="0" err="1" smtClean="0">
                <a:latin typeface="Times New Roman" pitchFamily="18" charset="0"/>
                <a:cs typeface="Times New Roman" pitchFamily="18" charset="0"/>
              </a:rPr>
              <a:t>đi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đại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tiện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thì</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phải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rặn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mạnh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đến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nỗi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có</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lúc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bật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cả</a:t>
            </a:r>
            <a:r>
              <a:rPr lang="en-US" sz="2300" dirty="0" smtClean="0">
                <a:latin typeface="Times New Roman" pitchFamily="18" charset="0"/>
                <a:cs typeface="Times New Roman" pitchFamily="18" charset="0"/>
              </a:rPr>
              <a:t> </a:t>
            </a:r>
            <a:r>
              <a:rPr lang="en-US" sz="2300" err="1" smtClean="0">
                <a:latin typeface="Times New Roman" pitchFamily="18" charset="0"/>
                <a:cs typeface="Times New Roman" pitchFamily="18" charset="0"/>
              </a:rPr>
              <a:t>máu</a:t>
            </a:r>
            <a:r>
              <a:rPr lang="en-US" sz="2300" smtClean="0">
                <a:latin typeface="Times New Roman" pitchFamily="18" charset="0"/>
                <a:cs typeface="Times New Roman" pitchFamily="18" charset="0"/>
              </a:rPr>
              <a:t> tươi.</a:t>
            </a:r>
          </a:p>
          <a:p>
            <a:pPr marL="0" indent="0" algn="just">
              <a:buFontTx/>
              <a:buChar char="-"/>
            </a:pP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Đi tiêu một cách thất thường hoặc gặp khó khăn khi đi tiêu.</a:t>
            </a:r>
            <a:endParaRPr lang="en-US" sz="2300" smtClean="0">
              <a:latin typeface="Times New Roman" pitchFamily="18" charset="0"/>
              <a:cs typeface="Times New Roman" pitchFamily="18" charset="0"/>
            </a:endParaRPr>
          </a:p>
          <a:p>
            <a:pPr marL="0" indent="0" algn="just">
              <a:buFontTx/>
              <a:buChar char="-"/>
            </a:pP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Phải rặn lâu rồi đi ra phân cứng.</a:t>
            </a:r>
            <a:endParaRPr lang="en-US" sz="2300" smtClean="0">
              <a:latin typeface="Times New Roman" pitchFamily="18" charset="0"/>
              <a:cs typeface="Times New Roman" pitchFamily="18" charset="0"/>
            </a:endParaRPr>
          </a:p>
          <a:p>
            <a:pPr marL="0" indent="0" algn="just">
              <a:buFontTx/>
              <a:buChar char="-"/>
            </a:pP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Nếu một người mắc chứng kích ứng ruột (IBS), kèm đau thắt vùng</a:t>
            </a:r>
          </a:p>
          <a:p>
            <a:pPr marL="0" indent="0" algn="just">
              <a:buNone/>
            </a:pPr>
            <a:r>
              <a:rPr lang="vi-VN" sz="2300">
                <a:latin typeface="Times New Roman" pitchFamily="18" charset="0"/>
                <a:cs typeface="Times New Roman" pitchFamily="18" charset="0"/>
              </a:rPr>
              <a:t> </a:t>
            </a:r>
            <a:r>
              <a:rPr lang="vi-VN" sz="2300" smtClean="0">
                <a:latin typeface="Times New Roman" pitchFamily="18" charset="0"/>
                <a:cs typeface="Times New Roman" pitchFamily="18" charset="0"/>
              </a:rPr>
              <a:t> bụng, thừa khí, có cảm giác chướng bụng và có sự thay đổi trong</a:t>
            </a:r>
          </a:p>
          <a:p>
            <a:pPr marL="0" indent="0" algn="just">
              <a:buNone/>
            </a:pPr>
            <a:r>
              <a:rPr lang="vi-VN" sz="2300">
                <a:latin typeface="Times New Roman" pitchFamily="18" charset="0"/>
                <a:cs typeface="Times New Roman" pitchFamily="18" charset="0"/>
              </a:rPr>
              <a:t> </a:t>
            </a:r>
            <a:r>
              <a:rPr lang="vi-VN" sz="2300" smtClean="0">
                <a:latin typeface="Times New Roman" pitchFamily="18" charset="0"/>
                <a:cs typeface="Times New Roman" pitchFamily="18" charset="0"/>
              </a:rPr>
              <a:t> thói quen đi tiêu.</a:t>
            </a:r>
            <a:endParaRPr lang="en-US" sz="2300" smtClean="0">
              <a:latin typeface="Times New Roman" pitchFamily="18" charset="0"/>
              <a:cs typeface="Times New Roman" pitchFamily="18" charset="0"/>
            </a:endParaRPr>
          </a:p>
          <a:p>
            <a:pPr marL="0" indent="0" algn="just">
              <a:buFontTx/>
              <a:buChar char="-"/>
            </a:pP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Nếu một người bị tắc ruột, có thể gây nên cảm giác buồn nôn, ói </a:t>
            </a:r>
          </a:p>
          <a:p>
            <a:pPr marL="0" indent="0" algn="just">
              <a:buNone/>
            </a:pPr>
            <a:r>
              <a:rPr lang="vi-VN" sz="2300">
                <a:latin typeface="Times New Roman" pitchFamily="18" charset="0"/>
                <a:cs typeface="Times New Roman" pitchFamily="18" charset="0"/>
              </a:rPr>
              <a:t> </a:t>
            </a:r>
            <a:r>
              <a:rPr lang="vi-VN" sz="2300" smtClean="0">
                <a:latin typeface="Times New Roman" pitchFamily="18" charset="0"/>
                <a:cs typeface="Times New Roman" pitchFamily="18" charset="0"/>
              </a:rPr>
              <a:t>  mửa, không đi tiêu và đánh rắm được.</a:t>
            </a:r>
          </a:p>
          <a:p>
            <a:pPr algn="just">
              <a:buNone/>
            </a:pP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Bụng căng to, nhức đầu, và ăn uống không ngon.</a:t>
            </a:r>
          </a:p>
          <a:p>
            <a:pPr algn="just">
              <a:buNone/>
            </a:pP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Lưỡi trắng, hơi thở hôi, và miệng có vị lạ.</a:t>
            </a:r>
          </a:p>
        </p:txBody>
      </p:sp>
    </p:spTree>
    <p:extLst>
      <p:ext uri="{BB962C8B-B14F-4D97-AF65-F5344CB8AC3E}">
        <p14:creationId xmlns:p14="http://schemas.microsoft.com/office/powerpoint/2010/main" val="2052480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37" y="187705"/>
            <a:ext cx="7886700" cy="631162"/>
          </a:xfrm>
        </p:spPr>
        <p:txBody>
          <a:bodyPr>
            <a:normAutofit/>
          </a:bodyPr>
          <a:lstStyle/>
          <a:p>
            <a:r>
              <a:rPr lang="en-US" sz="2800" b="1" dirty="0" smtClean="0">
                <a:latin typeface="Times New Roman" pitchFamily="18" charset="0"/>
                <a:cs typeface="Times New Roman" pitchFamily="18" charset="0"/>
              </a:rPr>
              <a:t>2.3: </a:t>
            </a:r>
            <a:r>
              <a:rPr lang="en-US" sz="2800" b="1" dirty="0" err="1" smtClean="0">
                <a:latin typeface="Times New Roman" pitchFamily="18" charset="0"/>
                <a:cs typeface="Times New Roman" pitchFamily="18" charset="0"/>
              </a:rPr>
              <a:t>Điều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628653" y="791571"/>
            <a:ext cx="8133209" cy="5385394"/>
          </a:xfrm>
        </p:spPr>
        <p:txBody>
          <a:bodyPr>
            <a:normAutofit/>
          </a:bodyPr>
          <a:lstStyle/>
          <a:p>
            <a:pPr marL="0" indent="0" algn="just">
              <a:buNone/>
            </a:pPr>
            <a:r>
              <a:rPr lang="en-US" sz="2400" b="1" i="1" dirty="0" smtClean="0">
                <a:latin typeface="Times New Roman" pitchFamily="18" charset="0"/>
                <a:cs typeface="Times New Roman" pitchFamily="18" charset="0"/>
              </a:rPr>
              <a:t>2.3.1: </a:t>
            </a:r>
            <a:r>
              <a:rPr lang="en-US" sz="2400" b="1" i="1" dirty="0" err="1" smtClean="0">
                <a:latin typeface="Times New Roman" pitchFamily="18" charset="0"/>
                <a:cs typeface="Times New Roman" pitchFamily="18" charset="0"/>
              </a:rPr>
              <a:t>Chế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độ</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ăn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thay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đổi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lối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sống</a:t>
            </a:r>
            <a:r>
              <a:rPr lang="en-US" sz="2400" b="1" i="1" dirty="0" smtClean="0">
                <a:latin typeface="Times New Roman" pitchFamily="18" charset="0"/>
                <a:cs typeface="Times New Roman" pitchFamily="18" charset="0"/>
              </a:rPr>
              <a:t>:</a:t>
            </a:r>
          </a:p>
          <a:p>
            <a:pPr algn="just">
              <a:buFontTx/>
              <a:buChar char="-"/>
            </a:pPr>
            <a:r>
              <a:rPr lang="en-US" sz="2400" smtClean="0">
                <a:latin typeface="Times New Roman" pitchFamily="18" charset="0"/>
                <a:cs typeface="Times New Roman" pitchFamily="18" charset="0"/>
              </a:rPr>
              <a:t>Chế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nhiều</a:t>
            </a:r>
            <a:r>
              <a:rPr lang="en-US" sz="2400" smtClean="0">
                <a:latin typeface="Times New Roman" pitchFamily="18" charset="0"/>
                <a:cs typeface="Times New Roman" pitchFamily="18" charset="0"/>
              </a:rPr>
              <a:t> rau, củ </a:t>
            </a:r>
            <a:r>
              <a:rPr lang="en-US" sz="2400" err="1" smtClean="0">
                <a:latin typeface="Times New Roman" pitchFamily="18" charset="0"/>
                <a:cs typeface="Times New Roman" pitchFamily="18" charset="0"/>
              </a:rPr>
              <a:t>quả</a:t>
            </a:r>
            <a:r>
              <a:rPr lang="en-US" sz="2400" smtClean="0">
                <a:latin typeface="Times New Roman" pitchFamily="18" charset="0"/>
                <a:cs typeface="Times New Roman" pitchFamily="18" charset="0"/>
              </a:rPr>
              <a:t>, trái </a:t>
            </a:r>
            <a:r>
              <a:rPr lang="en-US" sz="2400" err="1" smtClean="0">
                <a:latin typeface="Times New Roman" pitchFamily="18" charset="0"/>
                <a:cs typeface="Times New Roman" pitchFamily="18" charset="0"/>
              </a:rPr>
              <a:t>cây</a:t>
            </a:r>
            <a:r>
              <a:rPr lang="en-US" sz="2400" smtClean="0">
                <a:latin typeface="Times New Roman" pitchFamily="18" charset="0"/>
                <a:cs typeface="Times New Roman" pitchFamily="18" charset="0"/>
              </a:rPr>
              <a:t>, ngũ </a:t>
            </a:r>
            <a:r>
              <a:rPr lang="en-US" sz="2400" dirty="0" err="1" smtClean="0">
                <a:latin typeface="Times New Roman" pitchFamily="18" charset="0"/>
                <a:cs typeface="Times New Roman" pitchFamily="18" charset="0"/>
              </a:rPr>
              <a:t>cốc</a:t>
            </a:r>
            <a:r>
              <a:rPr lang="en-US" sz="2400" smtClean="0">
                <a:latin typeface="Times New Roman" pitchFamily="18" charset="0"/>
                <a:cs typeface="Times New Roman" pitchFamily="18" charset="0"/>
              </a:rPr>
              <a:t>,…uống</a:t>
            </a:r>
            <a:endParaRPr lang="vi-VN" sz="2400" smtClean="0">
              <a:latin typeface="Times New Roman" pitchFamily="18" charset="0"/>
              <a:cs typeface="Times New Roman" pitchFamily="18" charset="0"/>
            </a:endParaRPr>
          </a:p>
          <a:p>
            <a:pPr marL="0" indent="0" algn="just">
              <a:buNone/>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nhiều </a:t>
            </a:r>
            <a:r>
              <a:rPr lang="en-US" sz="2400" err="1" smtClean="0">
                <a:latin typeface="Times New Roman" pitchFamily="18" charset="0"/>
                <a:cs typeface="Times New Roman" pitchFamily="18" charset="0"/>
              </a:rPr>
              <a:t>nước</a:t>
            </a:r>
            <a:r>
              <a:rPr lang="en-US" sz="2400" smtClean="0">
                <a:latin typeface="Times New Roman" pitchFamily="18" charset="0"/>
                <a:cs typeface="Times New Roman" pitchFamily="18" charset="0"/>
              </a:rPr>
              <a:t>, tránh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bón</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ổi</a:t>
            </a:r>
            <a:r>
              <a:rPr lang="en-US" sz="2400" smtClean="0">
                <a:latin typeface="Times New Roman" pitchFamily="18" charset="0"/>
                <a:cs typeface="Times New Roman" pitchFamily="18" charset="0"/>
              </a:rPr>
              <a:t>,</a:t>
            </a:r>
            <a:endParaRPr lang="vi-VN" sz="2400" smtClean="0">
              <a:latin typeface="Times New Roman" pitchFamily="18" charset="0"/>
              <a:cs typeface="Times New Roman" pitchFamily="18" charset="0"/>
            </a:endParaRPr>
          </a:p>
          <a:p>
            <a:pPr marL="0" indent="0" algn="just">
              <a:buNone/>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sim</a:t>
            </a:r>
            <a:r>
              <a:rPr lang="en-US" sz="2400" dirty="0" smtClean="0">
                <a:latin typeface="Times New Roman" pitchFamily="18" charset="0"/>
                <a:cs typeface="Times New Roman" pitchFamily="18" charset="0"/>
              </a:rPr>
              <a:t>).</a:t>
            </a:r>
          </a:p>
          <a:p>
            <a:pPr marL="0" indent="0" algn="just">
              <a:buNone/>
            </a:pPr>
            <a:r>
              <a:rPr lang="en-US" sz="2400" smtClean="0">
                <a:latin typeface="Times New Roman" pitchFamily="18" charset="0"/>
                <a:cs typeface="Times New Roman" pitchFamily="18" charset="0"/>
              </a:rPr>
              <a:t>- Luyện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giờ</a:t>
            </a:r>
            <a:r>
              <a:rPr lang="en-US" sz="2400" dirty="0" smtClean="0">
                <a:latin typeface="Times New Roman" pitchFamily="18" charset="0"/>
                <a:cs typeface="Times New Roman" pitchFamily="18" charset="0"/>
              </a:rPr>
              <a:t>.</a:t>
            </a:r>
          </a:p>
          <a:p>
            <a:pPr marL="0" indent="0" algn="just">
              <a:buNone/>
            </a:pPr>
            <a:r>
              <a:rPr lang="en-US" sz="2400" smtClean="0">
                <a:latin typeface="Times New Roman" pitchFamily="18" charset="0"/>
                <a:cs typeface="Times New Roman" pitchFamily="18" charset="0"/>
              </a:rPr>
              <a:t>- Thay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động,tránh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ngồi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a:t>
            </a:r>
          </a:p>
          <a:p>
            <a:pPr marL="0" indent="0" algn="just">
              <a:buNone/>
            </a:pPr>
            <a:endParaRPr lang="en-US" sz="2400" dirty="0" smtClean="0">
              <a:latin typeface="Times New Roman" pitchFamily="18" charset="0"/>
              <a:cs typeface="Times New Roman" pitchFamily="18" charset="0"/>
            </a:endParaRPr>
          </a:p>
          <a:p>
            <a:pPr marL="0" indent="0" algn="just">
              <a:buNone/>
            </a:pPr>
            <a:endParaRPr lang="vi-VN"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54" y="3698544"/>
            <a:ext cx="4633546" cy="28660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950" y="3725839"/>
            <a:ext cx="4057650" cy="2797792"/>
          </a:xfrm>
          <a:prstGeom prst="rect">
            <a:avLst/>
          </a:prstGeom>
        </p:spPr>
      </p:pic>
    </p:spTree>
    <p:extLst>
      <p:ext uri="{BB962C8B-B14F-4D97-AF65-F5344CB8AC3E}">
        <p14:creationId xmlns:p14="http://schemas.microsoft.com/office/powerpoint/2010/main" val="1694084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51" y="-3676"/>
            <a:ext cx="7886700" cy="574431"/>
          </a:xfrm>
        </p:spPr>
        <p:txBody>
          <a:bodyPr>
            <a:normAutofit/>
          </a:bodyPr>
          <a:lstStyle/>
          <a:p>
            <a:r>
              <a:rPr lang="en-US" sz="2400" b="1" i="1" dirty="0" smtClean="0">
                <a:latin typeface="Times New Roman" pitchFamily="18" charset="0"/>
                <a:cs typeface="Times New Roman" pitchFamily="18" charset="0"/>
              </a:rPr>
              <a:t>2.3.2. </a:t>
            </a:r>
            <a:r>
              <a:rPr lang="en-US" sz="2400" b="1" i="1" dirty="0" err="1">
                <a:latin typeface="Times New Roman" pitchFamily="18" charset="0"/>
                <a:cs typeface="Times New Roman" pitchFamily="18" charset="0"/>
              </a:rPr>
              <a:t>T</a:t>
            </a:r>
            <a:r>
              <a:rPr lang="en-US" sz="2400" b="1" i="1" dirty="0" err="1" smtClean="0">
                <a:latin typeface="Times New Roman" pitchFamily="18" charset="0"/>
                <a:cs typeface="Times New Roman" pitchFamily="18" charset="0"/>
              </a:rPr>
              <a:t>huốc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điều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trị</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
        <p:nvSpPr>
          <p:cNvPr id="3" name="Content Placeholder 2"/>
          <p:cNvSpPr>
            <a:spLocks noGrp="1"/>
          </p:cNvSpPr>
          <p:nvPr>
            <p:ph idx="1"/>
          </p:nvPr>
        </p:nvSpPr>
        <p:spPr>
          <a:xfrm>
            <a:off x="351692" y="679938"/>
            <a:ext cx="8203222" cy="5990493"/>
          </a:xfrm>
        </p:spPr>
        <p:txBody>
          <a:bodyPr>
            <a:normAutofit lnSpcReduction="10000"/>
          </a:bodyPr>
          <a:lstStyle/>
          <a:p>
            <a:pPr>
              <a:buFontTx/>
              <a:buChar char="-"/>
            </a:pPr>
            <a:endParaRPr lang="en-US" sz="2400" dirty="0">
              <a:latin typeface="Times New Roman" pitchFamily="18" charset="0"/>
              <a:cs typeface="Times New Roman" pitchFamily="18" charset="0"/>
            </a:endParaRPr>
          </a:p>
          <a:p>
            <a:pPr>
              <a:buFontTx/>
              <a:buChar char="-"/>
            </a:pPr>
            <a:endParaRPr lang="en-US" sz="2400" dirty="0" smtClean="0">
              <a:latin typeface="Times New Roman" pitchFamily="18" charset="0"/>
              <a:cs typeface="Times New Roman" pitchFamily="18" charset="0"/>
            </a:endParaRPr>
          </a:p>
          <a:p>
            <a:pPr>
              <a:buFontTx/>
              <a:buChar char="-"/>
            </a:pPr>
            <a:endParaRPr lang="en-US" sz="2400" dirty="0">
              <a:latin typeface="Times New Roman" pitchFamily="18" charset="0"/>
              <a:cs typeface="Times New Roman" pitchFamily="18" charset="0"/>
            </a:endParaRPr>
          </a:p>
          <a:p>
            <a:pPr>
              <a:buFontTx/>
              <a:buChar char="-"/>
            </a:pPr>
            <a:endParaRPr lang="en-US" sz="2400" dirty="0" smtClean="0">
              <a:latin typeface="Times New Roman" pitchFamily="18" charset="0"/>
              <a:cs typeface="Times New Roman" pitchFamily="18" charset="0"/>
            </a:endParaRPr>
          </a:p>
          <a:p>
            <a:pPr>
              <a:buFontTx/>
              <a:buChar char="-"/>
            </a:pPr>
            <a:endParaRPr lang="en-US" sz="2400" dirty="0">
              <a:latin typeface="Times New Roman" pitchFamily="18" charset="0"/>
              <a:cs typeface="Times New Roman" pitchFamily="18" charset="0"/>
            </a:endParaRPr>
          </a:p>
          <a:p>
            <a:pPr>
              <a:buFontTx/>
              <a:buChar char="-"/>
            </a:pPr>
            <a:endParaRPr lang="en-US" sz="2400" dirty="0" smtClean="0">
              <a:latin typeface="Times New Roman" pitchFamily="18" charset="0"/>
              <a:cs typeface="Times New Roman" pitchFamily="18" charset="0"/>
            </a:endParaRPr>
          </a:p>
          <a:p>
            <a:pPr>
              <a:buFontTx/>
              <a:buChar char="-"/>
            </a:pPr>
            <a:endParaRPr lang="en-US" sz="2400" dirty="0">
              <a:latin typeface="Times New Roman" pitchFamily="18" charset="0"/>
              <a:cs typeface="Times New Roman" pitchFamily="18" charset="0"/>
            </a:endParaRPr>
          </a:p>
          <a:p>
            <a:pPr>
              <a:buFontTx/>
              <a:buChar char="-"/>
            </a:pPr>
            <a:endParaRPr lang="en-US" sz="2400" dirty="0" smtClean="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a:p>
            <a:pPr>
              <a:buFontTx/>
              <a:buChar char="-"/>
            </a:pPr>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p>
          <a:p>
            <a:pPr marL="0" indent="0">
              <a:buNone/>
            </a:pPr>
            <a:r>
              <a:rPr lang="en-US" sz="2400" dirty="0" smtClean="0">
                <a:latin typeface="Times New Roman" pitchFamily="18" charset="0"/>
                <a:cs typeface="Times New Roman" pitchFamily="18"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05" y="481983"/>
            <a:ext cx="2941706" cy="11966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293" y="445553"/>
            <a:ext cx="2415653" cy="115123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79" y="1810340"/>
            <a:ext cx="2438405" cy="128769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2725" y="1792978"/>
            <a:ext cx="2481097" cy="1250473"/>
          </a:xfrm>
          <a:prstGeom prst="rect">
            <a:avLst/>
          </a:prstGeom>
        </p:spPr>
      </p:pic>
      <p:sp>
        <p:nvSpPr>
          <p:cNvPr id="9" name="Title 1"/>
          <p:cNvSpPr txBox="1">
            <a:spLocks/>
          </p:cNvSpPr>
          <p:nvPr/>
        </p:nvSpPr>
        <p:spPr>
          <a:xfrm>
            <a:off x="5991367" y="831112"/>
            <a:ext cx="2988860" cy="574431"/>
          </a:xfrm>
          <a:prstGeom prst="rect">
            <a:avLst/>
          </a:prstGeom>
          <a:ln w="3175">
            <a:solidFill>
              <a:srgbClr val="7030A0"/>
            </a:solidFill>
          </a:ln>
        </p:spPr>
        <p:txBody>
          <a:bodyPr vert="horz" lIns="68580" tIns="34290" rIns="68580" bIns="34290" rtlCol="0" anchor="ctr">
            <a:normAutofit fontScale="85000" lnSpcReduction="10000"/>
          </a:bodyPr>
          <a:lstStyle/>
          <a:p>
            <a:pPr algn="ctr"/>
            <a:r>
              <a:rPr lang="en-US" sz="2400" smtClean="0">
                <a:latin typeface="Times New Roman" pitchFamily="18" charset="0"/>
                <a:cs typeface="Times New Roman" pitchFamily="18" charset="0"/>
              </a:rPr>
              <a:t>Thuốc trị táo bón tạo khối                                                                                                                                                                                              </a:t>
            </a:r>
          </a:p>
        </p:txBody>
      </p:sp>
      <p:sp>
        <p:nvSpPr>
          <p:cNvPr id="10" name="Title 1"/>
          <p:cNvSpPr txBox="1">
            <a:spLocks/>
          </p:cNvSpPr>
          <p:nvPr/>
        </p:nvSpPr>
        <p:spPr>
          <a:xfrm>
            <a:off x="6020936" y="2088978"/>
            <a:ext cx="3068472" cy="574431"/>
          </a:xfrm>
          <a:prstGeom prst="rect">
            <a:avLst/>
          </a:prstGeom>
          <a:ln w="3175">
            <a:solidFill>
              <a:srgbClr val="7030A0"/>
            </a:solidFill>
          </a:ln>
        </p:spPr>
        <p:txBody>
          <a:bodyPr vert="horz" lIns="68580" tIns="34290" rIns="68580" bIns="34290" rtlCol="0" anchor="ctr">
            <a:normAutofit fontScale="85000" lnSpcReduction="10000"/>
          </a:bodyPr>
          <a:lstStyle/>
          <a:p>
            <a:pPr algn="ctr"/>
            <a:r>
              <a:rPr lang="en-US" sz="2400" smtClean="0">
                <a:latin typeface="Times New Roman" pitchFamily="18" charset="0"/>
                <a:cs typeface="Times New Roman" pitchFamily="18" charset="0"/>
              </a:rPr>
              <a:t>Thuốc trị táo bón thẩm thấu</a:t>
            </a:r>
          </a:p>
        </p:txBody>
      </p:sp>
      <p:sp>
        <p:nvSpPr>
          <p:cNvPr id="11" name="Title 1"/>
          <p:cNvSpPr txBox="1">
            <a:spLocks/>
          </p:cNvSpPr>
          <p:nvPr/>
        </p:nvSpPr>
        <p:spPr>
          <a:xfrm>
            <a:off x="6007289" y="5596457"/>
            <a:ext cx="3082119" cy="574431"/>
          </a:xfrm>
          <a:prstGeom prst="rect">
            <a:avLst/>
          </a:prstGeom>
          <a:ln w="3175">
            <a:solidFill>
              <a:srgbClr val="7030A0"/>
            </a:solidFill>
          </a:ln>
        </p:spPr>
        <p:txBody>
          <a:bodyPr vert="horz" lIns="68580" tIns="34290" rIns="68580" bIns="34290" rtlCol="0" anchor="ctr">
            <a:normAutofit fontScale="85000" lnSpcReduction="10000"/>
          </a:bodyPr>
          <a:lstStyle/>
          <a:p>
            <a:pPr algn="ctr"/>
            <a:r>
              <a:rPr lang="en-US" sz="2400" smtClean="0">
                <a:latin typeface="Times New Roman" pitchFamily="18" charset="0"/>
                <a:cs typeface="Times New Roman" pitchFamily="18" charset="0"/>
              </a:rPr>
              <a:t>Thuốc trị táo bón kích thích</a:t>
            </a:r>
          </a:p>
        </p:txBody>
      </p:sp>
      <p:sp>
        <p:nvSpPr>
          <p:cNvPr id="12" name="Title 1"/>
          <p:cNvSpPr txBox="1">
            <a:spLocks/>
          </p:cNvSpPr>
          <p:nvPr/>
        </p:nvSpPr>
        <p:spPr>
          <a:xfrm>
            <a:off x="6141492" y="4561500"/>
            <a:ext cx="2925173" cy="574431"/>
          </a:xfrm>
          <a:prstGeom prst="rect">
            <a:avLst/>
          </a:prstGeom>
          <a:ln w="3175">
            <a:solidFill>
              <a:srgbClr val="7030A0"/>
            </a:solidFill>
          </a:ln>
        </p:spPr>
        <p:txBody>
          <a:bodyPr vert="horz" lIns="68580" tIns="34290" rIns="68580" bIns="34290" rtlCol="0" anchor="ctr">
            <a:normAutofit/>
          </a:bodyPr>
          <a:lstStyle/>
          <a:p>
            <a:pPr algn="ctr"/>
            <a:r>
              <a:rPr lang="en-US" sz="2000" smtClean="0">
                <a:latin typeface="Times New Roman" pitchFamily="18" charset="0"/>
                <a:cs typeface="Times New Roman" pitchFamily="18" charset="0"/>
              </a:rPr>
              <a:t>Thuốc bôi trơn </a:t>
            </a:r>
          </a:p>
        </p:txBody>
      </p:sp>
      <p:sp>
        <p:nvSpPr>
          <p:cNvPr id="13" name="Title 1"/>
          <p:cNvSpPr txBox="1">
            <a:spLocks/>
          </p:cNvSpPr>
          <p:nvPr/>
        </p:nvSpPr>
        <p:spPr>
          <a:xfrm>
            <a:off x="6080078" y="3321828"/>
            <a:ext cx="2879677" cy="574431"/>
          </a:xfrm>
          <a:prstGeom prst="rect">
            <a:avLst/>
          </a:prstGeom>
          <a:ln w="3175">
            <a:solidFill>
              <a:srgbClr val="7030A0"/>
            </a:solidFill>
          </a:ln>
        </p:spPr>
        <p:txBody>
          <a:bodyPr vert="horz" lIns="68580" tIns="34290" rIns="68580" bIns="34290" rtlCol="0" anchor="ctr">
            <a:normAutofit/>
          </a:bodyPr>
          <a:lstStyle/>
          <a:p>
            <a:pPr algn="ctr"/>
            <a:r>
              <a:rPr lang="en-US" sz="2000" smtClean="0">
                <a:latin typeface="Times New Roman" pitchFamily="18" charset="0"/>
                <a:cs typeface="Times New Roman" pitchFamily="18" charset="0"/>
              </a:rPr>
              <a:t>Thuốc làm mềm phân</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451" y="3131457"/>
            <a:ext cx="2161748" cy="1085700"/>
          </a:xfrm>
          <a:prstGeom prst="rect">
            <a:avLst/>
          </a:prstGeom>
        </p:spPr>
      </p:pic>
      <p:pic>
        <p:nvPicPr>
          <p:cNvPr id="3074" name="Picture 2" descr="Kết quả hình ảnh cho docusate"/>
          <p:cNvPicPr>
            <a:picLocks noChangeAspect="1" noChangeArrowheads="1"/>
          </p:cNvPicPr>
          <p:nvPr/>
        </p:nvPicPr>
        <p:blipFill>
          <a:blip r:embed="rId7"/>
          <a:srcRect/>
          <a:stretch>
            <a:fillRect/>
          </a:stretch>
        </p:blipFill>
        <p:spPr bwMode="auto">
          <a:xfrm>
            <a:off x="3144435" y="3118353"/>
            <a:ext cx="2901523" cy="1248927"/>
          </a:xfrm>
          <a:prstGeom prst="rect">
            <a:avLst/>
          </a:prstGeom>
          <a:noFill/>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9167" y="4271742"/>
            <a:ext cx="2309934" cy="1163385"/>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1440" y="4353635"/>
            <a:ext cx="3302757" cy="982638"/>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7116" y="5319083"/>
            <a:ext cx="2446209" cy="1081718"/>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0063" y="5472752"/>
            <a:ext cx="1478791" cy="791569"/>
          </a:xfrm>
          <a:prstGeom prst="rect">
            <a:avLst/>
          </a:prstGeom>
        </p:spPr>
      </p:pic>
      <p:sp>
        <p:nvSpPr>
          <p:cNvPr id="20" name="Title 1"/>
          <p:cNvSpPr txBox="1">
            <a:spLocks/>
          </p:cNvSpPr>
          <p:nvPr/>
        </p:nvSpPr>
        <p:spPr>
          <a:xfrm>
            <a:off x="1025856" y="6387151"/>
            <a:ext cx="6903493" cy="498145"/>
          </a:xfrm>
          <a:prstGeom prst="rect">
            <a:avLst/>
          </a:prstGeom>
          <a:ln w="3175">
            <a:solidFill>
              <a:srgbClr val="C00000"/>
            </a:solidFill>
          </a:ln>
        </p:spPr>
        <p:txBody>
          <a:bodyPr vert="horz" lIns="68580" tIns="34290" rIns="68580" bIns="34290" rtlCol="0" anchor="ctr">
            <a:normAutofit/>
          </a:bodyPr>
          <a:lstStyle/>
          <a:p>
            <a:pPr algn="ctr"/>
            <a:r>
              <a:rPr lang="en-US" sz="2400" b="1" smtClean="0">
                <a:solidFill>
                  <a:srgbClr val="C00000"/>
                </a:solidFill>
                <a:latin typeface="Times New Roman" pitchFamily="18" charset="0"/>
                <a:cs typeface="Times New Roman" pitchFamily="18" charset="0"/>
              </a:rPr>
              <a:t>CẢM ƠN THẦY VÀ CÁC BẠN ĐÃ LẮNG NGHE!</a:t>
            </a:r>
          </a:p>
        </p:txBody>
      </p:sp>
      <p:cxnSp>
        <p:nvCxnSpPr>
          <p:cNvPr id="22" name="Straight Connector 21"/>
          <p:cNvCxnSpPr/>
          <p:nvPr/>
        </p:nvCxnSpPr>
        <p:spPr>
          <a:xfrm flipV="1">
            <a:off x="0" y="1624084"/>
            <a:ext cx="9144000" cy="13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0" y="6375779"/>
            <a:ext cx="9144000" cy="13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0" y="5327176"/>
            <a:ext cx="9144000" cy="13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0" y="4278573"/>
            <a:ext cx="9144000" cy="13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0" y="3038902"/>
            <a:ext cx="9144000" cy="136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873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1982" y="-254115"/>
            <a:ext cx="8530659" cy="8748549"/>
          </a:xfrm>
          <a:prstGeom prst="rect">
            <a:avLst/>
          </a:prstGeom>
        </p:spPr>
        <p:txBody>
          <a:bodyPr wrap="square" lIns="68580" tIns="34290" rIns="68580" bIns="34290">
            <a:spAutoFit/>
          </a:bodyPr>
          <a:lstStyle/>
          <a:p>
            <a:pPr algn="ctr">
              <a:lnSpc>
                <a:spcPct val="150000"/>
              </a:lnSpc>
            </a:pPr>
            <a:r>
              <a:rPr lang="vi-VN" sz="4000" b="1" dirty="0" smtClean="0">
                <a:latin typeface="Times New Roman" pitchFamily="18" charset="0"/>
                <a:cs typeface="Times New Roman" pitchFamily="18" charset="0"/>
              </a:rPr>
              <a:t>NỘI DUNG</a:t>
            </a:r>
            <a:endParaRPr lang="en-US" sz="4000" b="1" dirty="0" smtClean="0">
              <a:latin typeface="Times New Roman" pitchFamily="18" charset="0"/>
              <a:cs typeface="Times New Roman" pitchFamily="18" charset="0"/>
            </a:endParaRPr>
          </a:p>
          <a:p>
            <a:pPr>
              <a:lnSpc>
                <a:spcPct val="150000"/>
              </a:lnSpc>
            </a:pPr>
            <a:r>
              <a:rPr lang="en-US" sz="2400" b="1" smtClean="0">
                <a:latin typeface="Times New Roman" pitchFamily="18" charset="0"/>
                <a:cs typeface="Times New Roman" pitchFamily="18" charset="0"/>
              </a:rPr>
              <a:t>1</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Tiêu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chảy</a:t>
            </a:r>
            <a:r>
              <a:rPr lang="en-US" sz="2400" b="1" dirty="0" smtClean="0">
                <a:latin typeface="Times New Roman" pitchFamily="18" charset="0"/>
                <a:cs typeface="Times New Roman" pitchFamily="18" charset="0"/>
              </a:rPr>
              <a:t> : </a:t>
            </a:r>
          </a:p>
          <a:p>
            <a:pPr>
              <a:lnSpc>
                <a:spcPct val="150000"/>
              </a:lnSpc>
            </a:pPr>
            <a:r>
              <a:rPr lang="en-US" sz="2400" smtClean="0">
                <a:latin typeface="Times New Roman" pitchFamily="18" charset="0"/>
                <a:cs typeface="Times New Roman" pitchFamily="18" charset="0"/>
              </a:rPr>
              <a:t>                      1.1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p>
          <a:p>
            <a:pPr>
              <a:lnSpc>
                <a:spcPct val="150000"/>
              </a:lnSpc>
            </a:pPr>
            <a:r>
              <a:rPr lang="en-US" sz="2400" smtClean="0">
                <a:latin typeface="Times New Roman" pitchFamily="18" charset="0"/>
                <a:cs typeface="Times New Roman" pitchFamily="18" charset="0"/>
              </a:rPr>
              <a:t>                      1.2 </a:t>
            </a:r>
            <a:r>
              <a:rPr lang="en-US" sz="2400" dirty="0" err="1">
                <a:latin typeface="Times New Roman" pitchFamily="18" charset="0"/>
                <a:cs typeface="Times New Roman" pitchFamily="18" charset="0"/>
              </a:rPr>
              <a:t>N</a:t>
            </a:r>
            <a:r>
              <a:rPr lang="en-US" sz="2400" dirty="0" err="1" smtClean="0">
                <a:latin typeface="Times New Roman" pitchFamily="18" charset="0"/>
                <a:cs typeface="Times New Roman" pitchFamily="18" charset="0"/>
              </a:rPr>
              <a:t>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p>
          <a:p>
            <a:pPr>
              <a:lnSpc>
                <a:spcPct val="150000"/>
              </a:lnSpc>
            </a:pPr>
            <a:r>
              <a:rPr lang="en-US" sz="2400" smtClean="0">
                <a:latin typeface="Times New Roman" pitchFamily="18" charset="0"/>
                <a:cs typeface="Times New Roman" pitchFamily="18" charset="0"/>
              </a:rPr>
              <a:t>                      1.3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p>
          <a:p>
            <a:pPr>
              <a:lnSpc>
                <a:spcPct val="150000"/>
              </a:lnSpc>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1.4 </a:t>
            </a:r>
            <a:r>
              <a:rPr lang="en-US" sz="2400" dirty="0" err="1">
                <a:latin typeface="Times New Roman" pitchFamily="18" charset="0"/>
                <a:cs typeface="Times New Roman" pitchFamily="18" charset="0"/>
              </a:rPr>
              <a:t>C</a:t>
            </a:r>
            <a:r>
              <a:rPr lang="en-US" sz="2400" dirty="0" err="1" smtClean="0">
                <a:latin typeface="Times New Roman" pitchFamily="18" charset="0"/>
                <a:cs typeface="Times New Roman" pitchFamily="18" charset="0"/>
              </a:rPr>
              <a:t>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endParaRPr lang="en-US" sz="2400" dirty="0" smtClean="0">
              <a:latin typeface="Times New Roman" pitchFamily="18" charset="0"/>
              <a:cs typeface="Times New Roman" pitchFamily="18" charset="0"/>
            </a:endParaRPr>
          </a:p>
          <a:p>
            <a:pPr>
              <a:lnSpc>
                <a:spcPct val="150000"/>
              </a:lnSpc>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1.5 </a:t>
            </a:r>
            <a:r>
              <a:rPr lang="en-US" sz="2400" dirty="0" err="1">
                <a:latin typeface="Times New Roman" pitchFamily="18" charset="0"/>
                <a:cs typeface="Times New Roman" pitchFamily="18" charset="0"/>
              </a:rPr>
              <a:t>T</a:t>
            </a:r>
            <a:r>
              <a:rPr lang="en-US" sz="2400" dirty="0" err="1" smtClean="0">
                <a:latin typeface="Times New Roman" pitchFamily="18" charset="0"/>
                <a:cs typeface="Times New Roman" pitchFamily="18" charset="0"/>
              </a:rPr>
              <a: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endParaRPr lang="en-US" sz="2400" dirty="0" smtClean="0">
              <a:latin typeface="Times New Roman" pitchFamily="18" charset="0"/>
              <a:cs typeface="Times New Roman" pitchFamily="18" charset="0"/>
            </a:endParaRPr>
          </a:p>
          <a:p>
            <a:pPr>
              <a:lnSpc>
                <a:spcPct val="150000"/>
              </a:lnSpc>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1.6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endParaRPr lang="en-US" sz="2400" dirty="0" smtClean="0">
              <a:latin typeface="Times New Roman" pitchFamily="18" charset="0"/>
              <a:cs typeface="Times New Roman" pitchFamily="18" charset="0"/>
            </a:endParaRPr>
          </a:p>
          <a:p>
            <a:pPr>
              <a:lnSpc>
                <a:spcPct val="150000"/>
              </a:lnSpc>
            </a:pPr>
            <a:r>
              <a:rPr lang="en-US" sz="2400" b="1" dirty="0" smtClean="0">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Táo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bón</a:t>
            </a:r>
            <a:r>
              <a:rPr lang="en-US" sz="2400" b="1" dirty="0" smtClean="0">
                <a:latin typeface="Times New Roman" pitchFamily="18" charset="0"/>
                <a:cs typeface="Times New Roman" pitchFamily="18" charset="0"/>
              </a:rPr>
              <a:t>: </a:t>
            </a:r>
          </a:p>
          <a:p>
            <a:pPr>
              <a:lnSpc>
                <a:spcPct val="150000"/>
              </a:lnSpc>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2.1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endParaRPr lang="en-US" sz="2400" dirty="0" smtClean="0">
              <a:latin typeface="Times New Roman" pitchFamily="18" charset="0"/>
              <a:cs typeface="Times New Roman" pitchFamily="18" charset="0"/>
            </a:endParaRPr>
          </a:p>
          <a:p>
            <a:pPr>
              <a:lnSpc>
                <a:spcPct val="150000"/>
              </a:lnSpc>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2.2 </a:t>
            </a:r>
            <a:r>
              <a:rPr lang="en-US" sz="2400" dirty="0" err="1">
                <a:latin typeface="Times New Roman" pitchFamily="18" charset="0"/>
                <a:cs typeface="Times New Roman" pitchFamily="18" charset="0"/>
              </a:rPr>
              <a:t>T</a:t>
            </a:r>
            <a:r>
              <a:rPr lang="en-US" sz="2400" dirty="0" err="1" smtClean="0">
                <a:latin typeface="Times New Roman" pitchFamily="18" charset="0"/>
                <a:cs typeface="Times New Roman" pitchFamily="18" charset="0"/>
              </a:rPr>
              <a: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endParaRPr lang="en-US" sz="2400" dirty="0" smtClean="0">
              <a:latin typeface="Times New Roman" pitchFamily="18" charset="0"/>
              <a:cs typeface="Times New Roman" pitchFamily="18" charset="0"/>
            </a:endParaRPr>
          </a:p>
          <a:p>
            <a:pPr>
              <a:lnSpc>
                <a:spcPct val="150000"/>
              </a:lnSpc>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2.3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endParaRPr lang="en-US" sz="2400" dirty="0" smtClean="0">
              <a:latin typeface="Times New Roman" pitchFamily="18" charset="0"/>
              <a:cs typeface="Times New Roman" pitchFamily="18" charset="0"/>
            </a:endParaRPr>
          </a:p>
          <a:p>
            <a:pPr>
              <a:lnSpc>
                <a:spcPct val="150000"/>
              </a:lnSpc>
            </a:pPr>
            <a:endParaRPr lang="en-US" sz="2400" dirty="0">
              <a:latin typeface="Times New Roman" pitchFamily="18" charset="0"/>
              <a:cs typeface="Times New Roman" pitchFamily="18" charset="0"/>
            </a:endParaRPr>
          </a:p>
          <a:p>
            <a:pPr lvl="1">
              <a:lnSpc>
                <a:spcPct val="150000"/>
              </a:lnSpc>
            </a:pPr>
            <a:endParaRPr lang="en-US" sz="2400" dirty="0">
              <a:latin typeface="Times New Roman" pitchFamily="18" charset="0"/>
              <a:cs typeface="Times New Roman" pitchFamily="18" charset="0"/>
            </a:endParaRPr>
          </a:p>
          <a:p>
            <a:pPr lvl="1">
              <a:lnSpc>
                <a:spcPct val="150000"/>
              </a:lnSpc>
            </a:pPr>
            <a:endParaRPr lang="en-US" sz="2400" dirty="0"/>
          </a:p>
        </p:txBody>
      </p:sp>
    </p:spTree>
    <p:extLst>
      <p:ext uri="{BB962C8B-B14F-4D97-AF65-F5344CB8AC3E}">
        <p14:creationId xmlns:p14="http://schemas.microsoft.com/office/powerpoint/2010/main" val="3764699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626" y="169859"/>
            <a:ext cx="8320349" cy="619611"/>
          </a:xfrm>
        </p:spPr>
        <p:txBody>
          <a:bodyPr>
            <a:normAutofit/>
          </a:bodyPr>
          <a:lstStyle/>
          <a:p>
            <a:pPr algn="ctr"/>
            <a:r>
              <a:rPr lang="en-US" sz="2800" b="1" dirty="0">
                <a:latin typeface="Times New Roman" pitchFamily="18" charset="0"/>
                <a:cs typeface="Times New Roman" pitchFamily="18" charset="0"/>
              </a:rPr>
              <a:t>1. </a:t>
            </a:r>
            <a:r>
              <a:rPr lang="en-US" sz="2800" b="1" dirty="0" smtClean="0">
                <a:latin typeface="Times New Roman" pitchFamily="18" charset="0"/>
                <a:cs typeface="Times New Roman" pitchFamily="18" charset="0"/>
              </a:rPr>
              <a:t>TIÊU CHẢY:</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537796" y="726832"/>
            <a:ext cx="7886700" cy="6002214"/>
          </a:xfrm>
        </p:spPr>
        <p:txBody>
          <a:bodyPr>
            <a:noAutofit/>
          </a:bodyPr>
          <a:lstStyle/>
          <a:p>
            <a:pPr marL="0" indent="0" algn="just">
              <a:buNone/>
            </a:pPr>
            <a:r>
              <a:rPr lang="en-US" sz="2600" b="1" smtClean="0">
                <a:latin typeface="Times New Roman" pitchFamily="18" charset="0"/>
                <a:cs typeface="Times New Roman" pitchFamily="18" charset="0"/>
              </a:rPr>
              <a:t>1.1 </a:t>
            </a:r>
            <a:r>
              <a:rPr lang="en-US" sz="2600" b="1" dirty="0" err="1" smtClean="0">
                <a:latin typeface="Times New Roman" pitchFamily="18" charset="0"/>
                <a:cs typeface="Times New Roman" pitchFamily="18" charset="0"/>
              </a:rPr>
              <a:t>Định</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nghĩa</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về</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tiêu</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chảy</a:t>
            </a:r>
            <a:r>
              <a:rPr lang="en-US" sz="2600" b="1" dirty="0" smtClean="0">
                <a:latin typeface="Times New Roman" pitchFamily="18" charset="0"/>
                <a:cs typeface="Times New Roman" pitchFamily="18" charset="0"/>
              </a:rPr>
              <a:t>:</a:t>
            </a:r>
          </a:p>
          <a:p>
            <a:pPr marL="0" indent="0" algn="just">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ngày</a:t>
            </a:r>
            <a:r>
              <a:rPr lang="en-US" sz="2400" smtClean="0">
                <a:latin typeface="Times New Roman" pitchFamily="18" charset="0"/>
                <a:cs typeface="Times New Roman" pitchFamily="18" charset="0"/>
              </a:rPr>
              <a:t>, sự </a:t>
            </a:r>
            <a:r>
              <a:rPr lang="en-US" sz="2400" dirty="0" err="1" smtClean="0">
                <a:latin typeface="Times New Roman" pitchFamily="18" charset="0"/>
                <a:cs typeface="Times New Roman" pitchFamily="18" charset="0"/>
              </a:rPr>
              <a:t>tống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nước</a:t>
            </a:r>
            <a:r>
              <a:rPr lang="en-US" sz="240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0" indent="0" algn="just">
              <a:buNone/>
            </a:pPr>
            <a:r>
              <a:rPr lang="en-US" sz="2600" b="1" smtClean="0">
                <a:latin typeface="Times New Roman" pitchFamily="18" charset="0"/>
                <a:cs typeface="Times New Roman" pitchFamily="18" charset="0"/>
              </a:rPr>
              <a:t>1.2 </a:t>
            </a:r>
            <a:r>
              <a:rPr lang="en-US" sz="2600" b="1" dirty="0" err="1" smtClean="0">
                <a:latin typeface="Times New Roman" pitchFamily="18" charset="0"/>
                <a:cs typeface="Times New Roman" pitchFamily="18" charset="0"/>
              </a:rPr>
              <a:t>Nguyên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nhân</a:t>
            </a:r>
            <a:r>
              <a:rPr lang="en-US" sz="2600" b="1" dirty="0" smtClean="0">
                <a:latin typeface="Times New Roman" pitchFamily="18" charset="0"/>
                <a:cs typeface="Times New Roman" pitchFamily="18" charset="0"/>
              </a:rPr>
              <a:t>:</a:t>
            </a:r>
            <a:endParaRPr lang="vi-VN" sz="2600" dirty="0">
              <a:latin typeface="Times New Roman" pitchFamily="18" charset="0"/>
              <a:cs typeface="Times New Roman" pitchFamily="18" charset="0"/>
            </a:endParaRPr>
          </a:p>
          <a:p>
            <a:pPr marL="0" indent="0" algn="just">
              <a:buNone/>
            </a:pPr>
            <a:r>
              <a:rPr lang="en-US" sz="2400" smtClean="0">
                <a:latin typeface="Times New Roman" pitchFamily="18" charset="0"/>
                <a:cs typeface="Times New Roman" pitchFamily="18" charset="0"/>
              </a:rPr>
              <a:t>   </a:t>
            </a:r>
            <a:r>
              <a:rPr lang="en-US" sz="2400" b="1" i="1" smtClean="0">
                <a:latin typeface="Times New Roman" pitchFamily="18" charset="0"/>
                <a:cs typeface="Times New Roman" pitchFamily="18" charset="0"/>
              </a:rPr>
              <a:t>1.2.1 Tiêu </a:t>
            </a:r>
            <a:r>
              <a:rPr lang="en-US" sz="2400" b="1" i="1" dirty="0" err="1" smtClean="0">
                <a:latin typeface="Times New Roman" pitchFamily="18" charset="0"/>
                <a:cs typeface="Times New Roman" pitchFamily="18" charset="0"/>
              </a:rPr>
              <a:t>chảy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cấp</a:t>
            </a:r>
            <a:r>
              <a:rPr lang="en-US" sz="2400" b="1" i="1" dirty="0" smtClean="0">
                <a:latin typeface="Times New Roman" pitchFamily="18" charset="0"/>
                <a:cs typeface="Times New Roman" pitchFamily="18" charset="0"/>
              </a:rPr>
              <a:t>:</a:t>
            </a:r>
          </a:p>
          <a:p>
            <a:pPr marL="0" indent="0" algn="just">
              <a:buNone/>
            </a:pPr>
            <a:r>
              <a:rPr lang="en-US" sz="2400" smtClean="0">
                <a:latin typeface="Times New Roman" pitchFamily="18" charset="0"/>
                <a:cs typeface="Times New Roman" pitchFamily="18" charset="0"/>
              </a:rPr>
              <a:t>- Nhiễm </a:t>
            </a:r>
            <a:r>
              <a:rPr lang="en-US" sz="2400" dirty="0" smtClean="0">
                <a:latin typeface="Times New Roman" pitchFamily="18" charset="0"/>
                <a:cs typeface="Times New Roman" pitchFamily="18" charset="0"/>
              </a:rPr>
              <a:t>vi </a:t>
            </a:r>
            <a:r>
              <a:rPr lang="en-US" sz="2400" dirty="0" err="1" smtClean="0">
                <a:latin typeface="Times New Roman" pitchFamily="18" charset="0"/>
                <a:cs typeface="Times New Roman" pitchFamily="18" charset="0"/>
              </a:rPr>
              <a:t>khuẩn</a:t>
            </a:r>
            <a:r>
              <a:rPr lang="en-US" sz="2400" dirty="0" smtClean="0">
                <a:latin typeface="Times New Roman" pitchFamily="18" charset="0"/>
                <a:cs typeface="Times New Roman" pitchFamily="18" charset="0"/>
              </a:rPr>
              <a:t> : </a:t>
            </a:r>
            <a:r>
              <a:rPr lang="en-US" sz="2400" i="1" dirty="0" err="1" smtClean="0">
                <a:latin typeface="Times New Roman" pitchFamily="18" charset="0"/>
                <a:cs typeface="Times New Roman" pitchFamily="18" charset="0"/>
              </a:rPr>
              <a:t>Shigella</a:t>
            </a:r>
            <a:r>
              <a:rPr lang="en-US" sz="2400" i="1" dirty="0" smtClean="0">
                <a:latin typeface="Times New Roman" pitchFamily="18" charset="0"/>
                <a:cs typeface="Times New Roman" pitchFamily="18" charset="0"/>
              </a:rPr>
              <a:t> Salmonella , </a:t>
            </a:r>
            <a:r>
              <a:rPr lang="en-US" sz="2400" i="1" dirty="0" err="1" smtClean="0">
                <a:latin typeface="Times New Roman" pitchFamily="18" charset="0"/>
                <a:cs typeface="Times New Roman" pitchFamily="18" charset="0"/>
              </a:rPr>
              <a:t>E.coli</a:t>
            </a:r>
            <a:r>
              <a:rPr lang="en-US" sz="2400" i="1" dirty="0" smtClean="0">
                <a:latin typeface="Times New Roman" pitchFamily="18" charset="0"/>
                <a:cs typeface="Times New Roman" pitchFamily="18" charset="0"/>
              </a:rPr>
              <a:t> , ……</a:t>
            </a:r>
          </a:p>
          <a:p>
            <a:pPr marL="0" indent="0" algn="just">
              <a:buNone/>
            </a:pPr>
            <a:r>
              <a:rPr lang="en-US" sz="2400" i="1" dirty="0" smtClean="0">
                <a:latin typeface="Times New Roman" pitchFamily="18" charset="0"/>
                <a:cs typeface="Times New Roman" pitchFamily="18" charset="0"/>
              </a:rPr>
              <a:t>                              Vibrio </a:t>
            </a:r>
            <a:r>
              <a:rPr lang="en-US" sz="2400" i="1" dirty="0" err="1" smtClean="0">
                <a:latin typeface="Times New Roman" pitchFamily="18" charset="0"/>
                <a:cs typeface="Times New Roman" pitchFamily="18" charset="0"/>
              </a:rPr>
              <a:t>cholerae</a:t>
            </a:r>
            <a:r>
              <a:rPr lang="en-US" sz="2400" i="1" dirty="0" smtClean="0">
                <a:latin typeface="Times New Roman" pitchFamily="18" charset="0"/>
                <a:cs typeface="Times New Roman" pitchFamily="18" charset="0"/>
              </a:rPr>
              <a:t> , </a:t>
            </a:r>
            <a:r>
              <a:rPr lang="en-US" sz="2400" i="1" dirty="0" err="1" smtClean="0">
                <a:latin typeface="Times New Roman" pitchFamily="18" charset="0"/>
                <a:cs typeface="Times New Roman" pitchFamily="18" charset="0"/>
              </a:rPr>
              <a:t>E.coli</a:t>
            </a:r>
            <a:r>
              <a:rPr lang="en-US" sz="2400" i="1" dirty="0" smtClean="0">
                <a:latin typeface="Times New Roman" pitchFamily="18" charset="0"/>
                <a:cs typeface="Times New Roman" pitchFamily="18" charset="0"/>
              </a:rPr>
              <a:t> , </a:t>
            </a:r>
            <a:r>
              <a:rPr lang="en-US" sz="2400" i="1" dirty="0" err="1" smtClean="0">
                <a:latin typeface="Times New Roman" pitchFamily="18" charset="0"/>
                <a:cs typeface="Times New Roman" pitchFamily="18" charset="0"/>
              </a:rPr>
              <a:t>S.aureus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endParaRPr lang="vi-VN" sz="2400" dirty="0">
              <a:latin typeface="Times New Roman" pitchFamily="18" charset="0"/>
              <a:cs typeface="Times New Roman" pitchFamily="18" charset="0"/>
            </a:endParaRPr>
          </a:p>
          <a:p>
            <a:pPr marL="0" indent="0" algn="just">
              <a:buNone/>
            </a:pPr>
            <a:r>
              <a:rPr lang="en-US" sz="2400" smtClean="0">
                <a:latin typeface="Times New Roman" pitchFamily="18" charset="0"/>
                <a:cs typeface="Times New Roman" pitchFamily="18" charset="0"/>
              </a:rPr>
              <a:t>- Nhiễm </a:t>
            </a:r>
            <a:r>
              <a:rPr lang="en-US" sz="2400" dirty="0" smtClean="0">
                <a:latin typeface="Times New Roman" pitchFamily="18" charset="0"/>
                <a:cs typeface="Times New Roman" pitchFamily="18" charset="0"/>
              </a:rPr>
              <a:t>virus: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virus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ruột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kèm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khuẩn</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Rotavirus,Norwalkvirrus</a:t>
            </a:r>
            <a:r>
              <a:rPr lang="en-US" sz="2400" i="1" dirty="0" smtClean="0">
                <a:latin typeface="Times New Roman" pitchFamily="18" charset="0"/>
                <a:cs typeface="Times New Roman" pitchFamily="18" charset="0"/>
              </a:rPr>
              <a:t>).</a:t>
            </a:r>
            <a:endParaRPr lang="vi-VN" sz="2400" i="1" dirty="0">
              <a:latin typeface="Times New Roman" pitchFamily="18" charset="0"/>
              <a:cs typeface="Times New Roman" pitchFamily="18" charset="0"/>
            </a:endParaRPr>
          </a:p>
          <a:p>
            <a:pPr marL="0" indent="0" algn="just">
              <a:buNone/>
            </a:pPr>
            <a:r>
              <a:rPr lang="en-US" sz="2400" smtClean="0">
                <a:latin typeface="Times New Roman" pitchFamily="18" charset="0"/>
                <a:cs typeface="Times New Roman" pitchFamily="18" charset="0"/>
              </a:rPr>
              <a:t>- Các </a:t>
            </a:r>
            <a:r>
              <a:rPr lang="en-US" sz="2400" dirty="0" err="1" smtClean="0">
                <a:latin typeface="Times New Roman" pitchFamily="18" charset="0"/>
                <a:cs typeface="Times New Roman" pitchFamily="18" charset="0"/>
              </a:rPr>
              <a:t>loại</a:t>
            </a:r>
            <a:r>
              <a:rPr lang="en-US" sz="2400" dirty="0" smtClean="0">
                <a:latin typeface="Times New Roman" pitchFamily="18" charset="0"/>
                <a:cs typeface="Times New Roman" pitchFamily="18" charset="0"/>
              </a:rPr>
              <a:t> KST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ruột</a:t>
            </a:r>
            <a:r>
              <a:rPr lang="en-US" sz="2400"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A</a:t>
            </a:r>
            <a:r>
              <a:rPr lang="en-US" sz="2400" i="1" dirty="0" err="1" smtClean="0">
                <a:latin typeface="Times New Roman" pitchFamily="18" charset="0"/>
                <a:cs typeface="Times New Roman" pitchFamily="18" charset="0"/>
              </a:rPr>
              <a:t>mip,Giardia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lamblia</a:t>
            </a:r>
            <a:r>
              <a:rPr lang="en-US" sz="2400" i="1" dirty="0" smtClean="0">
                <a:latin typeface="Times New Roman" pitchFamily="18" charset="0"/>
                <a:cs typeface="Times New Roman" pitchFamily="18" charset="0"/>
              </a:rPr>
              <a:t>.</a:t>
            </a:r>
            <a:endParaRPr lang="vi-VN" sz="2400" i="1" dirty="0">
              <a:latin typeface="Times New Roman" pitchFamily="18" charset="0"/>
              <a:cs typeface="Times New Roman" pitchFamily="18" charset="0"/>
            </a:endParaRPr>
          </a:p>
          <a:p>
            <a:pPr marL="0" indent="0" algn="just">
              <a:buNone/>
            </a:pPr>
            <a:r>
              <a:rPr lang="en-US" sz="2400" smtClean="0">
                <a:latin typeface="Times New Roman" pitchFamily="18" charset="0"/>
                <a:cs typeface="Times New Roman" pitchFamily="18" charset="0"/>
              </a:rPr>
              <a:t>- Các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khác</a:t>
            </a:r>
            <a:r>
              <a:rPr lang="en-US" sz="240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4" name="Title 1"/>
          <p:cNvSpPr txBox="1">
            <a:spLocks/>
          </p:cNvSpPr>
          <p:nvPr/>
        </p:nvSpPr>
        <p:spPr>
          <a:xfrm>
            <a:off x="846161" y="5549352"/>
            <a:ext cx="7915701" cy="619611"/>
          </a:xfrm>
          <a:prstGeom prst="rect">
            <a:avLst/>
          </a:prstGeom>
        </p:spPr>
        <p:txBody>
          <a:bodyPr vert="horz" lIns="68580" tIns="34290" rIns="68580" bIns="34290" rtlCol="0" anchor="ctr">
            <a:noAutofit/>
          </a:bodyPr>
          <a:lstStyle/>
          <a:p>
            <a:pPr algn="just">
              <a:buFont typeface="Arial" pitchFamily="34" charset="0"/>
              <a:buChar char="•"/>
            </a:pPr>
            <a:r>
              <a:rPr lang="en-US" sz="2400" smtClean="0">
                <a:latin typeface="Times New Roman" pitchFamily="18" charset="0"/>
                <a:cs typeface="Times New Roman" pitchFamily="18" charset="0"/>
              </a:rPr>
              <a:t> Nhiễm độc:kim loại,nấm độc, thuốc BVTV có trong thức ăn,..</a:t>
            </a:r>
          </a:p>
          <a:p>
            <a:pPr algn="just">
              <a:buFont typeface="Arial" pitchFamily="34" charset="0"/>
              <a:buChar char="•"/>
            </a:pPr>
            <a:r>
              <a:rPr lang="en-US" sz="2400" smtClean="0">
                <a:latin typeface="Times New Roman" pitchFamily="18" charset="0"/>
                <a:cs typeface="Times New Roman" pitchFamily="18" charset="0"/>
              </a:rPr>
              <a:t> Dị ứng dạ dày-ruột.</a:t>
            </a:r>
          </a:p>
          <a:p>
            <a:pPr algn="just">
              <a:buFont typeface="Arial" pitchFamily="34" charset="0"/>
              <a:buChar char="•"/>
            </a:pPr>
            <a:r>
              <a:rPr lang="en-US" sz="2400" smtClean="0">
                <a:latin typeface="Times New Roman" pitchFamily="18" charset="0"/>
                <a:cs typeface="Times New Roman" pitchFamily="18" charset="0"/>
              </a:rPr>
              <a:t> Lạm dụng thuốc nhuận tràng và dùng kháng sinh kéo dài.</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85381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149" y="177422"/>
            <a:ext cx="8002312" cy="3057098"/>
          </a:xfrm>
        </p:spPr>
        <p:txBody>
          <a:bodyPr>
            <a:noAutofit/>
          </a:bodyPr>
          <a:lstStyle/>
          <a:p>
            <a:pPr marL="0" indent="0" algn="just">
              <a:buNone/>
            </a:pPr>
            <a:r>
              <a:rPr lang="en-US" sz="2200" b="1" i="1" smtClean="0">
                <a:latin typeface="Times New Roman" pitchFamily="18" charset="0"/>
                <a:cs typeface="Times New Roman" pitchFamily="18" charset="0"/>
              </a:rPr>
              <a:t>        </a:t>
            </a:r>
            <a:endParaRPr lang="en-US" sz="2200" b="1" i="1" dirty="0" smtClean="0">
              <a:latin typeface="Times New Roman" pitchFamily="18" charset="0"/>
              <a:cs typeface="Times New Roman" pitchFamily="18" charset="0"/>
            </a:endParaRPr>
          </a:p>
          <a:p>
            <a:pPr marL="0" indent="0" algn="just">
              <a:buNone/>
            </a:pPr>
            <a:r>
              <a:rPr lang="en-US" sz="2200" smtClean="0">
                <a:latin typeface="Times New Roman" pitchFamily="18" charset="0"/>
                <a:cs typeface="Times New Roman" pitchFamily="18" charset="0"/>
              </a:rPr>
              <a:t>- Tổn </a:t>
            </a:r>
            <a:r>
              <a:rPr lang="en-US" sz="2200" dirty="0" err="1" smtClean="0">
                <a:latin typeface="Times New Roman" pitchFamily="18" charset="0"/>
                <a:cs typeface="Times New Roman" pitchFamily="18" charset="0"/>
              </a:rPr>
              <a:t>thương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thực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thể</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đặc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hiệu</a:t>
            </a:r>
            <a:r>
              <a:rPr lang="en-US" sz="2200" dirty="0" smtClean="0">
                <a:latin typeface="Times New Roman" pitchFamily="18" charset="0"/>
                <a:cs typeface="Times New Roman" pitchFamily="18" charset="0"/>
              </a:rPr>
              <a:t> ở </a:t>
            </a:r>
            <a:r>
              <a:rPr lang="en-US" sz="2200" err="1" smtClean="0">
                <a:latin typeface="Times New Roman" pitchFamily="18" charset="0"/>
                <a:cs typeface="Times New Roman" pitchFamily="18" charset="0"/>
              </a:rPr>
              <a:t>thành</a:t>
            </a:r>
            <a:r>
              <a:rPr lang="en-US" sz="2200" smtClean="0">
                <a:latin typeface="Times New Roman" pitchFamily="18" charset="0"/>
                <a:cs typeface="Times New Roman" pitchFamily="18" charset="0"/>
              </a:rPr>
              <a:t> ruột: khối </a:t>
            </a:r>
            <a:r>
              <a:rPr lang="en-US" sz="2200" dirty="0" smtClean="0">
                <a:latin typeface="Times New Roman" pitchFamily="18" charset="0"/>
                <a:cs typeface="Times New Roman" pitchFamily="18" charset="0"/>
              </a:rPr>
              <a:t>u </a:t>
            </a:r>
            <a:r>
              <a:rPr lang="en-US" sz="2200" dirty="0" err="1" smtClean="0">
                <a:latin typeface="Times New Roman" pitchFamily="18" charset="0"/>
                <a:cs typeface="Times New Roman" pitchFamily="18" charset="0"/>
              </a:rPr>
              <a:t>đại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tràng,lao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ruột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bệnh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Crohn,viêm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loét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đại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trực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tràng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máu,nhiễm</a:t>
            </a:r>
            <a:r>
              <a:rPr lang="en-US" sz="2200" dirty="0" smtClean="0">
                <a:latin typeface="Times New Roman" pitchFamily="18" charset="0"/>
                <a:cs typeface="Times New Roman" pitchFamily="18" charset="0"/>
              </a:rPr>
              <a:t> KST.</a:t>
            </a:r>
          </a:p>
          <a:p>
            <a:pPr marL="0" indent="0" algn="just">
              <a:buNone/>
            </a:pPr>
            <a:r>
              <a:rPr lang="en-US" sz="2200" smtClean="0">
                <a:latin typeface="Times New Roman" pitchFamily="18" charset="0"/>
                <a:cs typeface="Times New Roman" pitchFamily="18" charset="0"/>
              </a:rPr>
              <a:t>- Tổn </a:t>
            </a:r>
            <a:r>
              <a:rPr lang="en-US" sz="2200" dirty="0" err="1" smtClean="0">
                <a:latin typeface="Times New Roman" pitchFamily="18" charset="0"/>
                <a:cs typeface="Times New Roman" pitchFamily="18" charset="0"/>
              </a:rPr>
              <a:t>thương</a:t>
            </a:r>
            <a:r>
              <a:rPr lang="en-US" sz="2200" dirty="0" smtClean="0">
                <a:latin typeface="Times New Roman" pitchFamily="18" charset="0"/>
                <a:cs typeface="Times New Roman" pitchFamily="18" charset="0"/>
              </a:rPr>
              <a:t> ở </a:t>
            </a:r>
            <a:r>
              <a:rPr lang="en-US" sz="2200" dirty="0" err="1" smtClean="0">
                <a:latin typeface="Times New Roman" pitchFamily="18" charset="0"/>
                <a:cs typeface="Times New Roman" pitchFamily="18" charset="0"/>
              </a:rPr>
              <a:t>ruột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gây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rối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loạn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quá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trình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tiêu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hóa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hấp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bị</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cắt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đoạn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dày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ruột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non,viêm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tụy</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tắc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mật,thiếu</a:t>
            </a:r>
            <a:r>
              <a:rPr lang="en-US" sz="2200" dirty="0" smtClean="0">
                <a:latin typeface="Times New Roman" pitchFamily="18" charset="0"/>
                <a:cs typeface="Times New Roman" pitchFamily="18" charset="0"/>
              </a:rPr>
              <a:t> men </a:t>
            </a:r>
            <a:r>
              <a:rPr lang="en-US" sz="2200" dirty="0" err="1" smtClean="0">
                <a:latin typeface="Times New Roman" pitchFamily="18" charset="0"/>
                <a:cs typeface="Times New Roman" pitchFamily="18" charset="0"/>
              </a:rPr>
              <a:t>tiêu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hóa</a:t>
            </a:r>
            <a:r>
              <a:rPr lang="en-US" sz="2200" dirty="0" smtClean="0">
                <a:latin typeface="Times New Roman" pitchFamily="18" charset="0"/>
                <a:cs typeface="Times New Roman" pitchFamily="18" charset="0"/>
              </a:rPr>
              <a:t>.</a:t>
            </a:r>
          </a:p>
          <a:p>
            <a:pPr marL="0" indent="0" algn="just">
              <a:buNone/>
            </a:pPr>
            <a:r>
              <a:rPr lang="en-US" sz="2200" smtClean="0">
                <a:latin typeface="Times New Roman" pitchFamily="18" charset="0"/>
                <a:cs typeface="Times New Roman" pitchFamily="18" charset="0"/>
              </a:rPr>
              <a:t>- Bệnh </a:t>
            </a:r>
            <a:r>
              <a:rPr lang="en-US" sz="2200" dirty="0" smtClean="0">
                <a:latin typeface="Times New Roman" pitchFamily="18" charset="0"/>
                <a:cs typeface="Times New Roman" pitchFamily="18" charset="0"/>
              </a:rPr>
              <a:t>ở </a:t>
            </a:r>
            <a:r>
              <a:rPr lang="en-US" sz="2200" dirty="0" err="1" smtClean="0">
                <a:latin typeface="Times New Roman" pitchFamily="18" charset="0"/>
                <a:cs typeface="Times New Roman" pitchFamily="18" charset="0"/>
              </a:rPr>
              <a:t>cơ</a:t>
            </a:r>
            <a:r>
              <a:rPr lang="en-US" sz="2200" dirty="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quan</a:t>
            </a:r>
            <a:r>
              <a:rPr lang="en-US" sz="2200" smtClean="0">
                <a:latin typeface="Times New Roman" pitchFamily="18" charset="0"/>
                <a:cs typeface="Times New Roman" pitchFamily="18" charset="0"/>
              </a:rPr>
              <a:t> khác: suy </a:t>
            </a:r>
            <a:r>
              <a:rPr lang="en-US" sz="2200" dirty="0" err="1" smtClean="0">
                <a:latin typeface="Times New Roman" pitchFamily="18" charset="0"/>
                <a:cs typeface="Times New Roman" pitchFamily="18" charset="0"/>
              </a:rPr>
              <a:t>dinh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dưỡng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nhiễm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độc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giáp,suy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thượng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thận,rối</a:t>
            </a:r>
            <a:r>
              <a:rPr lang="en-US" sz="2200" dirty="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loạn</a:t>
            </a:r>
            <a:r>
              <a:rPr lang="en-US" sz="2200" smtClean="0">
                <a:latin typeface="Times New Roman" pitchFamily="18" charset="0"/>
                <a:cs typeface="Times New Roman" pitchFamily="18" charset="0"/>
              </a:rPr>
              <a:t> hoạt động </a:t>
            </a:r>
            <a:r>
              <a:rPr lang="en-US" sz="2200" dirty="0" err="1" smtClean="0">
                <a:latin typeface="Times New Roman" pitchFamily="18" charset="0"/>
                <a:cs typeface="Times New Roman" pitchFamily="18" charset="0"/>
              </a:rPr>
              <a:t>thần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kinh</a:t>
            </a:r>
            <a:endParaRPr lang="en-US" sz="2200" dirty="0" smtClean="0">
              <a:latin typeface="Times New Roman" pitchFamily="18" charset="0"/>
              <a:cs typeface="Times New Roman" pitchFamily="18" charset="0"/>
            </a:endParaRPr>
          </a:p>
          <a:p>
            <a:pPr marL="0" indent="0" algn="just">
              <a:buNone/>
            </a:pPr>
            <a:r>
              <a:rPr lang="en-US" sz="2200" smtClean="0">
                <a:latin typeface="Times New Roman" pitchFamily="18" charset="0"/>
                <a:cs typeface="Times New Roman" pitchFamily="18" charset="0"/>
              </a:rPr>
              <a:t>- Loạn </a:t>
            </a:r>
            <a:r>
              <a:rPr lang="en-US" sz="2200" err="1" smtClean="0">
                <a:latin typeface="Times New Roman" pitchFamily="18" charset="0"/>
                <a:cs typeface="Times New Roman" pitchFamily="18" charset="0"/>
              </a:rPr>
              <a:t>khuẩn</a:t>
            </a:r>
            <a:r>
              <a:rPr lang="en-US" sz="2200" smtClean="0">
                <a:latin typeface="Times New Roman" pitchFamily="18" charset="0"/>
                <a:cs typeface="Times New Roman" pitchFamily="18" charset="0"/>
              </a:rPr>
              <a:t> ruột: dùng </a:t>
            </a:r>
            <a:r>
              <a:rPr lang="en-US" sz="2200" dirty="0" err="1" smtClean="0">
                <a:latin typeface="Times New Roman" pitchFamily="18" charset="0"/>
                <a:cs typeface="Times New Roman" pitchFamily="18" charset="0"/>
              </a:rPr>
              <a:t>kháng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sinh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đường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uống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kéo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dài</a:t>
            </a:r>
            <a:r>
              <a:rPr lang="en-US" sz="2200" dirty="0" smtClean="0">
                <a:latin typeface="Times New Roman" pitchFamily="18" charset="0"/>
                <a:cs typeface="Times New Roman" pitchFamily="18" charset="0"/>
              </a:rPr>
              <a:t>.</a:t>
            </a:r>
          </a:p>
          <a:p>
            <a:pPr marL="0" indent="0" algn="just">
              <a:buNone/>
            </a:pPr>
            <a:endParaRPr lang="en-US" sz="2200" dirty="0" smtClean="0">
              <a:latin typeface="Times New Roman" pitchFamily="18" charset="0"/>
              <a:cs typeface="Times New Roman" pitchFamily="18" charset="0"/>
            </a:endParaRPr>
          </a:p>
          <a:p>
            <a:pPr marL="0" indent="0" algn="just">
              <a:buNone/>
            </a:pPr>
            <a:endParaRPr lang="en-US" sz="2200" dirty="0" smtClean="0">
              <a:latin typeface="Times New Roman" pitchFamily="18" charset="0"/>
              <a:cs typeface="Times New Roman" pitchFamily="18" charset="0"/>
            </a:endParaRPr>
          </a:p>
          <a:p>
            <a:pPr marL="0" indent="0" algn="just">
              <a:buNone/>
            </a:pPr>
            <a:endParaRPr lang="en-US" sz="2200" dirty="0" smtClean="0">
              <a:latin typeface="Times New Roman" pitchFamily="18" charset="0"/>
              <a:cs typeface="Times New Roman" pitchFamily="18" charset="0"/>
            </a:endParaRPr>
          </a:p>
          <a:p>
            <a:pPr marL="0" indent="0" algn="just">
              <a:buNone/>
            </a:pPr>
            <a:endParaRPr lang="vi-VN" sz="2200" dirty="0">
              <a:latin typeface="Times New Roman" pitchFamily="18" charset="0"/>
              <a:cs typeface="Times New Roman" pitchFamily="18" charset="0"/>
            </a:endParaRPr>
          </a:p>
          <a:p>
            <a:pPr marL="0" indent="0" algn="just">
              <a:buNone/>
            </a:pPr>
            <a:endParaRPr lang="vi-VN" sz="2200" dirty="0">
              <a:latin typeface="Times New Roman" pitchFamily="18" charset="0"/>
              <a:cs typeface="Times New Roman" pitchFamily="18" charset="0"/>
            </a:endParaRPr>
          </a:p>
          <a:p>
            <a:pPr marL="0" indent="0" algn="just">
              <a:buNone/>
            </a:pPr>
            <a:endParaRPr lang="vi-VN" sz="2200" dirty="0">
              <a:latin typeface="Times New Roman" pitchFamily="18" charset="0"/>
              <a:cs typeface="Times New Roman" pitchFamily="18" charset="0"/>
            </a:endParaRPr>
          </a:p>
          <a:p>
            <a:pPr marL="0" indent="0" algn="just">
              <a:buNone/>
            </a:pPr>
            <a:endParaRPr lang="en-US" sz="2200" dirty="0">
              <a:latin typeface="Times New Roman" pitchFamily="18" charset="0"/>
              <a:cs typeface="Times New Roman" pitchFamily="18" charset="0"/>
            </a:endParaRPr>
          </a:p>
        </p:txBody>
      </p:sp>
      <p:sp>
        <p:nvSpPr>
          <p:cNvPr id="4" name="Rectangle 3"/>
          <p:cNvSpPr/>
          <p:nvPr/>
        </p:nvSpPr>
        <p:spPr>
          <a:xfrm>
            <a:off x="702862" y="167797"/>
            <a:ext cx="4572000" cy="461665"/>
          </a:xfrm>
          <a:prstGeom prst="rect">
            <a:avLst/>
          </a:prstGeom>
        </p:spPr>
        <p:txBody>
          <a:bodyPr>
            <a:spAutoFit/>
          </a:bodyPr>
          <a:lstStyle/>
          <a:p>
            <a:pPr algn="just"/>
            <a:r>
              <a:rPr lang="en-US" sz="2400" b="1" i="1" smtClean="0">
                <a:latin typeface="Times New Roman" pitchFamily="18" charset="0"/>
                <a:cs typeface="Times New Roman" pitchFamily="18" charset="0"/>
              </a:rPr>
              <a:t>1.2.2: Tiêu chảy mãn tính :</a:t>
            </a:r>
            <a:endParaRPr lang="en-US" sz="2400" dirty="0" smtClean="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45660" y="3104780"/>
          <a:ext cx="8639033" cy="3423396"/>
        </p:xfrm>
        <a:graphic>
          <a:graphicData uri="http://schemas.openxmlformats.org/drawingml/2006/table">
            <a:tbl>
              <a:tblPr>
                <a:tableStyleId>{22838BEF-8BB2-4498-84A7-C5851F593DF1}</a:tableStyleId>
              </a:tblPr>
              <a:tblGrid>
                <a:gridCol w="4316226"/>
                <a:gridCol w="4322807"/>
              </a:tblGrid>
              <a:tr h="423080">
                <a:tc>
                  <a:txBody>
                    <a:bodyPr/>
                    <a:lstStyle/>
                    <a:p>
                      <a:pPr algn="ctr" fontAlgn="base"/>
                      <a:r>
                        <a:rPr lang="en-US" sz="1900" b="1">
                          <a:latin typeface="Times New Roman" pitchFamily="18" charset="0"/>
                          <a:cs typeface="Times New Roman" pitchFamily="18" charset="0"/>
                        </a:rPr>
                        <a:t>Tiêu chảy cấp tính</a:t>
                      </a:r>
                    </a:p>
                  </a:txBody>
                  <a:tcPr marL="52358" marR="52358" marT="52358" marB="52358" anchor="ctr"/>
                </a:tc>
                <a:tc>
                  <a:txBody>
                    <a:bodyPr/>
                    <a:lstStyle/>
                    <a:p>
                      <a:pPr algn="ctr" fontAlgn="base"/>
                      <a:r>
                        <a:rPr lang="en-US" sz="1900" b="1">
                          <a:latin typeface="Times New Roman" pitchFamily="18" charset="0"/>
                          <a:cs typeface="Times New Roman" pitchFamily="18" charset="0"/>
                        </a:rPr>
                        <a:t>Tiêu chảy mãn tính</a:t>
                      </a:r>
                    </a:p>
                  </a:txBody>
                  <a:tcPr marL="52358" marR="52358" marT="52358" marB="52358" anchor="ctr"/>
                </a:tc>
              </a:tr>
              <a:tr h="2448832">
                <a:tc>
                  <a:txBody>
                    <a:bodyPr/>
                    <a:lstStyle/>
                    <a:p>
                      <a:pPr algn="just" fontAlgn="base"/>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Tiêu </a:t>
                      </a:r>
                      <a:r>
                        <a:rPr lang="vi-VN" sz="1900">
                          <a:latin typeface="Times New Roman" pitchFamily="18" charset="0"/>
                          <a:cs typeface="Times New Roman" pitchFamily="18" charset="0"/>
                        </a:rPr>
                        <a:t>chảy cấp tính đa phần là do nhiễm khuẩn virus gây ra như viêm ruột, bệnh tả, cũng có thể là do ăn quá nhiều, nóng lạnh không hợp lý, khó tiêu hóa dẫn tới tình trạng tiêu chảy đơn thuần.</a:t>
                      </a:r>
                    </a:p>
                    <a:p>
                      <a:pPr algn="just" fontAlgn="base"/>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Tình </a:t>
                      </a:r>
                      <a:r>
                        <a:rPr lang="vi-VN" sz="1900">
                          <a:latin typeface="Times New Roman" pitchFamily="18" charset="0"/>
                          <a:cs typeface="Times New Roman" pitchFamily="18" charset="0"/>
                        </a:rPr>
                        <a:t>trạng này thường sẽ làm người mất nước trong thời gian ngắn, ở người già và trẻ nhỏ sức chịu đựng có hạn cho nên cần phải dùng thuốc hoặc truyền dịch sớm để bổ sung.</a:t>
                      </a:r>
                    </a:p>
                  </a:txBody>
                  <a:tcPr marL="52358" marR="52358" marT="52358" marB="52358" anchor="ctr"/>
                </a:tc>
                <a:tc>
                  <a:txBody>
                    <a:bodyPr/>
                    <a:lstStyle/>
                    <a:p>
                      <a:pPr algn="just" fontAlgn="base"/>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Là </a:t>
                      </a:r>
                      <a:r>
                        <a:rPr lang="vi-VN" sz="1900">
                          <a:latin typeface="Times New Roman" pitchFamily="18" charset="0"/>
                          <a:cs typeface="Times New Roman" pitchFamily="18" charset="0"/>
                        </a:rPr>
                        <a:t>chỉ tình trạng tiêu chảy kéo dài khoảng 2 tháng hoặc cách 2-4 tuần lại tái nhiễm 1 lần. Chủ yếu là do các bệnh lý hệ tiêu hóa gây ra chẳng hạn như cường giáp, tiểu đường, suy thận mãn tính.</a:t>
                      </a:r>
                    </a:p>
                    <a:p>
                      <a:pPr algn="just" fontAlgn="base"/>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Triệu </a:t>
                      </a:r>
                      <a:r>
                        <a:rPr lang="vi-VN" sz="1900">
                          <a:latin typeface="Times New Roman" pitchFamily="18" charset="0"/>
                          <a:cs typeface="Times New Roman" pitchFamily="18" charset="0"/>
                        </a:rPr>
                        <a:t>chứng ban đầu của bệnh ung thư kết tràng là tiêu chảy và không thường xuyên kèm theo hiện tượng đại tiện ra máu, thường bị chẩn đoán nhầm thành bệnh viêm ruột.</a:t>
                      </a:r>
                    </a:p>
                  </a:txBody>
                  <a:tcPr marL="52358" marR="52358" marT="52358" marB="52358" anchor="ctr"/>
                </a:tc>
              </a:tr>
            </a:tbl>
          </a:graphicData>
        </a:graphic>
      </p:graphicFrame>
      <p:sp>
        <p:nvSpPr>
          <p:cNvPr id="6" name="Rectangle 5"/>
          <p:cNvSpPr/>
          <p:nvPr/>
        </p:nvSpPr>
        <p:spPr>
          <a:xfrm>
            <a:off x="1364783" y="6464575"/>
            <a:ext cx="7328847" cy="400110"/>
          </a:xfrm>
          <a:prstGeom prst="rect">
            <a:avLst/>
          </a:prstGeom>
        </p:spPr>
        <p:txBody>
          <a:bodyPr wrap="square">
            <a:spAutoFit/>
          </a:bodyPr>
          <a:lstStyle/>
          <a:p>
            <a:pPr algn="just"/>
            <a:r>
              <a:rPr lang="en-US" sz="2000" smtClean="0">
                <a:solidFill>
                  <a:srgbClr val="7030A0"/>
                </a:solidFill>
                <a:latin typeface="Times New Roman" pitchFamily="18" charset="0"/>
                <a:cs typeface="Times New Roman" pitchFamily="18" charset="0"/>
              </a:rPr>
              <a:t>Sự khác biệt giữa tiêu chảy cấp tính và tiêu chảy mạn tính</a:t>
            </a:r>
            <a:endParaRPr lang="en-US" sz="2000" dirty="0" smtClean="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977776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85" y="609600"/>
            <a:ext cx="8434315" cy="6009563"/>
          </a:xfrm>
        </p:spPr>
        <p:txBody>
          <a:bodyPr>
            <a:noAutofit/>
          </a:bodyPr>
          <a:lstStyle/>
          <a:p>
            <a:pPr marL="0" indent="0">
              <a:buFontTx/>
              <a:buChar char="-"/>
            </a:pPr>
            <a:r>
              <a:rPr lang="en-US" sz="2400" smtClean="0">
                <a:latin typeface="Times New Roman" pitchFamily="18" charset="0"/>
                <a:cs typeface="Times New Roman" pitchFamily="18" charset="0"/>
              </a:rPr>
              <a:t> Lượng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hằng</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ngày</a:t>
            </a:r>
            <a:r>
              <a:rPr lang="en-US" sz="2400" smtClean="0">
                <a:latin typeface="Times New Roman" pitchFamily="18" charset="0"/>
                <a:cs typeface="Times New Roman" pitchFamily="18" charset="0"/>
              </a:rPr>
              <a:t>;</a:t>
            </a:r>
          </a:p>
          <a:p>
            <a:pPr marL="0" indent="0">
              <a:buFontTx/>
              <a:buChar char="-"/>
            </a:pPr>
            <a:endParaRPr lang="en-US" sz="2400" smtClean="0">
              <a:latin typeface="Times New Roman" pitchFamily="18" charset="0"/>
              <a:cs typeface="Times New Roman" pitchFamily="18" charset="0"/>
            </a:endParaRPr>
          </a:p>
          <a:p>
            <a:pPr marL="0" indent="0">
              <a:buFontTx/>
              <a:buChar char="-"/>
            </a:pPr>
            <a:endParaRPr lang="en-US" sz="2400" smtClean="0">
              <a:latin typeface="Times New Roman" pitchFamily="18" charset="0"/>
              <a:cs typeface="Times New Roman" pitchFamily="18" charset="0"/>
            </a:endParaRPr>
          </a:p>
          <a:p>
            <a:pPr marL="0" indent="0">
              <a:buFontTx/>
              <a:buChar char="-"/>
            </a:pPr>
            <a:endParaRPr lang="en-US" sz="2400" smtClean="0">
              <a:latin typeface="Times New Roman" pitchFamily="18" charset="0"/>
              <a:cs typeface="Times New Roman" pitchFamily="18" charset="0"/>
            </a:endParaRPr>
          </a:p>
          <a:p>
            <a:pPr marL="0" indent="0">
              <a:buFontTx/>
              <a:buChar char="-"/>
            </a:pPr>
            <a:endParaRPr lang="en-US" sz="2400" smtClean="0">
              <a:latin typeface="Times New Roman" pitchFamily="18" charset="0"/>
              <a:cs typeface="Times New Roman" pitchFamily="18" charset="0"/>
            </a:endParaRPr>
          </a:p>
          <a:p>
            <a:pPr marL="0" indent="0">
              <a:buFontTx/>
              <a:buChar char="-"/>
            </a:pPr>
            <a:endParaRPr lang="en-US" sz="2400" smtClean="0">
              <a:latin typeface="Times New Roman" pitchFamily="18" charset="0"/>
              <a:cs typeface="Times New Roman" pitchFamily="18" charset="0"/>
            </a:endParaRPr>
          </a:p>
          <a:p>
            <a:pPr marL="0" indent="0">
              <a:buFontTx/>
              <a:buChar char="-"/>
            </a:pPr>
            <a:endParaRPr lang="en-US" sz="2400" smtClean="0">
              <a:latin typeface="Times New Roman" pitchFamily="18" charset="0"/>
              <a:cs typeface="Times New Roman" pitchFamily="18" charset="0"/>
            </a:endParaRPr>
          </a:p>
          <a:p>
            <a:pPr marL="0" indent="0">
              <a:buFontTx/>
              <a:buChar char="-"/>
            </a:pPr>
            <a:endParaRPr lang="en-US" sz="2400" smtClean="0">
              <a:latin typeface="Times New Roman" pitchFamily="18" charset="0"/>
              <a:cs typeface="Times New Roman" pitchFamily="18" charset="0"/>
            </a:endParaRPr>
          </a:p>
          <a:p>
            <a:pPr marL="0" indent="0">
              <a:buFontTx/>
              <a:buChar char="-"/>
            </a:pPr>
            <a:endParaRPr lang="en-US" sz="2400" smtClean="0">
              <a:latin typeface="Times New Roman" pitchFamily="18" charset="0"/>
              <a:cs typeface="Times New Roman" pitchFamily="18" charset="0"/>
            </a:endParaRPr>
          </a:p>
          <a:p>
            <a:pPr marL="0" indent="0">
              <a:buNone/>
            </a:pPr>
            <a:endParaRPr lang="en-US" sz="2400" smtClean="0">
              <a:latin typeface="Times New Roman" pitchFamily="18" charset="0"/>
              <a:cs typeface="Times New Roman" pitchFamily="18" charset="0"/>
            </a:endParaRPr>
          </a:p>
          <a:p>
            <a:pPr marL="0" indent="0">
              <a:buNone/>
            </a:pPr>
            <a:r>
              <a:rPr lang="en-US" sz="2400" smtClean="0">
                <a:latin typeface="Times New Roman" pitchFamily="18" charset="0"/>
                <a:cs typeface="Times New Roman" pitchFamily="18" charset="0"/>
              </a:rPr>
              <a:t>- Khoảng </a:t>
            </a:r>
            <a:r>
              <a:rPr lang="en-US" sz="2400" dirty="0">
                <a:latin typeface="Times New Roman" pitchFamily="18" charset="0"/>
                <a:cs typeface="Times New Roman" pitchFamily="18" charset="0"/>
              </a:rPr>
              <a:t>99%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a:t>
            </a:r>
          </a:p>
          <a:p>
            <a:pPr>
              <a:buFontTx/>
              <a:buChar char="-"/>
            </a:pPr>
            <a:r>
              <a:rPr lang="en-US" sz="2400" smtClean="0">
                <a:latin typeface="Times New Roman" pitchFamily="18" charset="0"/>
                <a:cs typeface="Times New Roman" pitchFamily="18" charset="0"/>
              </a:rPr>
              <a:t>Các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tb</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ruột</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theo</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sự</a:t>
            </a:r>
            <a:endParaRPr lang="vi-VN" sz="2400" smtClean="0">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thấu</a:t>
            </a:r>
            <a:r>
              <a:rPr lang="en-US" sz="2400" dirty="0">
                <a:latin typeface="Times New Roman" pitchFamily="18" charset="0"/>
                <a:cs typeface="Times New Roman" pitchFamily="18" charset="0"/>
              </a:rPr>
              <a:t> hay qua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ion..</a:t>
            </a:r>
          </a:p>
          <a:p>
            <a:pPr marL="0" indent="0">
              <a:buNone/>
            </a:pPr>
            <a:r>
              <a:rPr lang="en-US" sz="2400" smtClean="0">
                <a:latin typeface="Times New Roman" pitchFamily="18" charset="0"/>
                <a:cs typeface="Times New Roman" pitchFamily="18" charset="0"/>
              </a:rPr>
              <a:t>- Tiêu </a:t>
            </a:r>
            <a:r>
              <a:rPr lang="en-US" sz="2400" dirty="0" err="1">
                <a:latin typeface="Times New Roman" pitchFamily="18" charset="0"/>
                <a:cs typeface="Times New Roman" pitchFamily="18" charset="0"/>
              </a:rPr>
              <a:t>chảy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a:t>
            </a:r>
          </a:p>
          <a:p>
            <a:pPr marL="0" indent="0">
              <a:buNone/>
            </a:pPr>
            <a:endParaRPr lang="en-US" sz="2400" dirty="0">
              <a:latin typeface="Times New Roman" pitchFamily="18" charset="0"/>
              <a:cs typeface="Times New Roman" pitchFamily="18" charset="0"/>
            </a:endParaRPr>
          </a:p>
        </p:txBody>
      </p:sp>
      <p:sp>
        <p:nvSpPr>
          <p:cNvPr id="4" name="Rectangle 3"/>
          <p:cNvSpPr/>
          <p:nvPr/>
        </p:nvSpPr>
        <p:spPr>
          <a:xfrm>
            <a:off x="702861" y="99557"/>
            <a:ext cx="7376613" cy="892552"/>
          </a:xfrm>
          <a:prstGeom prst="rect">
            <a:avLst/>
          </a:prstGeom>
        </p:spPr>
        <p:txBody>
          <a:bodyPr wrap="square">
            <a:spAutoFit/>
          </a:bodyPr>
          <a:lstStyle/>
          <a:p>
            <a:pPr algn="just"/>
            <a:r>
              <a:rPr lang="en-US" sz="2600" b="1" smtClean="0">
                <a:latin typeface="Times New Roman" pitchFamily="18" charset="0"/>
                <a:cs typeface="Times New Roman" pitchFamily="18" charset="0"/>
              </a:rPr>
              <a:t>1.3 Sinh lý sự hấp thu dịch trong ống tiêu hóa:</a:t>
            </a:r>
          </a:p>
          <a:p>
            <a:pPr algn="just"/>
            <a:endParaRPr lang="en-US" sz="2600" dirty="0" smtClean="0">
              <a:latin typeface="Times New Roman" pitchFamily="18" charset="0"/>
              <a:cs typeface="Times New Roman" pitchFamily="18" charset="0"/>
            </a:endParaRPr>
          </a:p>
        </p:txBody>
      </p:sp>
      <p:sp>
        <p:nvSpPr>
          <p:cNvPr id="5" name="Rectangle 4"/>
          <p:cNvSpPr/>
          <p:nvPr/>
        </p:nvSpPr>
        <p:spPr>
          <a:xfrm>
            <a:off x="764274" y="3008805"/>
            <a:ext cx="4476466" cy="2462213"/>
          </a:xfrm>
          <a:prstGeom prst="rect">
            <a:avLst/>
          </a:prstGeom>
        </p:spPr>
        <p:txBody>
          <a:bodyPr wrap="square">
            <a:spAutoFit/>
          </a:bodyPr>
          <a:lstStyle/>
          <a:p>
            <a:r>
              <a:rPr lang="en-US" sz="2200" smtClean="0">
                <a:latin typeface="Times New Roman" pitchFamily="18" charset="0"/>
                <a:cs typeface="Times New Roman" pitchFamily="18" charset="0"/>
              </a:rPr>
              <a:t>+ Dịch hấp thu (tổng lượng : 8,8 lít)</a:t>
            </a:r>
          </a:p>
          <a:p>
            <a:r>
              <a:rPr lang="en-US" sz="2200" smtClean="0">
                <a:latin typeface="Times New Roman" pitchFamily="18" charset="0"/>
                <a:cs typeface="Times New Roman" pitchFamily="18" charset="0"/>
              </a:rPr>
              <a:t>      Hồi tràng : 4 lít  </a:t>
            </a:r>
          </a:p>
          <a:p>
            <a:r>
              <a:rPr lang="en-US" sz="2200" smtClean="0">
                <a:latin typeface="Times New Roman" pitchFamily="18" charset="0"/>
                <a:cs typeface="Times New Roman" pitchFamily="18" charset="0"/>
              </a:rPr>
              <a:t>      Hỗng tràng : 4 lit </a:t>
            </a:r>
          </a:p>
          <a:p>
            <a:r>
              <a:rPr lang="en-US" sz="2200" smtClean="0">
                <a:latin typeface="Times New Roman" pitchFamily="18" charset="0"/>
                <a:cs typeface="Times New Roman" pitchFamily="18" charset="0"/>
              </a:rPr>
              <a:t>      Đại tràng :0,8l</a:t>
            </a:r>
          </a:p>
          <a:p>
            <a:pPr algn="just"/>
            <a:r>
              <a:rPr lang="en-US" sz="2200" smtClean="0">
                <a:latin typeface="Times New Roman" pitchFamily="18" charset="0"/>
                <a:cs typeface="Times New Roman" pitchFamily="18" charset="0"/>
              </a:rPr>
              <a:t>+ Bài tiết theo phân :100-200 ml.</a:t>
            </a:r>
          </a:p>
          <a:p>
            <a:pPr algn="just"/>
            <a:endParaRPr lang="en-US" sz="2200" smtClean="0">
              <a:latin typeface="Times New Roman" pitchFamily="18" charset="0"/>
              <a:cs typeface="Times New Roman" pitchFamily="18" charset="0"/>
            </a:endParaRPr>
          </a:p>
          <a:p>
            <a:pPr algn="just"/>
            <a:endParaRPr lang="en-US" sz="2200" dirty="0" smtClean="0">
              <a:latin typeface="Times New Roman" pitchFamily="18" charset="0"/>
              <a:cs typeface="Times New Roman" pitchFamily="18" charset="0"/>
            </a:endParaRPr>
          </a:p>
        </p:txBody>
      </p:sp>
      <p:sp>
        <p:nvSpPr>
          <p:cNvPr id="6" name="Rectangle 5"/>
          <p:cNvSpPr/>
          <p:nvPr/>
        </p:nvSpPr>
        <p:spPr>
          <a:xfrm>
            <a:off x="805219" y="1107221"/>
            <a:ext cx="6318912" cy="1785104"/>
          </a:xfrm>
          <a:prstGeom prst="rect">
            <a:avLst/>
          </a:prstGeom>
        </p:spPr>
        <p:txBody>
          <a:bodyPr wrap="square">
            <a:spAutoFit/>
          </a:bodyPr>
          <a:lstStyle/>
          <a:p>
            <a:r>
              <a:rPr lang="en-US" sz="2200" smtClean="0">
                <a:latin typeface="Times New Roman" pitchFamily="18" charset="0"/>
                <a:cs typeface="Times New Roman" pitchFamily="18" charset="0"/>
              </a:rPr>
              <a:t>+ Dịch vào (tổng lượng dịch vào đến tá tràng :9 lít)  </a:t>
            </a:r>
          </a:p>
          <a:p>
            <a:r>
              <a:rPr lang="en-US" sz="2200" smtClean="0">
                <a:latin typeface="Times New Roman" pitchFamily="18" charset="0"/>
                <a:cs typeface="Times New Roman" pitchFamily="18" charset="0"/>
              </a:rPr>
              <a:t>      Ăn ,uống &amp;nước bọt: 3,5 lít </a:t>
            </a:r>
          </a:p>
          <a:p>
            <a:r>
              <a:rPr lang="en-US" sz="2200" smtClean="0">
                <a:latin typeface="Times New Roman" pitchFamily="18" charset="0"/>
                <a:cs typeface="Times New Roman" pitchFamily="18" charset="0"/>
              </a:rPr>
              <a:t>      Dịch dạ dày: 2,5 lít </a:t>
            </a:r>
          </a:p>
          <a:p>
            <a:r>
              <a:rPr lang="en-US" sz="2200" smtClean="0">
                <a:latin typeface="Times New Roman" pitchFamily="18" charset="0"/>
                <a:cs typeface="Times New Roman" pitchFamily="18" charset="0"/>
              </a:rPr>
              <a:t>      Dịch mật: 1 lít  </a:t>
            </a:r>
          </a:p>
          <a:p>
            <a:r>
              <a:rPr lang="en-US" sz="2200" smtClean="0">
                <a:latin typeface="Times New Roman" pitchFamily="18" charset="0"/>
                <a:cs typeface="Times New Roman" pitchFamily="18" charset="0"/>
              </a:rPr>
              <a:t>      Dịch tụy: 2 lít</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418306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490" y="682387"/>
            <a:ext cx="8311486" cy="5494577"/>
          </a:xfrm>
        </p:spPr>
        <p:txBody>
          <a:bodyPr>
            <a:noAutofit/>
          </a:bodyPr>
          <a:lstStyle/>
          <a:p>
            <a:pPr marL="0" indent="0" algn="just">
              <a:buNone/>
            </a:pPr>
            <a:r>
              <a:rPr lang="en-US" sz="2400" b="1" smtClean="0">
                <a:latin typeface="Times New Roman" pitchFamily="18" charset="0"/>
                <a:cs typeface="Times New Roman" pitchFamily="18" charset="0"/>
              </a:rPr>
              <a:t>   </a:t>
            </a:r>
            <a:r>
              <a:rPr lang="en-US" sz="2400" i="1" smtClean="0">
                <a:latin typeface="Times New Roman" pitchFamily="18" charset="0"/>
                <a:cs typeface="Times New Roman" pitchFamily="18" charset="0"/>
              </a:rPr>
              <a:t>Có </a:t>
            </a:r>
            <a:r>
              <a:rPr lang="en-US" sz="2400" i="1" dirty="0" smtClean="0">
                <a:latin typeface="Times New Roman" pitchFamily="18" charset="0"/>
                <a:cs typeface="Times New Roman" pitchFamily="18" charset="0"/>
              </a:rPr>
              <a:t>4 </a:t>
            </a:r>
            <a:r>
              <a:rPr lang="en-US" sz="2400" i="1" dirty="0" err="1" smtClean="0">
                <a:latin typeface="Times New Roman" pitchFamily="18" charset="0"/>
                <a:cs typeface="Times New Roman" pitchFamily="18" charset="0"/>
              </a:rPr>
              <a:t>cơ</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chế</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chính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dẫn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đến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tiêu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chảy</a:t>
            </a:r>
            <a:r>
              <a:rPr lang="en-US" sz="2400" i="1" dirty="0" smtClean="0">
                <a:latin typeface="Times New Roman" pitchFamily="18" charset="0"/>
                <a:cs typeface="Times New Roman" pitchFamily="18" charset="0"/>
              </a:rPr>
              <a:t>:</a:t>
            </a:r>
          </a:p>
          <a:p>
            <a:pPr marL="0" indent="0" algn="just">
              <a:buNone/>
            </a:pPr>
            <a:r>
              <a:rPr lang="en-US" sz="240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lòng</a:t>
            </a:r>
            <a:r>
              <a:rPr lang="en-US" sz="2400" smtClean="0">
                <a:latin typeface="Times New Roman" pitchFamily="18" charset="0"/>
                <a:cs typeface="Times New Roman" pitchFamily="18" charset="0"/>
              </a:rPr>
              <a:t> ruột: Thường </a:t>
            </a:r>
            <a:r>
              <a:rPr lang="en-US" sz="2400" err="1" smtClean="0">
                <a:latin typeface="Times New Roman" pitchFamily="18" charset="0"/>
                <a:cs typeface="Times New Roman" pitchFamily="18" charset="0"/>
              </a:rPr>
              <a:t>gặp</a:t>
            </a:r>
            <a:r>
              <a:rPr lang="en-US" sz="2400" smtClean="0">
                <a:latin typeface="Times New Roman" pitchFamily="18" charset="0"/>
                <a:cs typeface="Times New Roman" pitchFamily="18" charset="0"/>
              </a:rPr>
              <a:t>: thiếu </a:t>
            </a:r>
            <a:r>
              <a:rPr lang="en-US" sz="2400" dirty="0" smtClean="0">
                <a:latin typeface="Times New Roman" pitchFamily="18" charset="0"/>
                <a:cs typeface="Times New Roman" pitchFamily="18" charset="0"/>
              </a:rPr>
              <a:t>men </a:t>
            </a:r>
            <a:r>
              <a:rPr lang="en-US" sz="2400" dirty="0" err="1" smtClean="0">
                <a:latin typeface="Times New Roman" pitchFamily="18" charset="0"/>
                <a:cs typeface="Times New Roman" pitchFamily="18" charset="0"/>
              </a:rPr>
              <a:t>lactase,lạm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nhuận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chứa</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magnesiun</a:t>
            </a:r>
            <a:r>
              <a:rPr lang="en-US" sz="2400" smtClean="0">
                <a:latin typeface="Times New Roman" pitchFamily="18" charset="0"/>
                <a:cs typeface="Times New Roman" pitchFamily="18" charset="0"/>
              </a:rPr>
              <a:t>, PEG</a:t>
            </a:r>
            <a:r>
              <a:rPr lang="en-US" sz="2400" dirty="0" smtClean="0">
                <a:latin typeface="Times New Roman" pitchFamily="18" charset="0"/>
                <a:cs typeface="Times New Roman" pitchFamily="18" charset="0"/>
              </a:rPr>
              <a:t>,....</a:t>
            </a:r>
          </a:p>
          <a:p>
            <a:pPr marL="0" indent="0" algn="just">
              <a:buNone/>
            </a:pPr>
            <a:r>
              <a:rPr lang="en-US" sz="240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kích</a:t>
            </a:r>
            <a:r>
              <a:rPr lang="en-US" sz="2400" smtClean="0">
                <a:latin typeface="Times New Roman" pitchFamily="18" charset="0"/>
                <a:cs typeface="Times New Roman" pitchFamily="18" charset="0"/>
              </a:rPr>
              <a:t> thích: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khuẩn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độc,cũng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a:t>
            </a:r>
          </a:p>
          <a:p>
            <a:pPr marL="0" indent="0" algn="just">
              <a:buNone/>
            </a:pPr>
            <a:r>
              <a:rPr lang="en-US" sz="240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rối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nhu</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động</a:t>
            </a:r>
            <a:r>
              <a:rPr lang="en-US" sz="2400" smtClean="0">
                <a:latin typeface="Times New Roman" pitchFamily="18" charset="0"/>
                <a:cs typeface="Times New Roman" pitchFamily="18" charset="0"/>
              </a:rPr>
              <a:t> ruột: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ruột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ruột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kịp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ruột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gặp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khuẩn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ruột</a:t>
            </a:r>
            <a:r>
              <a:rPr lang="en-US" sz="2400" dirty="0" smtClean="0">
                <a:latin typeface="Times New Roman" pitchFamily="18" charset="0"/>
                <a:cs typeface="Times New Roman" pitchFamily="18" charset="0"/>
              </a:rPr>
              <a:t>.</a:t>
            </a:r>
          </a:p>
          <a:p>
            <a:pPr marL="0" indent="0" algn="just">
              <a:buNone/>
            </a:pPr>
            <a:r>
              <a:rPr lang="en-US" sz="240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tổn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niêm</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mạc</a:t>
            </a:r>
            <a:r>
              <a:rPr lang="en-US" sz="2400" smtClean="0">
                <a:latin typeface="Times New Roman" pitchFamily="18" charset="0"/>
                <a:cs typeface="Times New Roman" pitchFamily="18" charset="0"/>
              </a:rPr>
              <a:t> ruột: tiêu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hậu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hóa,các</a:t>
            </a:r>
            <a:r>
              <a:rPr lang="en-US" sz="2400" dirty="0" smtClean="0">
                <a:latin typeface="Times New Roman" pitchFamily="18" charset="0"/>
                <a:cs typeface="Times New Roman" pitchFamily="18" charset="0"/>
              </a:rPr>
              <a:t> men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hóa,vi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khuẩn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kém</a:t>
            </a:r>
            <a:r>
              <a:rPr lang="en-US" sz="2400" dirty="0" smtClean="0">
                <a:latin typeface="Times New Roman" pitchFamily="18" charset="0"/>
                <a:cs typeface="Times New Roman" pitchFamily="18" charset="0"/>
              </a:rPr>
              <a:t>-&gt;</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endParaRPr lang="en-US" sz="2400" dirty="0" smtClean="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a:p>
            <a:pPr marL="0" indent="0" algn="just">
              <a:buNone/>
            </a:pPr>
            <a:r>
              <a:rPr lang="en-US" sz="2400" dirty="0"/>
              <a:t> </a:t>
            </a:r>
            <a:endParaRPr lang="en-US" sz="2400" dirty="0" smtClean="0"/>
          </a:p>
          <a:p>
            <a:pPr algn="just"/>
            <a:endParaRPr lang="en-US" sz="2400" dirty="0"/>
          </a:p>
          <a:p>
            <a:pPr marL="0" indent="0" algn="just">
              <a:buNone/>
            </a:pPr>
            <a:r>
              <a:rPr lang="en-US" sz="2400" dirty="0"/>
              <a:t/>
            </a:r>
            <a:br>
              <a:rPr lang="en-US" sz="2400" dirty="0"/>
            </a:br>
            <a:endParaRPr lang="en-US" sz="2400" dirty="0"/>
          </a:p>
        </p:txBody>
      </p:sp>
      <p:sp>
        <p:nvSpPr>
          <p:cNvPr id="3" name="Rectangle 2"/>
          <p:cNvSpPr/>
          <p:nvPr/>
        </p:nvSpPr>
        <p:spPr>
          <a:xfrm>
            <a:off x="382137" y="165150"/>
            <a:ext cx="7376613" cy="492443"/>
          </a:xfrm>
          <a:prstGeom prst="rect">
            <a:avLst/>
          </a:prstGeom>
        </p:spPr>
        <p:txBody>
          <a:bodyPr wrap="square">
            <a:spAutoFit/>
          </a:bodyPr>
          <a:lstStyle/>
          <a:p>
            <a:pPr algn="just"/>
            <a:r>
              <a:rPr lang="en-US" sz="2600" b="1" smtClean="0">
                <a:latin typeface="Times New Roman" pitchFamily="18" charset="0"/>
                <a:cs typeface="Times New Roman" pitchFamily="18" charset="0"/>
              </a:rPr>
              <a:t>1.4 Cơ chế bệnh sinh: </a:t>
            </a:r>
          </a:p>
        </p:txBody>
      </p:sp>
    </p:spTree>
    <p:extLst>
      <p:ext uri="{BB962C8B-B14F-4D97-AF65-F5344CB8AC3E}">
        <p14:creationId xmlns:p14="http://schemas.microsoft.com/office/powerpoint/2010/main" val="3155716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728" y="466651"/>
            <a:ext cx="8250072" cy="6424246"/>
          </a:xfrm>
        </p:spPr>
        <p:txBody>
          <a:bodyPr>
            <a:normAutofit/>
          </a:bodyPr>
          <a:lstStyle/>
          <a:p>
            <a:pPr marL="0" indent="0">
              <a:buNone/>
            </a:pPr>
            <a:endParaRPr lang="en-US" sz="2400" b="1" dirty="0" smtClean="0">
              <a:latin typeface="Times New Roman" pitchFamily="18" charset="0"/>
              <a:cs typeface="Times New Roman" pitchFamily="18" charset="0"/>
            </a:endParaRPr>
          </a:p>
          <a:p>
            <a:pPr marL="0" indent="0">
              <a:buNone/>
            </a:pPr>
            <a:r>
              <a:rPr lang="en-US" sz="2400" smtClean="0">
                <a:latin typeface="Times New Roman" pitchFamily="18" charset="0"/>
                <a:cs typeface="Times New Roman" pitchFamily="18" charset="0"/>
              </a:rPr>
              <a:t>- Đại </a:t>
            </a:r>
            <a:r>
              <a:rPr lang="en-US" sz="2400" dirty="0" err="1" smtClean="0">
                <a:latin typeface="Times New Roman" pitchFamily="18" charset="0"/>
                <a:cs typeface="Times New Roman" pitchFamily="18" charset="0"/>
              </a:rPr>
              <a:t>tiện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ngày</a:t>
            </a:r>
            <a:r>
              <a:rPr lang="en-US" sz="2400" smtClean="0">
                <a:latin typeface="Times New Roman" pitchFamily="18" charset="0"/>
                <a:cs typeface="Times New Roman" pitchFamily="18" charset="0"/>
              </a:rPr>
              <a:t>, tống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p>
          <a:p>
            <a:pPr marL="0" indent="0">
              <a:buNone/>
            </a:pPr>
            <a:r>
              <a:rPr lang="en-US" sz="2400" err="1">
                <a:latin typeface="Times New Roman" pitchFamily="18" charset="0"/>
                <a:cs typeface="Times New Roman" pitchFamily="18" charset="0"/>
              </a:rPr>
              <a:t>n</a:t>
            </a:r>
            <a:r>
              <a:rPr lang="en-US" sz="2400" err="1" smtClean="0">
                <a:latin typeface="Times New Roman" pitchFamily="18" charset="0"/>
                <a:cs typeface="Times New Roman" pitchFamily="18" charset="0"/>
              </a:rPr>
              <a:t>hanh</a:t>
            </a:r>
            <a:r>
              <a:rPr lang="en-US" sz="2400" smtClean="0">
                <a:latin typeface="Times New Roman" pitchFamily="18" charset="0"/>
                <a:cs typeface="Times New Roman" pitchFamily="18" charset="0"/>
              </a:rPr>
              <a:t>, phân </a:t>
            </a:r>
            <a:r>
              <a:rPr lang="en-US" sz="2400" err="1" smtClean="0">
                <a:latin typeface="Times New Roman" pitchFamily="18" charset="0"/>
                <a:cs typeface="Times New Roman" pitchFamily="18" charset="0"/>
              </a:rPr>
              <a:t>lỏng</a:t>
            </a:r>
            <a:r>
              <a:rPr lang="en-US" sz="2400" smtClean="0">
                <a:latin typeface="Times New Roman" pitchFamily="18" charset="0"/>
                <a:cs typeface="Times New Roman" pitchFamily="18" charset="0"/>
              </a:rPr>
              <a:t>, tính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tùy</a:t>
            </a:r>
            <a:endParaRPr lang="en-US" sz="2400" dirty="0" smtClean="0">
              <a:latin typeface="Times New Roman" pitchFamily="18" charset="0"/>
              <a:cs typeface="Times New Roman" pitchFamily="18" charset="0"/>
            </a:endParaRPr>
          </a:p>
          <a:p>
            <a:pPr marL="0" indent="0">
              <a:buNone/>
            </a:pP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nhầy</a:t>
            </a:r>
            <a:r>
              <a:rPr lang="en-US" sz="2400" smtClean="0">
                <a:latin typeface="Times New Roman" pitchFamily="18" charset="0"/>
                <a:cs typeface="Times New Roman" pitchFamily="18" charset="0"/>
              </a:rPr>
              <a:t>, máu, phân </a:t>
            </a:r>
            <a:r>
              <a:rPr lang="en-US" sz="2400" err="1" smtClean="0">
                <a:latin typeface="Times New Roman" pitchFamily="18" charset="0"/>
                <a:cs typeface="Times New Roman" pitchFamily="18" charset="0"/>
              </a:rPr>
              <a:t>sống</a:t>
            </a:r>
            <a:r>
              <a:rPr lang="en-US" sz="240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a:p>
            <a:pPr marL="0" indent="0">
              <a:buFontTx/>
              <a:buChar char="-"/>
            </a:pPr>
            <a:r>
              <a:rPr lang="en-US" sz="2400" smtClean="0">
                <a:latin typeface="Times New Roman" pitchFamily="18" charset="0"/>
                <a:cs typeface="Times New Roman" pitchFamily="18" charset="0"/>
              </a:rPr>
              <a:t>Kèm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bụng</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hoặc</a:t>
            </a:r>
            <a:r>
              <a:rPr lang="en-US" sz="2400" smtClean="0">
                <a:latin typeface="Times New Roman" pitchFamily="18" charset="0"/>
                <a:cs typeface="Times New Roman" pitchFamily="18" charset="0"/>
              </a:rPr>
              <a:t> không, hầu </a:t>
            </a:r>
          </a:p>
          <a:p>
            <a:pPr marL="0" indent="0">
              <a:buNone/>
            </a:pPr>
            <a:r>
              <a:rPr lang="en-US" sz="2400" smtClean="0">
                <a:latin typeface="Times New Roman" pitchFamily="18" charset="0"/>
                <a:cs typeface="Times New Roman" pitchFamily="18" charset="0"/>
              </a:rPr>
              <a:t>hết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đều</a:t>
            </a:r>
            <a:r>
              <a:rPr lang="en-US" sz="2400" smtClean="0">
                <a:latin typeface="Times New Roman" pitchFamily="18" charset="0"/>
                <a:cs typeface="Times New Roman" pitchFamily="18" charset="0"/>
              </a:rPr>
              <a:t> nôn.</a:t>
            </a: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FontTx/>
              <a:buChar char="-"/>
            </a:pPr>
            <a:r>
              <a:rPr lang="en-US" sz="2400" smtClean="0">
                <a:latin typeface="Times New Roman" pitchFamily="18" charset="0"/>
                <a:cs typeface="Times New Roman" pitchFamily="18" charset="0"/>
              </a:rPr>
              <a:t> Thường không sốt, thậm chí tay chân </a:t>
            </a:r>
            <a:br>
              <a:rPr lang="en-US" sz="2400" smtClean="0">
                <a:latin typeface="Times New Roman" pitchFamily="18" charset="0"/>
                <a:cs typeface="Times New Roman" pitchFamily="18" charset="0"/>
              </a:rPr>
            </a:br>
            <a:r>
              <a:rPr lang="en-US" sz="2400" smtClean="0">
                <a:latin typeface="Times New Roman" pitchFamily="18" charset="0"/>
                <a:cs typeface="Times New Roman" pitchFamily="18" charset="0"/>
              </a:rPr>
              <a:t>và người có thể lạnh.</a:t>
            </a:r>
            <a:endParaRPr lang="en-US" sz="2400" dirty="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a:p>
            <a:pPr marL="0" indent="0">
              <a:buNone/>
            </a:pPr>
            <a:r>
              <a:rPr lang="en-US" sz="2400" smtClean="0">
                <a:latin typeface="Times New Roman" pitchFamily="18" charset="0"/>
                <a:cs typeface="Times New Roman" pitchFamily="18" charset="0"/>
              </a:rPr>
              <a:t>- Hội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giải</a:t>
            </a:r>
            <a:r>
              <a:rPr lang="en-US" sz="2400" smtClean="0">
                <a:latin typeface="Times New Roman" pitchFamily="18" charset="0"/>
                <a:cs typeface="Times New Roman" pitchFamily="18" charset="0"/>
              </a:rPr>
              <a:t>: khát nước, khô </a:t>
            </a:r>
            <a:r>
              <a:rPr lang="en-US" sz="2400" err="1" smtClean="0">
                <a:latin typeface="Times New Roman" pitchFamily="18" charset="0"/>
                <a:cs typeface="Times New Roman" pitchFamily="18" charset="0"/>
              </a:rPr>
              <a:t>miệng</a:t>
            </a:r>
            <a:r>
              <a:rPr lang="en-US" sz="2400" smtClean="0">
                <a:latin typeface="Times New Roman" pitchFamily="18" charset="0"/>
                <a:cs typeface="Times New Roman" pitchFamily="18" charset="0"/>
              </a:rPr>
              <a:t>, mắt </a:t>
            </a:r>
            <a:r>
              <a:rPr lang="en-US" sz="2400" dirty="0" err="1" smtClean="0">
                <a:latin typeface="Times New Roman" pitchFamily="18" charset="0"/>
                <a:cs typeface="Times New Roman" pitchFamily="18" charset="0"/>
              </a:rPr>
              <a:t>trũng</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sâu</a:t>
            </a:r>
            <a:r>
              <a:rPr lang="en-US" sz="2400" smtClean="0">
                <a:latin typeface="Times New Roman" pitchFamily="18" charset="0"/>
                <a:cs typeface="Times New Roman" pitchFamily="18" charset="0"/>
              </a:rPr>
              <a:t>, da </a:t>
            </a:r>
            <a:r>
              <a:rPr lang="en-US" sz="2400" dirty="0" err="1" smtClean="0">
                <a:latin typeface="Times New Roman" pitchFamily="18" charset="0"/>
                <a:cs typeface="Times New Roman" pitchFamily="18" charset="0"/>
              </a:rPr>
              <a:t>khô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nhăn</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nheo</a:t>
            </a:r>
            <a:r>
              <a:rPr lang="en-US" sz="2400" smtClean="0">
                <a:latin typeface="Times New Roman" pitchFamily="18" charset="0"/>
                <a:cs typeface="Times New Roman" pitchFamily="18" charset="0"/>
              </a:rPr>
              <a:t>, mạch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a:t>
            </a:r>
          </a:p>
          <a:p>
            <a:pPr marL="0" indent="0">
              <a:buNone/>
            </a:pPr>
            <a:endParaRPr lang="en-US" sz="2400" dirty="0" smtClean="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028" y="3039076"/>
            <a:ext cx="3249960" cy="1957754"/>
          </a:xfrm>
          <a:prstGeom prst="rect">
            <a:avLst/>
          </a:prstGeom>
        </p:spPr>
      </p:pic>
      <p:sp>
        <p:nvSpPr>
          <p:cNvPr id="6" name="Rectangle 5"/>
          <p:cNvSpPr/>
          <p:nvPr/>
        </p:nvSpPr>
        <p:spPr>
          <a:xfrm>
            <a:off x="382137" y="165150"/>
            <a:ext cx="7376613" cy="492443"/>
          </a:xfrm>
          <a:prstGeom prst="rect">
            <a:avLst/>
          </a:prstGeom>
        </p:spPr>
        <p:txBody>
          <a:bodyPr wrap="square">
            <a:spAutoFit/>
          </a:bodyPr>
          <a:lstStyle/>
          <a:p>
            <a:pPr algn="just"/>
            <a:r>
              <a:rPr lang="en-US" sz="2600" b="1" smtClean="0">
                <a:latin typeface="Times New Roman" pitchFamily="18" charset="0"/>
                <a:cs typeface="Times New Roman" pitchFamily="18" charset="0"/>
              </a:rPr>
              <a:t>1.5 Triệu chứng:</a:t>
            </a:r>
          </a:p>
        </p:txBody>
      </p:sp>
      <p:pic>
        <p:nvPicPr>
          <p:cNvPr id="9222" name="Picture 6" descr="Hình ảnh có liên quan"/>
          <p:cNvPicPr>
            <a:picLocks noChangeAspect="1" noChangeArrowheads="1"/>
          </p:cNvPicPr>
          <p:nvPr/>
        </p:nvPicPr>
        <p:blipFill>
          <a:blip r:embed="rId3"/>
          <a:srcRect/>
          <a:stretch>
            <a:fillRect/>
          </a:stretch>
        </p:blipFill>
        <p:spPr bwMode="auto">
          <a:xfrm>
            <a:off x="5677468" y="777922"/>
            <a:ext cx="3257313" cy="2098060"/>
          </a:xfrm>
          <a:prstGeom prst="rect">
            <a:avLst/>
          </a:prstGeom>
          <a:noFill/>
        </p:spPr>
      </p:pic>
    </p:spTree>
    <p:extLst>
      <p:ext uri="{BB962C8B-B14F-4D97-AF65-F5344CB8AC3E}">
        <p14:creationId xmlns:p14="http://schemas.microsoft.com/office/powerpoint/2010/main" val="1777679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9374306"/>
              </p:ext>
            </p:extLst>
          </p:nvPr>
        </p:nvGraphicFramePr>
        <p:xfrm>
          <a:off x="245660" y="574429"/>
          <a:ext cx="8734568" cy="6111400"/>
        </p:xfrm>
        <a:graphic>
          <a:graphicData uri="http://schemas.openxmlformats.org/drawingml/2006/table">
            <a:tbl>
              <a:tblPr firstRow="1" bandRow="1">
                <a:tableStyleId>{5DA37D80-6434-44D0-A028-1B22A696006F}</a:tableStyleId>
              </a:tblPr>
              <a:tblGrid>
                <a:gridCol w="2047164"/>
                <a:gridCol w="2129051"/>
                <a:gridCol w="2169994"/>
                <a:gridCol w="2388359"/>
              </a:tblGrid>
              <a:tr h="612205">
                <a:tc>
                  <a:txBody>
                    <a:bodyPr/>
                    <a:lstStyle/>
                    <a:p>
                      <a:pPr algn="ctr"/>
                      <a:r>
                        <a:rPr lang="en-US" sz="2100" dirty="0" err="1" smtClean="0">
                          <a:latin typeface="Times New Roman" pitchFamily="18" charset="0"/>
                          <a:cs typeface="Times New Roman" pitchFamily="18" charset="0"/>
                        </a:rPr>
                        <a:t>Các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dấu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hiệu</a:t>
                      </a:r>
                      <a:endParaRPr lang="en-US" sz="2100" dirty="0">
                        <a:latin typeface="Times New Roman" pitchFamily="18" charset="0"/>
                        <a:cs typeface="Times New Roman" pitchFamily="18" charset="0"/>
                      </a:endParaRPr>
                    </a:p>
                  </a:txBody>
                  <a:tcPr/>
                </a:tc>
                <a:tc>
                  <a:txBody>
                    <a:bodyPr/>
                    <a:lstStyle/>
                    <a:p>
                      <a:pPr algn="ctr"/>
                      <a:r>
                        <a:rPr lang="en-US" sz="2100" dirty="0" err="1" smtClean="0">
                          <a:latin typeface="Times New Roman" pitchFamily="18" charset="0"/>
                          <a:cs typeface="Times New Roman" pitchFamily="18" charset="0"/>
                        </a:rPr>
                        <a:t>Mất</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nước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dộ</a:t>
                      </a:r>
                      <a:r>
                        <a:rPr lang="en-US" sz="2100" baseline="0" dirty="0" smtClean="0">
                          <a:latin typeface="Times New Roman" pitchFamily="18" charset="0"/>
                          <a:cs typeface="Times New Roman" pitchFamily="18" charset="0"/>
                        </a:rPr>
                        <a:t> 1</a:t>
                      </a:r>
                      <a:endParaRPr lang="en-US" sz="2100" dirty="0">
                        <a:latin typeface="Times New Roman" pitchFamily="18" charset="0"/>
                        <a:cs typeface="Times New Roman" pitchFamily="18" charset="0"/>
                      </a:endParaRPr>
                    </a:p>
                  </a:txBody>
                  <a:tcPr/>
                </a:tc>
                <a:tc>
                  <a:txBody>
                    <a:bodyPr/>
                    <a:lstStyle/>
                    <a:p>
                      <a:pPr algn="ctr"/>
                      <a:r>
                        <a:rPr lang="en-US" sz="2100" dirty="0" err="1" smtClean="0">
                          <a:latin typeface="Times New Roman" pitchFamily="18" charset="0"/>
                          <a:cs typeface="Times New Roman" pitchFamily="18" charset="0"/>
                        </a:rPr>
                        <a:t>Mất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nước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độ</a:t>
                      </a:r>
                      <a:r>
                        <a:rPr lang="en-US" sz="2100" baseline="0" dirty="0" smtClean="0">
                          <a:latin typeface="Times New Roman" pitchFamily="18" charset="0"/>
                          <a:cs typeface="Times New Roman" pitchFamily="18" charset="0"/>
                        </a:rPr>
                        <a:t> 2</a:t>
                      </a:r>
                      <a:endParaRPr lang="en-US" sz="2100" dirty="0">
                        <a:latin typeface="Times New Roman" pitchFamily="18" charset="0"/>
                        <a:cs typeface="Times New Roman" pitchFamily="18" charset="0"/>
                      </a:endParaRPr>
                    </a:p>
                  </a:txBody>
                  <a:tcPr/>
                </a:tc>
                <a:tc>
                  <a:txBody>
                    <a:bodyPr/>
                    <a:lstStyle/>
                    <a:p>
                      <a:pPr algn="ctr"/>
                      <a:r>
                        <a:rPr lang="en-US" sz="2100" dirty="0" err="1" smtClean="0">
                          <a:latin typeface="Times New Roman" pitchFamily="18" charset="0"/>
                          <a:cs typeface="Times New Roman" pitchFamily="18" charset="0"/>
                        </a:rPr>
                        <a:t>Mất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nước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độ</a:t>
                      </a:r>
                      <a:r>
                        <a:rPr lang="en-US" sz="2100" baseline="0" dirty="0" smtClean="0">
                          <a:latin typeface="Times New Roman" pitchFamily="18" charset="0"/>
                          <a:cs typeface="Times New Roman" pitchFamily="18" charset="0"/>
                        </a:rPr>
                        <a:t> 3</a:t>
                      </a:r>
                      <a:endParaRPr lang="en-US" sz="2100" dirty="0">
                        <a:latin typeface="Times New Roman" pitchFamily="18" charset="0"/>
                        <a:cs typeface="Times New Roman" pitchFamily="18" charset="0"/>
                      </a:endParaRPr>
                    </a:p>
                  </a:txBody>
                  <a:tcPr/>
                </a:tc>
              </a:tr>
              <a:tr h="612205">
                <a:tc>
                  <a:txBody>
                    <a:bodyPr/>
                    <a:lstStyle/>
                    <a:p>
                      <a:r>
                        <a:rPr lang="en-US" sz="2100" dirty="0" err="1" smtClean="0">
                          <a:latin typeface="Times New Roman" pitchFamily="18" charset="0"/>
                          <a:cs typeface="Times New Roman" pitchFamily="18" charset="0"/>
                        </a:rPr>
                        <a:t>Khát</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nước</a:t>
                      </a:r>
                      <a:r>
                        <a:rPr lang="en-US" sz="2100" baseline="0" dirty="0" smtClean="0">
                          <a:latin typeface="Times New Roman" pitchFamily="18" charset="0"/>
                          <a:cs typeface="Times New Roman" pitchFamily="18" charset="0"/>
                        </a:rPr>
                        <a:t> </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Í</a:t>
                      </a:r>
                      <a:r>
                        <a:rPr lang="en-US" sz="2100" smtClean="0">
                          <a:latin typeface="Times New Roman" pitchFamily="18" charset="0"/>
                          <a:cs typeface="Times New Roman" pitchFamily="18" charset="0"/>
                        </a:rPr>
                        <a:t>t</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Vừa</a:t>
                      </a:r>
                      <a:r>
                        <a:rPr lang="en-US" sz="2100" dirty="0" smtClean="0">
                          <a:latin typeface="Times New Roman" pitchFamily="18" charset="0"/>
                          <a:cs typeface="Times New Roman" pitchFamily="18" charset="0"/>
                        </a:rPr>
                        <a:t> </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Nhiều</a:t>
                      </a:r>
                      <a:endParaRPr lang="en-US" sz="2100" dirty="0">
                        <a:latin typeface="Times New Roman" pitchFamily="18" charset="0"/>
                        <a:cs typeface="Times New Roman" pitchFamily="18" charset="0"/>
                      </a:endParaRPr>
                    </a:p>
                  </a:txBody>
                  <a:tcPr/>
                </a:tc>
              </a:tr>
              <a:tr h="977020">
                <a:tc>
                  <a:txBody>
                    <a:bodyPr/>
                    <a:lstStyle/>
                    <a:p>
                      <a:r>
                        <a:rPr lang="en-US" sz="2100" dirty="0" err="1" smtClean="0">
                          <a:latin typeface="Times New Roman" pitchFamily="18" charset="0"/>
                          <a:cs typeface="Times New Roman" pitchFamily="18" charset="0"/>
                        </a:rPr>
                        <a:t>Tình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trạng</a:t>
                      </a:r>
                      <a:r>
                        <a:rPr lang="en-US" sz="2100" baseline="0" dirty="0" smtClean="0">
                          <a:latin typeface="Times New Roman" pitchFamily="18" charset="0"/>
                          <a:cs typeface="Times New Roman" pitchFamily="18" charset="0"/>
                        </a:rPr>
                        <a:t> da</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Bình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thường</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khô</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Nhăn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nheo,mất</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đàn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hồi</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da,mắt</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trũng</a:t>
                      </a:r>
                      <a:endParaRPr lang="en-US" sz="2100" dirty="0">
                        <a:latin typeface="Times New Roman" pitchFamily="18" charset="0"/>
                        <a:cs typeface="Times New Roman" pitchFamily="18" charset="0"/>
                      </a:endParaRPr>
                    </a:p>
                  </a:txBody>
                  <a:tcPr/>
                </a:tc>
              </a:tr>
              <a:tr h="977020">
                <a:tc>
                  <a:txBody>
                    <a:bodyPr/>
                    <a:lstStyle/>
                    <a:p>
                      <a:r>
                        <a:rPr lang="en-US" sz="2100" dirty="0" err="1" smtClean="0">
                          <a:latin typeface="Times New Roman" pitchFamily="18" charset="0"/>
                          <a:cs typeface="Times New Roman" pitchFamily="18" charset="0"/>
                        </a:rPr>
                        <a:t>Mạch</a:t>
                      </a:r>
                      <a:endParaRPr lang="en-US" sz="2100" dirty="0">
                        <a:latin typeface="Times New Roman" pitchFamily="18" charset="0"/>
                        <a:cs typeface="Times New Roman" pitchFamily="18" charset="0"/>
                      </a:endParaRPr>
                    </a:p>
                  </a:txBody>
                  <a:tcPr/>
                </a:tc>
                <a:tc>
                  <a:txBody>
                    <a:bodyPr/>
                    <a:lstStyle/>
                    <a:p>
                      <a:r>
                        <a:rPr lang="en-US" sz="2100" dirty="0" smtClean="0">
                          <a:latin typeface="Times New Roman" pitchFamily="18" charset="0"/>
                          <a:cs typeface="Times New Roman" pitchFamily="18" charset="0"/>
                        </a:rPr>
                        <a:t>&lt;100 </a:t>
                      </a:r>
                      <a:r>
                        <a:rPr lang="en-US" sz="2100" dirty="0" err="1" smtClean="0">
                          <a:latin typeface="Times New Roman" pitchFamily="18" charset="0"/>
                          <a:cs typeface="Times New Roman" pitchFamily="18" charset="0"/>
                        </a:rPr>
                        <a:t>lần</a:t>
                      </a:r>
                      <a:r>
                        <a:rPr lang="en-US" sz="2100" dirty="0" smtClean="0">
                          <a:latin typeface="Times New Roman" pitchFamily="18" charset="0"/>
                          <a:cs typeface="Times New Roman" pitchFamily="18" charset="0"/>
                        </a:rPr>
                        <a:t>/</a:t>
                      </a:r>
                      <a:r>
                        <a:rPr lang="en-US" sz="2100" dirty="0" err="1" smtClean="0">
                          <a:latin typeface="Times New Roman" pitchFamily="18" charset="0"/>
                          <a:cs typeface="Times New Roman" pitchFamily="18" charset="0"/>
                        </a:rPr>
                        <a:t>phút</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Nhanh,nhỏ</a:t>
                      </a:r>
                      <a:r>
                        <a:rPr lang="en-US" sz="2100" baseline="0" dirty="0" smtClean="0">
                          <a:latin typeface="Times New Roman" pitchFamily="18" charset="0"/>
                          <a:cs typeface="Times New Roman" pitchFamily="18" charset="0"/>
                        </a:rPr>
                        <a:t> (100-120 </a:t>
                      </a:r>
                      <a:r>
                        <a:rPr lang="en-US" sz="2100" baseline="0" dirty="0" err="1" smtClean="0">
                          <a:latin typeface="Times New Roman" pitchFamily="18" charset="0"/>
                          <a:cs typeface="Times New Roman" pitchFamily="18" charset="0"/>
                        </a:rPr>
                        <a:t>lần</a:t>
                      </a:r>
                      <a:r>
                        <a:rPr lang="en-US" sz="2100" baseline="0" dirty="0" smtClean="0">
                          <a:latin typeface="Times New Roman" pitchFamily="18" charset="0"/>
                          <a:cs typeface="Times New Roman" pitchFamily="18" charset="0"/>
                        </a:rPr>
                        <a:t>/</a:t>
                      </a:r>
                      <a:r>
                        <a:rPr lang="en-US" sz="2100" baseline="0" dirty="0" err="1" smtClean="0">
                          <a:latin typeface="Times New Roman" pitchFamily="18" charset="0"/>
                          <a:cs typeface="Times New Roman" pitchFamily="18" charset="0"/>
                        </a:rPr>
                        <a:t>phút</a:t>
                      </a:r>
                      <a:r>
                        <a:rPr lang="en-US" sz="2100" baseline="0" dirty="0" smtClean="0">
                          <a:latin typeface="Times New Roman" pitchFamily="18" charset="0"/>
                          <a:cs typeface="Times New Roman" pitchFamily="18" charset="0"/>
                        </a:rPr>
                        <a:t>)</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Rất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nhanh,khó</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bắt</a:t>
                      </a:r>
                      <a:r>
                        <a:rPr lang="en-US" sz="2100" baseline="0" dirty="0" smtClean="0">
                          <a:latin typeface="Times New Roman" pitchFamily="18" charset="0"/>
                          <a:cs typeface="Times New Roman" pitchFamily="18" charset="0"/>
                        </a:rPr>
                        <a:t>(&gt; 120 </a:t>
                      </a:r>
                      <a:r>
                        <a:rPr lang="en-US" sz="2100" baseline="0" dirty="0" err="1" smtClean="0">
                          <a:latin typeface="Times New Roman" pitchFamily="18" charset="0"/>
                          <a:cs typeface="Times New Roman" pitchFamily="18" charset="0"/>
                        </a:rPr>
                        <a:t>lần</a:t>
                      </a:r>
                      <a:r>
                        <a:rPr lang="en-US" sz="2100" baseline="0" dirty="0" smtClean="0">
                          <a:latin typeface="Times New Roman" pitchFamily="18" charset="0"/>
                          <a:cs typeface="Times New Roman" pitchFamily="18" charset="0"/>
                        </a:rPr>
                        <a:t> / </a:t>
                      </a:r>
                      <a:r>
                        <a:rPr lang="en-US" sz="2100" baseline="0" dirty="0" err="1" smtClean="0">
                          <a:latin typeface="Times New Roman" pitchFamily="18" charset="0"/>
                          <a:cs typeface="Times New Roman" pitchFamily="18" charset="0"/>
                        </a:rPr>
                        <a:t>phút</a:t>
                      </a:r>
                      <a:r>
                        <a:rPr lang="en-US" sz="2100" baseline="0" dirty="0" smtClean="0">
                          <a:latin typeface="Times New Roman" pitchFamily="18" charset="0"/>
                          <a:cs typeface="Times New Roman" pitchFamily="18" charset="0"/>
                        </a:rPr>
                        <a:t>)</a:t>
                      </a:r>
                      <a:endParaRPr lang="en-US" sz="2100" dirty="0">
                        <a:latin typeface="Times New Roman" pitchFamily="18" charset="0"/>
                        <a:cs typeface="Times New Roman" pitchFamily="18" charset="0"/>
                      </a:endParaRPr>
                    </a:p>
                  </a:txBody>
                  <a:tcPr/>
                </a:tc>
              </a:tr>
              <a:tr h="680954">
                <a:tc>
                  <a:txBody>
                    <a:bodyPr/>
                    <a:lstStyle/>
                    <a:p>
                      <a:r>
                        <a:rPr lang="en-US" sz="2100" dirty="0" err="1" smtClean="0">
                          <a:latin typeface="Times New Roman" pitchFamily="18" charset="0"/>
                          <a:cs typeface="Times New Roman" pitchFamily="18" charset="0"/>
                        </a:rPr>
                        <a:t>Huyết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áp</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Bình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thường</a:t>
                      </a:r>
                      <a:endParaRPr lang="en-US" sz="2100" dirty="0">
                        <a:latin typeface="Times New Roman" pitchFamily="18" charset="0"/>
                        <a:cs typeface="Times New Roman" pitchFamily="18" charset="0"/>
                      </a:endParaRPr>
                    </a:p>
                  </a:txBody>
                  <a:tcPr/>
                </a:tc>
                <a:tc>
                  <a:txBody>
                    <a:bodyPr/>
                    <a:lstStyle/>
                    <a:p>
                      <a:r>
                        <a:rPr lang="en-US" sz="2100" dirty="0" smtClean="0">
                          <a:latin typeface="Times New Roman" pitchFamily="18" charset="0"/>
                          <a:cs typeface="Times New Roman" pitchFamily="18" charset="0"/>
                        </a:rPr>
                        <a:t>&lt;90 mmHg</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Rất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thấp,có</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khi</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không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đo</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được</a:t>
                      </a:r>
                      <a:endParaRPr lang="en-US" sz="2100" dirty="0">
                        <a:latin typeface="Times New Roman" pitchFamily="18" charset="0"/>
                        <a:cs typeface="Times New Roman" pitchFamily="18" charset="0"/>
                      </a:endParaRPr>
                    </a:p>
                  </a:txBody>
                  <a:tcPr/>
                </a:tc>
              </a:tr>
              <a:tr h="612205">
                <a:tc>
                  <a:txBody>
                    <a:bodyPr/>
                    <a:lstStyle/>
                    <a:p>
                      <a:r>
                        <a:rPr lang="en-US" sz="2100" dirty="0" err="1" smtClean="0">
                          <a:latin typeface="Times New Roman" pitchFamily="18" charset="0"/>
                          <a:cs typeface="Times New Roman" pitchFamily="18" charset="0"/>
                        </a:rPr>
                        <a:t>Nước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tiểu</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Í</a:t>
                      </a:r>
                      <a:r>
                        <a:rPr lang="en-US" sz="2100" smtClean="0">
                          <a:latin typeface="Times New Roman" pitchFamily="18" charset="0"/>
                          <a:cs typeface="Times New Roman" pitchFamily="18" charset="0"/>
                        </a:rPr>
                        <a:t>t</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Thiếu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niệu</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Vô</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niệu</a:t>
                      </a:r>
                      <a:endParaRPr lang="en-US" sz="2100" dirty="0">
                        <a:latin typeface="Times New Roman" pitchFamily="18" charset="0"/>
                        <a:cs typeface="Times New Roman" pitchFamily="18" charset="0"/>
                      </a:endParaRPr>
                    </a:p>
                  </a:txBody>
                  <a:tcPr/>
                </a:tc>
              </a:tr>
              <a:tr h="612205">
                <a:tc>
                  <a:txBody>
                    <a:bodyPr/>
                    <a:lstStyle/>
                    <a:p>
                      <a:r>
                        <a:rPr lang="en-US" sz="2100" dirty="0" err="1" smtClean="0">
                          <a:latin typeface="Times New Roman" pitchFamily="18" charset="0"/>
                          <a:cs typeface="Times New Roman" pitchFamily="18" charset="0"/>
                        </a:rPr>
                        <a:t>Tay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chân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lạnh</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Bình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thường</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Tay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chân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lạnh</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Lạnh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toàn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thân</a:t>
                      </a:r>
                      <a:endParaRPr lang="en-US" sz="2100" dirty="0">
                        <a:latin typeface="Times New Roman" pitchFamily="18" charset="0"/>
                        <a:cs typeface="Times New Roman" pitchFamily="18" charset="0"/>
                      </a:endParaRPr>
                    </a:p>
                  </a:txBody>
                  <a:tcPr/>
                </a:tc>
              </a:tr>
              <a:tr h="977020">
                <a:tc>
                  <a:txBody>
                    <a:bodyPr/>
                    <a:lstStyle/>
                    <a:p>
                      <a:r>
                        <a:rPr lang="en-US" sz="2100" dirty="0" err="1" smtClean="0">
                          <a:latin typeface="Times New Roman" pitchFamily="18" charset="0"/>
                          <a:cs typeface="Times New Roman" pitchFamily="18" charset="0"/>
                        </a:rPr>
                        <a:t>Lượng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nước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mất</a:t>
                      </a:r>
                      <a:endParaRPr lang="en-US" sz="2100" dirty="0">
                        <a:latin typeface="Times New Roman" pitchFamily="18" charset="0"/>
                        <a:cs typeface="Times New Roman" pitchFamily="18" charset="0"/>
                      </a:endParaRPr>
                    </a:p>
                  </a:txBody>
                  <a:tcPr/>
                </a:tc>
                <a:tc>
                  <a:txBody>
                    <a:bodyPr/>
                    <a:lstStyle/>
                    <a:p>
                      <a:r>
                        <a:rPr lang="en-US" sz="2100" dirty="0" smtClean="0">
                          <a:latin typeface="Times New Roman" pitchFamily="18" charset="0"/>
                          <a:cs typeface="Times New Roman" pitchFamily="18" charset="0"/>
                        </a:rPr>
                        <a:t>5-6% </a:t>
                      </a:r>
                      <a:r>
                        <a:rPr lang="en-US" sz="2100" dirty="0" err="1" smtClean="0">
                          <a:latin typeface="Times New Roman" pitchFamily="18" charset="0"/>
                          <a:cs typeface="Times New Roman" pitchFamily="18" charset="0"/>
                        </a:rPr>
                        <a:t>trọng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lượng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cơ</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thể</a:t>
                      </a:r>
                      <a:endParaRPr lang="en-US" sz="2100" dirty="0">
                        <a:latin typeface="Times New Roman" pitchFamily="18" charset="0"/>
                        <a:cs typeface="Times New Roman" pitchFamily="18" charset="0"/>
                      </a:endParaRPr>
                    </a:p>
                  </a:txBody>
                  <a:tcPr/>
                </a:tc>
                <a:tc>
                  <a:txBody>
                    <a:bodyPr/>
                    <a:lstStyle/>
                    <a:p>
                      <a:r>
                        <a:rPr lang="en-US" sz="2100" dirty="0" smtClean="0">
                          <a:latin typeface="Times New Roman" pitchFamily="18" charset="0"/>
                          <a:cs typeface="Times New Roman" pitchFamily="18" charset="0"/>
                        </a:rPr>
                        <a:t>7-9% </a:t>
                      </a:r>
                      <a:r>
                        <a:rPr lang="en-US" sz="2100" dirty="0" err="1" smtClean="0">
                          <a:latin typeface="Times New Roman" pitchFamily="18" charset="0"/>
                          <a:cs typeface="Times New Roman" pitchFamily="18" charset="0"/>
                        </a:rPr>
                        <a:t>trọng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lượng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cơ</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thể</a:t>
                      </a:r>
                      <a:endParaRPr lang="en-US" sz="2100" dirty="0">
                        <a:latin typeface="Times New Roman" pitchFamily="18" charset="0"/>
                        <a:cs typeface="Times New Roman" pitchFamily="18" charset="0"/>
                      </a:endParaRPr>
                    </a:p>
                  </a:txBody>
                  <a:tcPr/>
                </a:tc>
                <a:tc>
                  <a:txBody>
                    <a:bodyPr/>
                    <a:lstStyle/>
                    <a:p>
                      <a:r>
                        <a:rPr lang="en-US" sz="2100" dirty="0" err="1" smtClean="0">
                          <a:latin typeface="Times New Roman" pitchFamily="18" charset="0"/>
                          <a:cs typeface="Times New Roman" pitchFamily="18" charset="0"/>
                        </a:rPr>
                        <a:t>Từ</a:t>
                      </a:r>
                      <a:r>
                        <a:rPr lang="en-US" sz="2100" baseline="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10% </a:t>
                      </a:r>
                      <a:r>
                        <a:rPr lang="en-US" sz="2100" dirty="0" err="1" smtClean="0">
                          <a:latin typeface="Times New Roman" pitchFamily="18" charset="0"/>
                          <a:cs typeface="Times New Roman" pitchFamily="18" charset="0"/>
                        </a:rPr>
                        <a:t>trọng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lượng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cơ</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thể</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trở</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lên</a:t>
                      </a:r>
                      <a:endParaRPr lang="en-US" sz="2100" dirty="0">
                        <a:latin typeface="Times New Roman" pitchFamily="18" charset="0"/>
                        <a:cs typeface="Times New Roman" pitchFamily="18" charset="0"/>
                      </a:endParaRPr>
                    </a:p>
                  </a:txBody>
                  <a:tcPr/>
                </a:tc>
              </a:tr>
            </a:tbl>
          </a:graphicData>
        </a:graphic>
      </p:graphicFrame>
      <p:sp>
        <p:nvSpPr>
          <p:cNvPr id="3" name="TextBox 2"/>
          <p:cNvSpPr txBox="1"/>
          <p:nvPr/>
        </p:nvSpPr>
        <p:spPr>
          <a:xfrm>
            <a:off x="890954" y="129717"/>
            <a:ext cx="7959969" cy="461665"/>
          </a:xfrm>
          <a:prstGeom prst="rect">
            <a:avLst/>
          </a:prstGeom>
          <a:noFill/>
        </p:spPr>
        <p:txBody>
          <a:bodyPr wrap="square" rtlCol="0">
            <a:spAutoFit/>
          </a:bodyPr>
          <a:lstStyle/>
          <a:p>
            <a:pPr algn="ctr"/>
            <a:r>
              <a:rPr lang="en-US" sz="2400" b="1" u="sng" dirty="0" err="1" smtClean="0">
                <a:latin typeface="Times New Roman" pitchFamily="18" charset="0"/>
                <a:cs typeface="Times New Roman" pitchFamily="18" charset="0"/>
              </a:rPr>
              <a:t>Phân</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độ</a:t>
            </a:r>
            <a:r>
              <a:rPr lang="en-US" sz="2400" b="1" u="sng" dirty="0" smtClean="0">
                <a:latin typeface="Times New Roman" pitchFamily="18" charset="0"/>
                <a:cs typeface="Times New Roman" pitchFamily="18" charset="0"/>
              </a:rPr>
              <a:t> </a:t>
            </a:r>
            <a:r>
              <a:rPr lang="en-US" sz="2400" b="1" u="sng" err="1" smtClean="0">
                <a:latin typeface="Times New Roman" pitchFamily="18" charset="0"/>
                <a:cs typeface="Times New Roman" pitchFamily="18" charset="0"/>
              </a:rPr>
              <a:t>mất</a:t>
            </a:r>
            <a:r>
              <a:rPr lang="en-US" sz="2400" b="1" u="sng" smtClean="0">
                <a:latin typeface="Times New Roman" pitchFamily="18" charset="0"/>
                <a:cs typeface="Times New Roman" pitchFamily="18" charset="0"/>
              </a:rPr>
              <a:t> nước</a:t>
            </a:r>
            <a:endParaRPr lang="en-US"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4256087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70337"/>
            <a:ext cx="8025608" cy="574432"/>
          </a:xfrm>
        </p:spPr>
        <p:txBody>
          <a:bodyPr>
            <a:normAutofit/>
          </a:bodyPr>
          <a:lstStyle/>
          <a:p>
            <a:r>
              <a:rPr lang="en-US" sz="2600" b="1" dirty="0" smtClean="0">
                <a:latin typeface="Times New Roman" pitchFamily="18" charset="0"/>
                <a:cs typeface="Times New Roman" pitchFamily="18" charset="0"/>
              </a:rPr>
              <a:t>1.6: </a:t>
            </a:r>
            <a:r>
              <a:rPr lang="en-US" sz="2600" b="1" dirty="0" err="1" smtClean="0">
                <a:latin typeface="Times New Roman" pitchFamily="18" charset="0"/>
                <a:cs typeface="Times New Roman" pitchFamily="18" charset="0"/>
              </a:rPr>
              <a:t>Điều</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trị</a:t>
            </a:r>
            <a:r>
              <a:rPr lang="en-US" sz="2600" b="1" dirty="0" smtClean="0">
                <a:latin typeface="Times New Roman" pitchFamily="18" charset="0"/>
                <a:cs typeface="Times New Roman" pitchFamily="18" charset="0"/>
              </a:rPr>
              <a:t> :</a:t>
            </a:r>
            <a:endParaRPr lang="en-US" sz="2600" b="1" dirty="0">
              <a:latin typeface="Times New Roman" pitchFamily="18" charset="0"/>
              <a:cs typeface="Times New Roman" pitchFamily="18" charset="0"/>
            </a:endParaRPr>
          </a:p>
        </p:txBody>
      </p:sp>
      <p:sp>
        <p:nvSpPr>
          <p:cNvPr id="3" name="Content Placeholder 2"/>
          <p:cNvSpPr>
            <a:spLocks noGrp="1"/>
          </p:cNvSpPr>
          <p:nvPr>
            <p:ph idx="1"/>
          </p:nvPr>
        </p:nvSpPr>
        <p:spPr>
          <a:xfrm>
            <a:off x="163773" y="675742"/>
            <a:ext cx="8651981" cy="6131169"/>
          </a:xfrm>
        </p:spPr>
        <p:txBody>
          <a:bodyPr>
            <a:noAutofit/>
          </a:bodyPr>
          <a:lstStyle/>
          <a:p>
            <a:pPr algn="just" fontAlgn="base">
              <a:lnSpc>
                <a:spcPct val="100000"/>
              </a:lnSpc>
            </a:pPr>
            <a:r>
              <a:rPr lang="vi-VN" smtClean="0">
                <a:latin typeface="+mj-lt"/>
              </a:rPr>
              <a:t>Trong trường hợp xác định có mất nước, cần sử dụng ngay dung dịch</a:t>
            </a:r>
            <a:r>
              <a:rPr lang="en-US" smtClean="0">
                <a:latin typeface="+mj-lt"/>
              </a:rPr>
              <a:t> </a:t>
            </a:r>
            <a:r>
              <a:rPr lang="vi-VN" smtClean="0">
                <a:latin typeface="+mj-lt"/>
              </a:rPr>
              <a:t>uống </a:t>
            </a:r>
            <a:r>
              <a:rPr lang="vi-VN" i="1" smtClean="0">
                <a:latin typeface="+mj-lt"/>
              </a:rPr>
              <a:t>glucose </a:t>
            </a:r>
            <a:r>
              <a:rPr lang="vi-VN" smtClean="0">
                <a:latin typeface="+mj-lt"/>
              </a:rPr>
              <a:t>(</a:t>
            </a:r>
            <a:r>
              <a:rPr lang="vi-VN" i="1" smtClean="0">
                <a:latin typeface="+mj-lt"/>
              </a:rPr>
              <a:t>Oresol</a:t>
            </a:r>
            <a:r>
              <a:rPr lang="vi-VN" smtClean="0">
                <a:latin typeface="+mj-lt"/>
              </a:rPr>
              <a:t>)</a:t>
            </a:r>
            <a:r>
              <a:rPr lang="en-US" smtClean="0">
                <a:latin typeface="Times New Roman" pitchFamily="18" charset="0"/>
                <a:cs typeface="Times New Roman" pitchFamily="18" charset="0"/>
              </a:rPr>
              <a:t>, hoặc dung dịch truyền tĩnh mạch Ringer Lactat</a:t>
            </a:r>
          </a:p>
          <a:p>
            <a:pPr algn="just" fontAlgn="base">
              <a:lnSpc>
                <a:spcPct val="100000"/>
              </a:lnSpc>
            </a:pPr>
            <a:r>
              <a:rPr lang="vi-VN" smtClean="0">
                <a:latin typeface="+mj-lt"/>
              </a:rPr>
              <a:t>Trong hầu hết các trường hợp, ngoài việc cho bệnh nhân uống nhiều chất lỏng, không cần thiết phải cắt giảm khẩu phần ăn bình thường của bệnh nhân.</a:t>
            </a:r>
            <a:endParaRPr lang="en-US" smtClean="0">
              <a:latin typeface="+mj-lt"/>
            </a:endParaRPr>
          </a:p>
          <a:p>
            <a:pPr algn="just" fontAlgn="base">
              <a:lnSpc>
                <a:spcPct val="100000"/>
              </a:lnSpc>
            </a:pPr>
            <a:r>
              <a:rPr lang="vi-VN" smtClean="0">
                <a:latin typeface="+mj-lt"/>
              </a:rPr>
              <a:t>Các trường hợp tiêu chảy nhẹ ở người lớn có thể sử dụng </a:t>
            </a:r>
            <a:r>
              <a:rPr lang="vi-VN" i="1" smtClean="0">
                <a:latin typeface="+mj-lt"/>
              </a:rPr>
              <a:t>loperamid</a:t>
            </a:r>
            <a:r>
              <a:rPr lang="vi-VN" smtClean="0">
                <a:latin typeface="+mj-lt"/>
              </a:rPr>
              <a:t>, 2 viên trong lần đầu tiên và sau đó mỗi lần 1 viên khi đi phân lỏng</a:t>
            </a:r>
            <a:r>
              <a:rPr lang="en-US" smtClean="0">
                <a:latin typeface="+mj-lt"/>
              </a:rPr>
              <a:t>, </a:t>
            </a:r>
            <a:r>
              <a:rPr lang="en-US" smtClean="0">
                <a:latin typeface="Times New Roman" pitchFamily="18" charset="0"/>
                <a:cs typeface="Times New Roman" pitchFamily="18" charset="0"/>
              </a:rPr>
              <a:t>hoặc  các loại thuốc cầm tiêu khác như: hoạt chất bismuth (Pepto Bismol), attapulgit…</a:t>
            </a:r>
            <a:endParaRPr lang="vi-VN" smtClean="0">
              <a:latin typeface="Times New Roman" pitchFamily="18" charset="0"/>
              <a:cs typeface="Times New Roman" pitchFamily="18" charset="0"/>
            </a:endParaRPr>
          </a:p>
          <a:p>
            <a:pPr algn="just" fontAlgn="base">
              <a:lnSpc>
                <a:spcPct val="100000"/>
              </a:lnSpc>
              <a:buNone/>
            </a:pPr>
            <a:r>
              <a:rPr lang="en-US" smtClean="0">
                <a:latin typeface="+mj-lt"/>
              </a:rPr>
              <a:t>         </a:t>
            </a:r>
            <a:r>
              <a:rPr lang="vi-VN" i="1" smtClean="0">
                <a:latin typeface="+mj-lt"/>
              </a:rPr>
              <a:t>Rất hạn chế sử dụng kháng sinh, vì thường thì kháng sinh không có mấy tác dụng đến diễn tiến của bệnh. Tuy nhiên, kháng sinh cần được chỉ định trong một số trường hợp sau:</a:t>
            </a:r>
          </a:p>
          <a:p>
            <a:pPr algn="just" fontAlgn="base">
              <a:lnSpc>
                <a:spcPct val="100000"/>
              </a:lnSpc>
            </a:pPr>
            <a:r>
              <a:rPr lang="vi-VN" smtClean="0">
                <a:latin typeface="+mj-lt"/>
              </a:rPr>
              <a:t>Ngộ độc nghiêm trọng do độc tố của vi khuẩn </a:t>
            </a:r>
            <a:r>
              <a:rPr lang="vi-VN" i="1" smtClean="0">
                <a:latin typeface="+mj-lt"/>
              </a:rPr>
              <a:t>Salmonella</a:t>
            </a:r>
            <a:r>
              <a:rPr lang="vi-VN" smtClean="0">
                <a:latin typeface="+mj-lt"/>
              </a:rPr>
              <a:t>: </a:t>
            </a:r>
            <a:r>
              <a:rPr lang="vi-VN" i="1" smtClean="0">
                <a:latin typeface="+mj-lt"/>
              </a:rPr>
              <a:t>ciprofloxacin </a:t>
            </a:r>
            <a:r>
              <a:rPr lang="vi-VN" smtClean="0">
                <a:latin typeface="+mj-lt"/>
              </a:rPr>
              <a:t>500 mg hoặc </a:t>
            </a:r>
            <a:r>
              <a:rPr lang="vi-VN" i="1" smtClean="0">
                <a:latin typeface="+mj-lt"/>
              </a:rPr>
              <a:t>trimetho- prim </a:t>
            </a:r>
            <a:r>
              <a:rPr lang="vi-VN" smtClean="0">
                <a:latin typeface="+mj-lt"/>
              </a:rPr>
              <a:t>200mg mỗi ngày 2 lần, liên tục trong 5 ngày.</a:t>
            </a:r>
          </a:p>
          <a:p>
            <a:pPr fontAlgn="base">
              <a:lnSpc>
                <a:spcPct val="100000"/>
              </a:lnSpc>
            </a:pPr>
            <a:r>
              <a:rPr lang="vi-VN" smtClean="0">
                <a:latin typeface="+mj-lt"/>
              </a:rPr>
              <a:t>Ngộ độc nghiêm trọng do độc tố của vi</a:t>
            </a:r>
            <a:r>
              <a:rPr lang="en-US" smtClean="0">
                <a:latin typeface="+mj-lt"/>
              </a:rPr>
              <a:t> </a:t>
            </a:r>
            <a:r>
              <a:rPr lang="vi-VN" smtClean="0">
                <a:latin typeface="+mj-lt"/>
              </a:rPr>
              <a:t>khuẩn </a:t>
            </a:r>
            <a:r>
              <a:rPr lang="vi-VN" i="1" smtClean="0">
                <a:latin typeface="+mj-lt"/>
              </a:rPr>
              <a:t>Campylobacter</a:t>
            </a:r>
            <a:r>
              <a:rPr lang="vi-VN" smtClean="0">
                <a:latin typeface="+mj-lt"/>
              </a:rPr>
              <a:t>: </a:t>
            </a:r>
            <a:r>
              <a:rPr lang="en-US" smtClean="0">
                <a:latin typeface="+mj-lt"/>
              </a:rPr>
              <a:t> </a:t>
            </a:r>
            <a:r>
              <a:rPr lang="vi-VN" i="1" smtClean="0">
                <a:latin typeface="+mj-lt"/>
              </a:rPr>
              <a:t>erythromycin </a:t>
            </a:r>
            <a:endParaRPr lang="en-US" i="1" smtClean="0">
              <a:latin typeface="+mj-lt"/>
            </a:endParaRPr>
          </a:p>
          <a:p>
            <a:pPr fontAlgn="base">
              <a:lnSpc>
                <a:spcPct val="100000"/>
              </a:lnSpc>
              <a:buNone/>
            </a:pPr>
            <a:r>
              <a:rPr lang="vi-VN" smtClean="0">
                <a:latin typeface="+mj-lt"/>
              </a:rPr>
              <a:t>500mg, mỗi ngày 4 lần, liên tục trong 5 ngày.</a:t>
            </a:r>
          </a:p>
          <a:p>
            <a:pPr algn="just" fontAlgn="base">
              <a:lnSpc>
                <a:spcPct val="100000"/>
              </a:lnSpc>
            </a:pPr>
            <a:r>
              <a:rPr lang="vi-VN" smtClean="0">
                <a:latin typeface="+mj-lt"/>
              </a:rPr>
              <a:t>Nhiễm ký sinh trùng đơn bào </a:t>
            </a:r>
            <a:r>
              <a:rPr lang="vi-VN" i="1" smtClean="0">
                <a:latin typeface="+mj-lt"/>
              </a:rPr>
              <a:t>Giardia lamblia</a:t>
            </a:r>
            <a:r>
              <a:rPr lang="vi-VN" smtClean="0">
                <a:latin typeface="+mj-lt"/>
              </a:rPr>
              <a:t>: </a:t>
            </a:r>
            <a:r>
              <a:rPr lang="vi-VN" i="1" smtClean="0">
                <a:latin typeface="+mj-lt"/>
              </a:rPr>
              <a:t>metronidazol</a:t>
            </a:r>
            <a:r>
              <a:rPr lang="vi-VN" smtClean="0">
                <a:latin typeface="+mj-lt"/>
              </a:rPr>
              <a:t>, mỗi ngày 2g, liên tục trong 3 ngày.</a:t>
            </a:r>
            <a:endParaRPr lang="en-US" smtClean="0">
              <a:latin typeface="+mj-lt"/>
            </a:endParaRPr>
          </a:p>
        </p:txBody>
      </p:sp>
    </p:spTree>
    <p:extLst>
      <p:ext uri="{BB962C8B-B14F-4D97-AF65-F5344CB8AC3E}">
        <p14:creationId xmlns:p14="http://schemas.microsoft.com/office/powerpoint/2010/main" val="2091916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964</TotalTime>
  <Words>1620</Words>
  <Application>Microsoft Office PowerPoint</Application>
  <PresentationFormat>On-screen Show (4:3)</PresentationFormat>
  <Paragraphs>217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1. TIÊU CHẢY:</vt:lpstr>
      <vt:lpstr>PowerPoint Presentation</vt:lpstr>
      <vt:lpstr>PowerPoint Presentation</vt:lpstr>
      <vt:lpstr>PowerPoint Presentation</vt:lpstr>
      <vt:lpstr>PowerPoint Presentation</vt:lpstr>
      <vt:lpstr>PowerPoint Presentation</vt:lpstr>
      <vt:lpstr>1.6: Điều trị :</vt:lpstr>
      <vt:lpstr>Oresol</vt:lpstr>
      <vt:lpstr>2.TÁO BÓN:</vt:lpstr>
      <vt:lpstr>PowerPoint Presentation</vt:lpstr>
      <vt:lpstr>2.2.Triệu chứng:</vt:lpstr>
      <vt:lpstr>2.3: Điều trị:</vt:lpstr>
      <vt:lpstr>2.3.2. Thuốc điều trị: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Nguyên Phùng</dc:creator>
  <cp:lastModifiedBy>Mr</cp:lastModifiedBy>
  <cp:revision>122</cp:revision>
  <dcterms:created xsi:type="dcterms:W3CDTF">2017-02-10T03:20:38Z</dcterms:created>
  <dcterms:modified xsi:type="dcterms:W3CDTF">2017-02-19T07:23:16Z</dcterms:modified>
</cp:coreProperties>
</file>