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3" r:id="rId3"/>
    <p:sldId id="260" r:id="rId4"/>
    <p:sldId id="261" r:id="rId5"/>
    <p:sldId id="262" r:id="rId6"/>
    <p:sldId id="263" r:id="rId7"/>
    <p:sldId id="264" r:id="rId8"/>
    <p:sldId id="265" r:id="rId9"/>
    <p:sldId id="266" r:id="rId10"/>
    <p:sldId id="267" r:id="rId11"/>
    <p:sldId id="268" r:id="rId12"/>
    <p:sldId id="269" r:id="rId13"/>
    <p:sldId id="270" r:id="rId14"/>
    <p:sldId id="274"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49D9B-E370-4189-A2CF-774A16F76D74}" type="datetimeFigureOut">
              <a:rPr lang="en-US" smtClean="0"/>
              <a:t>2/26/2017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DF46B-AE8D-4AE0-9931-3DCD89ACC3E6}" type="slidenum">
              <a:rPr lang="en-US" smtClean="0"/>
              <a:t>‹#›</a:t>
            </a:fld>
            <a:endParaRPr lang="en-US"/>
          </a:p>
        </p:txBody>
      </p:sp>
    </p:spTree>
    <p:extLst>
      <p:ext uri="{BB962C8B-B14F-4D97-AF65-F5344CB8AC3E}">
        <p14:creationId xmlns:p14="http://schemas.microsoft.com/office/powerpoint/2010/main" val="71415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E9B30F-568F-44FF-9190-4FBC0C2F3611}"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EFBE30-4095-4430-BA5D-72C23F18861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FBE30-4095-4430-BA5D-72C23F18861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FBE30-4095-4430-BA5D-72C23F18861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FBE30-4095-4430-BA5D-72C23F18861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FBE30-4095-4430-BA5D-72C23F18861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EFBE30-4095-4430-BA5D-72C23F18861D}"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EFBE30-4095-4430-BA5D-72C23F18861D}"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EFBE30-4095-4430-BA5D-72C23F18861D}"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FBE30-4095-4430-BA5D-72C23F18861D}"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FBE30-4095-4430-BA5D-72C23F18861D}"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FBE30-4095-4430-BA5D-72C23F18861D}"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ADAB8-9CF0-4678-9567-023423D64F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FBE30-4095-4430-BA5D-72C23F18861D}" type="datetimeFigureOut">
              <a:rPr lang="en-US" smtClean="0"/>
              <a:t>2/26/2017</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ADAB8-9CF0-4678-9567-023423D64F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19" y="1600269"/>
            <a:ext cx="8712968" cy="992579"/>
          </a:xfrm>
          <a:prstGeom prst="rect">
            <a:avLst/>
          </a:prstGeom>
        </p:spPr>
        <p:txBody>
          <a:bodyPr wrap="square" lIns="68580" tIns="34290" rIns="68580" bIns="34290">
            <a:spAutoFit/>
          </a:bodyPr>
          <a:lstStyle/>
          <a:p>
            <a:pPr algn="ctr"/>
            <a:r>
              <a:rPr lang="vi-VN" sz="6000" b="1" smtClean="0">
                <a:solidFill>
                  <a:srgbClr val="C00000"/>
                </a:solidFill>
                <a:latin typeface="+mj-lt"/>
              </a:rPr>
              <a:t>VIÊM CẦU</a:t>
            </a:r>
            <a:r>
              <a:rPr lang="en-US" sz="6000" b="1" smtClean="0">
                <a:solidFill>
                  <a:srgbClr val="C00000"/>
                </a:solidFill>
                <a:latin typeface="+mj-lt"/>
              </a:rPr>
              <a:t> </a:t>
            </a:r>
            <a:r>
              <a:rPr lang="vi-VN" sz="6000" b="1" smtClean="0">
                <a:solidFill>
                  <a:srgbClr val="C00000"/>
                </a:solidFill>
                <a:latin typeface="+mj-lt"/>
              </a:rPr>
              <a:t>THẬN CẤP</a:t>
            </a:r>
            <a:endParaRPr lang="vi-VN" sz="6000" b="1">
              <a:solidFill>
                <a:srgbClr val="C00000"/>
              </a:solidFill>
              <a:latin typeface="+mj-lt"/>
            </a:endParaRPr>
          </a:p>
        </p:txBody>
      </p:sp>
      <p:pic>
        <p:nvPicPr>
          <p:cNvPr id="2050"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4" y="192216"/>
            <a:ext cx="837043" cy="707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62"/>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60"/>
            <a:ext cx="9144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473948" y="280701"/>
            <a:ext cx="6250675"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tabLst>
                <a:tab pos="3476625" algn="l"/>
                <a:tab pos="3657600" algn="l"/>
              </a:tabLst>
            </a:pPr>
            <a:r>
              <a:rPr lang="en-US" sz="2000" b="1">
                <a:solidFill>
                  <a:srgbClr val="632523"/>
                </a:solidFill>
                <a:latin typeface="Times New Roman" pitchFamily="18" charset="0"/>
                <a:ea typeface="Arial Unicode MS" pitchFamily="34" charset="-128"/>
                <a:cs typeface="Times New Roman" pitchFamily="18" charset="0"/>
              </a:rPr>
              <a:t>T R Ư Ờ N G</a:t>
            </a:r>
            <a:r>
              <a:rPr lang="vi-VN" sz="2000" b="1">
                <a:solidFill>
                  <a:srgbClr val="632523"/>
                </a:solidFill>
                <a:latin typeface="Times New Roman" pitchFamily="18" charset="0"/>
                <a:ea typeface="Arial Unicode MS" pitchFamily="34" charset="-128"/>
                <a:cs typeface="Times New Roman" pitchFamily="18" charset="0"/>
              </a:rPr>
              <a:t> </a:t>
            </a:r>
            <a:r>
              <a:rPr lang="en-US" sz="2000" b="1">
                <a:solidFill>
                  <a:srgbClr val="632523"/>
                </a:solidFill>
                <a:latin typeface="Times New Roman" pitchFamily="18" charset="0"/>
                <a:ea typeface="Arial Unicode MS" pitchFamily="34" charset="-128"/>
                <a:cs typeface="Times New Roman" pitchFamily="18" charset="0"/>
              </a:rPr>
              <a:t> Đ Ạ I</a:t>
            </a:r>
            <a:r>
              <a:rPr lang="vi-VN" sz="2000" b="1">
                <a:solidFill>
                  <a:srgbClr val="632523"/>
                </a:solidFill>
                <a:latin typeface="Times New Roman" pitchFamily="18" charset="0"/>
                <a:ea typeface="Arial Unicode MS" pitchFamily="34" charset="-128"/>
                <a:cs typeface="Times New Roman" pitchFamily="18" charset="0"/>
              </a:rPr>
              <a:t> </a:t>
            </a:r>
            <a:r>
              <a:rPr lang="en-US" sz="2000" b="1">
                <a:solidFill>
                  <a:srgbClr val="632523"/>
                </a:solidFill>
                <a:latin typeface="Times New Roman" pitchFamily="18" charset="0"/>
                <a:ea typeface="Arial Unicode MS" pitchFamily="34" charset="-128"/>
                <a:cs typeface="Times New Roman" pitchFamily="18" charset="0"/>
              </a:rPr>
              <a:t> H Ọ C  D U Y</a:t>
            </a:r>
            <a:r>
              <a:rPr lang="vi-VN" sz="2000" b="1">
                <a:solidFill>
                  <a:srgbClr val="632523"/>
                </a:solidFill>
                <a:latin typeface="Times New Roman" pitchFamily="18" charset="0"/>
                <a:ea typeface="Arial Unicode MS" pitchFamily="34" charset="-128"/>
                <a:cs typeface="Times New Roman" pitchFamily="18" charset="0"/>
              </a:rPr>
              <a:t> </a:t>
            </a:r>
            <a:r>
              <a:rPr lang="en-US" sz="2000" b="1">
                <a:solidFill>
                  <a:srgbClr val="632523"/>
                </a:solidFill>
                <a:latin typeface="Times New Roman" pitchFamily="18" charset="0"/>
                <a:ea typeface="Arial Unicode MS" pitchFamily="34" charset="-128"/>
                <a:cs typeface="Times New Roman" pitchFamily="18" charset="0"/>
              </a:rPr>
              <a:t> T Â N</a:t>
            </a:r>
            <a:endParaRPr lang="vi-VN" sz="2000" b="1">
              <a:solidFill>
                <a:srgbClr val="632523"/>
              </a:solidFill>
              <a:latin typeface="Times New Roman" pitchFamily="18" charset="0"/>
              <a:ea typeface="Arial Unicode MS" pitchFamily="34" charset="-128"/>
              <a:cs typeface="Times New Roman" pitchFamily="18" charset="0"/>
            </a:endParaRPr>
          </a:p>
          <a:p>
            <a:pPr algn="ctr" eaLnBrk="0" fontAlgn="base" hangingPunct="0">
              <a:spcBef>
                <a:spcPct val="0"/>
              </a:spcBef>
              <a:spcAft>
                <a:spcPct val="0"/>
              </a:spcAft>
              <a:tabLst>
                <a:tab pos="3476625" algn="l"/>
                <a:tab pos="3657600" algn="l"/>
              </a:tabLst>
            </a:pPr>
            <a:r>
              <a:rPr lang="en-US" sz="2000" b="1">
                <a:solidFill>
                  <a:srgbClr val="632523"/>
                </a:solidFill>
                <a:latin typeface="Times New Roman" pitchFamily="18" charset="0"/>
                <a:ea typeface="Arial Unicode MS" pitchFamily="34" charset="-128"/>
                <a:cs typeface="Times New Roman" pitchFamily="18" charset="0"/>
              </a:rPr>
              <a:t>K</a:t>
            </a:r>
            <a:r>
              <a:rPr lang="vi-VN" sz="2000" b="1">
                <a:solidFill>
                  <a:srgbClr val="632523"/>
                </a:solidFill>
                <a:latin typeface="Times New Roman" pitchFamily="18" charset="0"/>
                <a:ea typeface="Arial Unicode MS" pitchFamily="34" charset="-128"/>
                <a:cs typeface="Times New Roman" pitchFamily="18" charset="0"/>
              </a:rPr>
              <a:t> </a:t>
            </a:r>
            <a:r>
              <a:rPr lang="en-US" sz="2000" b="1">
                <a:solidFill>
                  <a:srgbClr val="632523"/>
                </a:solidFill>
                <a:latin typeface="Times New Roman" pitchFamily="18" charset="0"/>
                <a:ea typeface="Arial Unicode MS" pitchFamily="34" charset="-128"/>
                <a:cs typeface="Times New Roman" pitchFamily="18" charset="0"/>
              </a:rPr>
              <a:t>H</a:t>
            </a:r>
            <a:r>
              <a:rPr lang="vi-VN" sz="2000" b="1">
                <a:solidFill>
                  <a:srgbClr val="632523"/>
                </a:solidFill>
                <a:latin typeface="Times New Roman" pitchFamily="18" charset="0"/>
                <a:ea typeface="Arial Unicode MS" pitchFamily="34" charset="-128"/>
                <a:cs typeface="Times New Roman" pitchFamily="18" charset="0"/>
              </a:rPr>
              <a:t> </a:t>
            </a:r>
            <a:r>
              <a:rPr lang="en-US" sz="2000" b="1">
                <a:solidFill>
                  <a:srgbClr val="632523"/>
                </a:solidFill>
                <a:latin typeface="Times New Roman" pitchFamily="18" charset="0"/>
                <a:ea typeface="Arial Unicode MS" pitchFamily="34" charset="-128"/>
                <a:cs typeface="Times New Roman" pitchFamily="18" charset="0"/>
              </a:rPr>
              <a:t>O</a:t>
            </a:r>
            <a:r>
              <a:rPr lang="vi-VN" sz="2000" b="1">
                <a:solidFill>
                  <a:srgbClr val="632523"/>
                </a:solidFill>
                <a:latin typeface="Times New Roman" pitchFamily="18" charset="0"/>
                <a:ea typeface="Arial Unicode MS" pitchFamily="34" charset="-128"/>
                <a:cs typeface="Times New Roman" pitchFamily="18" charset="0"/>
              </a:rPr>
              <a:t> </a:t>
            </a:r>
            <a:r>
              <a:rPr lang="en-US" sz="2000" b="1">
                <a:solidFill>
                  <a:srgbClr val="632523"/>
                </a:solidFill>
                <a:latin typeface="Times New Roman" pitchFamily="18" charset="0"/>
                <a:ea typeface="Arial Unicode MS" pitchFamily="34" charset="-128"/>
                <a:cs typeface="Times New Roman" pitchFamily="18" charset="0"/>
              </a:rPr>
              <a:t>A  </a:t>
            </a:r>
            <a:r>
              <a:rPr lang="vi-VN" sz="2000" b="1">
                <a:solidFill>
                  <a:srgbClr val="632523"/>
                </a:solidFill>
                <a:latin typeface="Times New Roman" pitchFamily="18" charset="0"/>
                <a:ea typeface="Arial Unicode MS" pitchFamily="34" charset="-128"/>
                <a:cs typeface="Times New Roman" pitchFamily="18" charset="0"/>
              </a:rPr>
              <a:t> D Ư Ợ C</a:t>
            </a:r>
            <a:endParaRPr lang="en-US" sz="4400">
              <a:latin typeface="Times New Roman" pitchFamily="18" charset="0"/>
              <a:cs typeface="Times New Roman" pitchFamily="18" charset="0"/>
            </a:endParaRPr>
          </a:p>
        </p:txBody>
      </p:sp>
      <p:sp>
        <p:nvSpPr>
          <p:cNvPr id="10" name="Rectangle 9"/>
          <p:cNvSpPr/>
          <p:nvPr/>
        </p:nvSpPr>
        <p:spPr>
          <a:xfrm>
            <a:off x="4267200" y="3352800"/>
            <a:ext cx="4876800" cy="3165097"/>
          </a:xfrm>
          <a:prstGeom prst="rect">
            <a:avLst/>
          </a:prstGeom>
        </p:spPr>
        <p:txBody>
          <a:bodyPr wrap="square" lIns="68580" tIns="34290" rIns="68580" bIns="34290">
            <a:spAutoFit/>
          </a:bodyPr>
          <a:lstStyle/>
          <a:p>
            <a:pPr marL="0" lvl="1">
              <a:lnSpc>
                <a:spcPts val="3500"/>
              </a:lnSpc>
            </a:pPr>
            <a:r>
              <a:rPr lang="vi-VN" sz="2200" b="1" smtClean="0">
                <a:latin typeface="Times New Roman" pitchFamily="18" charset="0"/>
                <a:cs typeface="Times New Roman" pitchFamily="18" charset="0"/>
              </a:rPr>
              <a:t>GVHD</a:t>
            </a:r>
            <a:r>
              <a:rPr lang="vi-VN" sz="2200" b="1" dirty="0">
                <a:latin typeface="Times New Roman" pitchFamily="18" charset="0"/>
                <a:cs typeface="Times New Roman" pitchFamily="18" charset="0"/>
              </a:rPr>
              <a:t>: Th.s Nguyễn Phúc Học</a:t>
            </a:r>
          </a:p>
          <a:p>
            <a:pPr marL="0" lvl="1">
              <a:lnSpc>
                <a:spcPts val="3500"/>
              </a:lnSpc>
            </a:pPr>
            <a:r>
              <a:rPr lang="vi-VN" sz="2200" b="1" smtClean="0">
                <a:latin typeface="Times New Roman" pitchFamily="18" charset="0"/>
                <a:cs typeface="Times New Roman" pitchFamily="18" charset="0"/>
              </a:rPr>
              <a:t>SVTH</a:t>
            </a:r>
            <a:r>
              <a:rPr lang="vi-VN" sz="2200" b="1" dirty="0">
                <a:latin typeface="Times New Roman" pitchFamily="18" charset="0"/>
                <a:cs typeface="Times New Roman" pitchFamily="18" charset="0"/>
              </a:rPr>
              <a:t>: Nhóm 14 - Lớp: PTH 350H </a:t>
            </a:r>
          </a:p>
          <a:p>
            <a:pPr marL="0" lvl="1">
              <a:lnSpc>
                <a:spcPts val="3500"/>
              </a:lnSpc>
            </a:pPr>
            <a:r>
              <a:rPr lang="vi-VN" sz="2200" smtClean="0">
                <a:latin typeface="Times New Roman" pitchFamily="18" charset="0"/>
                <a:cs typeface="Times New Roman" pitchFamily="18" charset="0"/>
              </a:rPr>
              <a:t>Phùng </a:t>
            </a:r>
            <a:r>
              <a:rPr lang="vi-VN" sz="2200" dirty="0">
                <a:latin typeface="Times New Roman" pitchFamily="18" charset="0"/>
                <a:cs typeface="Times New Roman" pitchFamily="18" charset="0"/>
              </a:rPr>
              <a:t>Thị </a:t>
            </a:r>
            <a:r>
              <a:rPr lang="vi-VN" sz="2200">
                <a:latin typeface="Times New Roman" pitchFamily="18" charset="0"/>
                <a:cs typeface="Times New Roman" pitchFamily="18" charset="0"/>
              </a:rPr>
              <a:t>Nguyên    </a:t>
            </a:r>
            <a:r>
              <a:rPr lang="vi-VN" sz="2200" smtClean="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2020526382  </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Nguyễn </a:t>
            </a:r>
            <a:r>
              <a:rPr lang="vi-VN" sz="2200" dirty="0">
                <a:latin typeface="Times New Roman" pitchFamily="18" charset="0"/>
                <a:cs typeface="Times New Roman" pitchFamily="18" charset="0"/>
              </a:rPr>
              <a:t>Đoàn Khánh </a:t>
            </a:r>
            <a:r>
              <a:rPr lang="vi-VN" sz="2200">
                <a:latin typeface="Times New Roman" pitchFamily="18" charset="0"/>
                <a:cs typeface="Times New Roman" pitchFamily="18" charset="0"/>
              </a:rPr>
              <a:t>Trang </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2020526256  </a:t>
            </a:r>
            <a:endParaRPr lang="vi-VN" sz="2200" dirty="0">
              <a:latin typeface="Times New Roman" pitchFamily="18" charset="0"/>
              <a:cs typeface="Times New Roman" pitchFamily="18" charset="0"/>
            </a:endParaRPr>
          </a:p>
          <a:p>
            <a:pPr marL="0" lvl="1">
              <a:lnSpc>
                <a:spcPts val="3500"/>
              </a:lnSpc>
            </a:pPr>
            <a:r>
              <a:rPr lang="vi-VN" sz="2200" smtClean="0">
                <a:latin typeface="Times New Roman" pitchFamily="18" charset="0"/>
                <a:cs typeface="Times New Roman" pitchFamily="18" charset="0"/>
              </a:rPr>
              <a:t>Trần </a:t>
            </a:r>
            <a:r>
              <a:rPr lang="vi-VN" sz="2200" dirty="0">
                <a:latin typeface="Times New Roman" pitchFamily="18" charset="0"/>
                <a:cs typeface="Times New Roman" pitchFamily="18" charset="0"/>
              </a:rPr>
              <a:t>Thị Tranh	</a:t>
            </a:r>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2020527529</a:t>
            </a:r>
            <a:endParaRPr lang="vi-VN" sz="2200" dirty="0">
              <a:latin typeface="Times New Roman" pitchFamily="18" charset="0"/>
              <a:cs typeface="Times New Roman" pitchFamily="18" charset="0"/>
            </a:endParaRPr>
          </a:p>
          <a:p>
            <a:pPr marL="0" lvl="1">
              <a:lnSpc>
                <a:spcPts val="3500"/>
              </a:lnSpc>
            </a:pPr>
            <a:r>
              <a:rPr lang="vi-VN" sz="2200" smtClean="0">
                <a:latin typeface="Times New Roman" pitchFamily="18" charset="0"/>
                <a:cs typeface="Times New Roman" pitchFamily="18" charset="0"/>
              </a:rPr>
              <a:t>Lê </a:t>
            </a:r>
            <a:r>
              <a:rPr lang="vi-VN" sz="2200" dirty="0">
                <a:latin typeface="Times New Roman" pitchFamily="18" charset="0"/>
                <a:cs typeface="Times New Roman" pitchFamily="18" charset="0"/>
              </a:rPr>
              <a:t>Thanh Tuấn	</a:t>
            </a:r>
            <a:r>
              <a:rPr lang="vi-VN" sz="220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2021528289</a:t>
            </a:r>
            <a:endParaRPr lang="vi-VN" sz="2200" dirty="0">
              <a:latin typeface="Times New Roman" pitchFamily="18" charset="0"/>
              <a:cs typeface="Times New Roman" pitchFamily="18" charset="0"/>
            </a:endParaRPr>
          </a:p>
          <a:p>
            <a:pPr marL="0" lvl="1">
              <a:lnSpc>
                <a:spcPts val="3500"/>
              </a:lnSpc>
            </a:pPr>
            <a:r>
              <a:rPr lang="vi-VN" sz="2200" smtClean="0">
                <a:latin typeface="Times New Roman" pitchFamily="18" charset="0"/>
                <a:cs typeface="Times New Roman" pitchFamily="18" charset="0"/>
              </a:rPr>
              <a:t>Võ </a:t>
            </a:r>
            <a:r>
              <a:rPr lang="vi-VN" sz="2200" dirty="0">
                <a:latin typeface="Times New Roman" pitchFamily="18" charset="0"/>
                <a:cs typeface="Times New Roman" pitchFamily="18" charset="0"/>
              </a:rPr>
              <a:t>Trần </a:t>
            </a:r>
            <a:r>
              <a:rPr lang="vi-VN" sz="2200">
                <a:latin typeface="Times New Roman" pitchFamily="18" charset="0"/>
                <a:cs typeface="Times New Roman" pitchFamily="18" charset="0"/>
              </a:rPr>
              <a:t>Tố </a:t>
            </a:r>
            <a:r>
              <a:rPr lang="vi-VN" sz="2200" smtClean="0">
                <a:latin typeface="Times New Roman" pitchFamily="18" charset="0"/>
                <a:cs typeface="Times New Roman" pitchFamily="18" charset="0"/>
              </a:rPr>
              <a:t>Vân </a:t>
            </a:r>
            <a:r>
              <a:rPr lang="en-US" sz="2200" smtClean="0">
                <a:latin typeface="Times New Roman" pitchFamily="18" charset="0"/>
                <a:cs typeface="Times New Roman" pitchFamily="18" charset="0"/>
              </a:rPr>
              <a:t>                   </a:t>
            </a:r>
            <a:r>
              <a:rPr lang="vi-VN" sz="2200" smtClean="0">
                <a:latin typeface="Times New Roman" pitchFamily="18" charset="0"/>
                <a:cs typeface="Times New Roman" pitchFamily="18" charset="0"/>
              </a:rPr>
              <a:t>2020524967</a:t>
            </a:r>
            <a:endParaRPr lang="en-US" sz="2200" dirty="0">
              <a:latin typeface="Times New Roman" pitchFamily="18" charset="0"/>
              <a:cs typeface="Times New Roman"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86" y="3429000"/>
            <a:ext cx="3979713" cy="3244996"/>
          </a:xfrm>
          <a:prstGeom prst="rect">
            <a:avLst/>
          </a:prstGeom>
        </p:spPr>
      </p:pic>
    </p:spTree>
    <p:extLst>
      <p:ext uri="{BB962C8B-B14F-4D97-AF65-F5344CB8AC3E}">
        <p14:creationId xmlns:p14="http://schemas.microsoft.com/office/powerpoint/2010/main" val="263932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5257800" cy="6504345"/>
          </a:xfrm>
          <a:prstGeom prst="rect">
            <a:avLst/>
          </a:prstGeom>
          <a:noFill/>
        </p:spPr>
        <p:txBody>
          <a:bodyPr wrap="square" rtlCol="0">
            <a:spAutoFit/>
          </a:bodyPr>
          <a:lstStyle/>
          <a:p>
            <a:pPr algn="just" fontAlgn="base">
              <a:lnSpc>
                <a:spcPts val="5000"/>
              </a:lnSpc>
              <a:buFont typeface="Wingdings" pitchFamily="2" charset="2"/>
              <a:buChar char="v"/>
            </a:pPr>
            <a:r>
              <a:rPr lang="en-US" sz="2400" b="1" i="1">
                <a:solidFill>
                  <a:srgbClr val="C00000"/>
                </a:solidFill>
                <a:latin typeface="+mj-lt"/>
              </a:rPr>
              <a:t> </a:t>
            </a:r>
            <a:r>
              <a:rPr lang="en-US" sz="2400" b="1" i="1" smtClean="0">
                <a:solidFill>
                  <a:srgbClr val="C00000"/>
                </a:solidFill>
                <a:latin typeface="+mj-lt"/>
              </a:rPr>
              <a:t> </a:t>
            </a:r>
            <a:r>
              <a:rPr lang="vi-VN" sz="2400" b="1" i="1" smtClean="0">
                <a:solidFill>
                  <a:srgbClr val="C00000"/>
                </a:solidFill>
                <a:latin typeface="+mj-lt"/>
              </a:rPr>
              <a:t>Thuốc </a:t>
            </a:r>
            <a:r>
              <a:rPr lang="vi-VN" sz="2400" b="1" i="1">
                <a:solidFill>
                  <a:srgbClr val="C00000"/>
                </a:solidFill>
                <a:latin typeface="+mj-lt"/>
              </a:rPr>
              <a:t>hạ huyết áp nếu huyết áp cao</a:t>
            </a:r>
          </a:p>
          <a:p>
            <a:pPr algn="just" fontAlgn="base">
              <a:lnSpc>
                <a:spcPts val="5000"/>
              </a:lnSpc>
            </a:pPr>
            <a:r>
              <a:rPr lang="vi-VN" sz="2400" b="1">
                <a:latin typeface="+mj-lt"/>
              </a:rPr>
              <a:t>Clonidin: 0,2-2mg/ ngày:</a:t>
            </a:r>
            <a:endParaRPr lang="vi-VN" sz="2400">
              <a:latin typeface="+mj-lt"/>
            </a:endParaRPr>
          </a:p>
          <a:p>
            <a:pPr marL="285750" indent="-285750" algn="just" fontAlgn="base">
              <a:lnSpc>
                <a:spcPts val="5000"/>
              </a:lnSpc>
              <a:buFontTx/>
              <a:buChar char="-"/>
            </a:pPr>
            <a:r>
              <a:rPr lang="vi-VN" sz="2400" smtClean="0">
                <a:latin typeface="+mj-lt"/>
              </a:rPr>
              <a:t>Đây </a:t>
            </a:r>
            <a:r>
              <a:rPr lang="vi-VN" sz="2400">
                <a:latin typeface="+mj-lt"/>
              </a:rPr>
              <a:t>là loại thuốc hạ áp kích thích </a:t>
            </a:r>
            <a:r>
              <a:rPr lang="vi-VN" sz="2400">
                <a:latin typeface="+mj-lt"/>
                <a:cs typeface="Times New Roman"/>
              </a:rPr>
              <a:t>α</a:t>
            </a:r>
            <a:r>
              <a:rPr lang="vi-VN" sz="2400" smtClean="0">
                <a:latin typeface="+mj-lt"/>
              </a:rPr>
              <a:t>2 </a:t>
            </a:r>
            <a:r>
              <a:rPr lang="vi-VN" sz="2400">
                <a:latin typeface="+mj-lt"/>
              </a:rPr>
              <a:t>giao cảm không làm giảm độ lọc tại vi cầu thận</a:t>
            </a:r>
            <a:r>
              <a:rPr lang="vi-VN" sz="2400" smtClean="0">
                <a:latin typeface="+mj-lt"/>
              </a:rPr>
              <a:t>.</a:t>
            </a:r>
            <a:endParaRPr lang="vi-VN" sz="2400">
              <a:latin typeface="+mj-lt"/>
            </a:endParaRPr>
          </a:p>
          <a:p>
            <a:pPr algn="just" fontAlgn="base">
              <a:lnSpc>
                <a:spcPts val="5000"/>
              </a:lnSpc>
            </a:pPr>
            <a:r>
              <a:rPr lang="vi-VN" sz="2400" i="1">
                <a:solidFill>
                  <a:srgbClr val="002060"/>
                </a:solidFill>
                <a:latin typeface="+mj-lt"/>
              </a:rPr>
              <a:t>Biệt dược:</a:t>
            </a:r>
            <a:endParaRPr lang="vi-VN" sz="2400">
              <a:solidFill>
                <a:srgbClr val="002060"/>
              </a:solidFill>
              <a:latin typeface="+mj-lt"/>
            </a:endParaRPr>
          </a:p>
          <a:p>
            <a:pPr algn="just" fontAlgn="base">
              <a:lnSpc>
                <a:spcPts val="5000"/>
              </a:lnSpc>
            </a:pPr>
            <a:r>
              <a:rPr lang="en-US" sz="2400" smtClean="0">
                <a:latin typeface="+mj-lt"/>
              </a:rPr>
              <a:t>- </a:t>
            </a:r>
            <a:r>
              <a:rPr lang="vi-VN" sz="2400" smtClean="0">
                <a:solidFill>
                  <a:srgbClr val="FF0000"/>
                </a:solidFill>
                <a:latin typeface="+mj-lt"/>
              </a:rPr>
              <a:t>Catapres</a:t>
            </a:r>
            <a:r>
              <a:rPr lang="vi-VN" sz="2400" smtClean="0">
                <a:latin typeface="+mj-lt"/>
              </a:rPr>
              <a:t> </a:t>
            </a:r>
            <a:r>
              <a:rPr lang="vi-VN" sz="2400">
                <a:latin typeface="+mj-lt"/>
              </a:rPr>
              <a:t>viên 0,1- 0,2- 0,3mg.</a:t>
            </a:r>
          </a:p>
          <a:p>
            <a:pPr algn="just" fontAlgn="base">
              <a:lnSpc>
                <a:spcPts val="5000"/>
              </a:lnSpc>
            </a:pPr>
            <a:r>
              <a:rPr lang="en-US" sz="2400" smtClean="0">
                <a:latin typeface="+mj-lt"/>
              </a:rPr>
              <a:t>- </a:t>
            </a:r>
            <a:r>
              <a:rPr lang="vi-VN" sz="2400" smtClean="0">
                <a:solidFill>
                  <a:srgbClr val="FF0000"/>
                </a:solidFill>
                <a:latin typeface="+mj-lt"/>
              </a:rPr>
              <a:t>Catapressan</a:t>
            </a:r>
            <a:r>
              <a:rPr lang="vi-VN" sz="2400" smtClean="0">
                <a:latin typeface="+mj-lt"/>
              </a:rPr>
              <a:t> </a:t>
            </a:r>
            <a:r>
              <a:rPr lang="vi-VN" sz="2400">
                <a:latin typeface="+mj-lt"/>
              </a:rPr>
              <a:t>viên 0,15 mg.</a:t>
            </a:r>
          </a:p>
          <a:p>
            <a:pPr algn="just" fontAlgn="base">
              <a:lnSpc>
                <a:spcPts val="5000"/>
              </a:lnSpc>
            </a:pPr>
            <a:r>
              <a:rPr lang="vi-VN" sz="2400">
                <a:latin typeface="+mj-lt"/>
              </a:rPr>
              <a:t>Liều đầu tiên 0,1 mg tăng dần lên 0,2 - 2mg/24h, đến khi đạt được hiệu quả.</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0"/>
            <a:ext cx="3477907" cy="3429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3048000" cy="2821264"/>
          </a:xfrm>
          <a:prstGeom prst="rect">
            <a:avLst/>
          </a:prstGeom>
        </p:spPr>
      </p:pic>
    </p:spTree>
    <p:extLst>
      <p:ext uri="{BB962C8B-B14F-4D97-AF65-F5344CB8AC3E}">
        <p14:creationId xmlns:p14="http://schemas.microsoft.com/office/powerpoint/2010/main" val="333514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7660"/>
            <a:ext cx="5334000" cy="6786473"/>
          </a:xfrm>
          <a:prstGeom prst="rect">
            <a:avLst/>
          </a:prstGeom>
          <a:noFill/>
        </p:spPr>
        <p:txBody>
          <a:bodyPr wrap="square" rtlCol="0">
            <a:spAutoFit/>
          </a:bodyPr>
          <a:lstStyle/>
          <a:p>
            <a:pPr algn="just" fontAlgn="base">
              <a:lnSpc>
                <a:spcPct val="150000"/>
              </a:lnSpc>
              <a:buFont typeface="Wingdings" pitchFamily="2" charset="2"/>
              <a:buChar char="v"/>
            </a:pPr>
            <a:r>
              <a:rPr lang="en-US" sz="2400" b="1" i="1" smtClean="0">
                <a:solidFill>
                  <a:srgbClr val="C00000"/>
                </a:solidFill>
                <a:latin typeface="+mj-lt"/>
              </a:rPr>
              <a:t>  </a:t>
            </a:r>
            <a:r>
              <a:rPr lang="vi-VN" sz="2400" b="1" i="1" smtClean="0">
                <a:solidFill>
                  <a:srgbClr val="C00000"/>
                </a:solidFill>
                <a:latin typeface="+mj-lt"/>
              </a:rPr>
              <a:t>Corticoid:</a:t>
            </a:r>
            <a:r>
              <a:rPr lang="vi-VN" sz="2200" b="1" smtClean="0">
                <a:solidFill>
                  <a:schemeClr val="accent5"/>
                </a:solidFill>
                <a:latin typeface="+mj-lt"/>
              </a:rPr>
              <a:t> </a:t>
            </a:r>
            <a:r>
              <a:rPr lang="vi-VN" sz="2200" i="1" smtClean="0">
                <a:solidFill>
                  <a:srgbClr val="002060"/>
                </a:solidFill>
                <a:latin typeface="+mj-lt"/>
              </a:rPr>
              <a:t>Methylprednisolone</a:t>
            </a:r>
            <a:r>
              <a:rPr lang="vi-VN" sz="2200" i="1" smtClean="0">
                <a:solidFill>
                  <a:schemeClr val="accent5"/>
                </a:solidFill>
                <a:latin typeface="+mj-lt"/>
              </a:rPr>
              <a:t> </a:t>
            </a:r>
          </a:p>
          <a:p>
            <a:pPr marL="285750" indent="-285750" algn="just" fontAlgn="base">
              <a:lnSpc>
                <a:spcPct val="150000"/>
              </a:lnSpc>
            </a:pPr>
            <a:r>
              <a:rPr lang="en-US" sz="2200" smtClean="0">
                <a:latin typeface="+mj-lt"/>
              </a:rPr>
              <a:t>       - </a:t>
            </a:r>
            <a:r>
              <a:rPr lang="vi-VN" sz="2200" smtClean="0">
                <a:latin typeface="+mj-lt"/>
              </a:rPr>
              <a:t>Được </a:t>
            </a:r>
            <a:r>
              <a:rPr lang="vi-VN" sz="2200">
                <a:latin typeface="+mj-lt"/>
              </a:rPr>
              <a:t>sử dụng cho viêm cầu thận cấp tính không do streptococcal, đặc biệt là trong viêm thận lupus và viêm cầu thận tiến triển nhanh chóng vô căn. Nhịp điều trị 30 mg/kg IV tối thiểu trên 30 phút</a:t>
            </a:r>
            <a:r>
              <a:rPr lang="vi-VN" sz="2200" smtClean="0">
                <a:latin typeface="+mj-lt"/>
              </a:rPr>
              <a:t>.</a:t>
            </a:r>
          </a:p>
          <a:p>
            <a:pPr algn="just" fontAlgn="base">
              <a:lnSpc>
                <a:spcPct val="150000"/>
              </a:lnSpc>
              <a:buFont typeface="Wingdings" pitchFamily="2" charset="2"/>
              <a:buChar char="v"/>
            </a:pPr>
            <a:r>
              <a:rPr lang="en-US" sz="2400" b="1" i="1" smtClean="0">
                <a:solidFill>
                  <a:srgbClr val="C00000"/>
                </a:solidFill>
                <a:latin typeface="+mj-lt"/>
              </a:rPr>
              <a:t>  </a:t>
            </a:r>
            <a:r>
              <a:rPr lang="vi-VN" sz="2400" b="1" i="1" smtClean="0">
                <a:solidFill>
                  <a:srgbClr val="C00000"/>
                </a:solidFill>
                <a:latin typeface="+mj-lt"/>
              </a:rPr>
              <a:t>Ức </a:t>
            </a:r>
            <a:r>
              <a:rPr lang="vi-VN" sz="2400" b="1" i="1">
                <a:solidFill>
                  <a:srgbClr val="C00000"/>
                </a:solidFill>
                <a:latin typeface="+mj-lt"/>
              </a:rPr>
              <a:t>chế miễn dịch :</a:t>
            </a:r>
            <a:r>
              <a:rPr lang="vi-VN" sz="2400" b="1" i="1" smtClean="0">
                <a:solidFill>
                  <a:srgbClr val="C00000"/>
                </a:solidFill>
                <a:latin typeface="+mj-lt"/>
              </a:rPr>
              <a:t> </a:t>
            </a:r>
            <a:r>
              <a:rPr lang="vi-VN" sz="2200" i="1">
                <a:solidFill>
                  <a:srgbClr val="002060"/>
                </a:solidFill>
                <a:latin typeface="+mj-lt"/>
              </a:rPr>
              <a:t>Cyclophosphamide </a:t>
            </a:r>
            <a:endParaRPr lang="vi-VN" sz="2200" i="1" smtClean="0">
              <a:solidFill>
                <a:srgbClr val="002060"/>
              </a:solidFill>
              <a:latin typeface="+mj-lt"/>
            </a:endParaRPr>
          </a:p>
          <a:p>
            <a:pPr marL="285750" indent="-285750" algn="just" fontAlgn="base">
              <a:lnSpc>
                <a:spcPct val="150000"/>
              </a:lnSpc>
            </a:pPr>
            <a:r>
              <a:rPr lang="en-US" sz="2200">
                <a:latin typeface="+mj-lt"/>
              </a:rPr>
              <a:t> </a:t>
            </a:r>
            <a:r>
              <a:rPr lang="en-US" sz="2200" smtClean="0">
                <a:latin typeface="+mj-lt"/>
              </a:rPr>
              <a:t>        - </a:t>
            </a:r>
            <a:r>
              <a:rPr lang="en-US" sz="2200" smtClean="0">
                <a:latin typeface="Times New Roman" pitchFamily="18" charset="0"/>
                <a:cs typeface="Times New Roman" pitchFamily="18" charset="0"/>
              </a:rPr>
              <a:t>K</a:t>
            </a:r>
            <a:r>
              <a:rPr lang="vi-VN" sz="2200" smtClean="0">
                <a:latin typeface="+mj-lt"/>
              </a:rPr>
              <a:t>hông </a:t>
            </a:r>
            <a:r>
              <a:rPr lang="vi-VN" sz="2200">
                <a:latin typeface="+mj-lt"/>
              </a:rPr>
              <a:t>dùng trong cấp cứu, Đối với điều trị dài hạn, các liều sau được sử dụng: 400-1800 mg / m 2 (/ kg 30-40 mg) IV chia liều hơn 2-5 ngày; có thể lặp lại khoảng 2 tới 4 tuần; cách khác 3 -5 mg / kg hai lần 1 tuần.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741752"/>
            <a:ext cx="2743200" cy="2735248"/>
          </a:xfrm>
          <a:prstGeom prst="rect">
            <a:avLst/>
          </a:prstGeom>
        </p:spPr>
      </p:pic>
      <p:pic>
        <p:nvPicPr>
          <p:cNvPr id="6146" name="Picture 2" descr="Kết quả hình ảnh cho methylprednisolon"/>
          <p:cNvPicPr>
            <a:picLocks noChangeAspect="1" noChangeArrowheads="1"/>
          </p:cNvPicPr>
          <p:nvPr/>
        </p:nvPicPr>
        <p:blipFill>
          <a:blip r:embed="rId3"/>
          <a:srcRect/>
          <a:stretch>
            <a:fillRect/>
          </a:stretch>
        </p:blipFill>
        <p:spPr bwMode="auto">
          <a:xfrm>
            <a:off x="4887310" y="152400"/>
            <a:ext cx="4256689" cy="3429000"/>
          </a:xfrm>
          <a:prstGeom prst="rect">
            <a:avLst/>
          </a:prstGeom>
          <a:noFill/>
        </p:spPr>
      </p:pic>
      <p:sp>
        <p:nvSpPr>
          <p:cNvPr id="7" name="Rectangle 6"/>
          <p:cNvSpPr/>
          <p:nvPr/>
        </p:nvSpPr>
        <p:spPr>
          <a:xfrm>
            <a:off x="6324600" y="3276600"/>
            <a:ext cx="1981200" cy="381000"/>
          </a:xfrm>
          <a:prstGeom prst="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itchFamily="18" charset="0"/>
                <a:cs typeface="Times New Roman" pitchFamily="18" charset="0"/>
              </a:rPr>
              <a:t>33.087 vnd/ lọ</a:t>
            </a:r>
            <a:endParaRPr lang="en-US">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56396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274"/>
            <a:ext cx="4572000" cy="6986528"/>
          </a:xfrm>
          <a:prstGeom prst="rect">
            <a:avLst/>
          </a:prstGeom>
          <a:noFill/>
        </p:spPr>
        <p:txBody>
          <a:bodyPr wrap="square" rtlCol="0">
            <a:spAutoFit/>
          </a:bodyPr>
          <a:lstStyle/>
          <a:p>
            <a:pPr algn="just" fontAlgn="base">
              <a:lnSpc>
                <a:spcPct val="150000"/>
              </a:lnSpc>
              <a:buFont typeface="Wingdings" pitchFamily="2" charset="2"/>
              <a:buChar char="v"/>
            </a:pPr>
            <a:r>
              <a:rPr lang="en-US" sz="2600" b="1" i="1" smtClean="0">
                <a:solidFill>
                  <a:srgbClr val="C00000"/>
                </a:solidFill>
                <a:latin typeface="+mj-lt"/>
              </a:rPr>
              <a:t>  </a:t>
            </a:r>
            <a:r>
              <a:rPr lang="vi-VN" sz="2600" b="1" i="1" smtClean="0">
                <a:solidFill>
                  <a:srgbClr val="C00000"/>
                </a:solidFill>
                <a:latin typeface="+mj-lt"/>
              </a:rPr>
              <a:t>Kháng </a:t>
            </a:r>
            <a:r>
              <a:rPr lang="vi-VN" sz="2600" b="1" i="1">
                <a:solidFill>
                  <a:srgbClr val="C00000"/>
                </a:solidFill>
                <a:latin typeface="+mj-lt"/>
              </a:rPr>
              <a:t>sinh</a:t>
            </a:r>
          </a:p>
          <a:p>
            <a:pPr algn="just" fontAlgn="base">
              <a:lnSpc>
                <a:spcPct val="150000"/>
              </a:lnSpc>
            </a:pPr>
            <a:r>
              <a:rPr lang="vi-VN" sz="2150" b="1" u="sng">
                <a:latin typeface="+mj-lt"/>
              </a:rPr>
              <a:t>Nếu có bằng chứng về nhiễm </a:t>
            </a:r>
            <a:endParaRPr lang="vi-VN" sz="2150" b="1" u="sng" smtClean="0">
              <a:latin typeface="+mj-lt"/>
            </a:endParaRPr>
          </a:p>
          <a:p>
            <a:pPr algn="just" fontAlgn="base">
              <a:lnSpc>
                <a:spcPct val="150000"/>
              </a:lnSpc>
            </a:pPr>
            <a:r>
              <a:rPr lang="vi-VN" sz="2150" b="1" u="sng" smtClean="0">
                <a:latin typeface="+mj-lt"/>
              </a:rPr>
              <a:t>liên </a:t>
            </a:r>
            <a:r>
              <a:rPr lang="vi-VN" sz="2150" b="1" u="sng">
                <a:latin typeface="+mj-lt"/>
              </a:rPr>
              <a:t>cầu:</a:t>
            </a:r>
            <a:endParaRPr lang="vi-VN" sz="2150" u="sng">
              <a:latin typeface="+mj-lt"/>
            </a:endParaRPr>
          </a:p>
          <a:p>
            <a:pPr algn="just" fontAlgn="base">
              <a:lnSpc>
                <a:spcPct val="150000"/>
              </a:lnSpc>
            </a:pPr>
            <a:r>
              <a:rPr lang="vi-VN" sz="2150" smtClean="0">
                <a:latin typeface="+mj-lt"/>
              </a:rPr>
              <a:t>- Dùng </a:t>
            </a:r>
            <a:r>
              <a:rPr lang="vi-VN" sz="2150">
                <a:latin typeface="+mj-lt"/>
              </a:rPr>
              <a:t>Penicilline G 2 triệu UI/ngày chia làm 2 lần IM test.</a:t>
            </a:r>
          </a:p>
          <a:p>
            <a:pPr algn="just" fontAlgn="base">
              <a:lnSpc>
                <a:spcPct val="150000"/>
              </a:lnSpc>
            </a:pPr>
            <a:r>
              <a:rPr lang="vi-VN" sz="2150" smtClean="0">
                <a:latin typeface="+mj-lt"/>
              </a:rPr>
              <a:t>- Penicilline </a:t>
            </a:r>
            <a:r>
              <a:rPr lang="vi-VN" sz="2150">
                <a:latin typeface="+mj-lt"/>
              </a:rPr>
              <a:t>V 500.000 UI x 4 lần/ngày.</a:t>
            </a:r>
          </a:p>
          <a:p>
            <a:pPr algn="just" fontAlgn="base">
              <a:lnSpc>
                <a:spcPct val="150000"/>
              </a:lnSpc>
            </a:pPr>
            <a:r>
              <a:rPr lang="vi-VN" sz="2150" smtClean="0">
                <a:latin typeface="+mj-lt"/>
              </a:rPr>
              <a:t>- Methicilline </a:t>
            </a:r>
            <a:r>
              <a:rPr lang="vi-VN" sz="2150">
                <a:latin typeface="+mj-lt"/>
              </a:rPr>
              <a:t>4g/ngày IM.</a:t>
            </a:r>
          </a:p>
          <a:p>
            <a:pPr algn="just" fontAlgn="base">
              <a:lnSpc>
                <a:spcPct val="150000"/>
              </a:lnSpc>
            </a:pPr>
            <a:r>
              <a:rPr lang="vi-VN" sz="2150" smtClean="0">
                <a:latin typeface="+mj-lt"/>
              </a:rPr>
              <a:t>- Hoặc </a:t>
            </a:r>
            <a:r>
              <a:rPr lang="vi-VN" sz="2150">
                <a:latin typeface="+mj-lt"/>
              </a:rPr>
              <a:t>Erythromycine: uống </a:t>
            </a:r>
            <a:endParaRPr lang="vi-VN" sz="2150" smtClean="0">
              <a:latin typeface="+mj-lt"/>
            </a:endParaRPr>
          </a:p>
          <a:p>
            <a:pPr algn="just" fontAlgn="base">
              <a:lnSpc>
                <a:spcPct val="150000"/>
              </a:lnSpc>
            </a:pPr>
            <a:r>
              <a:rPr lang="vi-VN" sz="2150">
                <a:latin typeface="+mj-lt"/>
              </a:rPr>
              <a:t> </a:t>
            </a:r>
            <a:r>
              <a:rPr lang="vi-VN" sz="2150" smtClean="0">
                <a:latin typeface="+mj-lt"/>
              </a:rPr>
              <a:t> </a:t>
            </a:r>
            <a:r>
              <a:rPr lang="vi-VN" sz="2150" smtClean="0">
                <a:latin typeface="+mj-lt"/>
              </a:rPr>
              <a:t>1-1,5g/ngày</a:t>
            </a:r>
            <a:r>
              <a:rPr lang="vi-VN" sz="2150">
                <a:latin typeface="+mj-lt"/>
              </a:rPr>
              <a:t>. (thời gian dùng thuốc </a:t>
            </a:r>
            <a:endParaRPr lang="vi-VN" sz="2150" smtClean="0">
              <a:latin typeface="+mj-lt"/>
            </a:endParaRPr>
          </a:p>
          <a:p>
            <a:pPr algn="just" fontAlgn="base">
              <a:lnSpc>
                <a:spcPct val="150000"/>
              </a:lnSpc>
            </a:pPr>
            <a:r>
              <a:rPr lang="vi-VN" sz="2150">
                <a:latin typeface="+mj-lt"/>
              </a:rPr>
              <a:t> </a:t>
            </a:r>
            <a:r>
              <a:rPr lang="vi-VN" sz="2150" smtClean="0">
                <a:latin typeface="+mj-lt"/>
              </a:rPr>
              <a:t> </a:t>
            </a:r>
            <a:r>
              <a:rPr lang="vi-VN" sz="2150" smtClean="0">
                <a:latin typeface="+mj-lt"/>
              </a:rPr>
              <a:t>7-10 </a:t>
            </a:r>
            <a:r>
              <a:rPr lang="vi-VN" sz="2150">
                <a:latin typeface="+mj-lt"/>
              </a:rPr>
              <a:t>ngày)</a:t>
            </a:r>
          </a:p>
          <a:p>
            <a:pPr algn="just" fontAlgn="base">
              <a:lnSpc>
                <a:spcPct val="150000"/>
              </a:lnSpc>
            </a:pPr>
            <a:r>
              <a:rPr lang="vi-VN" sz="2150" b="1" u="sng">
                <a:latin typeface="+mj-lt"/>
              </a:rPr>
              <a:t>Nếu có suy tim</a:t>
            </a:r>
          </a:p>
          <a:p>
            <a:pPr algn="just" fontAlgn="base">
              <a:lnSpc>
                <a:spcPct val="150000"/>
              </a:lnSpc>
            </a:pPr>
            <a:r>
              <a:rPr lang="vi-VN" sz="2150">
                <a:latin typeface="+mj-lt"/>
              </a:rPr>
              <a:t>Uống Digoxine 0,25mg/v</a:t>
            </a:r>
            <a:r>
              <a:rPr lang="vi-VN" sz="2150" smtClean="0">
                <a:latin typeface="+mj-lt"/>
              </a:rPr>
              <a:t>.</a:t>
            </a:r>
            <a:r>
              <a:rPr lang="en-US" sz="2150" smtClean="0">
                <a:latin typeface="+mj-lt"/>
              </a:rPr>
              <a:t> </a:t>
            </a:r>
            <a:endParaRPr lang="vi-VN" sz="2150" smtClean="0">
              <a:latin typeface="+mj-lt"/>
            </a:endParaRPr>
          </a:p>
          <a:p>
            <a:pPr algn="just" fontAlgn="base">
              <a:lnSpc>
                <a:spcPct val="150000"/>
              </a:lnSpc>
            </a:pPr>
            <a:r>
              <a:rPr lang="vi-VN" sz="2150" smtClean="0">
                <a:latin typeface="+mj-lt"/>
              </a:rPr>
              <a:t>Uống </a:t>
            </a:r>
            <a:r>
              <a:rPr lang="vi-VN" sz="2150">
                <a:latin typeface="+mj-lt"/>
              </a:rPr>
              <a:t>1viên 1lần.</a:t>
            </a:r>
          </a:p>
          <a:p>
            <a:pPr algn="just"/>
            <a:endParaRPr lang="vi-VN" sz="220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392" y="471990"/>
            <a:ext cx="2160608" cy="28808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05" y="3886200"/>
            <a:ext cx="2203195" cy="2505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668" y="3886200"/>
            <a:ext cx="2030932" cy="2514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7101" y="533400"/>
            <a:ext cx="1578299" cy="2895600"/>
          </a:xfrm>
          <a:prstGeom prst="rect">
            <a:avLst/>
          </a:prstGeom>
        </p:spPr>
      </p:pic>
    </p:spTree>
    <p:extLst>
      <p:ext uri="{BB962C8B-B14F-4D97-AF65-F5344CB8AC3E}">
        <p14:creationId xmlns:p14="http://schemas.microsoft.com/office/powerpoint/2010/main" val="2428077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854" y="180477"/>
            <a:ext cx="8819146" cy="3816429"/>
          </a:xfrm>
          <a:prstGeom prst="rect">
            <a:avLst/>
          </a:prstGeom>
          <a:noFill/>
        </p:spPr>
        <p:txBody>
          <a:bodyPr wrap="square" rtlCol="0">
            <a:spAutoFit/>
          </a:bodyPr>
          <a:lstStyle/>
          <a:p>
            <a:pPr algn="just"/>
            <a:r>
              <a:rPr lang="vi-VN" sz="2600" b="1" i="1" smtClean="0">
                <a:latin typeface="+mj-lt"/>
              </a:rPr>
              <a:t>2. Chế độ ăn và sinh hoạt: rất quan trọng</a:t>
            </a:r>
          </a:p>
          <a:p>
            <a:pPr algn="just">
              <a:lnSpc>
                <a:spcPct val="150000"/>
              </a:lnSpc>
            </a:pPr>
            <a:r>
              <a:rPr lang="en-US" sz="2400" smtClean="0">
                <a:latin typeface="+mj-lt"/>
              </a:rPr>
              <a:t>   </a:t>
            </a:r>
            <a:r>
              <a:rPr lang="vi-VN" sz="2400" smtClean="0">
                <a:latin typeface="+mj-lt"/>
              </a:rPr>
              <a:t>- Bệnh </a:t>
            </a:r>
            <a:r>
              <a:rPr lang="vi-VN" sz="2400">
                <a:latin typeface="+mj-lt"/>
              </a:rPr>
              <a:t>nhân thiểu và vô niệu có tăng urê, creatinine máu: </a:t>
            </a:r>
            <a:endParaRPr lang="vi-VN" sz="2400" smtClean="0">
              <a:latin typeface="+mj-lt"/>
            </a:endParaRPr>
          </a:p>
          <a:p>
            <a:pPr algn="just">
              <a:lnSpc>
                <a:spcPct val="150000"/>
              </a:lnSpc>
            </a:pPr>
            <a:r>
              <a:rPr lang="vi-VN" sz="2400">
                <a:latin typeface="+mj-lt"/>
              </a:rPr>
              <a:t> </a:t>
            </a:r>
            <a:r>
              <a:rPr lang="vi-VN" sz="2400" smtClean="0">
                <a:latin typeface="+mj-lt"/>
              </a:rPr>
              <a:t>     </a:t>
            </a:r>
            <a:r>
              <a:rPr lang="vi-VN" sz="2400" smtClean="0">
                <a:latin typeface="+mj-lt"/>
              </a:rPr>
              <a:t>lượng </a:t>
            </a:r>
            <a:r>
              <a:rPr lang="vi-VN" sz="2400">
                <a:latin typeface="+mj-lt"/>
              </a:rPr>
              <a:t>nước vào 500-600ml/ngày, muối 2g/ngày, Prôtide </a:t>
            </a:r>
            <a:r>
              <a:rPr lang="vi-VN" sz="2400" smtClean="0">
                <a:latin typeface="+mj-lt"/>
              </a:rPr>
              <a:t>20g/ngày</a:t>
            </a:r>
            <a:r>
              <a:rPr lang="vi-VN" sz="2400" smtClean="0">
                <a:latin typeface="+mj-lt"/>
              </a:rPr>
              <a:t>.</a:t>
            </a:r>
          </a:p>
          <a:p>
            <a:pPr algn="just">
              <a:lnSpc>
                <a:spcPct val="150000"/>
              </a:lnSpc>
            </a:pPr>
            <a:r>
              <a:rPr lang="en-US" sz="2400">
                <a:latin typeface="+mj-lt"/>
              </a:rPr>
              <a:t> </a:t>
            </a:r>
            <a:r>
              <a:rPr lang="en-US" sz="2400" smtClean="0">
                <a:latin typeface="+mj-lt"/>
              </a:rPr>
              <a:t>  </a:t>
            </a:r>
            <a:r>
              <a:rPr lang="vi-VN" sz="2400" smtClean="0">
                <a:latin typeface="+mj-lt"/>
              </a:rPr>
              <a:t>- Bệnh </a:t>
            </a:r>
            <a:r>
              <a:rPr lang="vi-VN" sz="2400">
                <a:latin typeface="+mj-lt"/>
              </a:rPr>
              <a:t>thiểu và vô niệu có phù tăng huyết áp, urê, creatinine </a:t>
            </a:r>
            <a:endParaRPr lang="vi-VN" sz="2400" smtClean="0">
              <a:latin typeface="+mj-lt"/>
            </a:endParaRPr>
          </a:p>
          <a:p>
            <a:pPr algn="just">
              <a:lnSpc>
                <a:spcPct val="150000"/>
              </a:lnSpc>
            </a:pPr>
            <a:r>
              <a:rPr lang="vi-VN" sz="2400">
                <a:latin typeface="+mj-lt"/>
              </a:rPr>
              <a:t> </a:t>
            </a:r>
            <a:r>
              <a:rPr lang="vi-VN" sz="2400" smtClean="0">
                <a:latin typeface="+mj-lt"/>
              </a:rPr>
              <a:t>     </a:t>
            </a:r>
            <a:r>
              <a:rPr lang="vi-VN" sz="2400" smtClean="0">
                <a:latin typeface="+mj-lt"/>
              </a:rPr>
              <a:t>máu </a:t>
            </a:r>
            <a:r>
              <a:rPr lang="vi-VN" sz="2400">
                <a:latin typeface="+mj-lt"/>
              </a:rPr>
              <a:t>không tăng: muối 0,5 - 1g/ngày, Prôtide 40g/ngày. </a:t>
            </a:r>
            <a:endParaRPr lang="vi-VN" sz="2400" smtClean="0">
              <a:latin typeface="+mj-lt"/>
            </a:endParaRPr>
          </a:p>
          <a:p>
            <a:pPr algn="just">
              <a:lnSpc>
                <a:spcPct val="150000"/>
              </a:lnSpc>
            </a:pPr>
            <a:r>
              <a:rPr lang="en-US" sz="2400">
                <a:latin typeface="+mj-lt"/>
              </a:rPr>
              <a:t> </a:t>
            </a:r>
            <a:r>
              <a:rPr lang="en-US" sz="2400" smtClean="0">
                <a:latin typeface="+mj-lt"/>
              </a:rPr>
              <a:t>  </a:t>
            </a:r>
            <a:r>
              <a:rPr lang="vi-VN" sz="2400" smtClean="0">
                <a:latin typeface="+mj-lt"/>
              </a:rPr>
              <a:t>- Hạn </a:t>
            </a:r>
            <a:r>
              <a:rPr lang="vi-VN" sz="2400">
                <a:latin typeface="+mj-lt"/>
              </a:rPr>
              <a:t>chế ăn đạm nếu Uré máu </a:t>
            </a:r>
            <a:r>
              <a:rPr lang="vi-VN" sz="2400" smtClean="0">
                <a:latin typeface="+mj-lt"/>
              </a:rPr>
              <a:t>tăng</a:t>
            </a:r>
          </a:p>
          <a:p>
            <a:pPr algn="just">
              <a:lnSpc>
                <a:spcPct val="150000"/>
              </a:lnSpc>
            </a:pPr>
            <a:r>
              <a:rPr lang="en-US" sz="2400">
                <a:latin typeface="+mj-lt"/>
              </a:rPr>
              <a:t> </a:t>
            </a:r>
            <a:r>
              <a:rPr lang="en-US" sz="2400" smtClean="0">
                <a:latin typeface="+mj-lt"/>
              </a:rPr>
              <a:t>  </a:t>
            </a:r>
            <a:r>
              <a:rPr lang="vi-VN" sz="2400" smtClean="0">
                <a:latin typeface="+mj-lt"/>
              </a:rPr>
              <a:t>- Nằm </a:t>
            </a:r>
            <a:r>
              <a:rPr lang="vi-VN" sz="2400">
                <a:latin typeface="+mj-lt"/>
              </a:rPr>
              <a:t>nghỉ tuyệt đối trong thời gian bệnh đang tiến triển nặng.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962400"/>
            <a:ext cx="3733800" cy="2606842"/>
          </a:xfrm>
          <a:prstGeom prst="rect">
            <a:avLst/>
          </a:prstGeom>
        </p:spPr>
      </p:pic>
      <p:pic>
        <p:nvPicPr>
          <p:cNvPr id="4098" name="Picture 2" descr="Kết quả hình ảnh cho muối"/>
          <p:cNvPicPr>
            <a:picLocks noChangeAspect="1" noChangeArrowheads="1"/>
          </p:cNvPicPr>
          <p:nvPr/>
        </p:nvPicPr>
        <p:blipFill>
          <a:blip r:embed="rId3"/>
          <a:srcRect/>
          <a:stretch>
            <a:fillRect/>
          </a:stretch>
        </p:blipFill>
        <p:spPr bwMode="auto">
          <a:xfrm>
            <a:off x="381000" y="3962400"/>
            <a:ext cx="4419600" cy="2678113"/>
          </a:xfrm>
          <a:prstGeom prst="rect">
            <a:avLst/>
          </a:prstGeom>
          <a:noFill/>
        </p:spPr>
      </p:pic>
    </p:spTree>
    <p:extLst>
      <p:ext uri="{BB962C8B-B14F-4D97-AF65-F5344CB8AC3E}">
        <p14:creationId xmlns:p14="http://schemas.microsoft.com/office/powerpoint/2010/main" val="11664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18" y="168443"/>
            <a:ext cx="8528382" cy="2708434"/>
          </a:xfrm>
          <a:prstGeom prst="rect">
            <a:avLst/>
          </a:prstGeom>
          <a:noFill/>
        </p:spPr>
        <p:txBody>
          <a:bodyPr wrap="square" rtlCol="0">
            <a:spAutoFit/>
          </a:bodyPr>
          <a:lstStyle/>
          <a:p>
            <a:pPr algn="just"/>
            <a:r>
              <a:rPr lang="vi-VN" sz="2600" b="1" i="1" smtClean="0">
                <a:latin typeface="+mj-lt"/>
              </a:rPr>
              <a:t>3. </a:t>
            </a:r>
            <a:r>
              <a:rPr lang="en-US" sz="2600" b="1" i="1" smtClean="0">
                <a:latin typeface="Times New Roman" pitchFamily="18" charset="0"/>
                <a:cs typeface="Times New Roman" pitchFamily="18" charset="0"/>
              </a:rPr>
              <a:t>Chỉ định lọc máu ngoài thận</a:t>
            </a:r>
            <a:endParaRPr lang="vi-VN" sz="2600" b="1" i="1" smtClean="0">
              <a:latin typeface="Times New Roman" pitchFamily="18" charset="0"/>
              <a:cs typeface="Times New Roman" pitchFamily="18" charset="0"/>
            </a:endParaRPr>
          </a:p>
          <a:p>
            <a:pPr algn="just">
              <a:lnSpc>
                <a:spcPct val="150000"/>
              </a:lnSpc>
              <a:buFont typeface="Wingdings" pitchFamily="2" charset="2"/>
              <a:buChar char="§"/>
            </a:pPr>
            <a:r>
              <a:rPr lang="en-US" sz="2400">
                <a:latin typeface="+mj-lt"/>
              </a:rPr>
              <a:t> </a:t>
            </a:r>
            <a:r>
              <a:rPr lang="en-US" sz="2400" smtClean="0">
                <a:latin typeface="+mj-lt"/>
              </a:rPr>
              <a:t>  </a:t>
            </a:r>
            <a:r>
              <a:rPr lang="vi-VN" sz="2400" smtClean="0">
                <a:latin typeface="+mj-lt"/>
              </a:rPr>
              <a:t>Có </a:t>
            </a:r>
            <a:r>
              <a:rPr lang="vi-VN" sz="2400">
                <a:latin typeface="+mj-lt"/>
              </a:rPr>
              <a:t>hội chứng suy thận đã gây nên rối loạn chức năng </a:t>
            </a:r>
            <a:r>
              <a:rPr lang="vi-VN" sz="2400" smtClean="0">
                <a:latin typeface="+mj-lt"/>
              </a:rPr>
              <a:t>não.</a:t>
            </a:r>
            <a:endParaRPr lang="en-US" sz="2400">
              <a:latin typeface="+mj-lt"/>
            </a:endParaRPr>
          </a:p>
          <a:p>
            <a:pPr algn="just">
              <a:lnSpc>
                <a:spcPct val="150000"/>
              </a:lnSpc>
              <a:buFont typeface="Wingdings" pitchFamily="2" charset="2"/>
              <a:buChar char="§"/>
            </a:pPr>
            <a:r>
              <a:rPr lang="en-US" sz="2400" smtClean="0">
                <a:latin typeface="+mj-lt"/>
              </a:rPr>
              <a:t>   </a:t>
            </a:r>
            <a:r>
              <a:rPr lang="vi-VN" sz="2400" smtClean="0">
                <a:latin typeface="+mj-lt"/>
              </a:rPr>
              <a:t>Có </a:t>
            </a:r>
            <a:r>
              <a:rPr lang="vi-VN" sz="2400">
                <a:latin typeface="+mj-lt"/>
              </a:rPr>
              <a:t>tăng K+ máu mà điều trị nội khoa không hiệu </a:t>
            </a:r>
            <a:r>
              <a:rPr lang="vi-VN" sz="2400" smtClean="0">
                <a:latin typeface="+mj-lt"/>
              </a:rPr>
              <a:t>quả.</a:t>
            </a:r>
            <a:endParaRPr lang="en-US" sz="2400">
              <a:latin typeface="+mj-lt"/>
            </a:endParaRPr>
          </a:p>
          <a:p>
            <a:pPr algn="just">
              <a:lnSpc>
                <a:spcPct val="150000"/>
              </a:lnSpc>
              <a:buFont typeface="Wingdings" pitchFamily="2" charset="2"/>
              <a:buChar char="§"/>
            </a:pPr>
            <a:r>
              <a:rPr lang="en-US" sz="2400" smtClean="0">
                <a:latin typeface="+mj-lt"/>
              </a:rPr>
              <a:t>   </a:t>
            </a:r>
            <a:r>
              <a:rPr lang="vi-VN" sz="2400" smtClean="0">
                <a:latin typeface="+mj-lt"/>
              </a:rPr>
              <a:t>Toan </a:t>
            </a:r>
            <a:r>
              <a:rPr lang="vi-VN" sz="2400">
                <a:latin typeface="+mj-lt"/>
              </a:rPr>
              <a:t>máu không điều trị nội khoa </a:t>
            </a:r>
            <a:r>
              <a:rPr lang="vi-VN" sz="2400" smtClean="0">
                <a:latin typeface="+mj-lt"/>
              </a:rPr>
              <a:t>được.</a:t>
            </a:r>
            <a:endParaRPr lang="en-US" sz="2400">
              <a:latin typeface="+mj-lt"/>
            </a:endParaRPr>
          </a:p>
          <a:p>
            <a:pPr algn="just">
              <a:lnSpc>
                <a:spcPct val="150000"/>
              </a:lnSpc>
              <a:buFont typeface="Wingdings" pitchFamily="2" charset="2"/>
              <a:buChar char="§"/>
            </a:pPr>
            <a:r>
              <a:rPr lang="en-US" sz="2400" smtClean="0">
                <a:latin typeface="+mj-lt"/>
              </a:rPr>
              <a:t>   </a:t>
            </a:r>
            <a:r>
              <a:rPr lang="vi-VN" sz="2400" smtClean="0">
                <a:latin typeface="+mj-lt"/>
              </a:rPr>
              <a:t>Hệ </a:t>
            </a:r>
            <a:r>
              <a:rPr lang="vi-VN" sz="2400">
                <a:latin typeface="+mj-lt"/>
              </a:rPr>
              <a:t>số thanh thải (HSTT) creatinin &lt; 10ml/phút/1,73m2 cơ thể.</a:t>
            </a:r>
          </a:p>
        </p:txBody>
      </p:sp>
      <p:pic>
        <p:nvPicPr>
          <p:cNvPr id="32770" name="Picture 2" descr="Kết quả hình ảnh cho chạy thận nhân tạo"/>
          <p:cNvPicPr>
            <a:picLocks noChangeAspect="1" noChangeArrowheads="1"/>
          </p:cNvPicPr>
          <p:nvPr/>
        </p:nvPicPr>
        <p:blipFill>
          <a:blip r:embed="rId2"/>
          <a:srcRect/>
          <a:stretch>
            <a:fillRect/>
          </a:stretch>
        </p:blipFill>
        <p:spPr bwMode="auto">
          <a:xfrm>
            <a:off x="1066800" y="2819400"/>
            <a:ext cx="7086600" cy="3810000"/>
          </a:xfrm>
          <a:prstGeom prst="rect">
            <a:avLst/>
          </a:prstGeom>
          <a:noFill/>
        </p:spPr>
      </p:pic>
    </p:spTree>
    <p:extLst>
      <p:ext uri="{BB962C8B-B14F-4D97-AF65-F5344CB8AC3E}">
        <p14:creationId xmlns:p14="http://schemas.microsoft.com/office/powerpoint/2010/main" val="7436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618" y="168443"/>
            <a:ext cx="8528382" cy="6471002"/>
          </a:xfrm>
          <a:prstGeom prst="rect">
            <a:avLst/>
          </a:prstGeom>
          <a:noFill/>
        </p:spPr>
        <p:txBody>
          <a:bodyPr wrap="square" rtlCol="0">
            <a:spAutoFit/>
          </a:bodyPr>
          <a:lstStyle/>
          <a:p>
            <a:pPr algn="just"/>
            <a:r>
              <a:rPr lang="en-US" sz="2600" b="1" i="1">
                <a:latin typeface="Times New Roman" pitchFamily="18" charset="0"/>
                <a:cs typeface="Times New Roman" pitchFamily="18" charset="0"/>
              </a:rPr>
              <a:t>4</a:t>
            </a:r>
            <a:r>
              <a:rPr lang="vi-VN" sz="2600" b="1" i="1" smtClean="0">
                <a:latin typeface="+mj-lt"/>
              </a:rPr>
              <a:t>. Điều trị dự phòng</a:t>
            </a:r>
          </a:p>
          <a:p>
            <a:pPr algn="just">
              <a:lnSpc>
                <a:spcPct val="150000"/>
              </a:lnSpc>
            </a:pPr>
            <a:r>
              <a:rPr lang="vi-VN" sz="2350">
                <a:latin typeface="+mj-lt"/>
              </a:rPr>
              <a:t>75 - 80 % trường hợp tái phát, số lần tái phát trong mỗi năm tăng dần, đến 5-10 năm có khoảng 30% trường hợp chuyển sang suy thận. </a:t>
            </a:r>
            <a:endParaRPr lang="vi-VN" sz="2350" smtClean="0">
              <a:latin typeface="+mj-lt"/>
            </a:endParaRPr>
          </a:p>
          <a:p>
            <a:pPr algn="just">
              <a:lnSpc>
                <a:spcPct val="150000"/>
              </a:lnSpc>
            </a:pPr>
            <a:r>
              <a:rPr lang="vi-VN" sz="2350" smtClean="0">
                <a:latin typeface="+mj-lt"/>
              </a:rPr>
              <a:t>• </a:t>
            </a:r>
            <a:r>
              <a:rPr lang="vi-VN" sz="2350">
                <a:latin typeface="+mj-lt"/>
              </a:rPr>
              <a:t>Giải quyết ổ nhiễm khuẩn mạn tính đặc biệt là nhiễm khuẩn hầu họng </a:t>
            </a:r>
            <a:endParaRPr lang="vi-VN" sz="2350" smtClean="0">
              <a:latin typeface="+mj-lt"/>
            </a:endParaRPr>
          </a:p>
          <a:p>
            <a:pPr algn="just">
              <a:lnSpc>
                <a:spcPct val="150000"/>
              </a:lnSpc>
            </a:pPr>
            <a:r>
              <a:rPr lang="vi-VN" sz="2350" smtClean="0">
                <a:latin typeface="+mj-lt"/>
              </a:rPr>
              <a:t>• </a:t>
            </a:r>
            <a:r>
              <a:rPr lang="vi-VN" sz="2350">
                <a:latin typeface="+mj-lt"/>
              </a:rPr>
              <a:t>Dùng kháng sinh Penixillin chậm 1,2 triệu UI/24h mỗi tháng tiêm bắp thịt 1 lần x 6 tháng.(chấp hành đúng chế độ uống thuốc) </a:t>
            </a:r>
            <a:endParaRPr lang="vi-VN" sz="2350" smtClean="0">
              <a:latin typeface="+mj-lt"/>
            </a:endParaRPr>
          </a:p>
          <a:p>
            <a:pPr algn="just">
              <a:lnSpc>
                <a:spcPct val="150000"/>
              </a:lnSpc>
            </a:pPr>
            <a:r>
              <a:rPr lang="vi-VN" sz="2350" smtClean="0">
                <a:latin typeface="+mj-lt"/>
              </a:rPr>
              <a:t>• </a:t>
            </a:r>
            <a:r>
              <a:rPr lang="vi-VN" sz="2350">
                <a:latin typeface="+mj-lt"/>
              </a:rPr>
              <a:t>Không lao động quá mức, tránh nhiễm khuẩn, nhiễm lạnh. </a:t>
            </a:r>
            <a:endParaRPr lang="vi-VN" sz="2350" smtClean="0">
              <a:latin typeface="+mj-lt"/>
            </a:endParaRPr>
          </a:p>
          <a:p>
            <a:pPr algn="just">
              <a:lnSpc>
                <a:spcPct val="150000"/>
              </a:lnSpc>
            </a:pPr>
            <a:r>
              <a:rPr lang="vi-VN" sz="2350" smtClean="0">
                <a:latin typeface="+mj-lt"/>
              </a:rPr>
              <a:t>• </a:t>
            </a:r>
            <a:r>
              <a:rPr lang="vi-VN" sz="2350">
                <a:latin typeface="+mj-lt"/>
              </a:rPr>
              <a:t>Điều chỉnh chế độ ăn : ăn nhạt, giảm mỡ. </a:t>
            </a:r>
            <a:endParaRPr lang="vi-VN" sz="2350" smtClean="0">
              <a:latin typeface="+mj-lt"/>
            </a:endParaRPr>
          </a:p>
          <a:p>
            <a:pPr algn="just">
              <a:lnSpc>
                <a:spcPct val="150000"/>
              </a:lnSpc>
            </a:pPr>
            <a:r>
              <a:rPr lang="vi-VN" sz="2350" smtClean="0">
                <a:latin typeface="+mj-lt"/>
              </a:rPr>
              <a:t>• </a:t>
            </a:r>
            <a:r>
              <a:rPr lang="vi-VN" sz="2350">
                <a:latin typeface="+mj-lt"/>
              </a:rPr>
              <a:t>Định </a:t>
            </a:r>
            <a:r>
              <a:rPr lang="vi-VN" sz="2350" smtClean="0">
                <a:latin typeface="+mj-lt"/>
              </a:rPr>
              <a:t>kỳ </a:t>
            </a:r>
            <a:r>
              <a:rPr lang="vi-VN" sz="2350">
                <a:latin typeface="+mj-lt"/>
              </a:rPr>
              <a:t>kiểm tra nước tiểu và máu. </a:t>
            </a:r>
            <a:endParaRPr lang="vi-VN" sz="2350" smtClean="0">
              <a:latin typeface="+mj-lt"/>
            </a:endParaRPr>
          </a:p>
          <a:p>
            <a:pPr algn="just">
              <a:lnSpc>
                <a:spcPct val="150000"/>
              </a:lnSpc>
            </a:pPr>
            <a:r>
              <a:rPr lang="vi-VN" sz="2350" smtClean="0">
                <a:latin typeface="+mj-lt"/>
              </a:rPr>
              <a:t>• </a:t>
            </a:r>
            <a:r>
              <a:rPr lang="vi-VN" sz="2350">
                <a:latin typeface="+mj-lt"/>
              </a:rPr>
              <a:t>Theo dõi quá trình tăng trưởng của trẻ</a:t>
            </a:r>
          </a:p>
          <a:p>
            <a:pPr algn="just">
              <a:lnSpc>
                <a:spcPct val="150000"/>
              </a:lnSpc>
            </a:pPr>
            <a:endParaRPr lang="vi-VN" sz="2400">
              <a:latin typeface="+mj-lt"/>
            </a:endParaRPr>
          </a:p>
        </p:txBody>
      </p:sp>
      <p:sp>
        <p:nvSpPr>
          <p:cNvPr id="6" name="Title 1"/>
          <p:cNvSpPr>
            <a:spLocks noGrp="1"/>
          </p:cNvSpPr>
          <p:nvPr>
            <p:ph type="title"/>
          </p:nvPr>
        </p:nvSpPr>
        <p:spPr>
          <a:xfrm>
            <a:off x="92120" y="6103571"/>
            <a:ext cx="8975680" cy="678229"/>
          </a:xfrm>
        </p:spPr>
        <p:txBody>
          <a:bodyPr>
            <a:noAutofit/>
          </a:bodyPr>
          <a:lstStyle/>
          <a:p>
            <a:r>
              <a:rPr lang="en-US" sz="2600" b="1" u="sng" smtClean="0">
                <a:solidFill>
                  <a:srgbClr val="C00000"/>
                </a:solidFill>
                <a:latin typeface="Times New Roman" pitchFamily="18" charset="0"/>
                <a:cs typeface="Times New Roman" pitchFamily="18" charset="0"/>
              </a:rPr>
              <a:t>CẢM ƠN THẦY VÀ CÁC BẠN ĐÃ CHÚ Ý LẮNG NGHE!!!</a:t>
            </a:r>
            <a:endParaRPr lang="en-US" sz="26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36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0941" y="-9897"/>
            <a:ext cx="8530659" cy="4962897"/>
          </a:xfrm>
          <a:prstGeom prst="rect">
            <a:avLst/>
          </a:prstGeom>
        </p:spPr>
        <p:txBody>
          <a:bodyPr wrap="square" lIns="68580" tIns="34290" rIns="68580" bIns="34290">
            <a:spAutoFit/>
          </a:bodyPr>
          <a:lstStyle/>
          <a:p>
            <a:pPr algn="ctr">
              <a:lnSpc>
                <a:spcPct val="150000"/>
              </a:lnSpc>
            </a:pPr>
            <a:r>
              <a:rPr lang="vi-VN" sz="3600" b="1" smtClean="0">
                <a:latin typeface="+mj-lt"/>
                <a:cs typeface="Times New Roman" pitchFamily="18" charset="0"/>
              </a:rPr>
              <a:t>NỘI </a:t>
            </a:r>
            <a:r>
              <a:rPr lang="vi-VN" sz="3600" b="1" dirty="0">
                <a:latin typeface="+mj-lt"/>
                <a:cs typeface="Times New Roman" pitchFamily="18" charset="0"/>
              </a:rPr>
              <a:t>DUNG</a:t>
            </a:r>
            <a:endParaRPr lang="en-US" sz="3600" b="1" dirty="0">
              <a:latin typeface="+mj-lt"/>
              <a:cs typeface="Times New Roman" pitchFamily="18" charset="0"/>
            </a:endParaRPr>
          </a:p>
          <a:p>
            <a:pPr algn="ctr">
              <a:lnSpc>
                <a:spcPct val="150000"/>
              </a:lnSpc>
            </a:pPr>
            <a:endParaRPr lang="vi-VN" sz="1600" b="1" dirty="0">
              <a:latin typeface="+mj-lt"/>
              <a:cs typeface="Times New Roman" pitchFamily="18" charset="0"/>
            </a:endParaRPr>
          </a:p>
          <a:p>
            <a:pPr marL="342900" indent="-342900">
              <a:lnSpc>
                <a:spcPct val="150000"/>
              </a:lnSpc>
              <a:buFont typeface="+mj-lt"/>
              <a:buAutoNum type="arabicPeriod"/>
            </a:pPr>
            <a:r>
              <a:rPr lang="en-US" sz="2800" err="1">
                <a:latin typeface="Times New Roman" pitchFamily="18" charset="0"/>
                <a:cs typeface="Times New Roman" pitchFamily="18" charset="0"/>
              </a:rPr>
              <a:t>Định</a:t>
            </a:r>
            <a:r>
              <a:rPr lang="en-US" sz="2800">
                <a:latin typeface="Times New Roman" pitchFamily="18" charset="0"/>
                <a:cs typeface="Times New Roman" pitchFamily="18" charset="0"/>
              </a:rPr>
              <a:t> nghĩa, nguyên nhân, </a:t>
            </a:r>
            <a:r>
              <a:rPr lang="en-US" sz="2800" err="1">
                <a:latin typeface="Times New Roman" pitchFamily="18" charset="0"/>
                <a:cs typeface="Times New Roman" pitchFamily="18" charset="0"/>
              </a:rPr>
              <a:t>bệnh</a:t>
            </a:r>
            <a:r>
              <a:rPr lang="en-US" sz="2800">
                <a:latin typeface="Times New Roman" pitchFamily="18" charset="0"/>
                <a:cs typeface="Times New Roman" pitchFamily="18" charset="0"/>
              </a:rPr>
              <a:t> sinh.</a:t>
            </a:r>
          </a:p>
          <a:p>
            <a:pPr marL="342900" indent="-342900">
              <a:lnSpc>
                <a:spcPct val="150000"/>
              </a:lnSpc>
              <a:buFont typeface="+mj-lt"/>
              <a:buAutoNum type="arabicPeriod"/>
            </a:pPr>
            <a:r>
              <a:rPr lang="vi-VN" sz="2800">
                <a:latin typeface="Times New Roman" pitchFamily="18" charset="0"/>
                <a:cs typeface="Times New Roman" pitchFamily="18" charset="0"/>
              </a:rPr>
              <a:t>Triệu </a:t>
            </a:r>
            <a:r>
              <a:rPr lang="vi-VN" sz="2800" smtClean="0">
                <a:latin typeface="Times New Roman" pitchFamily="18" charset="0"/>
                <a:cs typeface="Times New Roman" pitchFamily="18" charset="0"/>
              </a:rPr>
              <a:t>chứng</a:t>
            </a:r>
          </a:p>
          <a:p>
            <a:pPr marL="342900" indent="-342900">
              <a:lnSpc>
                <a:spcPct val="150000"/>
              </a:lnSpc>
              <a:buFont typeface="+mj-lt"/>
              <a:buAutoNum type="arabicPeriod"/>
            </a:pPr>
            <a:endParaRPr lang="en-US" sz="2800" smtClean="0">
              <a:latin typeface="Times New Roman" pitchFamily="18" charset="0"/>
              <a:cs typeface="Times New Roman" pitchFamily="18" charset="0"/>
            </a:endParaRPr>
          </a:p>
          <a:p>
            <a:pPr marL="342900" indent="-342900">
              <a:lnSpc>
                <a:spcPct val="150000"/>
              </a:lnSpc>
            </a:pPr>
            <a:endParaRPr lang="en-US" sz="1600" smtClean="0">
              <a:latin typeface="Times New Roman" pitchFamily="18" charset="0"/>
              <a:cs typeface="Times New Roman" pitchFamily="18" charset="0"/>
            </a:endParaRPr>
          </a:p>
          <a:p>
            <a:pPr marL="342900" indent="-342900">
              <a:lnSpc>
                <a:spcPct val="150000"/>
              </a:lnSpc>
            </a:pPr>
            <a:r>
              <a:rPr lang="en-US" sz="2800" smtClean="0">
                <a:latin typeface="Times New Roman" pitchFamily="18" charset="0"/>
                <a:cs typeface="Times New Roman" pitchFamily="18" charset="0"/>
              </a:rPr>
              <a:t>3.  Điều </a:t>
            </a:r>
            <a:r>
              <a:rPr lang="en-US" sz="2800">
                <a:latin typeface="Times New Roman" pitchFamily="18" charset="0"/>
                <a:cs typeface="Times New Roman" pitchFamily="18" charset="0"/>
              </a:rPr>
              <a:t>trị</a:t>
            </a:r>
            <a:endParaRPr lang="en-US" sz="2800" dirty="0">
              <a:latin typeface="Times New Roman" pitchFamily="18" charset="0"/>
              <a:cs typeface="Times New Roman" pitchFamily="18" charset="0"/>
            </a:endParaRPr>
          </a:p>
          <a:p>
            <a:pPr lvl="1">
              <a:lnSpc>
                <a:spcPct val="150000"/>
              </a:lnSpc>
            </a:pPr>
            <a:endParaRPr lang="en-US" sz="2800" dirty="0">
              <a:latin typeface="+mj-lt"/>
            </a:endParaRPr>
          </a:p>
        </p:txBody>
      </p:sp>
      <p:sp>
        <p:nvSpPr>
          <p:cNvPr id="5" name="Rectangle 4"/>
          <p:cNvSpPr/>
          <p:nvPr/>
        </p:nvSpPr>
        <p:spPr>
          <a:xfrm>
            <a:off x="613341" y="4003885"/>
            <a:ext cx="8530659" cy="2854115"/>
          </a:xfrm>
          <a:prstGeom prst="rect">
            <a:avLst/>
          </a:prstGeom>
        </p:spPr>
        <p:txBody>
          <a:bodyPr wrap="square" lIns="68580" tIns="34290" rIns="68580" bIns="34290">
            <a:spAutoFit/>
          </a:bodyPr>
          <a:lstStyle/>
          <a:p>
            <a:pPr lvl="0">
              <a:lnSpc>
                <a:spcPct val="150000"/>
              </a:lnSpc>
              <a:buFont typeface="Wingdings" pitchFamily="2" charset="2"/>
              <a:buChar char="§"/>
            </a:pP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Điều trị bằng thuốc</a:t>
            </a:r>
            <a:endParaRPr lang="en-US" sz="2400" smtClean="0">
              <a:latin typeface="Times New Roman" pitchFamily="18" charset="0"/>
              <a:cs typeface="Times New Roman" pitchFamily="18" charset="0"/>
            </a:endParaRPr>
          </a:p>
          <a:p>
            <a:pPr lvl="0">
              <a:lnSpc>
                <a:spcPct val="150000"/>
              </a:lnSpc>
              <a:buFont typeface="Wingdings" pitchFamily="2" charset="2"/>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Chế độ ăn và sinh hoạ</a:t>
            </a:r>
            <a:r>
              <a:rPr lang="en-US" sz="2400" smtClean="0">
                <a:latin typeface="Times New Roman" pitchFamily="18" charset="0"/>
                <a:cs typeface="Times New Roman" pitchFamily="18" charset="0"/>
              </a:rPr>
              <a:t>t</a:t>
            </a:r>
          </a:p>
          <a:p>
            <a:pPr lvl="0">
              <a:lnSpc>
                <a:spcPct val="150000"/>
              </a:lnSpc>
              <a:buFont typeface="Wingdings" pitchFamily="2" charset="2"/>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Chỉ định lọc máu</a:t>
            </a:r>
            <a:endParaRPr lang="en-US" sz="2400" smtClean="0">
              <a:latin typeface="Times New Roman" pitchFamily="18" charset="0"/>
              <a:cs typeface="Times New Roman" pitchFamily="18" charset="0"/>
            </a:endParaRPr>
          </a:p>
          <a:p>
            <a:pPr lvl="0">
              <a:lnSpc>
                <a:spcPct val="150000"/>
              </a:lnSpc>
              <a:buFont typeface="Wingdings" pitchFamily="2" charset="2"/>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Điều trị dự phòng</a:t>
            </a:r>
          </a:p>
          <a:p>
            <a:pPr lvl="1">
              <a:lnSpc>
                <a:spcPct val="150000"/>
              </a:lnSpc>
            </a:pPr>
            <a:endParaRPr lang="en-US" sz="2800" dirty="0">
              <a:latin typeface="Times New Roman" pitchFamily="18" charset="0"/>
              <a:cs typeface="Times New Roman" pitchFamily="18" charset="0"/>
            </a:endParaRPr>
          </a:p>
        </p:txBody>
      </p:sp>
      <p:pic>
        <p:nvPicPr>
          <p:cNvPr id="1026" name="Picture 2" descr="Kết quả hình ảnh cho viêm cầu thận cấp"/>
          <p:cNvPicPr>
            <a:picLocks noChangeAspect="1" noChangeArrowheads="1"/>
          </p:cNvPicPr>
          <p:nvPr/>
        </p:nvPicPr>
        <p:blipFill>
          <a:blip r:embed="rId2"/>
          <a:srcRect/>
          <a:stretch>
            <a:fillRect/>
          </a:stretch>
        </p:blipFill>
        <p:spPr bwMode="auto">
          <a:xfrm>
            <a:off x="4114800" y="2035174"/>
            <a:ext cx="4822825" cy="3756026"/>
          </a:xfrm>
          <a:prstGeom prst="rect">
            <a:avLst/>
          </a:prstGeom>
          <a:noFill/>
        </p:spPr>
      </p:pic>
      <p:sp>
        <p:nvSpPr>
          <p:cNvPr id="6" name="Rectangle 5"/>
          <p:cNvSpPr/>
          <p:nvPr/>
        </p:nvSpPr>
        <p:spPr>
          <a:xfrm>
            <a:off x="613341" y="2438400"/>
            <a:ext cx="8530659" cy="1454244"/>
          </a:xfrm>
          <a:prstGeom prst="rect">
            <a:avLst/>
          </a:prstGeom>
        </p:spPr>
        <p:txBody>
          <a:bodyPr wrap="square" lIns="68580" tIns="34290" rIns="68580" bIns="34290">
            <a:spAutoFit/>
          </a:bodyPr>
          <a:lstStyle/>
          <a:p>
            <a:pPr lvl="0">
              <a:lnSpc>
                <a:spcPct val="150000"/>
              </a:lnSpc>
              <a:buFont typeface="Wingdings" pitchFamily="2" charset="2"/>
              <a:buChar char="§"/>
            </a:pPr>
            <a:r>
              <a:rPr lang="en-US" sz="2400" smtClean="0">
                <a:latin typeface="Times New Roman" pitchFamily="18" charset="0"/>
                <a:cs typeface="Times New Roman" pitchFamily="18" charset="0"/>
              </a:rPr>
              <a:t>  Lâm sàng</a:t>
            </a:r>
          </a:p>
          <a:p>
            <a:pPr lvl="0">
              <a:lnSpc>
                <a:spcPct val="150000"/>
              </a:lnSpc>
              <a:buFont typeface="Wingdings" pitchFamily="2" charset="2"/>
              <a:buChar char="§"/>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 Xét nghiệm cận lâm sàng</a:t>
            </a:r>
          </a:p>
          <a:p>
            <a:pPr lvl="1">
              <a:lnSpc>
                <a:spcPct val="150000"/>
              </a:lnSpc>
            </a:pPr>
            <a:endParaRPr 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376469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29526"/>
            <a:ext cx="8763000" cy="6509474"/>
          </a:xfrm>
          <a:prstGeom prst="rect">
            <a:avLst/>
          </a:prstGeom>
          <a:noFill/>
        </p:spPr>
        <p:txBody>
          <a:bodyPr wrap="square" rtlCol="0">
            <a:spAutoFit/>
          </a:bodyPr>
          <a:lstStyle/>
          <a:p>
            <a:pPr marL="571500" indent="-571500" algn="just">
              <a:buAutoNum type="arabicPeriod"/>
            </a:pPr>
            <a:r>
              <a:rPr lang="en-US" sz="2300" b="1" smtClean="0">
                <a:latin typeface="Times New Roman" pitchFamily="18" charset="0"/>
                <a:cs typeface="Times New Roman" pitchFamily="18" charset="0"/>
              </a:rPr>
              <a:t>Định </a:t>
            </a:r>
            <a:r>
              <a:rPr lang="en-US" sz="2300" b="1">
                <a:latin typeface="Times New Roman" pitchFamily="18" charset="0"/>
                <a:cs typeface="Times New Roman" pitchFamily="18" charset="0"/>
              </a:rPr>
              <a:t>nghĩa</a:t>
            </a:r>
            <a:r>
              <a:rPr lang="vi-VN" sz="2300" b="1">
                <a:latin typeface="Times New Roman" pitchFamily="18" charset="0"/>
                <a:cs typeface="Times New Roman" pitchFamily="18" charset="0"/>
              </a:rPr>
              <a:t>:</a:t>
            </a:r>
            <a:r>
              <a:rPr lang="en-US" sz="2300" b="1">
                <a:latin typeface="Times New Roman" pitchFamily="18" charset="0"/>
                <a:cs typeface="Times New Roman" pitchFamily="18" charset="0"/>
              </a:rPr>
              <a:t> </a:t>
            </a:r>
            <a:endParaRPr lang="en-US" sz="2300" b="1" smtClean="0">
              <a:latin typeface="Times New Roman" pitchFamily="18" charset="0"/>
              <a:cs typeface="Times New Roman" pitchFamily="18" charset="0"/>
            </a:endParaRPr>
          </a:p>
          <a:p>
            <a:pPr marL="571500" indent="-571500" algn="just"/>
            <a:r>
              <a:rPr lang="en-US" sz="2300" b="1">
                <a:latin typeface="Times New Roman" pitchFamily="18" charset="0"/>
                <a:cs typeface="Times New Roman" pitchFamily="18" charset="0"/>
              </a:rPr>
              <a:t> </a:t>
            </a:r>
            <a:r>
              <a:rPr lang="en-US" sz="2300" b="1" smtClean="0">
                <a:latin typeface="Times New Roman" pitchFamily="18" charset="0"/>
                <a:cs typeface="Times New Roman" pitchFamily="18" charset="0"/>
              </a:rPr>
              <a:t>              </a:t>
            </a:r>
            <a:r>
              <a:rPr lang="vi-VN" sz="2300" smtClean="0">
                <a:latin typeface="Times New Roman" pitchFamily="18" charset="0"/>
                <a:cs typeface="Times New Roman" pitchFamily="18" charset="0"/>
              </a:rPr>
              <a:t>Viêm </a:t>
            </a:r>
            <a:r>
              <a:rPr lang="vi-VN" sz="2300">
                <a:latin typeface="Times New Roman" pitchFamily="18" charset="0"/>
                <a:cs typeface="Times New Roman" pitchFamily="18" charset="0"/>
              </a:rPr>
              <a:t>cầu thận cấp tính (VCTC) </a:t>
            </a:r>
            <a:r>
              <a:rPr lang="vi-VN" sz="2300" smtClean="0">
                <a:latin typeface="Times New Roman" pitchFamily="18" charset="0"/>
                <a:cs typeface="Times New Roman" pitchFamily="18" charset="0"/>
              </a:rPr>
              <a:t>là </a:t>
            </a:r>
            <a:r>
              <a:rPr lang="vi-VN" sz="2300">
                <a:latin typeface="Times New Roman" pitchFamily="18" charset="0"/>
                <a:cs typeface="Times New Roman" pitchFamily="18" charset="0"/>
              </a:rPr>
              <a:t>tình trạng viêm </a:t>
            </a:r>
            <a:r>
              <a:rPr lang="vi-VN" sz="2300" smtClean="0">
                <a:latin typeface="Times New Roman" pitchFamily="18" charset="0"/>
                <a:cs typeface="Times New Roman" pitchFamily="18" charset="0"/>
              </a:rPr>
              <a:t>lan</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tỏa</a:t>
            </a:r>
            <a:r>
              <a:rPr lang="en-US" sz="2300">
                <a:latin typeface="Times New Roman" pitchFamily="18" charset="0"/>
                <a:cs typeface="Times New Roman" pitchFamily="18" charset="0"/>
              </a:rPr>
              <a:t> </a:t>
            </a:r>
            <a:r>
              <a:rPr lang="vi-VN" sz="2300" smtClean="0">
                <a:latin typeface="Times New Roman" pitchFamily="18" charset="0"/>
                <a:cs typeface="Times New Roman" pitchFamily="18" charset="0"/>
              </a:rPr>
              <a:t>không </a:t>
            </a:r>
            <a:r>
              <a:rPr lang="vi-VN" sz="2300">
                <a:latin typeface="Times New Roman" pitchFamily="18" charset="0"/>
                <a:cs typeface="Times New Roman" pitchFamily="18" charset="0"/>
              </a:rPr>
              <a:t>nung mủ ở tất cả các cầu thận của hai thận. Bệnh xuất hiện sau </a:t>
            </a:r>
            <a:r>
              <a:rPr lang="vi-VN" sz="2300" smtClean="0">
                <a:latin typeface="Times New Roman" pitchFamily="18" charset="0"/>
                <a:cs typeface="Times New Roman" pitchFamily="18" charset="0"/>
              </a:rPr>
              <a:t>viêm</a:t>
            </a:r>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h</a:t>
            </a:r>
            <a:r>
              <a:rPr lang="vi-VN" sz="2300" smtClean="0">
                <a:latin typeface="Times New Roman" pitchFamily="18" charset="0"/>
                <a:cs typeface="Times New Roman" pitchFamily="18" charset="0"/>
              </a:rPr>
              <a:t>ọng </a:t>
            </a:r>
            <a:r>
              <a:rPr lang="vi-VN" sz="2300">
                <a:latin typeface="Times New Roman" pitchFamily="18" charset="0"/>
                <a:cs typeface="Times New Roman" pitchFamily="18" charset="0"/>
              </a:rPr>
              <a:t>hoặc sau nhiễm khuẩn ngoài da do liên cầu khuẩn tan máu bêta </a:t>
            </a:r>
            <a:r>
              <a:rPr lang="vi-VN" sz="2300" smtClean="0">
                <a:latin typeface="Times New Roman" pitchFamily="18" charset="0"/>
                <a:cs typeface="Times New Roman" pitchFamily="18" charset="0"/>
              </a:rPr>
              <a:t>nhóm</a:t>
            </a:r>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A. </a:t>
            </a:r>
            <a:r>
              <a:rPr lang="vi-VN" sz="2300" smtClean="0">
                <a:latin typeface="Times New Roman" pitchFamily="18" charset="0"/>
                <a:cs typeface="Times New Roman" pitchFamily="18" charset="0"/>
              </a:rPr>
              <a:t>Bệnh </a:t>
            </a:r>
            <a:r>
              <a:rPr lang="vi-VN" sz="2300">
                <a:latin typeface="Times New Roman" pitchFamily="18" charset="0"/>
                <a:cs typeface="Times New Roman" pitchFamily="18" charset="0"/>
              </a:rPr>
              <a:t>viêm cầu thận cấp là bệnh lý phức hợp miễn dịch. Bệnh diễn </a:t>
            </a:r>
            <a:r>
              <a:rPr lang="vi-VN" sz="2300" smtClean="0">
                <a:latin typeface="Times New Roman" pitchFamily="18" charset="0"/>
                <a:cs typeface="Times New Roman" pitchFamily="18" charset="0"/>
              </a:rPr>
              <a:t>biến</a:t>
            </a:r>
            <a:r>
              <a:rPr lang="en-US" sz="2300">
                <a:latin typeface="Times New Roman" pitchFamily="18" charset="0"/>
                <a:cs typeface="Times New Roman" pitchFamily="18" charset="0"/>
              </a:rPr>
              <a:t> </a:t>
            </a:r>
            <a:r>
              <a:rPr lang="vi-VN" sz="2300" smtClean="0">
                <a:latin typeface="Times New Roman" pitchFamily="18" charset="0"/>
                <a:cs typeface="Times New Roman" pitchFamily="18" charset="0"/>
              </a:rPr>
              <a:t>cấp </a:t>
            </a:r>
            <a:r>
              <a:rPr lang="vi-VN" sz="2300">
                <a:latin typeface="Times New Roman" pitchFamily="18" charset="0"/>
                <a:cs typeface="Times New Roman" pitchFamily="18" charset="0"/>
              </a:rPr>
              <a:t>tính với các triệu chứng: phù, tăng huyết áp, đái máu và protein </a:t>
            </a:r>
            <a:r>
              <a:rPr lang="vi-VN" sz="2300" smtClean="0">
                <a:latin typeface="Times New Roman" pitchFamily="18" charset="0"/>
                <a:cs typeface="Times New Roman" pitchFamily="18" charset="0"/>
              </a:rPr>
              <a:t>niệu</a:t>
            </a:r>
            <a:r>
              <a:rPr lang="en-US" sz="2300" smtClean="0">
                <a:latin typeface="Times New Roman" pitchFamily="18" charset="0"/>
                <a:cs typeface="Times New Roman" pitchFamily="18" charset="0"/>
              </a:rPr>
              <a:t>.</a:t>
            </a:r>
          </a:p>
          <a:p>
            <a:pPr marL="571500" indent="-571500" algn="just"/>
            <a:r>
              <a:rPr lang="vi-VN" sz="2600" b="1" smtClean="0">
                <a:latin typeface="Times New Roman" pitchFamily="18" charset="0"/>
                <a:cs typeface="Times New Roman" pitchFamily="18" charset="0"/>
              </a:rPr>
              <a:t>2</a:t>
            </a:r>
            <a:r>
              <a:rPr lang="vi-VN" sz="2600" b="1">
                <a:latin typeface="Times New Roman" pitchFamily="18" charset="0"/>
                <a:cs typeface="Times New Roman" pitchFamily="18" charset="0"/>
              </a:rPr>
              <a:t>. </a:t>
            </a:r>
            <a:r>
              <a:rPr lang="en-US" sz="2600" b="1" smtClean="0">
                <a:latin typeface="Times New Roman" pitchFamily="18" charset="0"/>
                <a:cs typeface="Times New Roman" pitchFamily="18" charset="0"/>
              </a:rPr>
              <a:t>   </a:t>
            </a:r>
            <a:r>
              <a:rPr lang="vi-VN" sz="2600" b="1" smtClean="0">
                <a:latin typeface="Times New Roman" pitchFamily="18" charset="0"/>
                <a:cs typeface="Times New Roman" pitchFamily="18" charset="0"/>
              </a:rPr>
              <a:t>Nguyên nhân: </a:t>
            </a:r>
            <a:r>
              <a:rPr lang="vi-VN" sz="2300" smtClean="0">
                <a:latin typeface="Times New Roman" pitchFamily="18" charset="0"/>
                <a:cs typeface="Times New Roman" pitchFamily="18" charset="0"/>
              </a:rPr>
              <a:t>có 3 nhóm hay gặp:</a:t>
            </a:r>
          </a:p>
          <a:p>
            <a:pPr algn="just"/>
            <a:r>
              <a:rPr lang="en-US" sz="2300" b="1" i="1">
                <a:latin typeface="Times New Roman" pitchFamily="18" charset="0"/>
                <a:cs typeface="Times New Roman" pitchFamily="18" charset="0"/>
              </a:rPr>
              <a:t> </a:t>
            </a:r>
            <a:r>
              <a:rPr lang="en-US" sz="2300" b="1" i="1" smtClean="0">
                <a:latin typeface="Times New Roman" pitchFamily="18" charset="0"/>
                <a:cs typeface="Times New Roman" pitchFamily="18" charset="0"/>
              </a:rPr>
              <a:t>     </a:t>
            </a:r>
            <a:r>
              <a:rPr lang="vi-VN" sz="2400" b="1" i="1" smtClean="0">
                <a:latin typeface="Times New Roman" pitchFamily="18" charset="0"/>
                <a:cs typeface="Times New Roman" pitchFamily="18" charset="0"/>
              </a:rPr>
              <a:t>2.1 Nguyên nhân sau nhiễm khuẩn( phổ biến nhất): </a:t>
            </a:r>
            <a:endParaRPr lang="en-US" sz="2300" b="1" i="1" smtClean="0">
              <a:latin typeface="Times New Roman" pitchFamily="18" charset="0"/>
              <a:cs typeface="Times New Roman" pitchFamily="18" charset="0"/>
            </a:endParaRPr>
          </a:p>
          <a:p>
            <a:pPr algn="just"/>
            <a:r>
              <a:rPr lang="en-US" sz="2300" b="1" i="1" smtClean="0">
                <a:latin typeface="Times New Roman" pitchFamily="18" charset="0"/>
                <a:cs typeface="Times New Roman" pitchFamily="18" charset="0"/>
              </a:rPr>
              <a:t>          +</a:t>
            </a:r>
            <a:r>
              <a:rPr lang="en-US" sz="2300" b="1" i="1">
                <a:latin typeface="Times New Roman" pitchFamily="18" charset="0"/>
                <a:cs typeface="Times New Roman" pitchFamily="18" charset="0"/>
              </a:rPr>
              <a:t> </a:t>
            </a:r>
            <a:r>
              <a:rPr lang="en-US" sz="2300" b="1" i="1" smtClean="0">
                <a:latin typeface="Times New Roman" pitchFamily="18" charset="0"/>
                <a:cs typeface="Times New Roman" pitchFamily="18" charset="0"/>
              </a:rPr>
              <a:t>H</a:t>
            </a:r>
            <a:r>
              <a:rPr lang="vi-VN" sz="2300" smtClean="0">
                <a:latin typeface="Times New Roman" pitchFamily="18" charset="0"/>
                <a:cs typeface="Times New Roman" pitchFamily="18" charset="0"/>
              </a:rPr>
              <a:t>ay gặp</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nhất là liên cầu khuẩn tan huyết beta nhóm A. Có 2 </a:t>
            </a:r>
            <a:r>
              <a:rPr lang="vi-VN" sz="2300" smtClean="0">
                <a:latin typeface="Times New Roman" pitchFamily="18" charset="0"/>
                <a:cs typeface="Times New Roman" pitchFamily="18" charset="0"/>
              </a:rPr>
              <a:t>typ</a:t>
            </a:r>
          </a:p>
          <a:p>
            <a:pPr algn="just"/>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hay </a:t>
            </a:r>
            <a:r>
              <a:rPr lang="vi-VN" sz="2300" smtClean="0">
                <a:latin typeface="Times New Roman" pitchFamily="18" charset="0"/>
                <a:cs typeface="Times New Roman" pitchFamily="18" charset="0"/>
              </a:rPr>
              <a:t>gặp</a:t>
            </a:r>
            <a:r>
              <a:rPr lang="en-US" sz="2300" smtClean="0">
                <a:latin typeface="Times New Roman" pitchFamily="18" charset="0"/>
                <a:cs typeface="Times New Roman" pitchFamily="18" charset="0"/>
              </a:rPr>
              <a:t>: </a:t>
            </a:r>
            <a:endParaRPr lang="vi-VN" sz="2300" smtClean="0">
              <a:latin typeface="Times New Roman" pitchFamily="18" charset="0"/>
              <a:cs typeface="Times New Roman" pitchFamily="18" charset="0"/>
            </a:endParaRPr>
          </a:p>
          <a:p>
            <a:pPr algn="just"/>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N</a:t>
            </a:r>
            <a:r>
              <a:rPr lang="vi-VN" sz="2300" smtClean="0">
                <a:latin typeface="Times New Roman" pitchFamily="18" charset="0"/>
                <a:cs typeface="Times New Roman" pitchFamily="18" charset="0"/>
              </a:rPr>
              <a:t>hiễm typ 12 VCTC sau NK đường hô hấp (màu đông)</a:t>
            </a:r>
          </a:p>
          <a:p>
            <a:pPr algn="just"/>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en-US" sz="2300">
                <a:latin typeface="Times New Roman" pitchFamily="18" charset="0"/>
                <a:cs typeface="Times New Roman" pitchFamily="18" charset="0"/>
              </a:rPr>
              <a:t>N</a:t>
            </a:r>
            <a:r>
              <a:rPr lang="vi-VN" sz="2300" smtClean="0">
                <a:latin typeface="Times New Roman" pitchFamily="18" charset="0"/>
                <a:cs typeface="Times New Roman" pitchFamily="18" charset="0"/>
              </a:rPr>
              <a:t>hiễm typ 19 VCTC sau nhiễm trùng da(mùa hè)</a:t>
            </a:r>
          </a:p>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a:t>
            </a:r>
            <a:r>
              <a:rPr lang="en-US" sz="2300" smtClean="0">
                <a:latin typeface="Times New Roman" pitchFamily="18" charset="0"/>
                <a:cs typeface="Times New Roman" pitchFamily="18" charset="0"/>
              </a:rPr>
              <a:t> </a:t>
            </a:r>
            <a:r>
              <a:rPr lang="en-US" sz="2300">
                <a:latin typeface="Times New Roman" pitchFamily="18" charset="0"/>
                <a:cs typeface="Times New Roman" pitchFamily="18" charset="0"/>
              </a:rPr>
              <a:t>S</a:t>
            </a:r>
            <a:r>
              <a:rPr lang="vi-VN" sz="2300" smtClean="0">
                <a:latin typeface="Times New Roman" pitchFamily="18" charset="0"/>
                <a:cs typeface="Times New Roman" pitchFamily="18" charset="0"/>
              </a:rPr>
              <a:t>au viêm phổi, viêm nội tâm mạc</a:t>
            </a:r>
          </a:p>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a:t>
            </a:r>
            <a:r>
              <a:rPr lang="en-US" sz="2300" smtClean="0">
                <a:latin typeface="Times New Roman" pitchFamily="18" charset="0"/>
                <a:cs typeface="Times New Roman" pitchFamily="18" charset="0"/>
              </a:rPr>
              <a:t> </a:t>
            </a:r>
            <a:r>
              <a:rPr lang="en-US" sz="2300">
                <a:latin typeface="Times New Roman" pitchFamily="18" charset="0"/>
                <a:cs typeface="Times New Roman" pitchFamily="18" charset="0"/>
              </a:rPr>
              <a:t>S</a:t>
            </a:r>
            <a:r>
              <a:rPr lang="vi-VN" sz="2300" smtClean="0">
                <a:latin typeface="Times New Roman" pitchFamily="18" charset="0"/>
                <a:cs typeface="Times New Roman" pitchFamily="18" charset="0"/>
              </a:rPr>
              <a:t>au nhiễm các Staphylococus, mycobacteria, Salmonela,..</a:t>
            </a:r>
          </a:p>
          <a:p>
            <a:pPr algn="just"/>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a:t>
            </a:r>
            <a:r>
              <a:rPr lang="en-US" sz="2300" smtClean="0">
                <a:latin typeface="Times New Roman" pitchFamily="18" charset="0"/>
                <a:cs typeface="Times New Roman" pitchFamily="18" charset="0"/>
              </a:rPr>
              <a:t> </a:t>
            </a:r>
            <a:r>
              <a:rPr lang="en-US" sz="2300">
                <a:latin typeface="Times New Roman" pitchFamily="18" charset="0"/>
                <a:cs typeface="Times New Roman" pitchFamily="18" charset="0"/>
              </a:rPr>
              <a:t>S</a:t>
            </a:r>
            <a:r>
              <a:rPr lang="vi-VN" sz="2300" smtClean="0">
                <a:latin typeface="Times New Roman" pitchFamily="18" charset="0"/>
                <a:cs typeface="Times New Roman" pitchFamily="18" charset="0"/>
              </a:rPr>
              <a:t>au nhiễm virus, nấm, kí sinh trùng.</a:t>
            </a:r>
          </a:p>
          <a:p>
            <a:pPr marL="571500" indent="-571500" algn="just"/>
            <a:r>
              <a:rPr lang="vi-VN" sz="2300">
                <a:latin typeface="Times New Roman" pitchFamily="18" charset="0"/>
                <a:cs typeface="Times New Roman" pitchFamily="18" charset="0"/>
              </a:rPr>
              <a:t>		</a:t>
            </a:r>
            <a:endParaRPr lang="vi-VN" sz="2300" smtClean="0">
              <a:latin typeface="Times New Roman" pitchFamily="18" charset="0"/>
              <a:cs typeface="Times New Roman" pitchFamily="18" charset="0"/>
            </a:endParaRPr>
          </a:p>
          <a:p>
            <a:pPr algn="just"/>
            <a:endParaRPr lang="vi-VN" sz="2300">
              <a:latin typeface="Times New Roman" pitchFamily="18" charset="0"/>
              <a:cs typeface="Times New Roman" pitchFamily="18" charset="0"/>
            </a:endParaRPr>
          </a:p>
        </p:txBody>
      </p:sp>
      <p:sp>
        <p:nvSpPr>
          <p:cNvPr id="3" name="Title 1"/>
          <p:cNvSpPr>
            <a:spLocks noGrp="1"/>
          </p:cNvSpPr>
          <p:nvPr>
            <p:ph type="title"/>
          </p:nvPr>
        </p:nvSpPr>
        <p:spPr>
          <a:xfrm>
            <a:off x="136480" y="68237"/>
            <a:ext cx="9144000" cy="678229"/>
          </a:xfrm>
        </p:spPr>
        <p:txBody>
          <a:bodyPr>
            <a:normAutofit/>
          </a:bodyPr>
          <a:lstStyle/>
          <a:p>
            <a:r>
              <a:rPr lang="en-US" sz="2400" b="1" u="sng">
                <a:latin typeface="Times New Roman" pitchFamily="18" charset="0"/>
                <a:cs typeface="Times New Roman" pitchFamily="18" charset="0"/>
              </a:rPr>
              <a:t>I</a:t>
            </a:r>
            <a:r>
              <a:rPr lang="en-US" sz="2400" b="1" u="sng" smtClean="0">
                <a:latin typeface="Times New Roman" pitchFamily="18" charset="0"/>
                <a:cs typeface="Times New Roman" pitchFamily="18" charset="0"/>
              </a:rPr>
              <a:t>. ĐỊNH NGHĨA, NGUYÊN NHÂN, CƠ CHẾ BỆNH SINH </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5545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1" y="280802"/>
            <a:ext cx="8501312" cy="7094250"/>
          </a:xfrm>
          <a:prstGeom prst="rect">
            <a:avLst/>
          </a:prstGeom>
          <a:noFill/>
        </p:spPr>
        <p:txBody>
          <a:bodyPr wrap="square" rtlCol="0">
            <a:spAutoFit/>
          </a:bodyPr>
          <a:lstStyle/>
          <a:p>
            <a:pPr marL="342900" indent="-342900" algn="just">
              <a:buFont typeface="Wingdings" panose="05000000000000000000" pitchFamily="2" charset="2"/>
              <a:buChar char="v"/>
            </a:pPr>
            <a:r>
              <a:rPr lang="vi-VN" sz="2200">
                <a:latin typeface="+mj-lt"/>
              </a:rPr>
              <a:t>Xác định sự có mặt của liên cầu tan huyết beta A: </a:t>
            </a:r>
          </a:p>
          <a:p>
            <a:pPr algn="just"/>
            <a:r>
              <a:rPr lang="en-US" sz="2200" smtClean="0">
                <a:latin typeface="+mj-lt"/>
              </a:rPr>
              <a:t>      </a:t>
            </a:r>
            <a:r>
              <a:rPr lang="vi-VN" sz="2200" smtClean="0">
                <a:latin typeface="+mj-lt"/>
              </a:rPr>
              <a:t> </a:t>
            </a:r>
            <a:r>
              <a:rPr lang="vi-VN" sz="2200">
                <a:latin typeface="+mj-lt"/>
              </a:rPr>
              <a:t>- </a:t>
            </a:r>
            <a:r>
              <a:rPr lang="en-US" sz="2200" smtClean="0">
                <a:latin typeface="+mj-lt"/>
              </a:rPr>
              <a:t> </a:t>
            </a:r>
            <a:r>
              <a:rPr lang="vi-VN" sz="2200" i="1" smtClean="0">
                <a:latin typeface="+mj-lt"/>
              </a:rPr>
              <a:t>ASLO </a:t>
            </a:r>
            <a:r>
              <a:rPr lang="vi-VN" sz="2200" i="1">
                <a:latin typeface="+mj-lt"/>
              </a:rPr>
              <a:t>(Anti Streptolysin O</a:t>
            </a:r>
            <a:r>
              <a:rPr lang="vi-VN" sz="2200" i="1" smtClean="0">
                <a:latin typeface="+mj-lt"/>
              </a:rPr>
              <a:t>)</a:t>
            </a:r>
            <a:r>
              <a:rPr lang="en-US" sz="2200" i="1" smtClean="0">
                <a:latin typeface="+mj-lt"/>
              </a:rPr>
              <a:t> </a:t>
            </a:r>
          </a:p>
          <a:p>
            <a:pPr algn="just"/>
            <a:r>
              <a:rPr lang="en-US" sz="2200" i="1">
                <a:latin typeface="+mj-lt"/>
              </a:rPr>
              <a:t> </a:t>
            </a:r>
            <a:r>
              <a:rPr lang="en-US" sz="2200" i="1" smtClean="0">
                <a:latin typeface="+mj-lt"/>
              </a:rPr>
              <a:t>      </a:t>
            </a:r>
            <a:r>
              <a:rPr lang="vi-VN" sz="2200" smtClean="0">
                <a:latin typeface="+mj-lt"/>
              </a:rPr>
              <a:t>- </a:t>
            </a:r>
            <a:r>
              <a:rPr lang="en-US" sz="2200" smtClean="0">
                <a:latin typeface="+mj-lt"/>
              </a:rPr>
              <a:t> </a:t>
            </a:r>
            <a:r>
              <a:rPr lang="vi-VN" sz="2200" smtClean="0">
                <a:latin typeface="+mj-lt"/>
              </a:rPr>
              <a:t>ASK </a:t>
            </a:r>
            <a:r>
              <a:rPr lang="vi-VN" sz="2200">
                <a:latin typeface="+mj-lt"/>
              </a:rPr>
              <a:t>(Anti Streptokinase)</a:t>
            </a:r>
          </a:p>
          <a:p>
            <a:pPr algn="just"/>
            <a:r>
              <a:rPr lang="en-US" sz="2200">
                <a:latin typeface="+mj-lt"/>
              </a:rPr>
              <a:t> </a:t>
            </a:r>
            <a:r>
              <a:rPr lang="en-US" sz="2200" smtClean="0">
                <a:latin typeface="+mj-lt"/>
              </a:rPr>
              <a:t>      </a:t>
            </a:r>
            <a:r>
              <a:rPr lang="vi-VN" sz="2200" smtClean="0">
                <a:latin typeface="+mj-lt"/>
              </a:rPr>
              <a:t>- </a:t>
            </a:r>
            <a:r>
              <a:rPr lang="en-US" sz="2200" smtClean="0">
                <a:latin typeface="+mj-lt"/>
              </a:rPr>
              <a:t> </a:t>
            </a:r>
            <a:r>
              <a:rPr lang="vi-VN" sz="2200" smtClean="0">
                <a:latin typeface="+mj-lt"/>
              </a:rPr>
              <a:t>AH </a:t>
            </a:r>
            <a:r>
              <a:rPr lang="vi-VN" sz="2200">
                <a:latin typeface="+mj-lt"/>
              </a:rPr>
              <a:t>(Anti Hyaluronidase</a:t>
            </a:r>
            <a:r>
              <a:rPr lang="vi-VN" sz="2200" smtClean="0">
                <a:latin typeface="+mj-lt"/>
              </a:rPr>
              <a:t>).</a:t>
            </a:r>
            <a:r>
              <a:rPr lang="en-US" sz="2200" smtClean="0">
                <a:latin typeface="+mj-lt"/>
              </a:rPr>
              <a:t> </a:t>
            </a:r>
          </a:p>
          <a:p>
            <a:pPr algn="just"/>
            <a:r>
              <a:rPr lang="en-US" sz="2200">
                <a:latin typeface="+mj-lt"/>
              </a:rPr>
              <a:t> </a:t>
            </a:r>
            <a:r>
              <a:rPr lang="en-US" sz="2200" smtClean="0">
                <a:latin typeface="+mj-lt"/>
              </a:rPr>
              <a:t>     </a:t>
            </a:r>
            <a:r>
              <a:rPr lang="vi-VN" sz="2200" smtClean="0">
                <a:latin typeface="+mj-lt"/>
              </a:rPr>
              <a:t> </a:t>
            </a:r>
            <a:r>
              <a:rPr lang="vi-VN" sz="2200">
                <a:latin typeface="+mj-lt"/>
              </a:rPr>
              <a:t>- </a:t>
            </a:r>
            <a:r>
              <a:rPr lang="en-US" sz="2200" smtClean="0">
                <a:latin typeface="+mj-lt"/>
              </a:rPr>
              <a:t> </a:t>
            </a:r>
            <a:r>
              <a:rPr lang="vi-VN" sz="2200" smtClean="0">
                <a:latin typeface="+mj-lt"/>
              </a:rPr>
              <a:t>ANADase </a:t>
            </a:r>
            <a:r>
              <a:rPr lang="vi-VN" sz="2200">
                <a:latin typeface="+mj-lt"/>
              </a:rPr>
              <a:t>(Adenine Dinucleotidase) </a:t>
            </a:r>
          </a:p>
          <a:p>
            <a:pPr algn="just"/>
            <a:r>
              <a:rPr lang="en-US" sz="2200">
                <a:latin typeface="+mj-lt"/>
              </a:rPr>
              <a:t> </a:t>
            </a:r>
            <a:r>
              <a:rPr lang="en-US" sz="2200" smtClean="0">
                <a:latin typeface="+mj-lt"/>
              </a:rPr>
              <a:t>      </a:t>
            </a:r>
            <a:r>
              <a:rPr lang="vi-VN" sz="2200" smtClean="0">
                <a:latin typeface="+mj-lt"/>
              </a:rPr>
              <a:t>- </a:t>
            </a:r>
            <a:r>
              <a:rPr lang="en-US" sz="2200" smtClean="0">
                <a:latin typeface="+mj-lt"/>
              </a:rPr>
              <a:t> </a:t>
            </a:r>
            <a:r>
              <a:rPr lang="vi-VN" sz="2200" smtClean="0">
                <a:latin typeface="+mj-lt"/>
              </a:rPr>
              <a:t>ANDAse </a:t>
            </a:r>
            <a:r>
              <a:rPr lang="vi-VN" sz="2200">
                <a:latin typeface="+mj-lt"/>
              </a:rPr>
              <a:t>(Anti Deoxy Ribonuclease) </a:t>
            </a:r>
          </a:p>
          <a:p>
            <a:pPr algn="just"/>
            <a:endParaRPr lang="vi-VN" sz="2200" i="1" smtClean="0">
              <a:latin typeface="+mj-lt"/>
            </a:endParaRPr>
          </a:p>
          <a:p>
            <a:pPr algn="just"/>
            <a:r>
              <a:rPr lang="vi-VN" sz="2400" b="1" i="1" smtClean="0">
                <a:latin typeface="+mj-lt"/>
              </a:rPr>
              <a:t>2.2 Do bệnh hệ thống</a:t>
            </a:r>
            <a:r>
              <a:rPr lang="vi-VN" sz="2400" b="1" smtClean="0">
                <a:latin typeface="+mj-lt"/>
              </a:rPr>
              <a:t>: </a:t>
            </a:r>
          </a:p>
          <a:p>
            <a:pPr algn="just">
              <a:lnSpc>
                <a:spcPts val="2800"/>
              </a:lnSpc>
            </a:pPr>
            <a:r>
              <a:rPr lang="vi-VN" sz="2200" smtClean="0">
                <a:latin typeface="+mj-lt"/>
              </a:rPr>
              <a:t> </a:t>
            </a:r>
            <a:r>
              <a:rPr lang="vi-VN" sz="2200" smtClean="0">
                <a:latin typeface="+mj-lt"/>
              </a:rPr>
              <a:t>       - </a:t>
            </a:r>
            <a:r>
              <a:rPr lang="en-US" sz="2200" smtClean="0">
                <a:latin typeface="Times New Roman" pitchFamily="18" charset="0"/>
                <a:cs typeface="Times New Roman" pitchFamily="18" charset="0"/>
              </a:rPr>
              <a:t>V</a:t>
            </a:r>
            <a:r>
              <a:rPr lang="vi-VN" sz="2200" smtClean="0">
                <a:latin typeface="+mj-lt"/>
              </a:rPr>
              <a:t>iêm </a:t>
            </a:r>
            <a:r>
              <a:rPr lang="vi-VN" sz="2200">
                <a:latin typeface="+mj-lt"/>
              </a:rPr>
              <a:t>thành mạch dị ứng</a:t>
            </a:r>
          </a:p>
          <a:p>
            <a:pPr algn="just">
              <a:lnSpc>
                <a:spcPts val="2800"/>
              </a:lnSpc>
            </a:pPr>
            <a:r>
              <a:rPr lang="vi-VN" sz="2200">
                <a:latin typeface="+mj-lt"/>
              </a:rPr>
              <a:t> </a:t>
            </a:r>
            <a:r>
              <a:rPr lang="vi-VN" sz="2200" smtClean="0">
                <a:latin typeface="+mj-lt"/>
              </a:rPr>
              <a:t>       </a:t>
            </a:r>
            <a:r>
              <a:rPr lang="vi-VN" sz="2200" smtClean="0">
                <a:latin typeface="+mj-lt"/>
              </a:rPr>
              <a:t>- </a:t>
            </a:r>
            <a:r>
              <a:rPr lang="en-US" sz="2200" smtClean="0">
                <a:latin typeface="Times New Roman" pitchFamily="18" charset="0"/>
                <a:cs typeface="Times New Roman" pitchFamily="18" charset="0"/>
              </a:rPr>
              <a:t>B</a:t>
            </a:r>
            <a:r>
              <a:rPr lang="vi-VN" sz="2200" smtClean="0">
                <a:latin typeface="+mj-lt"/>
              </a:rPr>
              <a:t>ệnh </a:t>
            </a:r>
            <a:r>
              <a:rPr lang="vi-VN" sz="2200">
                <a:latin typeface="+mj-lt"/>
              </a:rPr>
              <a:t>hạt Wegener</a:t>
            </a:r>
          </a:p>
          <a:p>
            <a:pPr algn="just">
              <a:lnSpc>
                <a:spcPts val="2800"/>
              </a:lnSpc>
            </a:pPr>
            <a:r>
              <a:rPr lang="vi-VN" sz="2200">
                <a:latin typeface="+mj-lt"/>
              </a:rPr>
              <a:t> </a:t>
            </a:r>
            <a:r>
              <a:rPr lang="vi-VN" sz="2200" smtClean="0">
                <a:latin typeface="+mj-lt"/>
              </a:rPr>
              <a:t>       </a:t>
            </a:r>
            <a:r>
              <a:rPr lang="vi-VN" sz="2200" smtClean="0">
                <a:latin typeface="+mj-lt"/>
              </a:rPr>
              <a:t>- </a:t>
            </a:r>
            <a:r>
              <a:rPr lang="en-US" sz="2200" smtClean="0">
                <a:latin typeface="Times New Roman" pitchFamily="18" charset="0"/>
                <a:cs typeface="Times New Roman" pitchFamily="18" charset="0"/>
              </a:rPr>
              <a:t>V</a:t>
            </a:r>
            <a:r>
              <a:rPr lang="vi-VN" sz="2200" smtClean="0">
                <a:latin typeface="+mj-lt"/>
              </a:rPr>
              <a:t>iêm </a:t>
            </a:r>
            <a:r>
              <a:rPr lang="vi-VN" sz="2200">
                <a:latin typeface="+mj-lt"/>
              </a:rPr>
              <a:t>nút quanh động mạch</a:t>
            </a:r>
          </a:p>
          <a:p>
            <a:pPr algn="just"/>
            <a:endParaRPr lang="vi-VN" sz="2200" i="1" smtClean="0">
              <a:latin typeface="+mj-lt"/>
            </a:endParaRPr>
          </a:p>
          <a:p>
            <a:pPr algn="just"/>
            <a:r>
              <a:rPr lang="vi-VN" sz="2400" b="1" i="1" smtClean="0">
                <a:latin typeface="+mj-lt"/>
              </a:rPr>
              <a:t>2.3 Nguyên nhân tại thận</a:t>
            </a:r>
            <a:r>
              <a:rPr lang="vi-VN" sz="2400" b="1" smtClean="0">
                <a:latin typeface="+mj-lt"/>
              </a:rPr>
              <a:t>: </a:t>
            </a:r>
          </a:p>
          <a:p>
            <a:pPr algn="just">
              <a:lnSpc>
                <a:spcPts val="2800"/>
              </a:lnSpc>
            </a:pPr>
            <a:r>
              <a:rPr lang="vi-VN" sz="2200">
                <a:latin typeface="+mj-lt"/>
              </a:rPr>
              <a:t> </a:t>
            </a:r>
            <a:r>
              <a:rPr lang="vi-VN" sz="2200" smtClean="0">
                <a:latin typeface="+mj-lt"/>
              </a:rPr>
              <a:t>       </a:t>
            </a:r>
            <a:r>
              <a:rPr lang="vi-VN" sz="2200" smtClean="0">
                <a:latin typeface="+mj-lt"/>
              </a:rPr>
              <a:t>- </a:t>
            </a:r>
            <a:r>
              <a:rPr lang="en-US" sz="2200" smtClean="0">
                <a:latin typeface="Times New Roman" pitchFamily="18" charset="0"/>
                <a:cs typeface="Times New Roman" pitchFamily="18" charset="0"/>
              </a:rPr>
              <a:t>T</a:t>
            </a:r>
            <a:r>
              <a:rPr lang="vi-VN" sz="2200" smtClean="0">
                <a:latin typeface="+mj-lt"/>
              </a:rPr>
              <a:t>ăng </a:t>
            </a:r>
            <a:r>
              <a:rPr lang="vi-VN" sz="2200">
                <a:latin typeface="+mj-lt"/>
              </a:rPr>
              <a:t>sinh màng do tăng sinh gian mạch, mở rộng vùng </a:t>
            </a:r>
            <a:r>
              <a:rPr lang="vi-VN" sz="2200" smtClean="0">
                <a:latin typeface="+mj-lt"/>
              </a:rPr>
              <a:t>gian</a:t>
            </a:r>
          </a:p>
          <a:p>
            <a:pPr algn="just">
              <a:lnSpc>
                <a:spcPts val="2800"/>
              </a:lnSpc>
            </a:pPr>
            <a:r>
              <a:rPr lang="vi-VN" sz="2200">
                <a:latin typeface="+mj-lt"/>
              </a:rPr>
              <a:t> </a:t>
            </a:r>
            <a:r>
              <a:rPr lang="vi-VN" sz="2200" smtClean="0">
                <a:latin typeface="+mj-lt"/>
              </a:rPr>
              <a:t>          </a:t>
            </a:r>
            <a:r>
              <a:rPr lang="vi-VN" sz="2200" smtClean="0">
                <a:latin typeface="+mj-lt"/>
              </a:rPr>
              <a:t>mạch</a:t>
            </a:r>
            <a:r>
              <a:rPr lang="vi-VN" sz="2200">
                <a:latin typeface="+mj-lt"/>
              </a:rPr>
              <a:t>, lắng đọng các bổ thể.</a:t>
            </a:r>
          </a:p>
          <a:p>
            <a:pPr algn="just">
              <a:lnSpc>
                <a:spcPts val="2800"/>
              </a:lnSpc>
            </a:pPr>
            <a:r>
              <a:rPr lang="vi-VN" sz="2200">
                <a:latin typeface="+mj-lt"/>
              </a:rPr>
              <a:t> </a:t>
            </a:r>
            <a:r>
              <a:rPr lang="vi-VN" sz="2200" smtClean="0">
                <a:latin typeface="+mj-lt"/>
              </a:rPr>
              <a:t>       </a:t>
            </a:r>
            <a:r>
              <a:rPr lang="vi-VN" sz="2200" smtClean="0">
                <a:latin typeface="+mj-lt"/>
              </a:rPr>
              <a:t>- </a:t>
            </a:r>
            <a:r>
              <a:rPr lang="en-US" sz="2200" smtClean="0">
                <a:latin typeface="Times New Roman" pitchFamily="18" charset="0"/>
                <a:cs typeface="Times New Roman" pitchFamily="18" charset="0"/>
              </a:rPr>
              <a:t>B</a:t>
            </a:r>
            <a:r>
              <a:rPr lang="vi-VN" sz="2200" smtClean="0">
                <a:latin typeface="+mj-lt"/>
              </a:rPr>
              <a:t>ệnh </a:t>
            </a:r>
            <a:r>
              <a:rPr lang="vi-VN" sz="2200">
                <a:latin typeface="+mj-lt"/>
              </a:rPr>
              <a:t>Berger( bệnh thận IgA)</a:t>
            </a:r>
          </a:p>
          <a:p>
            <a:pPr algn="just">
              <a:lnSpc>
                <a:spcPts val="2800"/>
              </a:lnSpc>
            </a:pPr>
            <a:r>
              <a:rPr lang="vi-VN" sz="2200">
                <a:latin typeface="+mj-lt"/>
              </a:rPr>
              <a:t> </a:t>
            </a:r>
            <a:r>
              <a:rPr lang="vi-VN" sz="2200" smtClean="0">
                <a:latin typeface="+mj-lt"/>
              </a:rPr>
              <a:t>       </a:t>
            </a:r>
            <a:r>
              <a:rPr lang="vi-VN" sz="2200" smtClean="0">
                <a:latin typeface="+mj-lt"/>
              </a:rPr>
              <a:t>- </a:t>
            </a:r>
            <a:r>
              <a:rPr lang="en-US" sz="2200" smtClean="0">
                <a:latin typeface="Times New Roman" pitchFamily="18" charset="0"/>
                <a:cs typeface="Times New Roman" pitchFamily="18" charset="0"/>
              </a:rPr>
              <a:t>V</a:t>
            </a:r>
            <a:r>
              <a:rPr lang="vi-VN" sz="2200" smtClean="0">
                <a:latin typeface="+mj-lt"/>
              </a:rPr>
              <a:t>iêm </a:t>
            </a:r>
            <a:r>
              <a:rPr lang="vi-VN" sz="2200">
                <a:latin typeface="+mj-lt"/>
              </a:rPr>
              <a:t>cầu thận tiến triển( hình liềm).</a:t>
            </a:r>
          </a:p>
          <a:p>
            <a:pPr algn="just">
              <a:lnSpc>
                <a:spcPts val="2800"/>
              </a:lnSpc>
            </a:pPr>
            <a:endParaRPr lang="vi-VN" sz="2200" smtClean="0">
              <a:latin typeface="+mj-lt"/>
            </a:endParaRPr>
          </a:p>
          <a:p>
            <a:pPr algn="just"/>
            <a:endParaRPr lang="vi-VN" sz="2200" smtClean="0">
              <a:latin typeface="+mj-lt"/>
            </a:endParaRPr>
          </a:p>
          <a:p>
            <a:pPr algn="just"/>
            <a:r>
              <a:rPr lang="vi-VN" sz="2200" smtClean="0">
                <a:latin typeface="+mj-lt"/>
              </a:rPr>
              <a:t>	</a:t>
            </a:r>
          </a:p>
        </p:txBody>
      </p:sp>
      <p:pic>
        <p:nvPicPr>
          <p:cNvPr id="13314" name="Picture 2" descr="Kết quả hình ảnh cho ASO Latex"/>
          <p:cNvPicPr>
            <a:picLocks noChangeAspect="1" noChangeArrowheads="1"/>
          </p:cNvPicPr>
          <p:nvPr/>
        </p:nvPicPr>
        <p:blipFill>
          <a:blip r:embed="rId2"/>
          <a:srcRect/>
          <a:stretch>
            <a:fillRect/>
          </a:stretch>
        </p:blipFill>
        <p:spPr bwMode="auto">
          <a:xfrm>
            <a:off x="5257800" y="796290"/>
            <a:ext cx="3810000" cy="2327910"/>
          </a:xfrm>
          <a:prstGeom prst="rect">
            <a:avLst/>
          </a:prstGeom>
          <a:noFill/>
        </p:spPr>
      </p:pic>
    </p:spTree>
    <p:extLst>
      <p:ext uri="{BB962C8B-B14F-4D97-AF65-F5344CB8AC3E}">
        <p14:creationId xmlns:p14="http://schemas.microsoft.com/office/powerpoint/2010/main" val="106570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480" y="68237"/>
            <a:ext cx="9144000" cy="678229"/>
          </a:xfrm>
        </p:spPr>
        <p:txBody>
          <a:bodyPr>
            <a:normAutofit/>
          </a:bodyPr>
          <a:lstStyle/>
          <a:p>
            <a:pPr algn="l"/>
            <a:r>
              <a:rPr lang="en-US" sz="2400" b="1" smtClean="0">
                <a:latin typeface="Times New Roman" pitchFamily="18" charset="0"/>
                <a:cs typeface="Times New Roman" pitchFamily="18" charset="0"/>
              </a:rPr>
              <a:t>3.   Cơ chế bệnh sinh</a:t>
            </a:r>
            <a:endParaRPr lang="en-US" sz="2400" b="1" dirty="0">
              <a:latin typeface="Times New Roman" pitchFamily="18" charset="0"/>
              <a:cs typeface="Times New Roman" pitchFamily="18" charset="0"/>
            </a:endParaRPr>
          </a:p>
        </p:txBody>
      </p:sp>
      <p:pic>
        <p:nvPicPr>
          <p:cNvPr id="12290" name="Picture 2" descr="Kết quả hình ảnh cho cơ chế bệnh sinh viêm cầu thận cấp"/>
          <p:cNvPicPr>
            <a:picLocks noChangeAspect="1" noChangeArrowheads="1"/>
          </p:cNvPicPr>
          <p:nvPr/>
        </p:nvPicPr>
        <p:blipFill>
          <a:blip r:embed="rId2"/>
          <a:srcRect/>
          <a:stretch>
            <a:fillRect/>
          </a:stretch>
        </p:blipFill>
        <p:spPr bwMode="auto">
          <a:xfrm>
            <a:off x="152400" y="609600"/>
            <a:ext cx="8713548" cy="5943600"/>
          </a:xfrm>
          <a:prstGeom prst="rect">
            <a:avLst/>
          </a:prstGeom>
          <a:noFill/>
        </p:spPr>
      </p:pic>
    </p:spTree>
    <p:extLst>
      <p:ext uri="{BB962C8B-B14F-4D97-AF65-F5344CB8AC3E}">
        <p14:creationId xmlns:p14="http://schemas.microsoft.com/office/powerpoint/2010/main" val="69353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405" y="533400"/>
            <a:ext cx="5028195" cy="7233712"/>
          </a:xfrm>
          <a:prstGeom prst="rect">
            <a:avLst/>
          </a:prstGeom>
          <a:noFill/>
        </p:spPr>
        <p:txBody>
          <a:bodyPr wrap="square" rtlCol="0">
            <a:spAutoFit/>
          </a:bodyPr>
          <a:lstStyle/>
          <a:p>
            <a:pPr algn="just">
              <a:lnSpc>
                <a:spcPts val="3500"/>
              </a:lnSpc>
            </a:pPr>
            <a:r>
              <a:rPr lang="en-US" sz="2600" b="1" i="1" smtClean="0">
                <a:latin typeface="Times New Roman" pitchFamily="18" charset="0"/>
                <a:cs typeface="Times New Roman" pitchFamily="18" charset="0"/>
              </a:rPr>
              <a:t>1. Lâm sàng</a:t>
            </a:r>
            <a:endParaRPr lang="vi-VN" sz="2600" b="1" i="1" smtClean="0">
              <a:latin typeface="Times New Roman" pitchFamily="18" charset="0"/>
              <a:cs typeface="Times New Roman" pitchFamily="18" charset="0"/>
            </a:endParaRPr>
          </a:p>
          <a:p>
            <a:pPr marL="342900" indent="-342900" algn="just">
              <a:lnSpc>
                <a:spcPts val="3500"/>
              </a:lnSpc>
              <a:buFont typeface="Wingdings" pitchFamily="2" charset="2"/>
              <a:buChar char="v"/>
            </a:pPr>
            <a:r>
              <a:rPr lang="vi-VN" sz="2400" b="1" i="1" smtClean="0">
                <a:solidFill>
                  <a:srgbClr val="C00000"/>
                </a:solidFill>
                <a:latin typeface="+mj-lt"/>
              </a:rPr>
              <a:t>Phù</a:t>
            </a:r>
            <a:r>
              <a:rPr lang="vi-VN" sz="2400" b="1" smtClean="0">
                <a:solidFill>
                  <a:srgbClr val="C00000"/>
                </a:solidFill>
                <a:latin typeface="+mj-lt"/>
              </a:rPr>
              <a:t>: </a:t>
            </a:r>
            <a:endParaRPr lang="en-US" sz="2400" b="1" smtClean="0">
              <a:solidFill>
                <a:srgbClr val="C00000"/>
              </a:solidFill>
              <a:latin typeface="+mj-lt"/>
            </a:endParaRPr>
          </a:p>
          <a:p>
            <a:pPr marL="342900" indent="-342900" algn="just">
              <a:lnSpc>
                <a:spcPts val="3500"/>
              </a:lnSpc>
            </a:pPr>
            <a:r>
              <a:rPr lang="en-US" sz="2400">
                <a:solidFill>
                  <a:srgbClr val="C00000"/>
                </a:solidFill>
                <a:latin typeface="+mj-lt"/>
              </a:rPr>
              <a:t> </a:t>
            </a:r>
            <a:r>
              <a:rPr lang="en-US" sz="2400" smtClean="0">
                <a:solidFill>
                  <a:srgbClr val="C00000"/>
                </a:solidFill>
                <a:latin typeface="+mj-lt"/>
              </a:rPr>
              <a:t>   </a:t>
            </a:r>
            <a:r>
              <a:rPr lang="vi-VN" sz="2400" smtClean="0">
                <a:latin typeface="+mj-lt"/>
              </a:rPr>
              <a:t>- </a:t>
            </a:r>
            <a:r>
              <a:rPr lang="en-US" sz="2400" smtClean="0">
                <a:latin typeface="Times New Roman" pitchFamily="18" charset="0"/>
                <a:cs typeface="Times New Roman" pitchFamily="18" charset="0"/>
              </a:rPr>
              <a:t>R</a:t>
            </a:r>
            <a:r>
              <a:rPr lang="vi-VN" sz="2400" smtClean="0">
                <a:latin typeface="+mj-lt"/>
              </a:rPr>
              <a:t>ất thường gặp, dấu hiệu đầu </a:t>
            </a:r>
            <a:r>
              <a:rPr lang="vi-VN" sz="2400" smtClean="0">
                <a:latin typeface="+mj-lt"/>
              </a:rPr>
              <a:t>tiên</a:t>
            </a:r>
          </a:p>
          <a:p>
            <a:pPr marL="342900" indent="-342900" algn="just">
              <a:lnSpc>
                <a:spcPts val="3500"/>
              </a:lnSpc>
            </a:pPr>
            <a:r>
              <a:rPr lang="vi-VN" sz="2400">
                <a:latin typeface="+mj-lt"/>
              </a:rPr>
              <a:t> </a:t>
            </a:r>
            <a:r>
              <a:rPr lang="vi-VN" sz="2400" smtClean="0">
                <a:latin typeface="+mj-lt"/>
              </a:rPr>
              <a:t>     </a:t>
            </a:r>
            <a:r>
              <a:rPr lang="vi-VN" sz="2400" smtClean="0">
                <a:latin typeface="+mj-lt"/>
              </a:rPr>
              <a:t> bệnh </a:t>
            </a:r>
            <a:r>
              <a:rPr lang="vi-VN" sz="2400" smtClean="0">
                <a:latin typeface="+mj-lt"/>
              </a:rPr>
              <a:t>nhân cảm nhận được.</a:t>
            </a:r>
            <a:endParaRPr lang="en-US" sz="2400" smtClean="0">
              <a:latin typeface="+mj-lt"/>
            </a:endParaRPr>
          </a:p>
          <a:p>
            <a:pPr marL="342900" indent="-342900" algn="just">
              <a:lnSpc>
                <a:spcPts val="3500"/>
              </a:lnSpc>
            </a:pPr>
            <a:r>
              <a:rPr lang="en-US" sz="2400" smtClean="0"/>
              <a:t>    </a:t>
            </a:r>
            <a:r>
              <a:rPr lang="vi-VN" sz="2400" smtClean="0"/>
              <a:t>- </a:t>
            </a:r>
            <a:r>
              <a:rPr lang="en-US" sz="2400" smtClean="0">
                <a:latin typeface="Times New Roman" pitchFamily="18" charset="0"/>
                <a:cs typeface="Times New Roman" pitchFamily="18" charset="0"/>
              </a:rPr>
              <a:t>N</a:t>
            </a:r>
            <a:r>
              <a:rPr lang="vi-VN" sz="2400" smtClean="0">
                <a:latin typeface="+mj-lt"/>
              </a:rPr>
              <a:t>ặng mí mắt, phù 2 chân,phù </a:t>
            </a:r>
            <a:endParaRPr lang="vi-VN" sz="2400" smtClean="0">
              <a:latin typeface="+mj-lt"/>
            </a:endParaRPr>
          </a:p>
          <a:p>
            <a:pPr marL="342900" indent="-342900" algn="just">
              <a:lnSpc>
                <a:spcPts val="3500"/>
              </a:lnSpc>
            </a:pPr>
            <a:r>
              <a:rPr lang="vi-VN" sz="2400">
                <a:latin typeface="+mj-lt"/>
              </a:rPr>
              <a:t> </a:t>
            </a:r>
            <a:r>
              <a:rPr lang="vi-VN" sz="2400" smtClean="0">
                <a:latin typeface="+mj-lt"/>
              </a:rPr>
              <a:t>      </a:t>
            </a:r>
            <a:r>
              <a:rPr lang="vi-VN" sz="2400" smtClean="0">
                <a:latin typeface="+mj-lt"/>
              </a:rPr>
              <a:t>trước </a:t>
            </a:r>
            <a:r>
              <a:rPr lang="vi-VN" sz="2400" smtClean="0">
                <a:latin typeface="+mj-lt"/>
              </a:rPr>
              <a:t>xương chày quanh mắt cá.</a:t>
            </a:r>
            <a:endParaRPr lang="en-US" sz="2400" smtClean="0">
              <a:latin typeface="+mj-lt"/>
            </a:endParaRPr>
          </a:p>
          <a:p>
            <a:pPr marL="342900" indent="-342900" algn="just">
              <a:lnSpc>
                <a:spcPts val="3500"/>
              </a:lnSpc>
            </a:pPr>
            <a:endParaRPr lang="vi-VN" sz="2400" smtClean="0">
              <a:latin typeface="+mj-lt"/>
            </a:endParaRPr>
          </a:p>
          <a:p>
            <a:pPr algn="just">
              <a:lnSpc>
                <a:spcPts val="3500"/>
              </a:lnSpc>
              <a:buFont typeface="Wingdings" pitchFamily="2" charset="2"/>
              <a:buChar char="v"/>
            </a:pPr>
            <a:r>
              <a:rPr lang="en-US" sz="2400" b="1" i="1" smtClean="0">
                <a:solidFill>
                  <a:srgbClr val="C00000"/>
                </a:solidFill>
                <a:latin typeface="+mj-lt"/>
              </a:rPr>
              <a:t>   </a:t>
            </a:r>
            <a:r>
              <a:rPr lang="vi-VN" sz="2400" b="1" i="1" smtClean="0">
                <a:solidFill>
                  <a:srgbClr val="C00000"/>
                </a:solidFill>
                <a:latin typeface="+mj-lt"/>
              </a:rPr>
              <a:t>Đái ra máu đại thể</a:t>
            </a:r>
            <a:r>
              <a:rPr lang="vi-VN" sz="2400" i="1" smtClean="0">
                <a:solidFill>
                  <a:schemeClr val="accent5"/>
                </a:solidFill>
                <a:latin typeface="+mj-lt"/>
              </a:rPr>
              <a:t>: </a:t>
            </a:r>
          </a:p>
          <a:p>
            <a:pPr algn="just">
              <a:lnSpc>
                <a:spcPts val="3500"/>
              </a:lnSpc>
            </a:pPr>
            <a:r>
              <a:rPr lang="en-US" sz="2400">
                <a:latin typeface="+mj-lt"/>
              </a:rPr>
              <a:t> </a:t>
            </a:r>
            <a:r>
              <a:rPr lang="en-US" sz="2400" smtClean="0">
                <a:latin typeface="+mj-lt"/>
              </a:rPr>
              <a:t>   </a:t>
            </a:r>
            <a:r>
              <a:rPr lang="vi-VN" sz="2400" smtClean="0">
                <a:latin typeface="+mj-lt"/>
              </a:rPr>
              <a:t>-</a:t>
            </a:r>
            <a:r>
              <a:rPr lang="en-US" sz="2400" smtClean="0">
                <a:latin typeface="+mj-lt"/>
              </a:rPr>
              <a:t> </a:t>
            </a:r>
            <a:r>
              <a:rPr lang="en-US" sz="2400" smtClean="0">
                <a:latin typeface="Times New Roman" pitchFamily="18" charset="0"/>
                <a:cs typeface="Times New Roman" pitchFamily="18" charset="0"/>
              </a:rPr>
              <a:t>D</a:t>
            </a:r>
            <a:r>
              <a:rPr lang="vi-VN" sz="2400" smtClean="0">
                <a:latin typeface="+mj-lt"/>
              </a:rPr>
              <a:t>ấu hiệu quan trọng chẩn </a:t>
            </a:r>
            <a:r>
              <a:rPr lang="vi-VN" sz="2400" smtClean="0">
                <a:latin typeface="+mj-lt"/>
              </a:rPr>
              <a:t>đoán</a:t>
            </a:r>
          </a:p>
          <a:p>
            <a:pPr algn="just">
              <a:lnSpc>
                <a:spcPts val="3500"/>
              </a:lnSpc>
            </a:pPr>
            <a:r>
              <a:rPr lang="vi-VN" sz="2400">
                <a:latin typeface="+mj-lt"/>
              </a:rPr>
              <a:t> </a:t>
            </a:r>
            <a:r>
              <a:rPr lang="vi-VN" sz="2400" smtClean="0">
                <a:latin typeface="+mj-lt"/>
              </a:rPr>
              <a:t>     </a:t>
            </a:r>
            <a:r>
              <a:rPr lang="vi-VN" sz="2400" smtClean="0">
                <a:latin typeface="+mj-lt"/>
              </a:rPr>
              <a:t> </a:t>
            </a:r>
            <a:r>
              <a:rPr lang="vi-VN" sz="2400" smtClean="0">
                <a:latin typeface="+mj-lt"/>
              </a:rPr>
              <a:t>VCTC</a:t>
            </a:r>
          </a:p>
          <a:p>
            <a:pPr algn="just">
              <a:lnSpc>
                <a:spcPts val="3500"/>
              </a:lnSpc>
            </a:pPr>
            <a:r>
              <a:rPr lang="en-US" sz="2400">
                <a:latin typeface="+mj-lt"/>
              </a:rPr>
              <a:t> </a:t>
            </a:r>
            <a:r>
              <a:rPr lang="en-US" sz="2400" smtClean="0">
                <a:latin typeface="+mj-lt"/>
              </a:rPr>
              <a:t>   </a:t>
            </a:r>
            <a:r>
              <a:rPr lang="vi-VN" sz="2400" smtClean="0">
                <a:latin typeface="+mj-lt"/>
              </a:rPr>
              <a:t>- </a:t>
            </a:r>
            <a:r>
              <a:rPr lang="en-US" sz="2400" smtClean="0">
                <a:latin typeface="Times New Roman" pitchFamily="18" charset="0"/>
                <a:cs typeface="Times New Roman" pitchFamily="18" charset="0"/>
              </a:rPr>
              <a:t>Đ</a:t>
            </a:r>
            <a:r>
              <a:rPr lang="vi-VN" sz="2400" smtClean="0">
                <a:latin typeface="+mj-lt"/>
              </a:rPr>
              <a:t>ái ra máu toàn bãi, không đông</a:t>
            </a:r>
            <a:r>
              <a:rPr lang="vi-VN" sz="2400" smtClean="0">
                <a:latin typeface="+mj-lt"/>
              </a:rPr>
              <a:t>,</a:t>
            </a:r>
          </a:p>
          <a:p>
            <a:pPr algn="just">
              <a:lnSpc>
                <a:spcPts val="3500"/>
              </a:lnSpc>
            </a:pPr>
            <a:r>
              <a:rPr lang="vi-VN" sz="2400">
                <a:latin typeface="+mj-lt"/>
              </a:rPr>
              <a:t> </a:t>
            </a:r>
            <a:r>
              <a:rPr lang="vi-VN" sz="2400" smtClean="0">
                <a:latin typeface="+mj-lt"/>
              </a:rPr>
              <a:t>     </a:t>
            </a:r>
            <a:r>
              <a:rPr lang="vi-VN" sz="2400" smtClean="0">
                <a:latin typeface="+mj-lt"/>
              </a:rPr>
              <a:t> </a:t>
            </a:r>
            <a:r>
              <a:rPr lang="vi-VN" sz="2400" smtClean="0">
                <a:latin typeface="+mj-lt"/>
              </a:rPr>
              <a:t>không thường xuyên</a:t>
            </a:r>
          </a:p>
          <a:p>
            <a:pPr algn="just">
              <a:lnSpc>
                <a:spcPts val="3500"/>
              </a:lnSpc>
            </a:pPr>
            <a:r>
              <a:rPr lang="en-US" sz="2400">
                <a:latin typeface="+mj-lt"/>
              </a:rPr>
              <a:t> </a:t>
            </a:r>
            <a:r>
              <a:rPr lang="en-US" sz="2400" smtClean="0">
                <a:latin typeface="+mj-lt"/>
              </a:rPr>
              <a:t>   </a:t>
            </a:r>
            <a:r>
              <a:rPr lang="vi-VN" sz="2400" smtClean="0">
                <a:latin typeface="+mj-lt"/>
              </a:rPr>
              <a:t>- Xuất hiện trong tuần đầu nhưng </a:t>
            </a:r>
            <a:r>
              <a:rPr lang="vi-VN" sz="2400" smtClean="0">
                <a:latin typeface="+mj-lt"/>
              </a:rPr>
              <a:t>có</a:t>
            </a:r>
          </a:p>
          <a:p>
            <a:pPr algn="just">
              <a:lnSpc>
                <a:spcPts val="3500"/>
              </a:lnSpc>
            </a:pPr>
            <a:r>
              <a:rPr lang="vi-VN" sz="2400">
                <a:latin typeface="+mj-lt"/>
              </a:rPr>
              <a:t> </a:t>
            </a:r>
            <a:r>
              <a:rPr lang="vi-VN" sz="2400" smtClean="0">
                <a:latin typeface="+mj-lt"/>
              </a:rPr>
              <a:t>     </a:t>
            </a:r>
            <a:r>
              <a:rPr lang="vi-VN" sz="2400" smtClean="0">
                <a:latin typeface="+mj-lt"/>
              </a:rPr>
              <a:t> </a:t>
            </a:r>
            <a:r>
              <a:rPr lang="vi-VN" sz="2400" smtClean="0">
                <a:latin typeface="+mj-lt"/>
              </a:rPr>
              <a:t>thể trở lại sau 2-3 tuần.</a:t>
            </a:r>
          </a:p>
          <a:p>
            <a:pPr algn="just">
              <a:lnSpc>
                <a:spcPts val="3500"/>
              </a:lnSpc>
            </a:pPr>
            <a:endParaRPr lang="vi-VN" sz="2400">
              <a:latin typeface="+mj-lt"/>
            </a:endParaRPr>
          </a:p>
          <a:p>
            <a:pPr algn="just">
              <a:lnSpc>
                <a:spcPts val="3500"/>
              </a:lnSpc>
            </a:pPr>
            <a:endParaRPr lang="vi-VN" sz="2400" smtClean="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16550"/>
            <a:ext cx="3505200" cy="29268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581400"/>
            <a:ext cx="3429000" cy="2971800"/>
          </a:xfrm>
          <a:prstGeom prst="rect">
            <a:avLst/>
          </a:prstGeom>
        </p:spPr>
      </p:pic>
      <p:sp>
        <p:nvSpPr>
          <p:cNvPr id="6" name="Title 1"/>
          <p:cNvSpPr>
            <a:spLocks noGrp="1"/>
          </p:cNvSpPr>
          <p:nvPr>
            <p:ph type="title"/>
          </p:nvPr>
        </p:nvSpPr>
        <p:spPr>
          <a:xfrm>
            <a:off x="136480" y="68237"/>
            <a:ext cx="9144000" cy="678229"/>
          </a:xfrm>
        </p:spPr>
        <p:txBody>
          <a:bodyPr>
            <a:normAutofit/>
          </a:bodyPr>
          <a:lstStyle/>
          <a:p>
            <a:pPr algn="l"/>
            <a:r>
              <a:rPr lang="en-US" sz="2400" b="1" smtClean="0">
                <a:latin typeface="+mj-lt"/>
              </a:rPr>
              <a:t>    </a:t>
            </a:r>
            <a:r>
              <a:rPr lang="vi-VN" sz="2400" b="1" u="sng" smtClean="0">
                <a:latin typeface="+mj-lt"/>
              </a:rPr>
              <a:t>II. TRIỆU CHỨNG</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236381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5029199" cy="6878806"/>
          </a:xfrm>
          <a:prstGeom prst="rect">
            <a:avLst/>
          </a:prstGeom>
          <a:noFill/>
        </p:spPr>
        <p:txBody>
          <a:bodyPr wrap="square" rtlCol="0">
            <a:spAutoFit/>
          </a:bodyPr>
          <a:lstStyle/>
          <a:p>
            <a:pPr algn="just">
              <a:buFont typeface="Wingdings" pitchFamily="2" charset="2"/>
              <a:buChar char="v"/>
            </a:pPr>
            <a:r>
              <a:rPr lang="en-US" sz="2600" b="1" i="1">
                <a:solidFill>
                  <a:srgbClr val="C00000"/>
                </a:solidFill>
                <a:latin typeface="+mj-lt"/>
              </a:rPr>
              <a:t> </a:t>
            </a:r>
            <a:r>
              <a:rPr lang="en-US" sz="2600" b="1" i="1" smtClean="0">
                <a:solidFill>
                  <a:srgbClr val="C00000"/>
                </a:solidFill>
                <a:latin typeface="+mj-lt"/>
              </a:rPr>
              <a:t> </a:t>
            </a:r>
            <a:r>
              <a:rPr lang="vi-VN" sz="2600" b="1" i="1" smtClean="0">
                <a:solidFill>
                  <a:srgbClr val="C00000"/>
                </a:solidFill>
                <a:latin typeface="+mj-lt"/>
              </a:rPr>
              <a:t>Tăng HA</a:t>
            </a:r>
            <a:r>
              <a:rPr lang="vi-VN" sz="2600" b="1" smtClean="0">
                <a:solidFill>
                  <a:srgbClr val="C00000"/>
                </a:solidFill>
                <a:latin typeface="+mj-lt"/>
              </a:rPr>
              <a:t>: </a:t>
            </a:r>
            <a:endParaRPr lang="en-US" sz="2600" b="1">
              <a:solidFill>
                <a:srgbClr val="C00000"/>
              </a:solidFill>
              <a:latin typeface="+mj-lt"/>
            </a:endParaRPr>
          </a:p>
          <a:p>
            <a:pPr algn="just">
              <a:lnSpc>
                <a:spcPts val="3500"/>
              </a:lnSpc>
            </a:pPr>
            <a:r>
              <a:rPr lang="en-US" sz="2600" b="1" smtClean="0">
                <a:solidFill>
                  <a:srgbClr val="C00000"/>
                </a:solidFill>
                <a:latin typeface="+mj-lt"/>
                <a:cs typeface="Times New Roman" pitchFamily="18" charset="0"/>
              </a:rPr>
              <a:t>    </a:t>
            </a:r>
            <a:r>
              <a:rPr lang="en-US" sz="2600" smtClean="0">
                <a:latin typeface="Times New Roman" pitchFamily="18" charset="0"/>
                <a:cs typeface="Times New Roman" pitchFamily="18" charset="0"/>
              </a:rPr>
              <a:t>D</a:t>
            </a:r>
            <a:r>
              <a:rPr lang="vi-VN" sz="2300" smtClean="0">
                <a:latin typeface="+mj-lt"/>
              </a:rPr>
              <a:t>ấu hiệu gián tiếp trong viêm, phù, xuất tiết, tăng sinh tb trong cầu thận do tiết renin, hoạt hóa co mạch</a:t>
            </a:r>
            <a:r>
              <a:rPr lang="vi-VN" sz="2300" smtClean="0">
                <a:latin typeface="+mj-lt"/>
                <a:sym typeface="Wingdings" panose="05000000000000000000" pitchFamily="2" charset="2"/>
              </a:rPr>
              <a:t> tăng HA.</a:t>
            </a:r>
          </a:p>
          <a:p>
            <a:pPr algn="just"/>
            <a:endParaRPr lang="vi-VN" sz="1050" smtClean="0">
              <a:latin typeface="+mj-lt"/>
              <a:sym typeface="Wingdings" panose="05000000000000000000" pitchFamily="2" charset="2"/>
            </a:endParaRPr>
          </a:p>
          <a:p>
            <a:pPr algn="just">
              <a:buFont typeface="Wingdings" pitchFamily="2" charset="2"/>
              <a:buChar char="v"/>
            </a:pPr>
            <a:r>
              <a:rPr lang="en-US" sz="2600" b="1" i="1">
                <a:solidFill>
                  <a:srgbClr val="C00000"/>
                </a:solidFill>
                <a:latin typeface="+mj-lt"/>
                <a:sym typeface="Wingdings" panose="05000000000000000000" pitchFamily="2" charset="2"/>
              </a:rPr>
              <a:t> </a:t>
            </a:r>
            <a:r>
              <a:rPr lang="en-US" sz="2600" b="1" i="1" smtClean="0">
                <a:solidFill>
                  <a:srgbClr val="C00000"/>
                </a:solidFill>
                <a:latin typeface="+mj-lt"/>
                <a:sym typeface="Wingdings" panose="05000000000000000000" pitchFamily="2" charset="2"/>
              </a:rPr>
              <a:t> </a:t>
            </a:r>
            <a:r>
              <a:rPr lang="vi-VN" sz="2600" b="1" i="1" smtClean="0">
                <a:solidFill>
                  <a:srgbClr val="C00000"/>
                </a:solidFill>
                <a:latin typeface="+mj-lt"/>
                <a:sym typeface="Wingdings" panose="05000000000000000000" pitchFamily="2" charset="2"/>
              </a:rPr>
              <a:t>Suy tim</a:t>
            </a:r>
            <a:r>
              <a:rPr lang="vi-VN" sz="2600" b="1" smtClean="0">
                <a:solidFill>
                  <a:srgbClr val="C00000"/>
                </a:solidFill>
                <a:latin typeface="+mj-lt"/>
                <a:sym typeface="Wingdings" panose="05000000000000000000" pitchFamily="2" charset="2"/>
              </a:rPr>
              <a:t>: </a:t>
            </a:r>
            <a:endParaRPr lang="en-US" sz="2600" b="1">
              <a:solidFill>
                <a:srgbClr val="C00000"/>
              </a:solidFill>
              <a:latin typeface="+mj-lt"/>
              <a:sym typeface="Wingdings" panose="05000000000000000000" pitchFamily="2" charset="2"/>
            </a:endParaRPr>
          </a:p>
          <a:p>
            <a:pPr algn="just"/>
            <a:r>
              <a:rPr lang="en-US" sz="2300" smtClean="0">
                <a:latin typeface="+mj-lt"/>
                <a:sym typeface="Wingdings" panose="05000000000000000000" pitchFamily="2" charset="2"/>
              </a:rPr>
              <a:t>  </a:t>
            </a:r>
            <a:r>
              <a:rPr lang="vi-VN" sz="2300" smtClean="0">
                <a:latin typeface="+mj-lt"/>
                <a:sym typeface="Wingdings" panose="05000000000000000000" pitchFamily="2" charset="2"/>
              </a:rPr>
              <a:t>- </a:t>
            </a:r>
            <a:r>
              <a:rPr lang="en-US" sz="2300" smtClean="0">
                <a:latin typeface="Times New Roman" pitchFamily="18" charset="0"/>
                <a:cs typeface="Times New Roman" pitchFamily="18" charset="0"/>
                <a:sym typeface="Wingdings" panose="05000000000000000000" pitchFamily="2" charset="2"/>
              </a:rPr>
              <a:t>T</a:t>
            </a:r>
            <a:r>
              <a:rPr lang="vi-VN" sz="2300" smtClean="0">
                <a:latin typeface="+mj-lt"/>
                <a:sym typeface="Wingdings" panose="05000000000000000000" pitchFamily="2" charset="2"/>
              </a:rPr>
              <a:t>hường kèm với THA kịch phát</a:t>
            </a:r>
          </a:p>
          <a:p>
            <a:pPr algn="just"/>
            <a:r>
              <a:rPr lang="en-US" sz="2300" smtClean="0">
                <a:latin typeface="+mj-lt"/>
                <a:sym typeface="Wingdings" panose="05000000000000000000" pitchFamily="2" charset="2"/>
              </a:rPr>
              <a:t>  </a:t>
            </a:r>
            <a:r>
              <a:rPr lang="vi-VN" sz="2300" smtClean="0">
                <a:latin typeface="+mj-lt"/>
                <a:sym typeface="Wingdings" panose="05000000000000000000" pitchFamily="2" charset="2"/>
              </a:rPr>
              <a:t>- </a:t>
            </a:r>
            <a:r>
              <a:rPr lang="en-US" sz="2300" smtClean="0">
                <a:latin typeface="Times New Roman" pitchFamily="18" charset="0"/>
                <a:cs typeface="Times New Roman" pitchFamily="18" charset="0"/>
                <a:sym typeface="Wingdings" panose="05000000000000000000" pitchFamily="2" charset="2"/>
              </a:rPr>
              <a:t>S</a:t>
            </a:r>
            <a:r>
              <a:rPr lang="vi-VN" sz="2300" smtClean="0">
                <a:latin typeface="+mj-lt"/>
                <a:sym typeface="Wingdings" panose="05000000000000000000" pitchFamily="2" charset="2"/>
              </a:rPr>
              <a:t>uy tim cấp: khó thở, không nằm được, phù phổi, toát mồ hôi, thở nhanh, ho, khạc ra bọt màu hồng. Nếu không cấp cứu kịp thời tử vong.</a:t>
            </a:r>
            <a:endParaRPr lang="en-US" sz="2300">
              <a:latin typeface="+mj-lt"/>
              <a:sym typeface="Wingdings" panose="05000000000000000000" pitchFamily="2" charset="2"/>
            </a:endParaRPr>
          </a:p>
          <a:p>
            <a:pPr algn="just"/>
            <a:endParaRPr lang="vi-VN" sz="1050" smtClean="0">
              <a:latin typeface="+mj-lt"/>
              <a:sym typeface="Wingdings" panose="05000000000000000000" pitchFamily="2" charset="2"/>
            </a:endParaRPr>
          </a:p>
          <a:p>
            <a:pPr algn="just">
              <a:buFont typeface="Wingdings" pitchFamily="2" charset="2"/>
              <a:buChar char="v"/>
            </a:pPr>
            <a:r>
              <a:rPr lang="en-US" sz="2600" b="1" i="1">
                <a:solidFill>
                  <a:srgbClr val="C00000"/>
                </a:solidFill>
                <a:latin typeface="+mj-lt"/>
              </a:rPr>
              <a:t> </a:t>
            </a:r>
            <a:r>
              <a:rPr lang="en-US" sz="2600" b="1" i="1" smtClean="0">
                <a:solidFill>
                  <a:srgbClr val="C00000"/>
                </a:solidFill>
                <a:latin typeface="+mj-lt"/>
              </a:rPr>
              <a:t> </a:t>
            </a:r>
            <a:r>
              <a:rPr lang="vi-VN" sz="2600" b="1" i="1" smtClean="0">
                <a:solidFill>
                  <a:srgbClr val="C00000"/>
                </a:solidFill>
                <a:latin typeface="+mj-lt"/>
              </a:rPr>
              <a:t>Đái ít( thiểu niệu, vô niệu)</a:t>
            </a:r>
          </a:p>
          <a:p>
            <a:pPr algn="just"/>
            <a:endParaRPr lang="vi-VN" sz="1050" i="1" smtClean="0">
              <a:solidFill>
                <a:schemeClr val="accent5"/>
              </a:solidFill>
              <a:latin typeface="+mj-lt"/>
            </a:endParaRPr>
          </a:p>
          <a:p>
            <a:pPr algn="just">
              <a:buFont typeface="Wingdings" pitchFamily="2" charset="2"/>
              <a:buChar char="v"/>
            </a:pPr>
            <a:r>
              <a:rPr lang="en-US" sz="2600" b="1" i="1">
                <a:solidFill>
                  <a:srgbClr val="C00000"/>
                </a:solidFill>
                <a:latin typeface="+mj-lt"/>
              </a:rPr>
              <a:t> </a:t>
            </a:r>
            <a:r>
              <a:rPr lang="en-US" sz="2600" b="1" i="1" smtClean="0">
                <a:solidFill>
                  <a:srgbClr val="C00000"/>
                </a:solidFill>
                <a:latin typeface="+mj-lt"/>
              </a:rPr>
              <a:t> </a:t>
            </a:r>
            <a:r>
              <a:rPr lang="vi-VN" sz="2600" b="1" i="1" smtClean="0">
                <a:solidFill>
                  <a:srgbClr val="C00000"/>
                </a:solidFill>
                <a:latin typeface="+mj-lt"/>
              </a:rPr>
              <a:t>Một số triệu chứng khác:</a:t>
            </a:r>
          </a:p>
          <a:p>
            <a:pPr algn="just">
              <a:lnSpc>
                <a:spcPts val="3200"/>
              </a:lnSpc>
            </a:pPr>
            <a:r>
              <a:rPr lang="en-US" sz="2300" smtClean="0">
                <a:latin typeface="+mj-lt"/>
              </a:rPr>
              <a:t>  </a:t>
            </a:r>
            <a:r>
              <a:rPr lang="vi-VN" sz="2300" smtClean="0">
                <a:latin typeface="+mj-lt"/>
              </a:rPr>
              <a:t>- </a:t>
            </a:r>
            <a:r>
              <a:rPr lang="en-US" sz="2300">
                <a:latin typeface="Times New Roman" pitchFamily="18" charset="0"/>
                <a:cs typeface="Times New Roman" pitchFamily="18" charset="0"/>
              </a:rPr>
              <a:t>S</a:t>
            </a:r>
            <a:r>
              <a:rPr lang="vi-VN" sz="2300" smtClean="0">
                <a:latin typeface="+mj-lt"/>
              </a:rPr>
              <a:t>ốt nhẹ, đau bụng</a:t>
            </a:r>
          </a:p>
          <a:p>
            <a:pPr algn="just">
              <a:lnSpc>
                <a:spcPts val="3200"/>
              </a:lnSpc>
            </a:pPr>
            <a:r>
              <a:rPr lang="en-US" sz="2300" smtClean="0">
                <a:latin typeface="+mj-lt"/>
              </a:rPr>
              <a:t>  </a:t>
            </a:r>
            <a:r>
              <a:rPr lang="vi-VN" sz="2300" smtClean="0">
                <a:latin typeface="+mj-lt"/>
              </a:rPr>
              <a:t>- </a:t>
            </a:r>
            <a:r>
              <a:rPr lang="en-US" sz="2300">
                <a:latin typeface="Times New Roman" pitchFamily="18" charset="0"/>
                <a:cs typeface="Times New Roman" pitchFamily="18" charset="0"/>
              </a:rPr>
              <a:t>B</a:t>
            </a:r>
            <a:r>
              <a:rPr lang="vi-VN" sz="2300" smtClean="0">
                <a:latin typeface="+mj-lt"/>
              </a:rPr>
              <a:t>uồn nôn, đi lỏng, đau tức vùng thận</a:t>
            </a:r>
            <a:r>
              <a:rPr lang="vi-VN" sz="2300" smtClean="0">
                <a:latin typeface="+mj-lt"/>
              </a:rPr>
              <a:t>,</a:t>
            </a:r>
          </a:p>
          <a:p>
            <a:pPr algn="just">
              <a:lnSpc>
                <a:spcPts val="3200"/>
              </a:lnSpc>
            </a:pPr>
            <a:r>
              <a:rPr lang="vi-VN" sz="2300">
                <a:latin typeface="+mj-lt"/>
              </a:rPr>
              <a:t> </a:t>
            </a:r>
            <a:r>
              <a:rPr lang="vi-VN" sz="2300" smtClean="0">
                <a:latin typeface="+mj-lt"/>
              </a:rPr>
              <a:t>   </a:t>
            </a:r>
            <a:r>
              <a:rPr lang="vi-VN" sz="2300" smtClean="0">
                <a:latin typeface="+mj-lt"/>
              </a:rPr>
              <a:t>có </a:t>
            </a:r>
            <a:r>
              <a:rPr lang="vi-VN" sz="2300" smtClean="0">
                <a:latin typeface="+mj-lt"/>
              </a:rPr>
              <a:t>thể có cơn đau quặn thân.</a:t>
            </a:r>
          </a:p>
          <a:p>
            <a:pPr algn="just"/>
            <a:endParaRPr lang="vi-VN" sz="2300" smtClean="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429000"/>
            <a:ext cx="3200400" cy="320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28600"/>
            <a:ext cx="3200400" cy="3005639"/>
          </a:xfrm>
          <a:prstGeom prst="rect">
            <a:avLst/>
          </a:prstGeom>
        </p:spPr>
      </p:pic>
    </p:spTree>
    <p:extLst>
      <p:ext uri="{BB962C8B-B14F-4D97-AF65-F5344CB8AC3E}">
        <p14:creationId xmlns:p14="http://schemas.microsoft.com/office/powerpoint/2010/main" val="1568863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604" y="0"/>
            <a:ext cx="5265796" cy="7571303"/>
          </a:xfrm>
          <a:prstGeom prst="rect">
            <a:avLst/>
          </a:prstGeom>
          <a:noFill/>
        </p:spPr>
        <p:txBody>
          <a:bodyPr wrap="square" rtlCol="0">
            <a:spAutoFit/>
          </a:bodyPr>
          <a:lstStyle/>
          <a:p>
            <a:r>
              <a:rPr lang="en-US" sz="2600" b="1" i="1">
                <a:latin typeface="Times New Roman" pitchFamily="18" charset="0"/>
                <a:cs typeface="Times New Roman" pitchFamily="18" charset="0"/>
              </a:rPr>
              <a:t>2</a:t>
            </a:r>
            <a:r>
              <a:rPr lang="vi-VN" sz="2600" b="1" i="1" smtClean="0">
                <a:latin typeface="Times New Roman" pitchFamily="18" charset="0"/>
                <a:cs typeface="Times New Roman" pitchFamily="18" charset="0"/>
              </a:rPr>
              <a:t>. Xét nghiệm cận lâm sàng: </a:t>
            </a:r>
          </a:p>
          <a:p>
            <a:pPr marL="285750" indent="-285750">
              <a:buFont typeface="Wingdings" pitchFamily="2" charset="2"/>
              <a:buChar char="v"/>
            </a:pPr>
            <a:r>
              <a:rPr lang="en-US" sz="2300" i="1" smtClean="0">
                <a:latin typeface="Times New Roman" pitchFamily="18" charset="0"/>
                <a:cs typeface="Times New Roman" pitchFamily="18" charset="0"/>
              </a:rPr>
              <a:t>  </a:t>
            </a:r>
            <a:r>
              <a:rPr lang="en-US" sz="2300" b="1" i="1">
                <a:solidFill>
                  <a:srgbClr val="C00000"/>
                </a:solidFill>
                <a:latin typeface="Times New Roman" pitchFamily="18" charset="0"/>
                <a:cs typeface="Times New Roman" pitchFamily="18" charset="0"/>
              </a:rPr>
              <a:t>N</a:t>
            </a:r>
            <a:r>
              <a:rPr lang="vi-VN" sz="2300" b="1" i="1" smtClean="0">
                <a:solidFill>
                  <a:srgbClr val="C00000"/>
                </a:solidFill>
                <a:latin typeface="Times New Roman" pitchFamily="18" charset="0"/>
                <a:cs typeface="Times New Roman" pitchFamily="18" charset="0"/>
              </a:rPr>
              <a:t>ước tiểu</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C</a:t>
            </a:r>
            <a:r>
              <a:rPr lang="vi-VN" sz="2300" smtClean="0">
                <a:latin typeface="Times New Roman" pitchFamily="18" charset="0"/>
                <a:cs typeface="Times New Roman" pitchFamily="18" charset="0"/>
              </a:rPr>
              <a:t>ó HC, BC, trụ HC, trụ BC, trụ trong</a:t>
            </a:r>
            <a:r>
              <a:rPr lang="vi-VN" sz="2300" smtClean="0">
                <a:latin typeface="Times New Roman" pitchFamily="18" charset="0"/>
                <a:cs typeface="Times New Roman" pitchFamily="18" charset="0"/>
              </a:rPr>
              <a:t>,</a:t>
            </a:r>
          </a:p>
          <a:p>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trụ sáp.</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Tỷ trọng nước tiểu &gt; 1,020 	</a:t>
            </a:r>
            <a:endParaRPr lang="en-US" sz="2300" smtClean="0">
              <a:latin typeface="Times New Roman" pitchFamily="18" charset="0"/>
              <a:cs typeface="Times New Roman" pitchFamily="18" charset="0"/>
            </a:endParaRP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Protein niệu 0,5-2g/24h. thời gian </a:t>
            </a:r>
            <a:r>
              <a:rPr lang="vi-VN" sz="2300" smtClean="0">
                <a:latin typeface="Times New Roman" pitchFamily="18" charset="0"/>
                <a:cs typeface="Times New Roman" pitchFamily="18" charset="0"/>
              </a:rPr>
              <a:t>tồn</a:t>
            </a:r>
          </a:p>
          <a:p>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tại </a:t>
            </a:r>
            <a:r>
              <a:rPr lang="vi-VN" sz="2300" smtClean="0">
                <a:latin typeface="Times New Roman" pitchFamily="18" charset="0"/>
                <a:cs typeface="Times New Roman" pitchFamily="18" charset="0"/>
              </a:rPr>
              <a:t>có ý nghĩa tiên lượng bệnh.</a:t>
            </a:r>
          </a:p>
          <a:p>
            <a:pPr marL="342900" indent="-342900">
              <a:buFont typeface="Wingdings" pitchFamily="2" charset="2"/>
              <a:buChar char="v"/>
            </a:pPr>
            <a:r>
              <a:rPr lang="en-US" sz="2300" i="1" smtClean="0">
                <a:solidFill>
                  <a:srgbClr val="C00000"/>
                </a:solidFill>
                <a:latin typeface="Times New Roman" pitchFamily="18" charset="0"/>
                <a:cs typeface="Times New Roman" pitchFamily="18" charset="0"/>
              </a:rPr>
              <a:t>  </a:t>
            </a:r>
            <a:r>
              <a:rPr lang="vi-VN" sz="2300" b="1" i="1" smtClean="0">
                <a:solidFill>
                  <a:srgbClr val="C00000"/>
                </a:solidFill>
                <a:latin typeface="Times New Roman" pitchFamily="18" charset="0"/>
                <a:cs typeface="Times New Roman" pitchFamily="18" charset="0"/>
              </a:rPr>
              <a:t>Máu</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Protein máu giảm &lt; 55g/l </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Albumin máu giảm &lt; 30g/l </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Ure và Creatinin máu tăng</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Tốc độ máu lắng (ESR) thường là </a:t>
            </a:r>
            <a:endParaRPr lang="vi-VN" sz="2300" smtClean="0">
              <a:latin typeface="Times New Roman" pitchFamily="18" charset="0"/>
              <a:cs typeface="Times New Roman" pitchFamily="18" charset="0"/>
            </a:endParaRPr>
          </a:p>
          <a:p>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tăng </a:t>
            </a:r>
            <a:r>
              <a:rPr lang="vi-VN" sz="2300" smtClean="0">
                <a:latin typeface="Times New Roman" pitchFamily="18" charset="0"/>
                <a:cs typeface="Times New Roman" pitchFamily="18" charset="0"/>
              </a:rPr>
              <a:t>lên. </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BC tăng, HC giảm, HST giảm , </a:t>
            </a:r>
            <a:endParaRPr lang="vi-VN" sz="2300" smtClean="0">
              <a:latin typeface="Times New Roman" pitchFamily="18" charset="0"/>
              <a:cs typeface="Times New Roman" pitchFamily="18" charset="0"/>
            </a:endParaRPr>
          </a:p>
          <a:p>
            <a:r>
              <a:rPr lang="vi-VN" sz="230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Hb </a:t>
            </a:r>
            <a:r>
              <a:rPr lang="vi-VN" sz="2300" smtClean="0">
                <a:latin typeface="Times New Roman" pitchFamily="18" charset="0"/>
                <a:cs typeface="Times New Roman" pitchFamily="18" charset="0"/>
              </a:rPr>
              <a:t>tăng </a:t>
            </a: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a:t>
            </a:r>
            <a:r>
              <a:rPr lang="vi-VN" sz="2300" i="1" smtClean="0">
                <a:latin typeface="Times New Roman" pitchFamily="18" charset="0"/>
                <a:cs typeface="Times New Roman" pitchFamily="18" charset="0"/>
              </a:rPr>
              <a:t>Kháng thể kháng liên cầu ASLO </a:t>
            </a:r>
            <a:endParaRPr lang="vi-VN" sz="2300" i="1" smtClean="0">
              <a:latin typeface="Times New Roman" pitchFamily="18" charset="0"/>
              <a:cs typeface="Times New Roman" pitchFamily="18" charset="0"/>
            </a:endParaRPr>
          </a:p>
          <a:p>
            <a:r>
              <a:rPr lang="vi-VN" sz="2300" i="1">
                <a:latin typeface="Times New Roman" pitchFamily="18" charset="0"/>
                <a:cs typeface="Times New Roman" pitchFamily="18" charset="0"/>
              </a:rPr>
              <a:t> </a:t>
            </a:r>
            <a:r>
              <a:rPr lang="vi-VN" sz="2300" i="1" smtClean="0">
                <a:latin typeface="Times New Roman" pitchFamily="18" charset="0"/>
                <a:cs typeface="Times New Roman" pitchFamily="18" charset="0"/>
              </a:rPr>
              <a:t>      </a:t>
            </a:r>
            <a:r>
              <a:rPr lang="vi-VN" sz="2300" i="1" smtClean="0">
                <a:latin typeface="Times New Roman" pitchFamily="18" charset="0"/>
                <a:cs typeface="Times New Roman" pitchFamily="18" charset="0"/>
              </a:rPr>
              <a:t>(</a:t>
            </a:r>
            <a:r>
              <a:rPr lang="vi-VN" sz="2300" i="1" smtClean="0">
                <a:latin typeface="Times New Roman" pitchFamily="18" charset="0"/>
                <a:cs typeface="Times New Roman" pitchFamily="18" charset="0"/>
              </a:rPr>
              <a:t>Antistreptolysin O) tăng lên trong </a:t>
            </a:r>
            <a:endParaRPr lang="vi-VN" sz="2300" i="1" smtClean="0">
              <a:latin typeface="Times New Roman" pitchFamily="18" charset="0"/>
              <a:cs typeface="Times New Roman" pitchFamily="18" charset="0"/>
            </a:endParaRPr>
          </a:p>
          <a:p>
            <a:r>
              <a:rPr lang="vi-VN" sz="2300" i="1">
                <a:latin typeface="Times New Roman" pitchFamily="18" charset="0"/>
                <a:cs typeface="Times New Roman" pitchFamily="18" charset="0"/>
              </a:rPr>
              <a:t> </a:t>
            </a:r>
            <a:r>
              <a:rPr lang="vi-VN" sz="2300" i="1" smtClean="0">
                <a:latin typeface="Times New Roman" pitchFamily="18" charset="0"/>
                <a:cs typeface="Times New Roman" pitchFamily="18" charset="0"/>
              </a:rPr>
              <a:t>      </a:t>
            </a:r>
            <a:r>
              <a:rPr lang="vi-VN" sz="2300" i="1" smtClean="0">
                <a:latin typeface="Times New Roman" pitchFamily="18" charset="0"/>
                <a:cs typeface="Times New Roman" pitchFamily="18" charset="0"/>
              </a:rPr>
              <a:t>60-80</a:t>
            </a:r>
            <a:r>
              <a:rPr lang="vi-VN" sz="2300" i="1" smtClean="0">
                <a:latin typeface="Times New Roman" pitchFamily="18" charset="0"/>
                <a:cs typeface="Times New Roman" pitchFamily="18" charset="0"/>
              </a:rPr>
              <a:t>% bệnh nhân</a:t>
            </a:r>
            <a:r>
              <a:rPr lang="vi-VN" sz="2300">
                <a:latin typeface="Times New Roman" pitchFamily="18" charset="0"/>
                <a:cs typeface="Times New Roman" pitchFamily="18" charset="0"/>
              </a:rPr>
              <a:t>	</a:t>
            </a:r>
            <a:endParaRPr lang="vi-VN" sz="2300" smtClean="0">
              <a:latin typeface="Times New Roman" pitchFamily="18" charset="0"/>
              <a:cs typeface="Times New Roman" pitchFamily="18" charset="0"/>
            </a:endParaRPr>
          </a:p>
          <a:p>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    </a:t>
            </a:r>
            <a:r>
              <a:rPr lang="vi-VN" sz="2300" smtClean="0">
                <a:latin typeface="Times New Roman" pitchFamily="18" charset="0"/>
                <a:cs typeface="Times New Roman" pitchFamily="18" charset="0"/>
              </a:rPr>
              <a:t>+ Bổ thể giảm (đặc biệt là C3) </a:t>
            </a:r>
          </a:p>
          <a:p>
            <a:endParaRPr lang="vi-VN" sz="2300" smtClean="0">
              <a:latin typeface="Times New Roman" pitchFamily="18" charset="0"/>
              <a:cs typeface="Times New Roman" pitchFamily="18" charset="0"/>
            </a:endParaRPr>
          </a:p>
          <a:p>
            <a:r>
              <a:rPr lang="vi-VN" sz="2300">
                <a:latin typeface="Times New Roman" pitchFamily="18" charset="0"/>
                <a:cs typeface="Times New Roman" pitchFamily="18" charset="0"/>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107" y="228603"/>
            <a:ext cx="3286293" cy="29211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825" y="3362826"/>
            <a:ext cx="3266575" cy="3266574"/>
          </a:xfrm>
          <a:prstGeom prst="rect">
            <a:avLst/>
          </a:prstGeom>
        </p:spPr>
      </p:pic>
    </p:spTree>
    <p:extLst>
      <p:ext uri="{BB962C8B-B14F-4D97-AF65-F5344CB8AC3E}">
        <p14:creationId xmlns:p14="http://schemas.microsoft.com/office/powerpoint/2010/main" val="2465988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52400"/>
            <a:ext cx="3886200" cy="25707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595" y="3276600"/>
            <a:ext cx="1431005" cy="3048000"/>
          </a:xfrm>
          <a:prstGeom prst="rect">
            <a:avLst/>
          </a:prstGeom>
        </p:spPr>
      </p:pic>
      <p:sp>
        <p:nvSpPr>
          <p:cNvPr id="7" name="Title 1"/>
          <p:cNvSpPr>
            <a:spLocks noGrp="1"/>
          </p:cNvSpPr>
          <p:nvPr>
            <p:ph type="title"/>
          </p:nvPr>
        </p:nvSpPr>
        <p:spPr>
          <a:xfrm>
            <a:off x="533400" y="68237"/>
            <a:ext cx="8747080" cy="678229"/>
          </a:xfrm>
        </p:spPr>
        <p:txBody>
          <a:bodyPr>
            <a:normAutofit/>
          </a:bodyPr>
          <a:lstStyle/>
          <a:p>
            <a:pPr algn="l"/>
            <a:r>
              <a:rPr lang="en-US" sz="2400" b="1" u="sng" smtClean="0">
                <a:latin typeface="Times New Roman" pitchFamily="18" charset="0"/>
                <a:cs typeface="Times New Roman" pitchFamily="18" charset="0"/>
              </a:rPr>
              <a:t>III. ĐIỀU TRỊ</a:t>
            </a:r>
            <a:endParaRPr lang="en-US" sz="2400" b="1" u="sng" dirty="0">
              <a:latin typeface="Times New Roman" pitchFamily="18" charset="0"/>
              <a:cs typeface="Times New Roman" pitchFamily="18" charset="0"/>
            </a:endParaRPr>
          </a:p>
        </p:txBody>
      </p:sp>
      <p:sp>
        <p:nvSpPr>
          <p:cNvPr id="8" name="Rectangle 7"/>
          <p:cNvSpPr/>
          <p:nvPr/>
        </p:nvSpPr>
        <p:spPr>
          <a:xfrm>
            <a:off x="6248400" y="2819400"/>
            <a:ext cx="1981200" cy="381000"/>
          </a:xfrm>
          <a:prstGeom prst="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itchFamily="18" charset="0"/>
                <a:cs typeface="Times New Roman" pitchFamily="18" charset="0"/>
              </a:rPr>
              <a:t>216 vnd/viên</a:t>
            </a:r>
            <a:endParaRPr lang="en-US">
              <a:solidFill>
                <a:schemeClr val="tx1"/>
              </a:solidFill>
              <a:latin typeface="Times New Roman" pitchFamily="18" charset="0"/>
              <a:cs typeface="Times New Roman" pitchFamily="18" charset="0"/>
            </a:endParaRPr>
          </a:p>
        </p:txBody>
      </p:sp>
      <p:sp>
        <p:nvSpPr>
          <p:cNvPr id="9" name="Rectangle 8"/>
          <p:cNvSpPr/>
          <p:nvPr/>
        </p:nvSpPr>
        <p:spPr>
          <a:xfrm>
            <a:off x="6248400" y="6400800"/>
            <a:ext cx="1981200" cy="381000"/>
          </a:xfrm>
          <a:prstGeom prst="rect">
            <a:avLst/>
          </a:prstGeom>
          <a:solidFill>
            <a:schemeClr val="bg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Times New Roman" pitchFamily="18" charset="0"/>
                <a:cs typeface="Times New Roman" pitchFamily="18" charset="0"/>
              </a:rPr>
              <a:t>27.510 vnd/ chai</a:t>
            </a:r>
            <a:endParaRPr lang="en-US">
              <a:solidFill>
                <a:schemeClr val="tx1"/>
              </a:solidFill>
              <a:latin typeface="Times New Roman" pitchFamily="18" charset="0"/>
              <a:cs typeface="Times New Roman" pitchFamily="18" charset="0"/>
            </a:endParaRPr>
          </a:p>
        </p:txBody>
      </p:sp>
      <p:sp>
        <p:nvSpPr>
          <p:cNvPr id="10" name="TextBox 9"/>
          <p:cNvSpPr txBox="1"/>
          <p:nvPr/>
        </p:nvSpPr>
        <p:spPr>
          <a:xfrm>
            <a:off x="216572" y="0"/>
            <a:ext cx="5727028" cy="7540526"/>
          </a:xfrm>
          <a:prstGeom prst="rect">
            <a:avLst/>
          </a:prstGeom>
          <a:noFill/>
        </p:spPr>
        <p:txBody>
          <a:bodyPr wrap="square" rtlCol="0">
            <a:spAutoFit/>
          </a:bodyPr>
          <a:lstStyle/>
          <a:p>
            <a:pPr>
              <a:lnSpc>
                <a:spcPct val="200000"/>
              </a:lnSpc>
            </a:pPr>
            <a:endParaRPr lang="vi-VN" sz="2400" smtClean="0">
              <a:solidFill>
                <a:schemeClr val="accent5"/>
              </a:solidFill>
              <a:latin typeface="+mj-lt"/>
            </a:endParaRPr>
          </a:p>
          <a:p>
            <a:pPr marL="342900" indent="-342900">
              <a:lnSpc>
                <a:spcPct val="200000"/>
              </a:lnSpc>
              <a:buAutoNum type="arabicPeriod"/>
            </a:pPr>
            <a:r>
              <a:rPr lang="vi-VN" sz="2600" b="1" i="1" smtClean="0">
                <a:latin typeface="+mj-lt"/>
              </a:rPr>
              <a:t>Điều trị bằng thuốc</a:t>
            </a:r>
          </a:p>
          <a:p>
            <a:pPr fontAlgn="base">
              <a:lnSpc>
                <a:spcPct val="200000"/>
              </a:lnSpc>
              <a:buFont typeface="Wingdings" pitchFamily="2" charset="2"/>
              <a:buChar char="v"/>
            </a:pPr>
            <a:r>
              <a:rPr lang="en-US" sz="2400" b="1" i="1">
                <a:solidFill>
                  <a:srgbClr val="C00000"/>
                </a:solidFill>
                <a:latin typeface="+mj-lt"/>
              </a:rPr>
              <a:t> </a:t>
            </a:r>
            <a:r>
              <a:rPr lang="en-US" sz="2400" b="1" i="1" smtClean="0">
                <a:solidFill>
                  <a:srgbClr val="C00000"/>
                </a:solidFill>
                <a:latin typeface="+mj-lt"/>
              </a:rPr>
              <a:t> </a:t>
            </a:r>
            <a:r>
              <a:rPr lang="vi-VN" sz="2400" b="1" i="1" smtClean="0">
                <a:solidFill>
                  <a:srgbClr val="C00000"/>
                </a:solidFill>
                <a:latin typeface="+mj-lt"/>
              </a:rPr>
              <a:t>Thuốc </a:t>
            </a:r>
            <a:r>
              <a:rPr lang="vi-VN" sz="2400" b="1" i="1">
                <a:solidFill>
                  <a:srgbClr val="C00000"/>
                </a:solidFill>
                <a:latin typeface="+mj-lt"/>
              </a:rPr>
              <a:t>lợi tiểu</a:t>
            </a:r>
          </a:p>
          <a:p>
            <a:pPr fontAlgn="base">
              <a:lnSpc>
                <a:spcPct val="200000"/>
              </a:lnSpc>
            </a:pPr>
            <a:r>
              <a:rPr lang="en-US" sz="2400" smtClean="0">
                <a:latin typeface="+mj-lt"/>
              </a:rPr>
              <a:t>    </a:t>
            </a:r>
            <a:r>
              <a:rPr lang="vi-VN" sz="2400" smtClean="0">
                <a:latin typeface="+mj-lt"/>
              </a:rPr>
              <a:t>-</a:t>
            </a:r>
            <a:r>
              <a:rPr lang="en-US" sz="2400" smtClean="0">
                <a:latin typeface="+mj-lt"/>
              </a:rPr>
              <a:t> </a:t>
            </a:r>
            <a:r>
              <a:rPr lang="vi-VN" sz="2400" smtClean="0">
                <a:latin typeface="+mj-lt"/>
              </a:rPr>
              <a:t>Dùng </a:t>
            </a:r>
            <a:r>
              <a:rPr lang="vi-VN" sz="2400">
                <a:latin typeface="+mj-lt"/>
              </a:rPr>
              <a:t>nhóm Furosemide </a:t>
            </a:r>
            <a:r>
              <a:rPr lang="vi-VN" sz="2400" smtClean="0">
                <a:latin typeface="+mj-lt"/>
              </a:rPr>
              <a:t>:</a:t>
            </a:r>
            <a:r>
              <a:rPr lang="en-US" sz="2400" smtClean="0">
                <a:latin typeface="+mj-lt"/>
              </a:rPr>
              <a:t> </a:t>
            </a:r>
            <a:r>
              <a:rPr lang="vi-VN" sz="2400" smtClean="0">
                <a:latin typeface="+mj-lt"/>
              </a:rPr>
              <a:t>IV </a:t>
            </a:r>
            <a:r>
              <a:rPr lang="vi-VN" sz="2400">
                <a:latin typeface="+mj-lt"/>
              </a:rPr>
              <a:t>hoặc uống.</a:t>
            </a:r>
          </a:p>
          <a:p>
            <a:pPr fontAlgn="base">
              <a:lnSpc>
                <a:spcPct val="200000"/>
              </a:lnSpc>
              <a:buFont typeface="Wingdings" pitchFamily="2" charset="2"/>
              <a:buChar char="v"/>
            </a:pPr>
            <a:r>
              <a:rPr lang="en-US" sz="2400" b="1" i="1">
                <a:solidFill>
                  <a:srgbClr val="C00000"/>
                </a:solidFill>
                <a:latin typeface="+mj-lt"/>
              </a:rPr>
              <a:t> </a:t>
            </a:r>
            <a:r>
              <a:rPr lang="en-US" sz="2400" b="1" i="1" smtClean="0">
                <a:solidFill>
                  <a:srgbClr val="C00000"/>
                </a:solidFill>
                <a:latin typeface="+mj-lt"/>
              </a:rPr>
              <a:t> </a:t>
            </a:r>
            <a:r>
              <a:rPr lang="vi-VN" sz="2400" b="1" i="1" smtClean="0">
                <a:solidFill>
                  <a:srgbClr val="C00000"/>
                </a:solidFill>
                <a:latin typeface="+mj-lt"/>
              </a:rPr>
              <a:t>Lợi </a:t>
            </a:r>
            <a:r>
              <a:rPr lang="vi-VN" sz="2400" b="1" i="1">
                <a:solidFill>
                  <a:srgbClr val="C00000"/>
                </a:solidFill>
                <a:latin typeface="+mj-lt"/>
              </a:rPr>
              <a:t>tiểu thẩm thấu + chống phù não: </a:t>
            </a:r>
            <a:r>
              <a:rPr lang="vi-VN" sz="2400" smtClean="0">
                <a:latin typeface="+mj-lt"/>
              </a:rPr>
              <a:t>	</a:t>
            </a:r>
            <a:endParaRPr lang="en-US" sz="2400" smtClean="0">
              <a:latin typeface="+mj-lt"/>
            </a:endParaRPr>
          </a:p>
          <a:p>
            <a:pPr fontAlgn="base">
              <a:lnSpc>
                <a:spcPct val="200000"/>
              </a:lnSpc>
            </a:pPr>
            <a:r>
              <a:rPr lang="en-US" sz="2400" smtClean="0">
                <a:latin typeface="+mj-lt"/>
              </a:rPr>
              <a:t>    </a:t>
            </a:r>
            <a:r>
              <a:rPr lang="vi-VN" sz="2400" smtClean="0">
                <a:latin typeface="+mj-lt"/>
              </a:rPr>
              <a:t>-</a:t>
            </a:r>
            <a:r>
              <a:rPr lang="en-US" sz="2400" smtClean="0">
                <a:latin typeface="+mj-lt"/>
              </a:rPr>
              <a:t>  </a:t>
            </a:r>
            <a:r>
              <a:rPr lang="vi-VN" sz="2400" smtClean="0">
                <a:latin typeface="+mj-lt"/>
              </a:rPr>
              <a:t>Manitol </a:t>
            </a:r>
            <a:r>
              <a:rPr lang="vi-VN" sz="2400">
                <a:latin typeface="+mj-lt"/>
              </a:rPr>
              <a:t>0,5g/kg(Tiêm tĩnh mạch trong 5-10 phút), hay truyền tĩnh mạch :250ml loại 20%=100 giọt /phút.</a:t>
            </a:r>
          </a:p>
          <a:p>
            <a:pPr>
              <a:lnSpc>
                <a:spcPct val="200000"/>
              </a:lnSpc>
            </a:pPr>
            <a:endParaRPr lang="vi-VN" sz="2400" smtClean="0">
              <a:latin typeface="+mj-lt"/>
            </a:endParaRPr>
          </a:p>
          <a:p>
            <a:pPr>
              <a:lnSpc>
                <a:spcPct val="200000"/>
              </a:lnSpc>
            </a:pPr>
            <a:endParaRPr lang="vi-VN" sz="2400">
              <a:latin typeface="+mj-lt"/>
            </a:endParaRPr>
          </a:p>
        </p:txBody>
      </p:sp>
    </p:spTree>
    <p:extLst>
      <p:ext uri="{BB962C8B-B14F-4D97-AF65-F5344CB8AC3E}">
        <p14:creationId xmlns:p14="http://schemas.microsoft.com/office/powerpoint/2010/main" val="2902279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1217</Words>
  <Application>Microsoft Office PowerPoint</Application>
  <PresentationFormat>On-screen Show (4:3)</PresentationFormat>
  <Paragraphs>160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I. ĐỊNH NGHĨA, NGUYÊN NHÂN, CƠ CHẾ BỆNH SINH </vt:lpstr>
      <vt:lpstr>PowerPoint Presentation</vt:lpstr>
      <vt:lpstr>3.   Cơ chế bệnh sinh</vt:lpstr>
      <vt:lpstr>    II. TRIỆU CHỨNG</vt:lpstr>
      <vt:lpstr>PowerPoint Presentation</vt:lpstr>
      <vt:lpstr>PowerPoint Presentation</vt:lpstr>
      <vt:lpstr>III. ĐIỀU TRỊ</vt:lpstr>
      <vt:lpstr>PowerPoint Presentation</vt:lpstr>
      <vt:lpstr>PowerPoint Presentation</vt:lpstr>
      <vt:lpstr>PowerPoint Presentation</vt:lpstr>
      <vt:lpstr>PowerPoint Presentation</vt:lpstr>
      <vt:lpstr>PowerPoint Presentation</vt:lpstr>
      <vt:lpstr>CẢM ƠN THẦY VÀ CÁC BẠN ĐÃ CHÚ Ý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Kenly</dc:creator>
  <cp:lastModifiedBy>Mr</cp:lastModifiedBy>
  <cp:revision>32</cp:revision>
  <dcterms:created xsi:type="dcterms:W3CDTF">2017-02-25T08:26:21Z</dcterms:created>
  <dcterms:modified xsi:type="dcterms:W3CDTF">2017-02-26T08:25:20Z</dcterms:modified>
</cp:coreProperties>
</file>