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61" r:id="rId2"/>
    <p:sldId id="354" r:id="rId3"/>
    <p:sldId id="290" r:id="rId4"/>
    <p:sldId id="398" r:id="rId5"/>
    <p:sldId id="399" r:id="rId6"/>
    <p:sldId id="400" r:id="rId7"/>
    <p:sldId id="401" r:id="rId8"/>
    <p:sldId id="402" r:id="rId9"/>
    <p:sldId id="403" r:id="rId10"/>
    <p:sldId id="35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7027"/>
    <a:srgbClr val="04045C"/>
    <a:srgbClr val="0033D6"/>
    <a:srgbClr val="A56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15" autoAdjust="0"/>
  </p:normalViewPr>
  <p:slideViewPr>
    <p:cSldViewPr>
      <p:cViewPr>
        <p:scale>
          <a:sx n="70" d="100"/>
          <a:sy n="70" d="100"/>
        </p:scale>
        <p:origin x="-7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B3CF-C2F1-4EA2-BA10-0CFA947D0E4F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AD51E-6284-42BE-BCB9-58AB39AB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" marR="5080">
              <a:lnSpc>
                <a:spcPct val="99600"/>
              </a:lnSpc>
              <a:spcBef>
                <a:spcPts val="5"/>
              </a:spcBef>
            </a:pPr>
            <a:r>
              <a:rPr lang="en-US" sz="1200" b="0" spc="-10" smtClean="0">
                <a:solidFill>
                  <a:srgbClr val="632523"/>
                </a:solidFill>
                <a:latin typeface="Calibri"/>
                <a:cs typeface="Calibri"/>
              </a:rPr>
              <a:t>-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Biểu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hiện lâm sàng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là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thiểu niệu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hoặc vô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niệu </a:t>
            </a:r>
            <a:r>
              <a:rPr lang="vi-VN" sz="1200" b="0" spc="-20" smtClean="0">
                <a:solidFill>
                  <a:srgbClr val="632523"/>
                </a:solidFill>
                <a:latin typeface="Calibri"/>
                <a:cs typeface="Calibri"/>
              </a:rPr>
              <a:t>xảy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ra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cấp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tính,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tiếp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theo  là </a:t>
            </a:r>
            <a:r>
              <a:rPr lang="vi-VN" sz="1200" b="0" spc="-15" smtClean="0">
                <a:solidFill>
                  <a:srgbClr val="632523"/>
                </a:solidFill>
                <a:latin typeface="Calibri"/>
                <a:cs typeface="Calibri"/>
              </a:rPr>
              <a:t>tăng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nitơ </a:t>
            </a:r>
            <a:r>
              <a:rPr lang="vi-VN" sz="1200" b="0" spc="-15" smtClean="0">
                <a:solidFill>
                  <a:srgbClr val="632523"/>
                </a:solidFill>
                <a:latin typeface="Calibri"/>
                <a:cs typeface="Calibri"/>
              </a:rPr>
              <a:t>phiprotein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trong máu, rối  loạn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cân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bằng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nước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điện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giải, rối loạn 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cân bằng kiềm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toan,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phù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và tăng</a:t>
            </a:r>
            <a:r>
              <a:rPr lang="vi-VN" sz="1200" b="0" spc="-130" smtClean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lang="vi-VN" sz="1200" b="0" spc="-15" smtClean="0">
                <a:solidFill>
                  <a:srgbClr val="632523"/>
                </a:solidFill>
                <a:latin typeface="Calibri"/>
                <a:cs typeface="Calibri"/>
              </a:rPr>
              <a:t>huyết 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áp.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Suy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thận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cấp có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tỉ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lệ từ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vong </a:t>
            </a:r>
            <a:r>
              <a:rPr lang="vi-VN" sz="1200" b="0" spc="-15" smtClean="0">
                <a:solidFill>
                  <a:srgbClr val="632523"/>
                </a:solidFill>
                <a:latin typeface="Calibri"/>
                <a:cs typeface="Calibri"/>
              </a:rPr>
              <a:t>cao, 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nhưng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nếu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được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chẩn đoán và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điều</a:t>
            </a:r>
            <a:r>
              <a:rPr lang="vi-VN" sz="1200" b="0" spc="-110" smtClean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trị  kịp thời thì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chức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năng </a:t>
            </a:r>
            <a:r>
              <a:rPr lang="vi-VN" sz="1200" b="0" spc="-5" smtClean="0">
                <a:solidFill>
                  <a:srgbClr val="632523"/>
                </a:solidFill>
                <a:latin typeface="Calibri"/>
                <a:cs typeface="Calibri"/>
              </a:rPr>
              <a:t>thận có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thể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hồi  </a:t>
            </a:r>
            <a:r>
              <a:rPr lang="vi-VN" sz="1200" b="0" smtClean="0">
                <a:solidFill>
                  <a:srgbClr val="632523"/>
                </a:solidFill>
                <a:latin typeface="Calibri"/>
                <a:cs typeface="Calibri"/>
              </a:rPr>
              <a:t>phục </a:t>
            </a:r>
            <a:r>
              <a:rPr lang="vi-VN" sz="1200" b="0" spc="-10" smtClean="0">
                <a:solidFill>
                  <a:srgbClr val="632523"/>
                </a:solidFill>
                <a:latin typeface="Calibri"/>
                <a:cs typeface="Calibri"/>
              </a:rPr>
              <a:t>hoàn toàn hoặc gần hoàn</a:t>
            </a:r>
            <a:r>
              <a:rPr lang="vi-VN" sz="1200" b="0" spc="-100" smtClean="0">
                <a:solidFill>
                  <a:srgbClr val="632523"/>
                </a:solidFill>
                <a:latin typeface="Calibri"/>
                <a:cs typeface="Calibri"/>
              </a:rPr>
              <a:t> </a:t>
            </a:r>
            <a:r>
              <a:rPr lang="vi-VN" sz="1200" b="0" spc="-15" smtClean="0">
                <a:solidFill>
                  <a:srgbClr val="632523"/>
                </a:solidFill>
                <a:latin typeface="Calibri"/>
                <a:cs typeface="Calibri"/>
              </a:rPr>
              <a:t>toàn.</a:t>
            </a:r>
            <a:endParaRPr lang="vi-VN" sz="1200" b="0" smtClean="0">
              <a:latin typeface="Calibri"/>
              <a:cs typeface="Calibri"/>
            </a:endParaRP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AD51E-6284-42BE-BCB9-58AB39AB50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86757-5E3B-461A-9D33-C06B3F5DF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195A58-33D6-4306-942C-307C7152B098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76200"/>
            <a:ext cx="8991600" cy="672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048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TRƯỜNG ĐẠI HỌC DUY TÂN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 2"/>
              </a:rPr>
              <a:t>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 2"/>
              </a:rPr>
              <a:t>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----  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 2"/>
              </a:rPr>
              <a:t>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 2"/>
              </a:rPr>
              <a:t>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http://www.tamdaoconf.com/tamdao/wp-content/uploads/2015/05/logo-Duy-Tan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3" y="477875"/>
            <a:ext cx="1530127" cy="6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1" y="2362200"/>
            <a:ext cx="9144001" cy="4114800"/>
            <a:chOff x="-1" y="2362200"/>
            <a:chExt cx="9144001" cy="43434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1"/>
            <a:stretch/>
          </p:blipFill>
          <p:spPr bwMode="auto">
            <a:xfrm flipH="1">
              <a:off x="4459667" y="2410556"/>
              <a:ext cx="4684333" cy="4295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1"/>
            <a:stretch/>
          </p:blipFill>
          <p:spPr bwMode="auto">
            <a:xfrm>
              <a:off x="-1" y="2362200"/>
              <a:ext cx="4459667" cy="4295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489488" y="1752600"/>
            <a:ext cx="5444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4: </a:t>
            </a:r>
            <a:endParaRPr lang="en-US" sz="2800" b="1" i="1" dirty="0" smtClean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       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SUY THẬN CẤP</a:t>
            </a:r>
            <a:endParaRPr lang="en-US" sz="4800" b="1" dirty="0">
              <a:solidFill>
                <a:srgbClr val="FF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7935" y="1249451"/>
            <a:ext cx="616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Chương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V:  CÁC BỆNH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TIẾT NIỆU</a:t>
            </a:r>
            <a:endParaRPr lang="en-US" sz="2800" i="1" dirty="0">
              <a:solidFill>
                <a:srgbClr val="FF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6211669"/>
            <a:ext cx="175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  <a:cs typeface="Tahoma" pitchFamily="34" charset="0"/>
              </a:rPr>
              <a:t>ĐÀ NẴNG - 2016</a:t>
            </a:r>
            <a:endParaRPr lang="en-US" dirty="0">
              <a:latin typeface="+mj-lt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1108" y="5574268"/>
            <a:ext cx="4598871" cy="1283732"/>
            <a:chOff x="211108" y="5574268"/>
            <a:chExt cx="4598871" cy="1283732"/>
          </a:xfrm>
        </p:grpSpPr>
        <p:sp>
          <p:nvSpPr>
            <p:cNvPr id="18" name="Rectangle 17"/>
            <p:cNvSpPr/>
            <p:nvPr/>
          </p:nvSpPr>
          <p:spPr>
            <a:xfrm>
              <a:off x="211108" y="5574268"/>
              <a:ext cx="27606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Ngườ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thực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hiện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Nhóm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14</a:t>
              </a:r>
              <a:endPara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5906869"/>
              <a:ext cx="24477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vi-VN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Trần </a:t>
              </a:r>
              <a:r>
                <a:rPr lang="vi-VN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Trọng</a:t>
              </a:r>
              <a:r>
                <a:rPr lang="en-US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vi-VN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Kim</a:t>
              </a:r>
              <a:endPara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Nguyễn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Xuân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Lợi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62200" y="5934670"/>
              <a:ext cx="24477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Lê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Thị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Thu Mai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Lê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Thị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Thúy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Nga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Vũ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Thị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Kiều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Nga</a:t>
              </a:r>
              <a:endParaRPr lang="vi-V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0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tamdaoconf.com/tamdao/wp-content/uploads/2015/05/logo-Duy-Tan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1" y="457201"/>
            <a:ext cx="14140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0.wp.com/hoahoctro.vn/wp-content/uploads/2015/01/camon.jpg?resize=600%2C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61542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7006" y="1026152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ơn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lắng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ahoma" pitchFamily="34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  <a:cs typeface="Tahoma" pitchFamily="34" charset="0"/>
            </a:endParaRPr>
          </a:p>
        </p:txBody>
      </p:sp>
      <p:pic>
        <p:nvPicPr>
          <p:cNvPr id="14338" name="Picture 2" descr="Kết quả hình ảnh cho bó h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4076983"/>
            <a:ext cx="4405952" cy="27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4.bp.blogspot.com/-hXDocOccEOQ/VUA7PmCiiYI/AAAAAAAAAOg/ZdC_U-BHVsI/s1600/muc-ti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456"/>
            <a:ext cx="3352800" cy="24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1" y="533400"/>
            <a:ext cx="3886200" cy="10395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Mục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tiêu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tập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3622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just">
              <a:spcBef>
                <a:spcPts val="5"/>
              </a:spcBef>
              <a:tabLst>
                <a:tab pos="241300" algn="l"/>
              </a:tabLst>
            </a:pPr>
            <a:r>
              <a:rPr lang="vi-VN" sz="3000" b="1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 </a:t>
            </a:r>
            <a:r>
              <a:rPr lang="vi-VN" sz="3000" b="1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tiêu </a:t>
            </a:r>
            <a:r>
              <a:rPr lang="vi-VN" sz="3000" b="1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 tập: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Sau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khi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 </a:t>
            </a:r>
            <a:r>
              <a:rPr lang="vi-VN" sz="3000" spc="-1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xong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 </a:t>
            </a:r>
            <a:r>
              <a:rPr lang="vi-VN" sz="3000" spc="-3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này,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sinh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viên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có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khả</a:t>
            </a:r>
            <a:r>
              <a:rPr lang="vi-VN" sz="3000" spc="-12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năng</a:t>
            </a:r>
            <a:r>
              <a:rPr lang="vi-VN" sz="3000" spc="-1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3000" spc="-1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2700" algn="just">
              <a:spcBef>
                <a:spcPts val="5"/>
              </a:spcBef>
              <a:tabLst>
                <a:tab pos="241300" algn="l"/>
              </a:tabLst>
            </a:pPr>
            <a:endParaRPr lang="vi-VN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41300" indent="-228600" algn="just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Nêu được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nguyên nhân và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cơ chế bệnh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sinh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của suy thận</a:t>
            </a:r>
            <a:r>
              <a:rPr lang="vi-VN" sz="3000" spc="-14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cấp</a:t>
            </a:r>
            <a:r>
              <a:rPr lang="en-US" sz="300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41300" indent="-228600" algn="just">
              <a:lnSpc>
                <a:spcPct val="150000"/>
              </a:lnSpc>
              <a:spcBef>
                <a:spcPts val="15"/>
              </a:spcBef>
              <a:buAutoNum type="arabicPeriod"/>
              <a:tabLst>
                <a:tab pos="241300" algn="l"/>
              </a:tabLst>
            </a:pPr>
            <a:r>
              <a:rPr lang="vi-VN" sz="3000" spc="-2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Trình </a:t>
            </a:r>
            <a:r>
              <a:rPr lang="vi-VN" sz="3000" spc="-1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bày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được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triệu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chứng và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phương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pháp </a:t>
            </a:r>
            <a:r>
              <a:rPr lang="vi-VN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điều trị </a:t>
            </a:r>
            <a:r>
              <a:rPr lang="vi-VN" sz="3000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suy </a:t>
            </a:r>
            <a:r>
              <a:rPr lang="vi-VN" sz="3000" spc="-1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thận</a:t>
            </a:r>
            <a:r>
              <a:rPr lang="vi-VN" sz="3000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cấp</a:t>
            </a:r>
            <a:r>
              <a:rPr lang="en-US" sz="300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Kết quả hình ảnh cho kidney fail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0"/>
            <a:ext cx="647700" cy="8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5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67800" cy="10668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I.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Định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–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–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Phân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loại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</a:t>
            </a:r>
            <a:b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</a:b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1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Định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10" name="Picture 2" descr="C:\Users\MR.KIM\Desktop\Untitl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9"/>
          <a:stretch/>
        </p:blipFill>
        <p:spPr bwMode="auto">
          <a:xfrm>
            <a:off x="0" y="3505200"/>
            <a:ext cx="8974137" cy="14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505200"/>
            <a:ext cx="8974137" cy="3449946"/>
            <a:chOff x="838200" y="4410080"/>
            <a:chExt cx="8974137" cy="3449946"/>
          </a:xfrm>
        </p:grpSpPr>
        <p:pic>
          <p:nvPicPr>
            <p:cNvPr id="12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68"/>
            <a:stretch/>
          </p:blipFill>
          <p:spPr bwMode="auto">
            <a:xfrm>
              <a:off x="838200" y="4410080"/>
              <a:ext cx="8974137" cy="54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17"/>
            <a:stretch/>
          </p:blipFill>
          <p:spPr bwMode="auto">
            <a:xfrm>
              <a:off x="838200" y="4926842"/>
              <a:ext cx="8974137" cy="293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-29369" y="4038600"/>
            <a:ext cx="8974137" cy="2743200"/>
            <a:chOff x="-29369" y="4038600"/>
            <a:chExt cx="8974137" cy="2743200"/>
          </a:xfrm>
        </p:grpSpPr>
        <p:pic>
          <p:nvPicPr>
            <p:cNvPr id="16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0" b="38405"/>
            <a:stretch/>
          </p:blipFill>
          <p:spPr bwMode="auto">
            <a:xfrm>
              <a:off x="-29369" y="4038600"/>
              <a:ext cx="8974137" cy="201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9" t="16903" r="5355" b="44965"/>
            <a:stretch/>
          </p:blipFill>
          <p:spPr bwMode="auto">
            <a:xfrm>
              <a:off x="0" y="6058468"/>
              <a:ext cx="8944768" cy="72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-31442" y="3554105"/>
            <a:ext cx="9023042" cy="2541895"/>
            <a:chOff x="-53822" y="3516573"/>
            <a:chExt cx="9023042" cy="2541895"/>
          </a:xfrm>
        </p:grpSpPr>
        <p:grpSp>
          <p:nvGrpSpPr>
            <p:cNvPr id="19" name="Group 18"/>
            <p:cNvGrpSpPr/>
            <p:nvPr/>
          </p:nvGrpSpPr>
          <p:grpSpPr>
            <a:xfrm>
              <a:off x="-53822" y="3516573"/>
              <a:ext cx="9023042" cy="1893764"/>
              <a:chOff x="-45493" y="304800"/>
              <a:chExt cx="9023042" cy="1893764"/>
            </a:xfrm>
          </p:grpSpPr>
          <p:pic>
            <p:nvPicPr>
              <p:cNvPr id="20" name="Picture 2" descr="C:\Users\MR.KIM\Desktop\Untitled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7768"/>
              <a:stretch/>
            </p:blipFill>
            <p:spPr bwMode="auto">
              <a:xfrm>
                <a:off x="3413" y="304800"/>
                <a:ext cx="8974136" cy="542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MR.KIM\Desktop\Untitled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082"/>
              <a:stretch/>
            </p:blipFill>
            <p:spPr bwMode="auto">
              <a:xfrm>
                <a:off x="-45493" y="819571"/>
                <a:ext cx="9023042" cy="1378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9" t="16903" r="5355" b="44965"/>
            <a:stretch/>
          </p:blipFill>
          <p:spPr bwMode="auto">
            <a:xfrm>
              <a:off x="0" y="5335136"/>
              <a:ext cx="8944768" cy="72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28600" y="2286000"/>
            <a:ext cx="8762999" cy="1845075"/>
            <a:chOff x="228600" y="2286000"/>
            <a:chExt cx="8762999" cy="1845075"/>
          </a:xfrm>
        </p:grpSpPr>
        <p:sp>
          <p:nvSpPr>
            <p:cNvPr id="3" name="Rectangle 2"/>
            <p:cNvSpPr/>
            <p:nvPr/>
          </p:nvSpPr>
          <p:spPr>
            <a:xfrm>
              <a:off x="228600" y="2798802"/>
              <a:ext cx="563737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2.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Nguyên</a:t>
              </a:r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nhân</a:t>
              </a:r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và</a:t>
              </a:r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phân</a:t>
              </a:r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loại</a:t>
              </a:r>
              <a:r>
                <a:rPr lang="en-U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: 3 </a:t>
              </a:r>
              <a:r>
                <a:rPr lang="en-U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loại</a:t>
              </a:r>
              <a:endParaRPr lang="en-US" sz="3000" dirty="0"/>
            </a:p>
          </p:txBody>
        </p:sp>
        <p:pic>
          <p:nvPicPr>
            <p:cNvPr id="2052" name="Picture 4" descr="Kết quả hình ảnh cho kidney failur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588" y="2286000"/>
              <a:ext cx="1844011" cy="184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4800" y="914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Suy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thận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cấp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(Acute Renal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Failue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)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là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tình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trạng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suy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giảm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chức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năng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thận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nhanh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chóng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do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nhiều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cấp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tính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gây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nên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dẫn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tới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nồng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độ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creatinin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một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số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chất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khác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huyết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tương</a:t>
            </a:r>
            <a:endParaRPr lang="en-US" sz="30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5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86800" cy="1066800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Suy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thận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cấp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nhiều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b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</a:b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nhìn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chung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5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yếu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tố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đóng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góp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vào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cơ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chế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bệnh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II.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Cơ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chế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bệnh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sinh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  <a:endParaRPr lang="en-US" sz="3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52400" y="1600200"/>
            <a:ext cx="8686800" cy="4708981"/>
            <a:chOff x="152400" y="1752600"/>
            <a:chExt cx="8686800" cy="4708981"/>
          </a:xfrm>
        </p:grpSpPr>
        <p:pic>
          <p:nvPicPr>
            <p:cNvPr id="4098" name="Picture 2" descr="Kết quả hình ảnh cho kidney fail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873788"/>
              <a:ext cx="1600200" cy="142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52400" y="1752600"/>
              <a:ext cx="6629400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solidFill>
                    <a:srgbClr val="002060"/>
                  </a:solidFill>
                </a:rPr>
                <a:t>-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Giảm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lượng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máu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đến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cầu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thận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làm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giảm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mức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lọc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cầu</a:t>
              </a:r>
              <a:r>
                <a:rPr lang="en-US" sz="3000" dirty="0">
                  <a:solidFill>
                    <a:srgbClr val="002060"/>
                  </a:solidFill>
                </a:rPr>
                <a:t>  </a:t>
              </a:r>
              <a:r>
                <a:rPr lang="en-US" sz="3000" dirty="0" err="1">
                  <a:solidFill>
                    <a:srgbClr val="002060"/>
                  </a:solidFill>
                </a:rPr>
                <a:t>thận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cấp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3000" dirty="0" smtClean="0">
                  <a:solidFill>
                    <a:srgbClr val="002060"/>
                  </a:solidFill>
                </a:rPr>
                <a:t>.</a:t>
              </a:r>
              <a:endParaRPr lang="en-US" sz="3000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3000" dirty="0" smtClean="0">
                  <a:solidFill>
                    <a:srgbClr val="002060"/>
                  </a:solidFill>
                </a:rPr>
                <a:t>-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Giảm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thấm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màng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đáy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mao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mạch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cầu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thận</a:t>
              </a:r>
              <a:r>
                <a:rPr lang="en-US" sz="3000" dirty="0" smtClean="0">
                  <a:solidFill>
                    <a:srgbClr val="002060"/>
                  </a:solidFill>
                </a:rPr>
                <a:t>.</a:t>
              </a:r>
              <a:endParaRPr lang="en-US" sz="3000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3000" dirty="0" smtClean="0">
                  <a:solidFill>
                    <a:srgbClr val="002060"/>
                  </a:solidFill>
                </a:rPr>
                <a:t>-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Màng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tế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bào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ống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thận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bị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hủy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hoại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làm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khuyếch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tán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trở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lại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của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dịch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lọc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cầu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thận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khi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đi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>
                  <a:solidFill>
                    <a:srgbClr val="002060"/>
                  </a:solidFill>
                </a:rPr>
                <a:t>qua </a:t>
              </a:r>
              <a:r>
                <a:rPr lang="en-US" sz="3000" dirty="0" err="1">
                  <a:solidFill>
                    <a:srgbClr val="002060"/>
                  </a:solidFill>
                </a:rPr>
                <a:t>ống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thận</a:t>
              </a:r>
              <a:r>
                <a:rPr lang="en-US" sz="3000" dirty="0" smtClean="0">
                  <a:solidFill>
                    <a:srgbClr val="002060"/>
                  </a:solidFill>
                </a:rPr>
                <a:t>.</a:t>
              </a:r>
              <a:endParaRPr lang="en-US" sz="3000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3000" dirty="0" smtClean="0">
                  <a:solidFill>
                    <a:srgbClr val="002060"/>
                  </a:solidFill>
                </a:rPr>
                <a:t>-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ống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thận</a:t>
              </a:r>
              <a:r>
                <a:rPr lang="en-US" sz="3000" dirty="0">
                  <a:solidFill>
                    <a:srgbClr val="002060"/>
                  </a:solidFill>
                </a:rPr>
                <a:t> do </a:t>
              </a:r>
              <a:r>
                <a:rPr lang="en-US" sz="3000" dirty="0" err="1">
                  <a:solidFill>
                    <a:srgbClr val="002060"/>
                  </a:solidFill>
                </a:rPr>
                <a:t>xác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tế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bào</a:t>
              </a:r>
              <a:r>
                <a:rPr lang="en-US" sz="3000" dirty="0">
                  <a:solidFill>
                    <a:srgbClr val="002060"/>
                  </a:solidFill>
                </a:rPr>
                <a:t>, do </a:t>
              </a:r>
              <a:r>
                <a:rPr lang="en-US" sz="3000" dirty="0" err="1">
                  <a:solidFill>
                    <a:srgbClr val="002060"/>
                  </a:solidFill>
                </a:rPr>
                <a:t>sắc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tố</a:t>
              </a:r>
              <a:r>
                <a:rPr lang="en-US" sz="3000" dirty="0">
                  <a:solidFill>
                    <a:srgbClr val="002060"/>
                  </a:solidFill>
                </a:rPr>
                <a:t>, </a:t>
              </a:r>
              <a:r>
                <a:rPr lang="en-US" sz="3000" dirty="0" err="1">
                  <a:solidFill>
                    <a:srgbClr val="002060"/>
                  </a:solidFill>
                </a:rPr>
                <a:t>hoặc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sản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phẩm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của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</a:rPr>
                <a:t>protein. </a:t>
              </a:r>
            </a:p>
            <a:p>
              <a:pPr algn="just"/>
              <a:r>
                <a:rPr lang="en-US" sz="3000" dirty="0" smtClean="0">
                  <a:solidFill>
                    <a:srgbClr val="002060"/>
                  </a:solidFill>
                </a:rPr>
                <a:t>-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Tăng</a:t>
              </a:r>
              <a:r>
                <a:rPr lang="en-US" sz="3000" dirty="0" smtClean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áp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lực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tổ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chức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</a:rPr>
                <a:t>kẽ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</a:rPr>
                <a:t>do </a:t>
              </a:r>
              <a:r>
                <a:rPr lang="en-US" sz="3000" dirty="0" err="1">
                  <a:solidFill>
                    <a:srgbClr val="002060"/>
                  </a:solidFill>
                </a:rPr>
                <a:t>phù</a:t>
              </a:r>
              <a:r>
                <a:rPr lang="en-US" sz="3000" dirty="0">
                  <a:solidFill>
                    <a:srgbClr val="002060"/>
                  </a:solidFill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</a:rPr>
                <a:t>nề</a:t>
              </a:r>
              <a:r>
                <a:rPr lang="en-US" sz="3000" dirty="0" smtClean="0">
                  <a:solidFill>
                    <a:srgbClr val="002060"/>
                  </a:solidFill>
                </a:rPr>
                <a:t>.</a:t>
              </a:r>
              <a:endParaRPr lang="en-US" sz="3000" dirty="0">
                <a:solidFill>
                  <a:srgbClr val="00206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70336" y="3505200"/>
              <a:ext cx="14688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+mj-lt"/>
                </a:rPr>
                <a:t>Vô</a:t>
              </a:r>
              <a:r>
                <a:rPr lang="en-US" sz="32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+mj-lt"/>
                </a:rPr>
                <a:t>niệu</a:t>
              </a:r>
              <a:endParaRPr lang="en-US" sz="3200" b="1" dirty="0" smtClean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10801" y="2057400"/>
              <a:ext cx="0" cy="533400"/>
            </a:xfrm>
            <a:prstGeom prst="line">
              <a:avLst/>
            </a:prstGeom>
            <a:ln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810801" y="2324100"/>
              <a:ext cx="762000" cy="1183626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88623" y="3840390"/>
              <a:ext cx="488477" cy="533400"/>
              <a:chOff x="6788623" y="3992790"/>
              <a:chExt cx="488477" cy="5334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790329" y="3992790"/>
                <a:ext cx="0" cy="533400"/>
              </a:xfrm>
              <a:prstGeom prst="line">
                <a:avLst/>
              </a:prstGeom>
              <a:ln>
                <a:solidFill>
                  <a:srgbClr val="0404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6788623" y="4244901"/>
                <a:ext cx="488477" cy="3467"/>
              </a:xfrm>
              <a:prstGeom prst="straightConnector1">
                <a:avLst/>
              </a:prstGeom>
              <a:ln>
                <a:solidFill>
                  <a:srgbClr val="04045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734601" y="4724400"/>
              <a:ext cx="542499" cy="976313"/>
              <a:chOff x="6734601" y="4876800"/>
              <a:chExt cx="542499" cy="97631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6734601" y="5319713"/>
                <a:ext cx="0" cy="533400"/>
              </a:xfrm>
              <a:prstGeom prst="line">
                <a:avLst/>
              </a:prstGeom>
              <a:ln>
                <a:solidFill>
                  <a:srgbClr val="9970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734601" y="4876800"/>
                <a:ext cx="542499" cy="735613"/>
              </a:xfrm>
              <a:prstGeom prst="straightConnector1">
                <a:avLst/>
              </a:prstGeom>
              <a:ln>
                <a:solidFill>
                  <a:srgbClr val="997027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6790329" y="2915913"/>
              <a:ext cx="553872" cy="924477"/>
              <a:chOff x="6790329" y="3068313"/>
              <a:chExt cx="553872" cy="92447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790329" y="3068313"/>
                <a:ext cx="0" cy="533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790329" y="3400977"/>
                <a:ext cx="553872" cy="5918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734601" y="5167313"/>
              <a:ext cx="762000" cy="1294268"/>
              <a:chOff x="6734601" y="5319713"/>
              <a:chExt cx="762000" cy="1294268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734601" y="6080581"/>
                <a:ext cx="0" cy="53340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734601" y="5319713"/>
                <a:ext cx="762000" cy="1027568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50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3352800" cy="685800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:</a:t>
            </a:r>
            <a:endParaRPr lang="en-US" sz="300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III.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Triệu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chứng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  <a:endParaRPr lang="en-US" sz="3000" dirty="0"/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177421" y="1066800"/>
            <a:ext cx="554212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ít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vô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niệu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trở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(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nhiều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).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hồi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phục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2895600"/>
            <a:ext cx="8814180" cy="3248025"/>
            <a:chOff x="152400" y="3464257"/>
            <a:chExt cx="8814180" cy="3248025"/>
          </a:xfrm>
        </p:grpSpPr>
        <p:pic>
          <p:nvPicPr>
            <p:cNvPr id="9218" name="Picture 2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" r="4996"/>
            <a:stretch/>
          </p:blipFill>
          <p:spPr bwMode="auto">
            <a:xfrm>
              <a:off x="152400" y="3464257"/>
              <a:ext cx="8814180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43200" y="62484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5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343400" cy="609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1.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ít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vô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niệu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III.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Triệu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chứng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  <a:endParaRPr lang="en-US" sz="3000" dirty="0"/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52400" y="1066800"/>
            <a:ext cx="86868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ít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vô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niệu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xuất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hiện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đột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ngột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hoặc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Nitơ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phi protein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creatinin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acid uric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cáo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==&gt;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Hội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chứng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cao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trên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lâm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sàng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khó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thở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buồn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nôn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nôn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tiêu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chảy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hôn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mê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Rối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loạn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cân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bằng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điện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	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Phù</a:t>
            </a:r>
            <a:r>
              <a:rPr lang="en-US" sz="3000" dirty="0">
                <a:solidFill>
                  <a:srgbClr val="002060"/>
                </a:solidFill>
                <a:latin typeface="+mn-lt"/>
                <a:cs typeface="Tahoma" pitchFamily="34" charset="0"/>
              </a:rPr>
              <a:t>	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		+ K+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	+ Na+,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Ca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++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bình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thường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hoặc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Toan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chuyển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hóa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(pH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giảm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).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triệu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chứng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khác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huyết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áp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tiểuc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Tahoma" pitchFamily="34" charset="0"/>
              </a:rPr>
              <a:t>cầu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, …</a:t>
            </a:r>
            <a:endParaRPr lang="en-US" sz="3000" dirty="0">
              <a:solidFill>
                <a:srgbClr val="00206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152400" y="53340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nhiều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31" y="5791200"/>
            <a:ext cx="8661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Lượng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&gt;2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lít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/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ngày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kéo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dài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khoảng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5-10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ngày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Nguy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cơ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mất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mất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điện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K+, Na+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hạ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016" y="25908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IV.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152400" y="2286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hồi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phục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31" y="685800"/>
            <a:ext cx="8661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Lượng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trở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về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bình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thường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Sinh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hóa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trở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về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bình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thường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creatinin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dần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creatinin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dần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Kéo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dài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6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tháng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– 1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năm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931" y="3048000"/>
            <a:ext cx="8661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Không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đặc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hiệu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mục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tiêu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là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loại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bỏ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duy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trì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sự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sống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đến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chức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năng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thận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phục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hồi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3775" y="4524375"/>
            <a:ext cx="9009175" cy="2333625"/>
            <a:chOff x="-93775" y="4524375"/>
            <a:chExt cx="9009175" cy="2333625"/>
          </a:xfrm>
        </p:grpSpPr>
        <p:pic>
          <p:nvPicPr>
            <p:cNvPr id="11267" name="Picture 3" descr="C:\Users\MR.KIM\Desktop\Untitle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" r="9079"/>
            <a:stretch/>
          </p:blipFill>
          <p:spPr bwMode="auto">
            <a:xfrm>
              <a:off x="931460" y="4524375"/>
              <a:ext cx="7983940" cy="2333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93775" y="4800600"/>
              <a:ext cx="119295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cs typeface="Tahoma" pitchFamily="34" charset="0"/>
                </a:rPr>
                <a:t>1. MỤC 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cs typeface="Tahoma" pitchFamily="34" charset="0"/>
                </a:rPr>
                <a:t>TIÊU 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cs typeface="Tahoma" pitchFamily="34" charset="0"/>
                </a:rPr>
                <a:t>ĐIỀU 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cs typeface="Tahoma" pitchFamily="34" charset="0"/>
                </a:rPr>
                <a:t>TRỊ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082876" y="4876800"/>
            <a:ext cx="34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6780" y="5334000"/>
            <a:ext cx="34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7036" y="5812808"/>
            <a:ext cx="34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588" y="6302992"/>
            <a:ext cx="34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8492" y="6787488"/>
            <a:ext cx="349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016" y="1524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IV.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119209" y="609600"/>
            <a:ext cx="366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cụ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147432" y="1163598"/>
            <a:ext cx="4500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2.1.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trị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21" name="Rectangle 20"/>
          <p:cNvSpPr/>
          <p:nvPr/>
        </p:nvSpPr>
        <p:spPr>
          <a:xfrm>
            <a:off x="119208" y="1717596"/>
            <a:ext cx="87199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Cần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tìm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nguyên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nhân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loại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bỏ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STC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cấp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thận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cần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đủ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dịch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hoặc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nhanh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nâng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HA.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- Theo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dõi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áp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lực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tĩnh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mạch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trung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tâm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lượng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432" y="4038600"/>
            <a:ext cx="8844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2.2.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chỉnh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rối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loạn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điện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toan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23" name="Rectangle 22"/>
          <p:cNvSpPr/>
          <p:nvPr/>
        </p:nvSpPr>
        <p:spPr>
          <a:xfrm>
            <a:off x="119209" y="4457343"/>
            <a:ext cx="87199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vô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niệu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đảm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bảo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cân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âm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đưa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vào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khoảng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500ml/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ngày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Giai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đoạn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đái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nhiều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chống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mất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điện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(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sử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dụng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ORS,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dịch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bệnh suy thận cấ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2" y="38669"/>
            <a:ext cx="1339768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47432" y="152400"/>
            <a:ext cx="8844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2.2.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Điều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chỉnh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rối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loạn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điện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toan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endParaRPr lang="en-US" sz="3000" dirty="0"/>
          </a:p>
        </p:txBody>
      </p:sp>
      <p:sp>
        <p:nvSpPr>
          <p:cNvPr id="23" name="Rectangle 22"/>
          <p:cNvSpPr/>
          <p:nvPr/>
        </p:nvSpPr>
        <p:spPr>
          <a:xfrm>
            <a:off x="119209" y="571143"/>
            <a:ext cx="8719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Hạn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chế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K+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Hạn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chế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đưa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K+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vào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Giải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quyết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hoại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tử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chống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nhiễm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khuẩn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Lợi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mạnh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thải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K+.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glucose 30% + insulin 10UI.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Nhựa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trao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đổi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ion: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Kayexalate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Resonium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A. 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2292" name="Picture 4" descr="Kết quả hình ảnh cho kayexala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6035" r="12553" b="9227"/>
          <a:stretch/>
        </p:blipFill>
        <p:spPr bwMode="auto">
          <a:xfrm>
            <a:off x="7080914" y="1295400"/>
            <a:ext cx="2032379" cy="32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ết quả hình ảnh cho resonium 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45" y="3345133"/>
            <a:ext cx="187257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9208" y="3433465"/>
            <a:ext cx="87199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Hạn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chế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tăng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ure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Chế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độ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ăn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đạm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0,4g/kg/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ngày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 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Bổ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sung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Ketosteril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Loại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bỏ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ổ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nhiễm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khuẩn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+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Lọc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2296" name="Picture 8" descr="Kết quả hình ảnh cho Ketosteri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7454"/>
          <a:stretch/>
        </p:blipFill>
        <p:spPr bwMode="auto">
          <a:xfrm>
            <a:off x="5192827" y="4678633"/>
            <a:ext cx="3646373" cy="18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9209" y="5834122"/>
            <a:ext cx="8719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Chống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toan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 </a:t>
            </a:r>
          </a:p>
          <a:p>
            <a:pPr algn="just"/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tiêm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NaHCO3,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lọc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toan</a:t>
            </a:r>
            <a:r>
              <a:rPr lang="en-US" sz="30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cs typeface="Tahoma" pitchFamily="34" charset="0"/>
              </a:rPr>
              <a:t>máu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omposit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1541</TotalTime>
  <Words>845</Words>
  <Application>Microsoft Office PowerPoint</Application>
  <PresentationFormat>On-screen Show (4:3)</PresentationFormat>
  <Paragraphs>89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Composite</vt:lpstr>
      <vt:lpstr>PowerPoint Presentation</vt:lpstr>
      <vt:lpstr>Mục tiêu học tập:</vt:lpstr>
      <vt:lpstr>I. Định nghĩa – Nguyên nhân – Phân loại: 1. Định nghĩa:</vt:lpstr>
      <vt:lpstr>Suy thận cấp có nhiều nguyên nhân,  nhìn chung có 5 yếu tố đóng góp vào cơ chế bệnh sinh.</vt:lpstr>
      <vt:lpstr>Gồm các giai đoạn:</vt:lpstr>
      <vt:lpstr>1. Giai đoạn đái ít, vô niệu: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MR.KIM</dc:creator>
  <cp:lastModifiedBy>MR.KIM</cp:lastModifiedBy>
  <cp:revision>269</cp:revision>
  <dcterms:created xsi:type="dcterms:W3CDTF">2016-07-16T08:07:30Z</dcterms:created>
  <dcterms:modified xsi:type="dcterms:W3CDTF">2016-11-14T17:48:50Z</dcterms:modified>
</cp:coreProperties>
</file>