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9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60" r:id="rId12"/>
    <p:sldId id="257" r:id="rId13"/>
    <p:sldId id="258" r:id="rId14"/>
    <p:sldId id="26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1FB8-CD50-4073-9AF4-7E4C5DE8001B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87E0-22CF-4D28-B247-FDF612EE5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7A3B-E413-42AB-8A64-174672B27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96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thh.org.vn/" TargetMode="External"/><Relationship Id="rId2" Type="http://schemas.openxmlformats.org/officeDocument/2006/relationships/hyperlink" Target="http://www.nguyenphuchoc199.com/pth-35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2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6858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15. CÁC BỆNH BẠCH CẦU</a:t>
            </a:r>
            <a:endParaRPr lang="en-US" sz="3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4343400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Danh sách nhóm: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343400"/>
            <a:ext cx="4267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Nguyễn Văn Hưng 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Phan Duy Huy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Hoàng Hà My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Nguyễn Đỗ Quỳnh Như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Nguyễn Thị Thu Oanh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56193"/>
            <a:ext cx="6781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2500" dirty="0" err="1" smtClean="0">
                <a:solidFill>
                  <a:srgbClr val="000099"/>
                </a:solidFill>
                <a:cs typeface="Times New Roman" pitchFamily="18" charset="0"/>
              </a:rPr>
              <a:t>Cyclophosphamid</a:t>
            </a:r>
            <a:endParaRPr lang="en-US" sz="25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500" b="1" dirty="0" smtClean="0">
                <a:cs typeface="Times New Roman" pitchFamily="18" charset="0"/>
              </a:rPr>
              <a:t>Loại thuốc:</a:t>
            </a:r>
            <a:r>
              <a:rPr lang="en-US" sz="2500" b="1" dirty="0" smtClean="0">
                <a:cs typeface="Times New Roman" pitchFamily="18" charset="0"/>
              </a:rPr>
              <a:t> </a:t>
            </a:r>
            <a:r>
              <a:rPr lang="vi-VN" sz="2500" dirty="0" smtClean="0">
                <a:cs typeface="Times New Roman" pitchFamily="18" charset="0"/>
              </a:rPr>
              <a:t>Tác </a:t>
            </a:r>
            <a:r>
              <a:rPr lang="vi-VN" sz="2500" dirty="0">
                <a:cs typeface="Times New Roman" pitchFamily="18" charset="0"/>
              </a:rPr>
              <a:t>nhân alkyl hóa chống ung thư; thuốc giảm miễn </a:t>
            </a:r>
            <a:r>
              <a:rPr lang="vi-VN" sz="2500" dirty="0" smtClean="0">
                <a:cs typeface="Times New Roman" pitchFamily="18" charset="0"/>
              </a:rPr>
              <a:t>dịch</a:t>
            </a:r>
            <a:endParaRPr lang="en-US" sz="2500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500" b="1" dirty="0" smtClean="0">
                <a:cs typeface="Times New Roman" pitchFamily="18" charset="0"/>
              </a:rPr>
              <a:t>Dạng </a:t>
            </a:r>
            <a:r>
              <a:rPr lang="vi-VN" sz="2500" b="1" dirty="0">
                <a:cs typeface="Times New Roman" pitchFamily="18" charset="0"/>
              </a:rPr>
              <a:t>thuốc và Hàm lượng</a:t>
            </a:r>
            <a:r>
              <a:rPr lang="vi-VN" sz="2500" b="1" dirty="0" smtClean="0">
                <a:cs typeface="Times New Roman" pitchFamily="18" charset="0"/>
              </a:rPr>
              <a:t>:</a:t>
            </a:r>
            <a:endParaRPr lang="en-US" sz="2500" dirty="0" smtClean="0">
              <a:cs typeface="Times New Roman" pitchFamily="18" charset="0"/>
            </a:endParaRPr>
          </a:p>
          <a:p>
            <a:r>
              <a:rPr lang="en-US" sz="2500" dirty="0" smtClean="0">
                <a:cs typeface="Times New Roman" pitchFamily="18" charset="0"/>
              </a:rPr>
              <a:t>- </a:t>
            </a:r>
            <a:r>
              <a:rPr lang="vi-VN" sz="2500" dirty="0" smtClean="0">
                <a:cs typeface="Times New Roman" pitchFamily="18" charset="0"/>
              </a:rPr>
              <a:t>Bột </a:t>
            </a:r>
            <a:r>
              <a:rPr lang="vi-VN" sz="2500" dirty="0">
                <a:cs typeface="Times New Roman" pitchFamily="18" charset="0"/>
              </a:rPr>
              <a:t>pha </a:t>
            </a:r>
            <a:r>
              <a:rPr lang="vi-VN" sz="2500" dirty="0" smtClean="0">
                <a:cs typeface="Times New Roman" pitchFamily="18" charset="0"/>
              </a:rPr>
              <a:t>tiêm</a:t>
            </a:r>
            <a:endParaRPr lang="en-US" sz="2500" dirty="0" smtClean="0">
              <a:cs typeface="Times New Roman" pitchFamily="18" charset="0"/>
            </a:endParaRPr>
          </a:p>
          <a:p>
            <a:r>
              <a:rPr lang="en-US" sz="2500" dirty="0" smtClean="0">
                <a:cs typeface="Times New Roman" pitchFamily="18" charset="0"/>
              </a:rPr>
              <a:t>- B</a:t>
            </a:r>
            <a:r>
              <a:rPr lang="vi-VN" sz="2500" dirty="0" smtClean="0">
                <a:cs typeface="Times New Roman" pitchFamily="18" charset="0"/>
              </a:rPr>
              <a:t>ột </a:t>
            </a:r>
            <a:r>
              <a:rPr lang="vi-VN" sz="2500" dirty="0">
                <a:cs typeface="Times New Roman" pitchFamily="18" charset="0"/>
              </a:rPr>
              <a:t>đông khô pha </a:t>
            </a:r>
            <a:r>
              <a:rPr lang="vi-VN" sz="2500" dirty="0" smtClean="0">
                <a:cs typeface="Times New Roman" pitchFamily="18" charset="0"/>
              </a:rPr>
              <a:t>tiêm</a:t>
            </a:r>
            <a:endParaRPr lang="en-US" sz="2500" dirty="0" smtClean="0">
              <a:cs typeface="Times New Roman" pitchFamily="18" charset="0"/>
            </a:endParaRPr>
          </a:p>
          <a:p>
            <a:r>
              <a:rPr lang="en-US" sz="2500" dirty="0" smtClean="0">
                <a:cs typeface="Times New Roman" pitchFamily="18" charset="0"/>
              </a:rPr>
              <a:t>- </a:t>
            </a:r>
            <a:r>
              <a:rPr lang="en-US" sz="2500" dirty="0">
                <a:cs typeface="Times New Roman" pitchFamily="18" charset="0"/>
              </a:rPr>
              <a:t>V</a:t>
            </a:r>
            <a:r>
              <a:rPr lang="vi-VN" sz="2500" dirty="0" smtClean="0">
                <a:cs typeface="Times New Roman" pitchFamily="18" charset="0"/>
              </a:rPr>
              <a:t>iên </a:t>
            </a:r>
            <a:r>
              <a:rPr lang="vi-VN" sz="2500" dirty="0">
                <a:cs typeface="Times New Roman" pitchFamily="18" charset="0"/>
              </a:rPr>
              <a:t>nén </a:t>
            </a:r>
            <a:endParaRPr lang="en-US" sz="2500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err="1" smtClean="0">
                <a:cs typeface="Times New Roman" pitchFamily="18" charset="0"/>
              </a:rPr>
              <a:t>Chỉ</a:t>
            </a:r>
            <a:r>
              <a:rPr lang="en-US" sz="2500" b="1" dirty="0" smtClean="0">
                <a:cs typeface="Times New Roman" pitchFamily="18" charset="0"/>
              </a:rPr>
              <a:t> </a:t>
            </a:r>
            <a:r>
              <a:rPr lang="en-US" sz="2500" b="1" dirty="0" err="1" smtClean="0">
                <a:cs typeface="Times New Roman" pitchFamily="18" charset="0"/>
              </a:rPr>
              <a:t>định</a:t>
            </a:r>
            <a:r>
              <a:rPr lang="en-US" sz="2500" b="1" dirty="0" smtClean="0">
                <a:cs typeface="Times New Roman" pitchFamily="18" charset="0"/>
              </a:rPr>
              <a:t> </a:t>
            </a:r>
            <a:r>
              <a:rPr lang="en-US" sz="2500" dirty="0" smtClean="0">
                <a:cs typeface="Times New Roman" pitchFamily="18" charset="0"/>
              </a:rPr>
              <a:t>:</a:t>
            </a:r>
            <a:r>
              <a:rPr lang="vi-VN" sz="2500" dirty="0" smtClean="0">
                <a:cs typeface="Times New Roman" pitchFamily="18" charset="0"/>
              </a:rPr>
              <a:t>Các </a:t>
            </a:r>
            <a:r>
              <a:rPr lang="vi-VN" sz="2500" dirty="0">
                <a:cs typeface="Times New Roman" pitchFamily="18" charset="0"/>
              </a:rPr>
              <a:t>u lympho ác </a:t>
            </a:r>
            <a:r>
              <a:rPr lang="vi-VN" sz="2500" dirty="0" smtClean="0">
                <a:cs typeface="Times New Roman" pitchFamily="18" charset="0"/>
              </a:rPr>
              <a:t>tính</a:t>
            </a:r>
            <a:r>
              <a:rPr lang="en-US" sz="2500" dirty="0" smtClean="0">
                <a:cs typeface="Times New Roman" pitchFamily="18" charset="0"/>
              </a:rPr>
              <a:t>. </a:t>
            </a:r>
            <a:r>
              <a:rPr lang="vi-VN" sz="2500" dirty="0" smtClean="0">
                <a:cs typeface="Times New Roman" pitchFamily="18" charset="0"/>
              </a:rPr>
              <a:t>Ða </a:t>
            </a:r>
            <a:r>
              <a:rPr lang="vi-VN" sz="2500" dirty="0">
                <a:cs typeface="Times New Roman" pitchFamily="18" charset="0"/>
              </a:rPr>
              <a:t>u </a:t>
            </a:r>
            <a:r>
              <a:rPr lang="vi-VN" sz="2500" dirty="0" smtClean="0">
                <a:cs typeface="Times New Roman" pitchFamily="18" charset="0"/>
              </a:rPr>
              <a:t>tủy</a:t>
            </a:r>
            <a:endParaRPr lang="en-US" sz="2500" dirty="0" smtClean="0">
              <a:cs typeface="Times New Roman" pitchFamily="18" charset="0"/>
            </a:endParaRPr>
          </a:p>
          <a:p>
            <a:r>
              <a:rPr lang="vi-VN" sz="2500" dirty="0" smtClean="0">
                <a:cs typeface="Times New Roman" pitchFamily="18" charset="0"/>
              </a:rPr>
              <a:t>xương.Các </a:t>
            </a:r>
            <a:r>
              <a:rPr lang="vi-VN" sz="2500" dirty="0">
                <a:cs typeface="Times New Roman" pitchFamily="18" charset="0"/>
              </a:rPr>
              <a:t>bệnh bạch cầu như thể lympho mạn tính, thể hạt mạn </a:t>
            </a:r>
            <a:r>
              <a:rPr lang="vi-VN" sz="2500" dirty="0" smtClean="0">
                <a:cs typeface="Times New Roman" pitchFamily="18" charset="0"/>
              </a:rPr>
              <a:t>tính</a:t>
            </a:r>
            <a:r>
              <a:rPr lang="en-US" sz="2500" dirty="0">
                <a:cs typeface="Times New Roman" pitchFamily="18" charset="0"/>
              </a:rPr>
              <a:t>,</a:t>
            </a:r>
            <a:r>
              <a:rPr lang="vi-VN" sz="2500" dirty="0" smtClean="0">
                <a:cs typeface="Times New Roman" pitchFamily="18" charset="0"/>
              </a:rPr>
              <a:t> </a:t>
            </a:r>
            <a:r>
              <a:rPr lang="vi-VN" sz="2500" dirty="0">
                <a:cs typeface="Times New Roman" pitchFamily="18" charset="0"/>
              </a:rPr>
              <a:t>bệnh bạch cầu cấp thể tủy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2500" b="1" dirty="0">
                <a:cs typeface="Times New Roman" pitchFamily="18" charset="0"/>
              </a:rPr>
              <a:t>Chống chỉ </a:t>
            </a:r>
            <a:r>
              <a:rPr lang="vi-VN" sz="2500" b="1" dirty="0" smtClean="0">
                <a:cs typeface="Times New Roman" pitchFamily="18" charset="0"/>
              </a:rPr>
              <a:t>định:</a:t>
            </a:r>
            <a:r>
              <a:rPr lang="en-US" sz="2500" b="1" dirty="0" smtClean="0">
                <a:cs typeface="Times New Roman" pitchFamily="18" charset="0"/>
              </a:rPr>
              <a:t> </a:t>
            </a:r>
            <a:r>
              <a:rPr lang="vi-VN" sz="2500" dirty="0" smtClean="0">
                <a:cs typeface="Times New Roman" pitchFamily="18" charset="0"/>
              </a:rPr>
              <a:t>quá </a:t>
            </a:r>
            <a:r>
              <a:rPr lang="vi-VN" sz="2500" dirty="0">
                <a:cs typeface="Times New Roman" pitchFamily="18" charset="0"/>
              </a:rPr>
              <a:t>mẫn </a:t>
            </a:r>
            <a:r>
              <a:rPr lang="vi-VN" sz="2500" dirty="0" smtClean="0">
                <a:cs typeface="Times New Roman" pitchFamily="18" charset="0"/>
              </a:rPr>
              <a:t>với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vi-VN" sz="2500" dirty="0" smtClean="0">
                <a:cs typeface="Times New Roman" pitchFamily="18" charset="0"/>
              </a:rPr>
              <a:t>thuốc</a:t>
            </a:r>
            <a:r>
              <a:rPr lang="vi-VN" sz="2500" dirty="0">
                <a:cs typeface="Times New Roman" pitchFamily="18" charset="0"/>
              </a:rPr>
              <a:t>, </a:t>
            </a:r>
            <a:r>
              <a:rPr lang="vi-VN" sz="2500" dirty="0" smtClean="0">
                <a:cs typeface="Times New Roman" pitchFamily="18" charset="0"/>
              </a:rPr>
              <a:t>viêm</a:t>
            </a:r>
            <a:endParaRPr lang="en-US" sz="2500" dirty="0" smtClean="0">
              <a:cs typeface="Times New Roman" pitchFamily="18" charset="0"/>
            </a:endParaRPr>
          </a:p>
          <a:p>
            <a:r>
              <a:rPr lang="vi-VN" sz="2500" dirty="0" smtClean="0">
                <a:cs typeface="Times New Roman" pitchFamily="18" charset="0"/>
              </a:rPr>
              <a:t>bàng </a:t>
            </a:r>
            <a:r>
              <a:rPr lang="vi-VN" sz="2500" dirty="0">
                <a:cs typeface="Times New Roman" pitchFamily="18" charset="0"/>
              </a:rPr>
              <a:t>quang xuất huyết, giảm tiểu cầu và giảm bạch cầu rõ rệt, </a:t>
            </a:r>
            <a:r>
              <a:rPr lang="vi-VN" sz="2500" dirty="0" smtClean="0">
                <a:cs typeface="Times New Roman" pitchFamily="18" charset="0"/>
              </a:rPr>
              <a:t>nhiễm khuẩn cấp, bất sản tủy xương, nhiễm độc đường niệu cấp do hóa trị liệu hoặc phóng xạ trị liệu.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066800"/>
            <a:ext cx="289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6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III</a:t>
            </a:r>
            <a:r>
              <a:rPr lang="en-US" sz="3500" b="1" dirty="0" smtClean="0">
                <a:solidFill>
                  <a:srgbClr val="FF0000"/>
                </a:solidFill>
              </a:rPr>
              <a:t>. </a:t>
            </a:r>
            <a:r>
              <a:rPr lang="en-US" sz="3500" b="1" dirty="0" smtClean="0">
                <a:solidFill>
                  <a:srgbClr val="FF0000"/>
                </a:solidFill>
              </a:rPr>
              <a:t>BỆNH BẠCH CẦU THỂ LYMPHO MẠN TÍNH (CLL)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7696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3.1 Định nghĩa:</a:t>
            </a:r>
          </a:p>
          <a:p>
            <a:pPr>
              <a:buFontTx/>
              <a:buChar char="-"/>
            </a:pPr>
            <a:r>
              <a:rPr lang="en-US" sz="2500" dirty="0" smtClean="0"/>
              <a:t>Là bệnh ác tính của tế bào lympho B </a:t>
            </a:r>
          </a:p>
          <a:p>
            <a:pPr>
              <a:buFontTx/>
              <a:buChar char="-"/>
            </a:pPr>
            <a:r>
              <a:rPr lang="en-US" sz="2500" dirty="0" smtClean="0"/>
              <a:t>Tăng trưởng bất thường của các tế bào lympho trong tủy xương</a:t>
            </a:r>
          </a:p>
          <a:p>
            <a:pPr>
              <a:buFontTx/>
              <a:buChar char="-"/>
            </a:pPr>
            <a:r>
              <a:rPr lang="en-US" sz="2500" dirty="0" smtClean="0"/>
              <a:t>Khả năng đáp ứng miễn dịch kém với các kháng nguyên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6934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3.2 Triệu chứng</a:t>
            </a:r>
          </a:p>
          <a:p>
            <a:r>
              <a:rPr lang="en-US" sz="2500" b="1" dirty="0" smtClean="0"/>
              <a:t>Lâm sàng: </a:t>
            </a:r>
          </a:p>
          <a:p>
            <a:pPr>
              <a:buFontTx/>
              <a:buChar char="-"/>
            </a:pPr>
            <a:r>
              <a:rPr lang="en-US" sz="2500" dirty="0" smtClean="0"/>
              <a:t>Giảm miễn dịch, tổn thương tủy xương, thâm nhiễm lympho bào ở các cơ quan</a:t>
            </a:r>
          </a:p>
          <a:p>
            <a:pPr>
              <a:buFontTx/>
              <a:buChar char="-"/>
            </a:pPr>
            <a:r>
              <a:rPr lang="en-US" sz="2500" dirty="0" smtClean="0"/>
              <a:t>Gan, lách, hạch to</a:t>
            </a:r>
          </a:p>
          <a:p>
            <a:r>
              <a:rPr lang="en-US" sz="2500" b="1" dirty="0" smtClean="0"/>
              <a:t>Giai đoạn sau: </a:t>
            </a:r>
          </a:p>
          <a:p>
            <a:pPr>
              <a:buFontTx/>
              <a:buChar char="-"/>
            </a:pPr>
            <a:r>
              <a:rPr lang="en-US" sz="2500" dirty="0" smtClean="0"/>
              <a:t>Xuất huyết</a:t>
            </a:r>
          </a:p>
          <a:p>
            <a:pPr>
              <a:buFontTx/>
              <a:buChar char="-"/>
            </a:pPr>
            <a:r>
              <a:rPr lang="en-US" sz="2500" dirty="0" smtClean="0"/>
              <a:t>Thiếu máu</a:t>
            </a:r>
          </a:p>
          <a:p>
            <a:pPr>
              <a:buFontTx/>
              <a:buChar char="-"/>
            </a:pPr>
            <a:r>
              <a:rPr lang="en-US" sz="2500" dirty="0" smtClean="0"/>
              <a:t>Hạch chuyển u lympho tế bào lớn</a:t>
            </a:r>
          </a:p>
          <a:p>
            <a:r>
              <a:rPr lang="en-US" sz="2500" b="1" dirty="0" smtClean="0"/>
              <a:t>Cận lâm sàng:</a:t>
            </a:r>
          </a:p>
          <a:p>
            <a:pPr>
              <a:buFontTx/>
              <a:buChar char="-"/>
            </a:pPr>
            <a:r>
              <a:rPr lang="en-US" sz="2500" dirty="0" smtClean="0"/>
              <a:t>Số lượng bạch cầu tăng, bạch cầu lympho 75-98%</a:t>
            </a:r>
          </a:p>
          <a:p>
            <a:pPr>
              <a:buFontTx/>
              <a:buChar char="-"/>
            </a:pPr>
            <a:r>
              <a:rPr lang="en-US" sz="2500" dirty="0" smtClean="0"/>
              <a:t>Các lympho bào nhỏ thâm nhiễm tủy, giảm gamma-gobulin huyết thanh </a:t>
            </a:r>
          </a:p>
          <a:p>
            <a:r>
              <a:rPr lang="en-US" sz="2500" b="1" dirty="0" smtClean="0"/>
              <a:t>3.3 Biến chứng</a:t>
            </a:r>
          </a:p>
          <a:p>
            <a:r>
              <a:rPr lang="en-US" sz="2500" dirty="0" smtClean="0"/>
              <a:t>Thường xuyên nhiễm trùng, tăng nguy cơ ung thư khác (bàng quang, phổi, dạ dày, cổ họng)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267200"/>
            <a:ext cx="2209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2286000"/>
            <a:ext cx="2095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0"/>
            <a:ext cx="2266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6858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3.3 Điều trị</a:t>
            </a:r>
          </a:p>
          <a:p>
            <a:pPr>
              <a:buFontTx/>
              <a:buChar char="-"/>
            </a:pPr>
            <a:r>
              <a:rPr lang="en-US" sz="2500" dirty="0" smtClean="0"/>
              <a:t>Thuốc: phối hợp chlorambucil + prednisolon</a:t>
            </a:r>
          </a:p>
          <a:p>
            <a:pPr>
              <a:buFontTx/>
              <a:buChar char="-"/>
            </a:pPr>
            <a:r>
              <a:rPr lang="en-US" sz="2500" dirty="0" smtClean="0"/>
              <a:t>Chỉ định: </a:t>
            </a:r>
            <a:r>
              <a:rPr lang="en-US" sz="2500" dirty="0" smtClean="0"/>
              <a:t>thiếu máu, có hạch to, ung thư máu</a:t>
            </a:r>
          </a:p>
          <a:p>
            <a:pPr>
              <a:buFontTx/>
              <a:buChar char="-"/>
            </a:pPr>
            <a:r>
              <a:rPr lang="en-US" sz="2500" dirty="0" smtClean="0"/>
              <a:t>Cắt lách nếu dùng thuốc kém hiệu quả</a:t>
            </a:r>
          </a:p>
          <a:p>
            <a:endParaRPr lang="en-US" sz="2500" dirty="0"/>
          </a:p>
        </p:txBody>
      </p:sp>
      <p:pic>
        <p:nvPicPr>
          <p:cNvPr id="3" name="Picture 2" descr="leukeran-2mg-per-tabs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2971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6260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9"/>
                </a:solidFill>
              </a:rPr>
              <a:t>Leukeran (chlorambucil)</a:t>
            </a:r>
          </a:p>
          <a:p>
            <a:r>
              <a:rPr lang="en-US" sz="2500" b="1" dirty="0" smtClean="0">
                <a:solidFill>
                  <a:srgbClr val="000099"/>
                </a:solidFill>
              </a:rPr>
              <a:t>Giá: </a:t>
            </a:r>
            <a:r>
              <a:rPr lang="en-US" sz="2500" dirty="0" smtClean="0">
                <a:solidFill>
                  <a:srgbClr val="000099"/>
                </a:solidFill>
              </a:rPr>
              <a:t>$28.00/viên</a:t>
            </a:r>
            <a:endParaRPr lang="en-US" sz="2500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62200"/>
            <a:ext cx="510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472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Tài liệu tham khảo</a:t>
            </a:r>
          </a:p>
          <a:p>
            <a:endParaRPr lang="en-US" sz="3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7620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500" dirty="0" smtClean="0"/>
              <a:t>Giáo trình Bệnh lý &amp; Thuốc PTH350</a:t>
            </a:r>
          </a:p>
          <a:p>
            <a:r>
              <a:rPr lang="en-US" sz="2500" dirty="0" smtClean="0"/>
              <a:t>(</a:t>
            </a:r>
            <a:r>
              <a:rPr lang="en-US" sz="2500" dirty="0" smtClean="0">
                <a:hlinkClick r:id="rId2"/>
              </a:rPr>
              <a:t>http://www.nguyenphuchoc199.com/pth-350</a:t>
            </a:r>
            <a:r>
              <a:rPr lang="en-US" sz="2500" dirty="0" smtClean="0"/>
              <a:t>)</a:t>
            </a:r>
          </a:p>
          <a:p>
            <a:pPr>
              <a:buFontTx/>
              <a:buChar char="-"/>
            </a:pPr>
            <a:r>
              <a:rPr lang="en-US" sz="2500" dirty="0" smtClean="0"/>
              <a:t>Đại học duy tân (2016), tập bài giảng bệnh lý</a:t>
            </a:r>
          </a:p>
          <a:p>
            <a:pPr>
              <a:buFontTx/>
              <a:buChar char="-"/>
            </a:pPr>
            <a:r>
              <a:rPr lang="en-US" sz="2500" dirty="0" smtClean="0"/>
              <a:t>Giá thuốc</a:t>
            </a:r>
          </a:p>
          <a:p>
            <a:r>
              <a:rPr lang="en-US" sz="2500" dirty="0" smtClean="0"/>
              <a:t>Bảng giá thuốc tháng 12 năm 2014</a:t>
            </a:r>
          </a:p>
          <a:p>
            <a:r>
              <a:rPr lang="en-US" sz="2500" dirty="0" smtClean="0"/>
              <a:t>(</a:t>
            </a:r>
            <a:r>
              <a:rPr lang="en-US" sz="2500" dirty="0" smtClean="0">
                <a:hlinkClick r:id="rId3"/>
              </a:rPr>
              <a:t>http://pthh.org.vn</a:t>
            </a:r>
            <a:r>
              <a:rPr lang="en-US" sz="2500" dirty="0" smtClean="0"/>
              <a:t>)</a:t>
            </a:r>
          </a:p>
          <a:p>
            <a:r>
              <a:rPr lang="en-US" sz="2500" dirty="0" smtClean="0"/>
              <a:t> (http://www.heartlandvetsupply.com/p-4844-leukeran-tablets.aspx)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827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500765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500" b="1" dirty="0" smtClean="0">
                <a:solidFill>
                  <a:srgbClr val="FF0000"/>
                </a:solidFill>
              </a:rPr>
              <a:t>I</a:t>
            </a:r>
            <a:r>
              <a:rPr lang="en-US" sz="3500" b="1" dirty="0" smtClean="0">
                <a:solidFill>
                  <a:srgbClr val="FF0000"/>
                </a:solidFill>
              </a:rPr>
              <a:t>. BỆNH BẠCH CẦU CẤP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3500" dirty="0" smtClean="0">
                <a:solidFill>
                  <a:srgbClr val="FF0000"/>
                </a:solidFill>
              </a:rPr>
              <a:t>(</a:t>
            </a:r>
            <a:r>
              <a:rPr lang="en-US" sz="3500" i="1" dirty="0">
                <a:solidFill>
                  <a:srgbClr val="FF0000"/>
                </a:solidFill>
              </a:rPr>
              <a:t>Acute Myeloid Leukemia</a:t>
            </a:r>
            <a:r>
              <a:rPr lang="en-US" sz="3500" dirty="0" smtClean="0">
                <a:solidFill>
                  <a:srgbClr val="FF0000"/>
                </a:solidFill>
              </a:rPr>
              <a:t>):</a:t>
            </a:r>
            <a:endParaRPr lang="en-US" sz="3500" dirty="0">
              <a:solidFill>
                <a:srgbClr val="FF0000"/>
              </a:solidFill>
            </a:endParaRPr>
          </a:p>
        </p:txBody>
      </p:sp>
      <p:pic>
        <p:nvPicPr>
          <p:cNvPr id="5" name="image4.jpeg" descr="þÿ"/>
          <p:cNvPicPr/>
          <p:nvPr/>
        </p:nvPicPr>
        <p:blipFill rotWithShape="1">
          <a:blip r:embed="rId2" cstate="print"/>
          <a:srcRect l="73659" t="1937" r="416" b="1968"/>
          <a:stretch/>
        </p:blipFill>
        <p:spPr>
          <a:xfrm>
            <a:off x="5940152" y="-99391"/>
            <a:ext cx="2592288" cy="1728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1524000"/>
            <a:ext cx="4572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500" b="1" dirty="0" smtClean="0"/>
              <a:t>1.1 Định nghĩa: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smtClean="0"/>
              <a:t>Bệnh </a:t>
            </a:r>
            <a:r>
              <a:rPr lang="en-US" sz="2500" dirty="0"/>
              <a:t>bạch cầu cấp là một bệnh ác tính của </a:t>
            </a:r>
            <a:r>
              <a:rPr lang="en-US" sz="2500" dirty="0" smtClean="0"/>
              <a:t>tb tiền </a:t>
            </a:r>
            <a:r>
              <a:rPr lang="en-US" sz="2500" dirty="0"/>
              <a:t>thân tạo huyết </a:t>
            </a:r>
            <a:r>
              <a:rPr lang="en-US" sz="2500" dirty="0" smtClean="0"/>
              <a:t>trong đó </a:t>
            </a:r>
            <a:r>
              <a:rPr lang="en-US" sz="2500" dirty="0"/>
              <a:t>có tăng sinh loại tế bào non không biệt hoá hoặc biệt hoá rất ít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267200"/>
            <a:ext cx="403244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500" dirty="0" smtClean="0"/>
              <a:t>Những tế bào bạch cầu tăng sinh không kiểm soát được và thay thế hoàn toàn các phân tử bình thường của tuỷ xương.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5936" y="1361668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500" b="1" smtClean="0"/>
              <a:t>1.2 Nguyên nhân:</a:t>
            </a:r>
          </a:p>
          <a:p>
            <a:pPr lvl="1"/>
            <a:r>
              <a:rPr lang="en-US" sz="2500" smtClean="0"/>
              <a:t>Đa số không rõ nguyên nhân</a:t>
            </a:r>
          </a:p>
          <a:p>
            <a:pPr lvl="1"/>
            <a:r>
              <a:rPr lang="en-US" sz="2500" smtClean="0"/>
              <a:t>Hiện nay đã chứng minh được một số nguyên nhân: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smtClean="0"/>
              <a:t>Phóng xạ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smtClean="0"/>
              <a:t>Một số chất hoá học (benzen)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smtClean="0"/>
              <a:t>Một số hoá chất chữa bệnh K (thuốc procarbazin)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smtClean="0"/>
              <a:t>Yếu tố di truyền, địa lý</a:t>
            </a:r>
            <a:endParaRPr lang="en-US" sz="2500"/>
          </a:p>
        </p:txBody>
      </p:sp>
      <p:pic>
        <p:nvPicPr>
          <p:cNvPr id="11" name="image6.jpeg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5229201"/>
            <a:ext cx="377991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5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7.jpeg" descr="Description: þ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2643187" cy="15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8.jpeg" descr="Description: þ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524125" cy="16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9.jpeg" descr="Description: þÿ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6" t="-987" r="2420" b="2040"/>
          <a:stretch/>
        </p:blipFill>
        <p:spPr bwMode="auto">
          <a:xfrm>
            <a:off x="4584008" y="4283859"/>
            <a:ext cx="4536621" cy="18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24544" y="0"/>
            <a:ext cx="946854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39800" algn="l"/>
                <a:tab pos="941388" algn="l"/>
              </a:tabLst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3 Phân loại:</a:t>
            </a:r>
            <a:endParaRPr lang="en-US" sz="2500" b="1" dirty="0">
              <a:cs typeface="Arial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39800" algn="l"/>
                <a:tab pos="941388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Bạch cầu dòng tuỷ (Acute Myeloid Leukemia) hay gặp ở người lớn.</a:t>
            </a:r>
            <a:endParaRPr lang="en-US" sz="2500" dirty="0">
              <a:cs typeface="Arial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39800" algn="l"/>
                <a:tab pos="941388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Bạch cầu cấp nguyên bào lympho (Acute Lymphoid Leukemia) hay gặp ở trẻ em.</a:t>
            </a:r>
            <a:endParaRPr kumimoji="0" lang="en-US" sz="2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  <a:tab pos="941388" algn="l"/>
              </a:tabLst>
            </a:pPr>
            <a:endParaRPr kumimoji="0" lang="en-US" sz="2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04800" y="2667000"/>
            <a:ext cx="9644314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39800" algn="l"/>
              </a:tabLst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4 Triệu chứng:</a:t>
            </a:r>
            <a:endParaRPr lang="en-US" sz="2500" b="1" dirty="0"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lang="en-US" sz="2500" b="1" i="1" dirty="0" smtClean="0">
                <a:ea typeface="Calibri" pitchFamily="34" charset="0"/>
                <a:cs typeface="Arial" pitchFamily="34" charset="0"/>
              </a:rPr>
              <a:t>a) 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Lâm sàng:</a:t>
            </a:r>
            <a:endParaRPr lang="en-US" sz="2500" b="1" i="1" dirty="0"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-Khởi phát: xanh xao, mệt mỏi, sốt cao/không cao, xuất huyết hoặc</a:t>
            </a:r>
            <a:r>
              <a:rPr lang="en-US" sz="2500" dirty="0"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NK</a:t>
            </a:r>
            <a:endParaRPr lang="en-US" sz="2500" dirty="0"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-Toàn phát: điển hình 5 hội chứng</a:t>
            </a:r>
            <a:endParaRPr lang="en-US" sz="2500" dirty="0"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•Thiếu máu</a:t>
            </a:r>
            <a:r>
              <a:rPr lang="en-US" sz="2500" dirty="0">
                <a:cs typeface="Arial" pitchFamily="34" charset="0"/>
              </a:rPr>
              <a:t>	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•Nhiễm khuẩn</a:t>
            </a:r>
            <a:endParaRPr lang="en-US" sz="2500" dirty="0"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•Xuất huyết</a:t>
            </a:r>
            <a:r>
              <a:rPr lang="en-US" sz="2500" dirty="0">
                <a:cs typeface="Arial" pitchFamily="34" charset="0"/>
              </a:rPr>
              <a:t>	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•U</a:t>
            </a:r>
            <a:endParaRPr lang="en-US" sz="2500" dirty="0"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• Viêm loét họng miệng có hoại tử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lang="en-US" sz="25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	</a:t>
            </a:r>
            <a:endParaRPr kumimoji="0" lang="en-US" sz="2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61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88" y="5998929"/>
            <a:ext cx="90732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Biến chứng có thể xảy ra là xuất huyết màng não, xuất huyết  não,</a:t>
            </a:r>
            <a:r>
              <a:rPr kumimoji="0" lang="en-US" sz="2500" b="0" i="0" u="none" strike="noStrike" cap="none" normalizeH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NK huyết, …và tử vong do các biến chứng kể trên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  <a:p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xmlns="" val="39712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þ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1656" y="4964688"/>
            <a:ext cx="5381859" cy="18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900608" y="-1"/>
            <a:ext cx="932452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  <a:tab pos="941388" algn="l"/>
              </a:tabLst>
            </a:pPr>
            <a:r>
              <a:rPr kumimoji="0" lang="en-US" sz="25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b) Cận lâm sàng</a:t>
            </a:r>
            <a:endParaRPr lang="en-US" sz="2500" b="1" i="1" dirty="0">
              <a:cs typeface="Arial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39800" algn="l"/>
                <a:tab pos="941388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CTM: Số lượng hồng cầu giảm, tiểu cầu giảm, số lượng bạch cầu tăng, (chủ yếu bạch cầu non).</a:t>
            </a:r>
            <a:endParaRPr lang="en-US" sz="2500" dirty="0">
              <a:cs typeface="Arial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39800" algn="l"/>
                <a:tab pos="941388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Tuỷ đồ: giầu tế bào, bị lấn át bởi tế bào non</a:t>
            </a:r>
            <a:endParaRPr lang="en-US" sz="2500" dirty="0">
              <a:cs typeface="Arial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39800" algn="l"/>
                <a:tab pos="941388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Huyết đồ: nguyên tuỷ bào chiếm 80-90%</a:t>
            </a:r>
            <a:endParaRPr lang="en-US" sz="2500" dirty="0">
              <a:cs typeface="Arial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39800" algn="l"/>
                <a:tab pos="941388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Không có tiền TB, TB, HTB, Stal và bạch cầu đoạn</a:t>
            </a:r>
            <a:endParaRPr lang="en-US" sz="2500" dirty="0">
              <a:cs typeface="Arial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39800" algn="l"/>
                <a:tab pos="941388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Ngoài ra: Fibrinogen giảm, thời gian máu chảy kéo dài</a:t>
            </a:r>
            <a:endParaRPr kumimoji="0" lang="en-US" sz="2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  <a:tab pos="941388" algn="l"/>
              </a:tabLst>
            </a:pPr>
            <a:endParaRPr kumimoji="0" lang="en-US" sz="2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073" name="image10.jpeg" descr="Description: þ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0320" y="2708920"/>
            <a:ext cx="59436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6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94" y="4149080"/>
            <a:ext cx="7113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/>
              <a:t>1.5. Điều </a:t>
            </a:r>
            <a:r>
              <a:rPr lang="en-US" sz="2500" b="1" smtClean="0"/>
              <a:t>trị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smtClean="0"/>
              <a:t>Chống </a:t>
            </a:r>
            <a:r>
              <a:rPr lang="en-US" sz="2500"/>
              <a:t>tăng sinh của tế bào ác tính: hoá trị liệu, phóng xạ, miễn dịch trị liệu</a:t>
            </a:r>
          </a:p>
          <a:p>
            <a:pPr algn="ctr"/>
            <a:r>
              <a:rPr lang="en-US" sz="25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9373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552" y="46279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500" smtClean="0"/>
              <a:t>Hoá </a:t>
            </a:r>
            <a:r>
              <a:rPr lang="en-US" sz="2500"/>
              <a:t>trị liệu: phối hợp </a:t>
            </a:r>
            <a:r>
              <a:rPr lang="en-US" sz="2500" smtClean="0"/>
              <a:t>thuốc</a:t>
            </a:r>
            <a:endParaRPr lang="en-US" sz="2500"/>
          </a:p>
        </p:txBody>
      </p:sp>
      <p:sp>
        <p:nvSpPr>
          <p:cNvPr id="6" name="Rectangle 5"/>
          <p:cNvSpPr/>
          <p:nvPr/>
        </p:nvSpPr>
        <p:spPr>
          <a:xfrm>
            <a:off x="0" y="2971800"/>
            <a:ext cx="2209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Vincristine – Hà Lan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2971800"/>
            <a:ext cx="18242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Methotrexat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2971800"/>
            <a:ext cx="25908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Purinethol (mercaptopurin)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14" name="image17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2190" y="716854"/>
            <a:ext cx="1959610" cy="19920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59028" y="2999274"/>
            <a:ext cx="2565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Prednisolan, Daunorubicin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009" y="4941168"/>
            <a:ext cx="798087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US" sz="2500" dirty="0"/>
              <a:t>Phối hợp thuốc phóng xạ trị liệu + ghép tuỷ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500" dirty="0" smtClean="0"/>
              <a:t>Cần </a:t>
            </a:r>
            <a:r>
              <a:rPr lang="en-US" sz="2500" dirty="0"/>
              <a:t>phối hợp triệu chứng: KS, dinh dưỡng hợp lý, truyền máu nếu SLHC ≤ 2.000.000/ mm3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886200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giá: 106,795 đồng/lọ</a:t>
            </a:r>
            <a:endParaRPr lang="en-US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3505200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giá: 80,000 đồng/lọ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3886200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giá: 8,800 đồng/viên</a:t>
            </a:r>
            <a:endParaRPr lang="en-US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6939149" y="3803259"/>
            <a:ext cx="17281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mtClean="0"/>
              <a:t>giá:</a:t>
            </a:r>
            <a:endParaRPr lang="en-US" sz="2500"/>
          </a:p>
        </p:txBody>
      </p:sp>
      <p:pic>
        <p:nvPicPr>
          <p:cNvPr id="18" name="Picture 17" descr="images195049_Methotrex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914401"/>
            <a:ext cx="2209800" cy="1752600"/>
          </a:xfrm>
          <a:prstGeom prst="rect">
            <a:avLst/>
          </a:prstGeom>
        </p:spPr>
      </p:pic>
      <p:pic>
        <p:nvPicPr>
          <p:cNvPr id="19" name="Picture 18" descr="vincristine-201602021434026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762000"/>
            <a:ext cx="1440000" cy="1905000"/>
          </a:xfrm>
          <a:prstGeom prst="rect">
            <a:avLst/>
          </a:prstGeom>
        </p:spPr>
      </p:pic>
      <p:pic>
        <p:nvPicPr>
          <p:cNvPr id="23" name="Picture 22" descr="purinethol-250x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838200"/>
            <a:ext cx="2489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6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708" y="1371600"/>
            <a:ext cx="9116292" cy="341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500" b="1" dirty="0">
                <a:latin typeface="Calibri" pitchFamily="34" charset="0"/>
                <a:cs typeface="Calibri" pitchFamily="34" charset="0"/>
              </a:rPr>
              <a:t>2.1. Định nghĩa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: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Là một bệnh máu ác tính có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hiện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t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ượng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tăng sinh quá sản dòng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bạch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cầu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đã biệt hoá nhiều, nhưng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chất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lượng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bạch cầu không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bình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thường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.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Số lượng bạch cầu tăng cao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trong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máu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ngoại vi và tuỷ xương.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Trong công thức bạch cầu gặp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đủ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các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lứa tuổi từ non đến già không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có khoảng trống bạch huyết. 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vi-VN" sz="2500" dirty="0" smtClean="0">
                <a:latin typeface="Calibri" pitchFamily="34" charset="0"/>
                <a:cs typeface="Calibri" pitchFamily="34" charset="0"/>
              </a:rPr>
              <a:t>‒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Nguyên nhân: chưa tìm được, có liên quan đến phóng xạ hoá chất</a:t>
            </a:r>
            <a:r>
              <a:rPr lang="vi-VN" sz="2400" dirty="0"/>
              <a:t/>
            </a:r>
            <a:br>
              <a:rPr lang="vi-VN" sz="2400" dirty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564" y="228600"/>
            <a:ext cx="91024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II. </a:t>
            </a:r>
            <a:r>
              <a:rPr lang="en-US" sz="3500" b="1" dirty="0" smtClean="0">
                <a:solidFill>
                  <a:srgbClr val="FF0000"/>
                </a:solidFill>
                <a:cs typeface="Times New Roman" pitchFamily="18" charset="0"/>
              </a:rPr>
              <a:t>BỆNH BẠCH CẦU THỂ MÃN TÍNH (Chronic </a:t>
            </a: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Myeloid Leukemia</a:t>
            </a:r>
            <a:r>
              <a:rPr lang="en-US" sz="35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4477630"/>
            <a:ext cx="4588019" cy="23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0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6" y="55418"/>
            <a:ext cx="601287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latin typeface="Calibri" pitchFamily="34" charset="0"/>
                <a:cs typeface="Calibri" pitchFamily="34" charset="0"/>
              </a:rPr>
              <a:t>2.2. 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riệu </a:t>
            </a:r>
            <a:r>
              <a:rPr lang="vi-VN" sz="2500" b="1" dirty="0">
                <a:latin typeface="Calibri" pitchFamily="34" charset="0"/>
                <a:cs typeface="Calibri" pitchFamily="34" charset="0"/>
              </a:rPr>
              <a:t>chứng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: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b="1" dirty="0">
                <a:latin typeface="Calibri" pitchFamily="34" charset="0"/>
                <a:cs typeface="Calibri" pitchFamily="34" charset="0"/>
              </a:rPr>
              <a:t>2.2.1. Lâm sàng: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Mệt mỏi, sốt nhẹ, lách to, đau xương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Khám: lách to; xuất huyết, nhiễm khuẩn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Bệnh qua 2 giai đoạn: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+ Mãn tính: kéo dài 20 - 40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tháng;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không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có triệu chứng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lâm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sàng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+ Chuyển dạng cấp: triệu chứng rõ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rệt,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nặng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Biến chứng &amp; nguyên nhân tử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vong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tắc mạch nhiều nơi, nhồi máu lách,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vỡ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lách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, nhiễm khuẩn hoặc xuất huyết nặng.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b="1" dirty="0">
                <a:latin typeface="Calibri" pitchFamily="34" charset="0"/>
                <a:cs typeface="Calibri" pitchFamily="34" charset="0"/>
              </a:rPr>
              <a:t>2.2.2. Cận lâm sàng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Bạch cầu tăng cao &gt; 80.000 BC/ mm3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Acid Uric tăng (thoái hoá nhân TB)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vi-VN" sz="2500" dirty="0">
                <a:latin typeface="Calibri" pitchFamily="34" charset="0"/>
                <a:cs typeface="Calibri" pitchFamily="34" charset="0"/>
              </a:rPr>
              <a:t>‒ Tuỷ phát triển số lượng tế bào (ưu thế tế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bào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dòng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tuỷ)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636818"/>
            <a:ext cx="3048000" cy="289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381000"/>
            <a:ext cx="2991815" cy="24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5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8" y="34636"/>
            <a:ext cx="8963891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latin typeface="Calibri" pitchFamily="34" charset="0"/>
                <a:cs typeface="Calibri" pitchFamily="34" charset="0"/>
              </a:rPr>
              <a:t>2.3. Điều 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trị:</a:t>
            </a:r>
            <a:endParaRPr lang="en-US" sz="25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- G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iai đoạn chuyển dạng cấp: điều trị như bạch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cầu cấp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/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Giai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đoạn mãn tính: hoá trị liệu, cắt lách, phóng xạ, ghép tuỷ --&gt; kết quả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vẫn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còn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hạn chế</a:t>
            </a:r>
            <a:br>
              <a:rPr lang="vi-VN" sz="2500" dirty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Hoá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trị liệu: phối hợp 2 - 3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thuốc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vi-VN" sz="25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Hydroxyurea</a:t>
            </a:r>
            <a:r>
              <a:rPr lang="en-US" sz="25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BD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: HYDRA cap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b="1" dirty="0" err="1" smtClean="0">
                <a:latin typeface="Calibri" pitchFamily="34" charset="0"/>
                <a:cs typeface="Calibri" pitchFamily="34" charset="0"/>
              </a:rPr>
              <a:t>Giá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dirty="0" err="1" smtClean="0">
                <a:latin typeface="Calibri" pitchFamily="34" charset="0"/>
                <a:cs typeface="Calibri" pitchFamily="34" charset="0"/>
              </a:rPr>
              <a:t>tham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dirty="0" err="1" smtClean="0">
                <a:latin typeface="Calibri" pitchFamily="34" charset="0"/>
                <a:cs typeface="Calibri" pitchFamily="34" charset="0"/>
              </a:rPr>
              <a:t>khảo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: 360.000 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b="1" dirty="0" err="1" smtClean="0">
                <a:latin typeface="Calibri" pitchFamily="34" charset="0"/>
                <a:cs typeface="Calibri" pitchFamily="34" charset="0"/>
              </a:rPr>
              <a:t>Chỉ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dirty="0" err="1" smtClean="0">
                <a:latin typeface="Calibri" pitchFamily="34" charset="0"/>
                <a:cs typeface="Calibri" pitchFamily="34" charset="0"/>
              </a:rPr>
              <a:t>định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Dùng cho các trường hợp: U hắc tố, ung thư bạch cầu tủy bào mạn tính, ung thư tái phát, di căn hoặc carcinom buồng trứng không mổ được. Kết hợp với xạ trị: ung thư tế bào biểu mô ở đầu &amp; cổ.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500" b="1" dirty="0">
                <a:latin typeface="Calibri" pitchFamily="34" charset="0"/>
                <a:cs typeface="Calibri" pitchFamily="34" charset="0"/>
              </a:rPr>
              <a:t>Chống chỉ </a:t>
            </a:r>
            <a:r>
              <a:rPr lang="vi-VN" sz="2500" b="1" dirty="0" smtClean="0">
                <a:latin typeface="Calibri" pitchFamily="34" charset="0"/>
                <a:cs typeface="Calibri" pitchFamily="34" charset="0"/>
              </a:rPr>
              <a:t>định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Suy </a:t>
            </a:r>
            <a:r>
              <a:rPr lang="vi-VN" sz="2500" dirty="0">
                <a:latin typeface="Calibri" pitchFamily="34" charset="0"/>
                <a:cs typeface="Calibri" pitchFamily="34" charset="0"/>
              </a:rPr>
              <a:t>tủy xương, thiếu máu nặng, quá mẫn với thành phần của thuốc</a:t>
            </a:r>
            <a:r>
              <a:rPr lang="vi-VN" sz="2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184208"/>
            <a:ext cx="2895599" cy="25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8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1"/>
            <a:ext cx="7848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9"/>
                </a:solidFill>
                <a:cs typeface="Times New Roman" pitchFamily="18" charset="0"/>
              </a:rPr>
              <a:t>2. </a:t>
            </a:r>
            <a:r>
              <a:rPr lang="vi-VN" sz="2500" dirty="0" smtClean="0">
                <a:solidFill>
                  <a:srgbClr val="000099"/>
                </a:solidFill>
                <a:cs typeface="Times New Roman" pitchFamily="18" charset="0"/>
              </a:rPr>
              <a:t>Busulphan</a:t>
            </a:r>
            <a:r>
              <a:rPr lang="en-US" sz="25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cs typeface="Times New Roman" pitchFamily="18" charset="0"/>
              </a:rPr>
              <a:t>BD: </a:t>
            </a:r>
            <a:r>
              <a:rPr lang="vi-VN" sz="2500" dirty="0" smtClean="0">
                <a:cs typeface="Times New Roman" pitchFamily="18" charset="0"/>
              </a:rPr>
              <a:t>IV Busulfex</a:t>
            </a:r>
            <a:r>
              <a:rPr lang="en-US" sz="2500" dirty="0" smtClean="0"/>
              <a:t>(</a:t>
            </a:r>
            <a:r>
              <a:rPr lang="en-US" sz="2500" dirty="0" err="1" smtClean="0"/>
              <a:t>busulfan</a:t>
            </a:r>
            <a:r>
              <a:rPr lang="en-US" sz="2500" dirty="0"/>
              <a:t>) injection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2500" b="1" dirty="0" smtClean="0">
                <a:cs typeface="Times New Roman" pitchFamily="18" charset="0"/>
              </a:rPr>
              <a:t>Hàm lượng</a:t>
            </a:r>
            <a:r>
              <a:rPr lang="en-US" sz="2500" dirty="0" smtClean="0">
                <a:cs typeface="Times New Roman" pitchFamily="18" charset="0"/>
              </a:rPr>
              <a:t> : </a:t>
            </a:r>
            <a:r>
              <a:rPr lang="vi-VN" sz="2500" dirty="0" smtClean="0">
                <a:cs typeface="Times New Roman" pitchFamily="18" charset="0"/>
              </a:rPr>
              <a:t>60mg/10m</a:t>
            </a:r>
            <a:r>
              <a:rPr lang="en-US" sz="2500" dirty="0" smtClean="0">
                <a:cs typeface="Times New Roman" pitchFamily="18" charset="0"/>
              </a:rPr>
              <a:t>l</a:t>
            </a:r>
            <a:endParaRPr lang="vi-VN" sz="2500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500" b="1" dirty="0" smtClean="0">
                <a:cs typeface="Times New Roman" pitchFamily="18" charset="0"/>
              </a:rPr>
              <a:t>Giá tham khảo</a:t>
            </a:r>
            <a:r>
              <a:rPr lang="en-US" sz="2500" dirty="0" smtClean="0">
                <a:cs typeface="Times New Roman" pitchFamily="18" charset="0"/>
              </a:rPr>
              <a:t> :</a:t>
            </a:r>
            <a:r>
              <a:rPr lang="en-US" sz="2500" b="1" dirty="0" smtClean="0">
                <a:cs typeface="Times New Roman" pitchFamily="18" charset="0"/>
              </a:rPr>
              <a:t>4</a:t>
            </a:r>
            <a:r>
              <a:rPr lang="vi-VN" sz="2500" b="1" dirty="0" smtClean="0">
                <a:cs typeface="Times New Roman" pitchFamily="18" charset="0"/>
              </a:rPr>
              <a:t>.389.000 đồng / Ống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cs typeface="Times New Roman" pitchFamily="18" charset="0"/>
              </a:rPr>
              <a:t>NSX : </a:t>
            </a:r>
            <a:r>
              <a:rPr lang="vi-VN" sz="2500" dirty="0" smtClean="0">
                <a:cs typeface="Times New Roman" pitchFamily="18" charset="0"/>
              </a:rPr>
              <a:t>Hoa </a:t>
            </a:r>
            <a:r>
              <a:rPr lang="vi-VN" sz="2500" dirty="0" smtClean="0">
                <a:cs typeface="Times New Roman" pitchFamily="18" charset="0"/>
              </a:rPr>
              <a:t>Kỳ</a:t>
            </a:r>
            <a:endParaRPr lang="en-US" sz="2500" b="1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cs typeface="Times New Roman" pitchFamily="18" charset="0"/>
              </a:rPr>
              <a:t>N</a:t>
            </a:r>
            <a:r>
              <a:rPr lang="vi-VN" sz="2500" b="1" dirty="0" smtClean="0">
                <a:cs typeface="Times New Roman" pitchFamily="18" charset="0"/>
              </a:rPr>
              <a:t>hập khẩu</a:t>
            </a:r>
            <a:r>
              <a:rPr lang="vi-VN" sz="2500" dirty="0" smtClean="0">
                <a:cs typeface="Times New Roman" pitchFamily="18" charset="0"/>
              </a:rPr>
              <a:t> </a:t>
            </a:r>
            <a:r>
              <a:rPr lang="en-US" sz="2500" dirty="0" smtClean="0">
                <a:cs typeface="Times New Roman" pitchFamily="18" charset="0"/>
              </a:rPr>
              <a:t>: C</a:t>
            </a:r>
            <a:r>
              <a:rPr lang="vi-VN" sz="2500" dirty="0" smtClean="0">
                <a:cs typeface="Times New Roman" pitchFamily="18" charset="0"/>
              </a:rPr>
              <a:t>ông ty TNHH</a:t>
            </a:r>
            <a:r>
              <a:rPr lang="en-US" sz="2500" dirty="0" smtClean="0">
                <a:cs typeface="Times New Roman" pitchFamily="18" charset="0"/>
              </a:rPr>
              <a:t>MTV</a:t>
            </a:r>
            <a:r>
              <a:rPr lang="vi-VN" sz="2500" dirty="0" smtClean="0">
                <a:cs typeface="Times New Roman" pitchFamily="18" charset="0"/>
              </a:rPr>
              <a:t> Vimedimex</a:t>
            </a: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vi-VN" sz="2500" dirty="0" smtClean="0">
                <a:cs typeface="Times New Roman" pitchFamily="18" charset="0"/>
              </a:rPr>
              <a:t>Bình</a:t>
            </a: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vi-VN" sz="2500" dirty="0" smtClean="0">
                <a:cs typeface="Times New Roman" pitchFamily="18" charset="0"/>
              </a:rPr>
              <a:t>Dương.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500" b="1" dirty="0" smtClean="0">
                <a:cs typeface="Times New Roman" pitchFamily="18" charset="0"/>
              </a:rPr>
              <a:t>Chỉ định: </a:t>
            </a:r>
            <a:r>
              <a:rPr lang="vi-VN" sz="2500" dirty="0" smtClean="0">
                <a:cs typeface="Times New Roman" pitchFamily="18" charset="0"/>
              </a:rPr>
              <a:t>Điều trị giảm nhẹ bệnh bạch cầu mạn dòng tuỷ</a:t>
            </a:r>
            <a:endParaRPr lang="en-US" sz="2500" dirty="0" smtClean="0">
              <a:cs typeface="Times New Roman" pitchFamily="18" charset="0"/>
            </a:endParaRPr>
          </a:p>
          <a:p>
            <a:r>
              <a:rPr lang="vi-VN" sz="2500" dirty="0" smtClean="0">
                <a:cs typeface="Times New Roman" pitchFamily="18" charset="0"/>
              </a:rPr>
              <a:t>sử dụng phối hợp với</a:t>
            </a: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vi-VN" sz="2500" dirty="0" smtClean="0">
                <a:cs typeface="Times New Roman" pitchFamily="18" charset="0"/>
              </a:rPr>
              <a:t>cyclophosphamid để chuẩn bị trước khi ghép tuỷ. Xơ hoá tuỷ xương, tăng hồng cầu vô căn, tăng tiểu cầu.</a:t>
            </a:r>
            <a:endParaRPr lang="en-US" sz="2500" dirty="0" smtClean="0"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500" b="1" dirty="0" smtClean="0">
                <a:cs typeface="Times New Roman" pitchFamily="18" charset="0"/>
              </a:rPr>
              <a:t>Chống chỉ định: </a:t>
            </a:r>
            <a:r>
              <a:rPr lang="vi-VN" sz="2500" dirty="0" smtClean="0">
                <a:cs typeface="Times New Roman" pitchFamily="18" charset="0"/>
              </a:rPr>
              <a:t>Bệnh bạch cầu mạn dòng tuỷ đã kháng</a:t>
            </a:r>
            <a:endParaRPr lang="en-US" sz="2500" dirty="0" smtClean="0">
              <a:cs typeface="Times New Roman" pitchFamily="18" charset="0"/>
            </a:endParaRPr>
          </a:p>
          <a:p>
            <a:r>
              <a:rPr lang="vi-VN" sz="2500" dirty="0" smtClean="0">
                <a:cs typeface="Times New Roman" pitchFamily="18" charset="0"/>
              </a:rPr>
              <a:t>Busulfan</a:t>
            </a:r>
            <a:r>
              <a:rPr lang="en-US" sz="2500" dirty="0" smtClean="0">
                <a:cs typeface="Times New Roman" pitchFamily="18" charset="0"/>
              </a:rPr>
              <a:t>. </a:t>
            </a:r>
            <a:r>
              <a:rPr lang="vi-VN" sz="2500" dirty="0" smtClean="0">
                <a:cs typeface="Times New Roman" pitchFamily="18" charset="0"/>
              </a:rPr>
              <a:t>Không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vi-VN" sz="2500" dirty="0" smtClean="0">
                <a:cs typeface="Times New Roman" pitchFamily="18" charset="0"/>
              </a:rPr>
              <a:t>dùn</a:t>
            </a:r>
            <a:r>
              <a:rPr lang="en-US" sz="2500" dirty="0" smtClean="0">
                <a:cs typeface="Times New Roman" pitchFamily="18" charset="0"/>
              </a:rPr>
              <a:t>g </a:t>
            </a:r>
            <a:r>
              <a:rPr lang="vi-VN" sz="2500" dirty="0" smtClean="0">
                <a:cs typeface="Times New Roman" pitchFamily="18" charset="0"/>
              </a:rPr>
              <a:t>khi chưa chẩn đoán đúng.Mẫn cảm</a:t>
            </a:r>
            <a:r>
              <a:rPr lang="en-US" sz="2500" dirty="0" smtClean="0">
                <a:cs typeface="Times New Roman" pitchFamily="18" charset="0"/>
              </a:rPr>
              <a:t>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-27709"/>
            <a:ext cx="2292927" cy="19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2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859</Words>
  <Application>Microsoft Office PowerPoint</Application>
  <PresentationFormat>On-screen Show (4:3)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25</cp:revision>
  <dcterms:created xsi:type="dcterms:W3CDTF">2006-08-16T00:00:00Z</dcterms:created>
  <dcterms:modified xsi:type="dcterms:W3CDTF">2017-03-19T13:28:16Z</dcterms:modified>
</cp:coreProperties>
</file>