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56" r:id="rId3"/>
    <p:sldId id="257" r:id="rId4"/>
    <p:sldId id="270" r:id="rId5"/>
    <p:sldId id="259" r:id="rId6"/>
    <p:sldId id="264" r:id="rId7"/>
    <p:sldId id="265" r:id="rId8"/>
    <p:sldId id="266" r:id="rId9"/>
    <p:sldId id="267" r:id="rId10"/>
    <p:sldId id="269" r:id="rId11"/>
    <p:sldId id="268" r:id="rId12"/>
    <p:sldId id="260" r:id="rId13"/>
    <p:sldId id="261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D6AD-FEDF-4EC0-A222-11DABFF99E9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988FB-9895-4A9F-A65C-D5A052C6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9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5262-7918-4026-8680-612BEF1D47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3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5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7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0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9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9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7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7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27C8-449C-4E28-9C08-4011B172127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8F7D-A586-4ED9-B178-D5471C49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3629464" y="1491175"/>
            <a:ext cx="5359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 CƯƠNG ĐƯỜNG TIẾT NIỆU</a:t>
            </a:r>
            <a:endParaRPr lang="en-US" sz="5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Hộp Văn bản 3"/>
          <p:cNvSpPr txBox="1"/>
          <p:nvPr/>
        </p:nvSpPr>
        <p:spPr>
          <a:xfrm>
            <a:off x="4891506" y="3803059"/>
            <a:ext cx="52988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PTH 350 H</a:t>
            </a:r>
          </a:p>
          <a:p>
            <a:r>
              <a:rPr lang="vi-VN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15</a:t>
            </a:r>
          </a:p>
          <a:p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SVTH: </a:t>
            </a:r>
            <a:r>
              <a:rPr lang="vi-VN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 Văn Hưng</a:t>
            </a:r>
          </a:p>
          <a:p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		Phan Duy Huy	</a:t>
            </a:r>
          </a:p>
          <a:p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vi-VN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Hoàng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 My	</a:t>
            </a:r>
          </a:p>
          <a:p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vi-VN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Đỗ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Quỳnh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 Như	</a:t>
            </a:r>
          </a:p>
          <a:p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vi-VN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 Thu Oanh</a:t>
            </a:r>
          </a:p>
          <a:p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Kết quả hình ảnh cho đại học duy t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58" y="0"/>
            <a:ext cx="28575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5641388" y="7647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-KHOA DƯỢC-</a:t>
            </a:r>
          </a:p>
        </p:txBody>
      </p:sp>
    </p:spTree>
    <p:extLst>
      <p:ext uri="{BB962C8B-B14F-4D97-AF65-F5344CB8AC3E}">
        <p14:creationId xmlns:p14="http://schemas.microsoft.com/office/powerpoint/2010/main" val="88079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382000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Times New Roman" pitchFamily="18" charset="0"/>
              </a:rPr>
              <a:t>2.3.3 </a:t>
            </a:r>
            <a:r>
              <a:rPr lang="en-US" sz="2500" b="1" dirty="0" err="1">
                <a:cs typeface="Times New Roman" pitchFamily="18" charset="0"/>
              </a:rPr>
              <a:t>Tăng</a:t>
            </a:r>
            <a:r>
              <a:rPr lang="en-US" sz="2500" b="1" dirty="0">
                <a:cs typeface="Times New Roman" pitchFamily="18" charset="0"/>
              </a:rPr>
              <a:t> </a:t>
            </a:r>
            <a:r>
              <a:rPr lang="en-US" sz="2500" b="1" dirty="0" err="1">
                <a:cs typeface="Times New Roman" pitchFamily="18" charset="0"/>
              </a:rPr>
              <a:t>huyết</a:t>
            </a:r>
            <a:r>
              <a:rPr lang="en-US" sz="2500" b="1" dirty="0">
                <a:cs typeface="Times New Roman" pitchFamily="18" charset="0"/>
              </a:rPr>
              <a:t> </a:t>
            </a:r>
            <a:r>
              <a:rPr lang="en-US" sz="2500" b="1" dirty="0" err="1">
                <a:cs typeface="Times New Roman" pitchFamily="18" charset="0"/>
              </a:rPr>
              <a:t>áp</a:t>
            </a:r>
            <a:r>
              <a:rPr lang="en-US" sz="2500" b="1" dirty="0">
                <a:cs typeface="Times New Roman" pitchFamily="18" charset="0"/>
              </a:rPr>
              <a:t>: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- </a:t>
            </a:r>
            <a:r>
              <a:rPr lang="en-US" sz="2500" dirty="0" err="1">
                <a:cs typeface="Times New Roman" pitchFamily="18" charset="0"/>
              </a:rPr>
              <a:t>Tăng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huyết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áp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trong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bệnh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thận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là</a:t>
            </a:r>
            <a:r>
              <a:rPr lang="en-US" sz="2500" dirty="0">
                <a:cs typeface="Times New Roman" pitchFamily="18" charset="0"/>
              </a:rPr>
              <a:t> do </a:t>
            </a:r>
            <a:r>
              <a:rPr lang="en-US" sz="2500" dirty="0" err="1">
                <a:cs typeface="Times New Roman" pitchFamily="18" charset="0"/>
              </a:rPr>
              <a:t>tăng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tiết</a:t>
            </a:r>
            <a:r>
              <a:rPr lang="en-US" sz="2500" dirty="0">
                <a:cs typeface="Times New Roman" pitchFamily="18" charset="0"/>
              </a:rPr>
              <a:t> renin </a:t>
            </a:r>
            <a:r>
              <a:rPr lang="en-US" sz="2500" dirty="0" err="1">
                <a:cs typeface="Times New Roman" pitchFamily="18" charset="0"/>
              </a:rPr>
              <a:t>của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phức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hợp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cạnh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cầu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thận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tác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động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vào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hệ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thống</a:t>
            </a:r>
            <a:r>
              <a:rPr lang="en-US" sz="2500" dirty="0">
                <a:cs typeface="Times New Roman" pitchFamily="18" charset="0"/>
              </a:rPr>
              <a:t> renin-angiotensin </a:t>
            </a:r>
            <a:r>
              <a:rPr lang="en-US" sz="2500" dirty="0" err="1">
                <a:cs typeface="Times New Roman" pitchFamily="18" charset="0"/>
              </a:rPr>
              <a:t>aldosteron</a:t>
            </a:r>
            <a:r>
              <a:rPr lang="en-US" sz="2500" dirty="0">
                <a:cs typeface="Times New Roman" pitchFamily="18" charset="0"/>
              </a:rPr>
              <a:t>.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                                        Angiotensinogen</a:t>
            </a:r>
          </a:p>
          <a:p>
            <a:r>
              <a:rPr lang="en-US" sz="2500" dirty="0">
                <a:cs typeface="Times New Roman" pitchFamily="18" charset="0"/>
              </a:rPr>
              <a:t>                </a:t>
            </a:r>
            <a:r>
              <a:rPr lang="en-US" sz="2500" dirty="0" err="1">
                <a:cs typeface="Times New Roman" pitchFamily="18" charset="0"/>
              </a:rPr>
              <a:t>tăng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tiết</a:t>
            </a:r>
            <a:r>
              <a:rPr lang="en-US" sz="2500" dirty="0">
                <a:cs typeface="Times New Roman" pitchFamily="18" charset="0"/>
              </a:rPr>
              <a:t> Renin             </a:t>
            </a:r>
          </a:p>
          <a:p>
            <a:r>
              <a:rPr lang="en-US" sz="2500" dirty="0">
                <a:cs typeface="Times New Roman" pitchFamily="18" charset="0"/>
              </a:rPr>
              <a:t>                                     Angiotensin I</a:t>
            </a:r>
          </a:p>
          <a:p>
            <a:r>
              <a:rPr lang="en-US" sz="2500" dirty="0">
                <a:cs typeface="Times New Roman" pitchFamily="18" charset="0"/>
              </a:rPr>
              <a:t>                        ACE                    </a:t>
            </a:r>
          </a:p>
          <a:p>
            <a:r>
              <a:rPr lang="en-US" sz="2500" dirty="0">
                <a:cs typeface="Times New Roman" pitchFamily="18" charset="0"/>
              </a:rPr>
              <a:t>                                 Angiotensin II         co </a:t>
            </a:r>
            <a:r>
              <a:rPr lang="en-US" sz="2500" dirty="0" err="1">
                <a:cs typeface="Times New Roman" pitchFamily="18" charset="0"/>
              </a:rPr>
              <a:t>mạch</a:t>
            </a:r>
            <a:r>
              <a:rPr lang="en-US" sz="2500" dirty="0">
                <a:cs typeface="Times New Roman" pitchFamily="18" charset="0"/>
              </a:rPr>
              <a:t>        HA</a:t>
            </a:r>
          </a:p>
          <a:p>
            <a:r>
              <a:rPr lang="en-US" sz="2500" dirty="0">
                <a:cs typeface="Times New Roman" pitchFamily="18" charset="0"/>
              </a:rPr>
              <a:t>                                                                 </a:t>
            </a:r>
            <a:r>
              <a:rPr lang="en-US" sz="2500" dirty="0" err="1">
                <a:cs typeface="Times New Roman" pitchFamily="18" charset="0"/>
              </a:rPr>
              <a:t>thành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lập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Aldosteron</a:t>
            </a:r>
            <a:endParaRPr lang="en-US" sz="2500" dirty="0">
              <a:cs typeface="Times New Roman" pitchFamily="18" charset="0"/>
            </a:endParaRPr>
          </a:p>
          <a:p>
            <a:r>
              <a:rPr lang="en-US" sz="2500" dirty="0">
                <a:cs typeface="Times New Roman" pitchFamily="18" charset="0"/>
              </a:rPr>
              <a:t>                                                                 (</a:t>
            </a:r>
            <a:r>
              <a:rPr lang="en-US" sz="2500" dirty="0" err="1">
                <a:cs typeface="Times New Roman" pitchFamily="18" charset="0"/>
              </a:rPr>
              <a:t>giữ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muối</a:t>
            </a:r>
            <a:r>
              <a:rPr lang="en-US" sz="2500" dirty="0">
                <a:cs typeface="Times New Roman" pitchFamily="18" charset="0"/>
              </a:rPr>
              <a:t>, </a:t>
            </a:r>
            <a:r>
              <a:rPr lang="en-US" sz="2500" dirty="0" err="1">
                <a:cs typeface="Times New Roman" pitchFamily="18" charset="0"/>
              </a:rPr>
              <a:t>nước</a:t>
            </a:r>
            <a:r>
              <a:rPr lang="en-US" sz="2500" dirty="0">
                <a:cs typeface="Times New Roman" pitchFamily="18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>
                <a:cs typeface="Times New Roman" pitchFamily="18" charset="0"/>
              </a:rPr>
              <a:t>RENIN </a:t>
            </a:r>
            <a:r>
              <a:rPr lang="en-US" sz="2500" dirty="0" err="1">
                <a:cs typeface="Times New Roman" pitchFamily="18" charset="0"/>
              </a:rPr>
              <a:t>được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tăng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tiết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khi</a:t>
            </a:r>
            <a:r>
              <a:rPr lang="en-US" sz="2500" dirty="0">
                <a:cs typeface="Times New Roman" pitchFamily="18" charset="0"/>
              </a:rPr>
              <a:t>:</a:t>
            </a:r>
          </a:p>
          <a:p>
            <a:r>
              <a:rPr lang="en-US" sz="2500" dirty="0">
                <a:cs typeface="Times New Roman" pitchFamily="18" charset="0"/>
              </a:rPr>
              <a:t>  - </a:t>
            </a:r>
            <a:r>
              <a:rPr lang="en-US" sz="2500" dirty="0" err="1">
                <a:cs typeface="Times New Roman" pitchFamily="18" charset="0"/>
              </a:rPr>
              <a:t>Giảm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lượng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máu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đến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thận</a:t>
            </a:r>
            <a:endParaRPr lang="en-US" sz="2500" dirty="0">
              <a:cs typeface="Times New Roman" pitchFamily="18" charset="0"/>
            </a:endParaRPr>
          </a:p>
          <a:p>
            <a:r>
              <a:rPr lang="en-US" sz="2500" dirty="0">
                <a:cs typeface="Times New Roman" pitchFamily="18" charset="0"/>
              </a:rPr>
              <a:t>  - </a:t>
            </a:r>
            <a:r>
              <a:rPr lang="en-US" sz="2500" dirty="0" err="1">
                <a:cs typeface="Times New Roman" pitchFamily="18" charset="0"/>
              </a:rPr>
              <a:t>Tăng</a:t>
            </a:r>
            <a:r>
              <a:rPr lang="en-US" sz="2500" dirty="0">
                <a:cs typeface="Times New Roman" pitchFamily="18" charset="0"/>
              </a:rPr>
              <a:t> Na /</a:t>
            </a:r>
            <a:r>
              <a:rPr lang="en-US" sz="2500" dirty="0" err="1">
                <a:cs typeface="Times New Roman" pitchFamily="18" charset="0"/>
              </a:rPr>
              <a:t>máu</a:t>
            </a:r>
            <a:endParaRPr lang="en-US" sz="2500" dirty="0">
              <a:cs typeface="Times New Roman" pitchFamily="18" charset="0"/>
            </a:endParaRPr>
          </a:p>
          <a:p>
            <a:r>
              <a:rPr lang="en-US" sz="2500" dirty="0">
                <a:cs typeface="Times New Roman" pitchFamily="18" charset="0"/>
              </a:rPr>
              <a:t>  - </a:t>
            </a:r>
            <a:r>
              <a:rPr lang="en-US" sz="2500" dirty="0" err="1">
                <a:cs typeface="Times New Roman" pitchFamily="18" charset="0"/>
              </a:rPr>
              <a:t>Tăng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hoạt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động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giao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cảm</a:t>
            </a:r>
            <a:r>
              <a:rPr lang="en-US" sz="2500" dirty="0">
                <a:cs typeface="Times New Roman" pitchFamily="18" charset="0"/>
              </a:rPr>
              <a:t>.    </a:t>
            </a:r>
          </a:p>
          <a:p>
            <a:r>
              <a:rPr lang="en-US" sz="2500" dirty="0">
                <a:cs typeface="Times New Roman" pitchFamily="18" charset="0"/>
              </a:rPr>
              <a:t>* ACE ( Angiotensin Converting </a:t>
            </a:r>
            <a:r>
              <a:rPr lang="en-US" sz="2500" dirty="0" err="1">
                <a:cs typeface="Times New Roman" pitchFamily="18" charset="0"/>
              </a:rPr>
              <a:t>Enzym</a:t>
            </a:r>
            <a:r>
              <a:rPr lang="en-US" sz="2500" dirty="0">
                <a:cs typeface="Times New Roman" pitchFamily="18" charset="0"/>
              </a:rPr>
              <a:t>)                                        </a:t>
            </a:r>
          </a:p>
          <a:p>
            <a:r>
              <a:rPr lang="en-US" sz="2500" dirty="0">
                <a:cs typeface="Times New Roman" pitchFamily="18" charset="0"/>
              </a:rPr>
              <a:t>                                                                 </a:t>
            </a:r>
          </a:p>
          <a:p>
            <a:r>
              <a:rPr lang="en-US" sz="2500" dirty="0">
                <a:cs typeface="Times New Roman" pitchFamily="18" charset="0"/>
              </a:rPr>
              <a:t>                                        </a:t>
            </a:r>
          </a:p>
          <a:p>
            <a:endParaRPr lang="en-US" sz="2500" dirty="0">
              <a:cs typeface="Times New Roman" pitchFamily="18" charset="0"/>
            </a:endParaRPr>
          </a:p>
          <a:p>
            <a:endParaRPr lang="en-US" sz="2500" dirty="0">
              <a:cs typeface="Times New Roman" pitchFamily="18" charset="0"/>
            </a:endParaRPr>
          </a:p>
          <a:p>
            <a:endParaRPr lang="en-US" sz="2500" dirty="0">
              <a:cs typeface="Times New Roman" pitchFamily="18" charset="0"/>
            </a:endParaRPr>
          </a:p>
          <a:p>
            <a:endParaRPr lang="en-US" sz="2500" dirty="0">
              <a:cs typeface="Times New Roman" pitchFamily="18" charset="0"/>
            </a:endParaRPr>
          </a:p>
          <a:p>
            <a:endParaRPr lang="en-US" sz="2500" dirty="0">
              <a:cs typeface="Times New Roman" pitchFamily="18" charset="0"/>
            </a:endParaRPr>
          </a:p>
          <a:p>
            <a:endParaRPr lang="en-US" sz="2500" dirty="0">
              <a:cs typeface="Times New Roman" pitchFamily="18" charset="0"/>
            </a:endParaRPr>
          </a:p>
          <a:p>
            <a:endParaRPr lang="en-US" sz="2500" dirty="0">
              <a:cs typeface="Times New Roman" pitchFamily="18" charset="0"/>
            </a:endParaRPr>
          </a:p>
          <a:p>
            <a:r>
              <a:rPr lang="en-US" sz="2500" dirty="0">
                <a:cs typeface="Times New Roman" pitchFamily="18" charset="0"/>
              </a:rPr>
              <a:t>           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19600" y="2133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9600" y="2819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76800" y="3505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05600" y="3505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81400" y="3048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81400" y="2313709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99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739" y="152400"/>
            <a:ext cx="53788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cs typeface="Times New Roman" pitchFamily="18" charset="0"/>
              </a:rPr>
              <a:t>2.3 </a:t>
            </a:r>
            <a:r>
              <a:rPr lang="en-US" sz="2500" b="1" u="sng" dirty="0" err="1">
                <a:cs typeface="Times New Roman" pitchFamily="18" charset="0"/>
              </a:rPr>
              <a:t>Biểu</a:t>
            </a:r>
            <a:r>
              <a:rPr lang="en-US" sz="2500" b="1" u="sng" dirty="0">
                <a:cs typeface="Times New Roman" pitchFamily="18" charset="0"/>
              </a:rPr>
              <a:t> </a:t>
            </a:r>
            <a:r>
              <a:rPr lang="en-US" sz="2500" b="1" u="sng" dirty="0" err="1">
                <a:cs typeface="Times New Roman" pitchFamily="18" charset="0"/>
              </a:rPr>
              <a:t>hiện</a:t>
            </a:r>
            <a:r>
              <a:rPr lang="en-US" sz="2500" b="1" u="sng" dirty="0">
                <a:cs typeface="Times New Roman" pitchFamily="18" charset="0"/>
              </a:rPr>
              <a:t> </a:t>
            </a:r>
            <a:r>
              <a:rPr lang="en-US" sz="2500" b="1" u="sng" dirty="0" err="1">
                <a:cs typeface="Times New Roman" pitchFamily="18" charset="0"/>
              </a:rPr>
              <a:t>toàn</a:t>
            </a:r>
            <a:r>
              <a:rPr lang="en-US" sz="2500" b="1" u="sng" dirty="0">
                <a:cs typeface="Times New Roman" pitchFamily="18" charset="0"/>
              </a:rPr>
              <a:t> </a:t>
            </a:r>
            <a:r>
              <a:rPr lang="en-US" sz="2500" b="1" u="sng" dirty="0" err="1">
                <a:cs typeface="Times New Roman" pitchFamily="18" charset="0"/>
              </a:rPr>
              <a:t>thân</a:t>
            </a:r>
            <a:br>
              <a:rPr lang="en-US" sz="2500" b="1" dirty="0">
                <a:cs typeface="Times New Roman" pitchFamily="18" charset="0"/>
              </a:rPr>
            </a:br>
            <a:r>
              <a:rPr lang="vi-VN" sz="2500" b="1" dirty="0">
                <a:cs typeface="Times New Roman" pitchFamily="18" charset="0"/>
              </a:rPr>
              <a:t>	</a:t>
            </a:r>
            <a:r>
              <a:rPr lang="en-US" sz="2500" b="1" i="1" dirty="0">
                <a:cs typeface="Times New Roman" pitchFamily="18" charset="0"/>
              </a:rPr>
              <a:t>2.3.1 </a:t>
            </a:r>
            <a:r>
              <a:rPr lang="en-US" sz="2500" b="1" i="1" dirty="0" err="1">
                <a:cs typeface="Times New Roman" pitchFamily="18" charset="0"/>
              </a:rPr>
              <a:t>Phù</a:t>
            </a:r>
            <a:r>
              <a:rPr lang="en-US" sz="2500" b="1" i="1" dirty="0">
                <a:cs typeface="Times New Roman" pitchFamily="18" charset="0"/>
              </a:rPr>
              <a:t>:</a:t>
            </a:r>
            <a:endParaRPr lang="en-US" sz="2500" i="1" dirty="0">
              <a:cs typeface="Times New Roman" pitchFamily="18" charset="0"/>
            </a:endParaRPr>
          </a:p>
          <a:p>
            <a:r>
              <a:rPr lang="en-US" sz="2500" dirty="0">
                <a:cs typeface="Times New Roman" pitchFamily="18" charset="0"/>
              </a:rPr>
              <a:t>- Do </a:t>
            </a:r>
            <a:r>
              <a:rPr lang="en-US" sz="2500" dirty="0" err="1">
                <a:cs typeface="Times New Roman" pitchFamily="18" charset="0"/>
              </a:rPr>
              <a:t>mất</a:t>
            </a:r>
            <a:r>
              <a:rPr lang="en-US" sz="2500" dirty="0">
                <a:cs typeface="Times New Roman" pitchFamily="18" charset="0"/>
              </a:rPr>
              <a:t> protein </a:t>
            </a:r>
            <a:r>
              <a:rPr lang="en-US" sz="2500" dirty="0" err="1">
                <a:cs typeface="Times New Roman" pitchFamily="18" charset="0"/>
              </a:rPr>
              <a:t>nhiều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gây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giảm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áp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lực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keo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trong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máu</a:t>
            </a:r>
            <a:r>
              <a:rPr lang="en-US" sz="2500" dirty="0">
                <a:cs typeface="Times New Roman" pitchFamily="18" charset="0"/>
              </a:rPr>
              <a:t> 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- Do ứ Na+ </a:t>
            </a:r>
            <a:r>
              <a:rPr lang="en-US" sz="2500" dirty="0" err="1">
                <a:cs typeface="Times New Roman" pitchFamily="18" charset="0"/>
              </a:rPr>
              <a:t>kéo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theo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giữ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nước</a:t>
            </a:r>
            <a:r>
              <a:rPr lang="en-US" sz="2500" dirty="0">
                <a:cs typeface="Times New Roman" pitchFamily="18" charset="0"/>
              </a:rPr>
              <a:t> ở </a:t>
            </a:r>
            <a:r>
              <a:rPr lang="en-US" sz="2500" dirty="0" err="1">
                <a:cs typeface="Times New Roman" pitchFamily="18" charset="0"/>
              </a:rPr>
              <a:t>lại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cơ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thể</a:t>
            </a:r>
            <a:r>
              <a:rPr lang="en-US" sz="2500" dirty="0">
                <a:cs typeface="Times New Roman" pitchFamily="18" charset="0"/>
              </a:rPr>
              <a:t> </a:t>
            </a:r>
            <a:br>
              <a:rPr lang="en-US" sz="2500" dirty="0">
                <a:cs typeface="Times New Roman" pitchFamily="18" charset="0"/>
              </a:rPr>
            </a:br>
            <a:br>
              <a:rPr lang="en-US" sz="2500" dirty="0">
                <a:cs typeface="Times New Roman" pitchFamily="18" charset="0"/>
              </a:rPr>
            </a:br>
            <a:endParaRPr lang="en-US" sz="25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855"/>
            <a:ext cx="3810000" cy="2333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550163"/>
            <a:ext cx="411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i="1" dirty="0">
                <a:latin typeface="+mj-lt"/>
                <a:cs typeface="Times New Roman" pitchFamily="18" charset="0"/>
              </a:rPr>
              <a:t>	</a:t>
            </a:r>
            <a:r>
              <a:rPr lang="en-US" sz="2500" b="1" i="1" dirty="0">
                <a:latin typeface="+mj-lt"/>
                <a:cs typeface="Times New Roman" pitchFamily="18" charset="0"/>
              </a:rPr>
              <a:t>2.3.2 </a:t>
            </a:r>
            <a:r>
              <a:rPr lang="en-US" sz="2500" b="1" i="1" dirty="0" err="1">
                <a:latin typeface="+mj-lt"/>
                <a:cs typeface="Times New Roman" pitchFamily="18" charset="0"/>
              </a:rPr>
              <a:t>Thiếu</a:t>
            </a:r>
            <a:r>
              <a:rPr lang="en-US" sz="2500" b="1" i="1" dirty="0">
                <a:latin typeface="+mj-lt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+mj-lt"/>
                <a:cs typeface="Times New Roman" pitchFamily="18" charset="0"/>
              </a:rPr>
              <a:t>máu</a:t>
            </a:r>
            <a:endParaRPr lang="en-US" sz="25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44577"/>
            <a:ext cx="6916116" cy="3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28" y="260250"/>
            <a:ext cx="845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3. CÁC BỆNH HỆ THỐNG THẬN- TIẾT NIỆU THƯỜNG GẶP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3.1 Các bệnh vùng vỏ thận</a:t>
            </a:r>
          </a:p>
          <a:p>
            <a:pPr>
              <a:buFontTx/>
              <a:buChar char="-"/>
            </a:pPr>
            <a:r>
              <a:rPr lang="en-US" sz="2400" dirty="0"/>
              <a:t>Viêm cầu thận: là hội chứng lâm sàng, làm giảm dần chức năng thận. Biểu hiện: phù, tăng huyết áp, hồng cầu niệu,... ( viêm cầu thận cấp, mạn tính)</a:t>
            </a:r>
          </a:p>
          <a:p>
            <a:pPr>
              <a:buFontTx/>
              <a:buChar char="-"/>
            </a:pPr>
            <a:r>
              <a:rPr lang="en-US" sz="2400" dirty="0"/>
              <a:t>Hội chứng thận hư: là hội chứng lâm sàng. Biểu hiện: phù, protid máu giảm, lipid máu tăng, protein niệu nhiều.</a:t>
            </a:r>
          </a:p>
          <a:p>
            <a:pPr>
              <a:buFontTx/>
              <a:buChar char="-"/>
            </a:pPr>
            <a:r>
              <a:rPr lang="en-US" sz="2400" dirty="0"/>
              <a:t>Viêm ống thận (cấp): thường gặp gây nên suy thận cấp</a:t>
            </a:r>
          </a:p>
        </p:txBody>
      </p:sp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981200"/>
            <a:ext cx="3352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8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8312"/>
            <a:ext cx="670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/>
              <a:t>3.2 Sỏi tiết niệu</a:t>
            </a:r>
          </a:p>
          <a:p>
            <a:pPr>
              <a:buFontTx/>
              <a:buChar char="-"/>
            </a:pPr>
            <a:r>
              <a:rPr lang="en-US" sz="2500" dirty="0"/>
              <a:t>Sỏi thận</a:t>
            </a:r>
          </a:p>
          <a:p>
            <a:pPr>
              <a:buFontTx/>
              <a:buChar char="-"/>
            </a:pPr>
            <a:r>
              <a:rPr lang="en-US" sz="2500" dirty="0"/>
              <a:t>Sỏi niệu quản</a:t>
            </a:r>
          </a:p>
          <a:p>
            <a:pPr>
              <a:buFontTx/>
              <a:buChar char="-"/>
            </a:pPr>
            <a:r>
              <a:rPr lang="en-US" sz="2500" dirty="0"/>
              <a:t>Sỏi niệu đạo</a:t>
            </a:r>
          </a:p>
          <a:p>
            <a:pPr>
              <a:buFontTx/>
              <a:buChar char="-"/>
            </a:pPr>
            <a:r>
              <a:rPr lang="en-US" sz="2500" dirty="0"/>
              <a:t>Sỏi bàng quang</a:t>
            </a:r>
          </a:p>
          <a:p>
            <a:r>
              <a:rPr lang="en-US" sz="2500" b="1" u="sng" dirty="0"/>
              <a:t>3.3 Nhiễm trùng tiết niệu:</a:t>
            </a:r>
          </a:p>
          <a:p>
            <a:pPr>
              <a:buFontTx/>
              <a:buChar char="-"/>
            </a:pPr>
            <a:r>
              <a:rPr lang="en-US" sz="2500" dirty="0"/>
              <a:t>Viêm đài bể thận: nhiễm trùng đường tiết niệu.</a:t>
            </a:r>
          </a:p>
          <a:p>
            <a:pPr>
              <a:buFontTx/>
              <a:buChar char="-"/>
            </a:pPr>
            <a:r>
              <a:rPr lang="en-US" sz="2500" dirty="0"/>
              <a:t>Viêm niệu quản</a:t>
            </a:r>
          </a:p>
          <a:p>
            <a:pPr>
              <a:buFontTx/>
              <a:buChar char="-"/>
            </a:pPr>
            <a:r>
              <a:rPr lang="en-US" sz="2500" dirty="0"/>
              <a:t>Viêm bàng quang</a:t>
            </a:r>
          </a:p>
          <a:p>
            <a:pPr>
              <a:buFontTx/>
              <a:buChar char="-"/>
            </a:pPr>
            <a:r>
              <a:rPr lang="en-US" sz="2500" dirty="0"/>
              <a:t>Viêm niệu đạo</a:t>
            </a:r>
          </a:p>
          <a:p>
            <a:r>
              <a:rPr lang="en-US" sz="2500" b="1" u="sng" dirty="0"/>
              <a:t>3.4  Suy thận:</a:t>
            </a:r>
          </a:p>
          <a:p>
            <a:pPr>
              <a:buFontTx/>
              <a:buChar char="-"/>
            </a:pPr>
            <a:r>
              <a:rPr lang="en-US" sz="2500" dirty="0"/>
              <a:t>Suy thận cấp: giảm chức năng thận nhanh chóng, thận mất chức năng giữ hằng định nội môi,tích tụ chất thải</a:t>
            </a:r>
          </a:p>
          <a:p>
            <a:pPr>
              <a:buFontTx/>
              <a:buChar char="-"/>
            </a:pPr>
            <a:r>
              <a:rPr lang="en-US" sz="2500" dirty="0"/>
              <a:t>Suy thận mạn: có thể mất chức năng thận vĩnh viễn.</a:t>
            </a:r>
          </a:p>
        </p:txBody>
      </p:sp>
      <p:pic>
        <p:nvPicPr>
          <p:cNvPr id="3" name="Picture 2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0"/>
            <a:ext cx="3657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25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cấu trúc nephron th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2" y="14068"/>
            <a:ext cx="4811150" cy="565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/>
          <p:cNvSpPr txBox="1"/>
          <p:nvPr/>
        </p:nvSpPr>
        <p:spPr>
          <a:xfrm>
            <a:off x="-98475" y="-36261"/>
            <a:ext cx="728706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GIẢI PHẪU – SINH LÝ HỆ TIẾT NIỆU:</a:t>
            </a:r>
          </a:p>
          <a:p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	1.1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phẫu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Kết quả hình ảnh cho giải phẫu th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6" y="1266093"/>
            <a:ext cx="4797083" cy="56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/>
          <p:cNvSpPr txBox="1"/>
          <p:nvPr/>
        </p:nvSpPr>
        <p:spPr>
          <a:xfrm>
            <a:off x="5092500" y="5701300"/>
            <a:ext cx="4065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Nephron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- đơn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năng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2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68812" y="-4"/>
            <a:ext cx="6794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1.2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 năng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40673" y="478295"/>
            <a:ext cx="86656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Thải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cặn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bã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cặn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bã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ngoại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hấp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thu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tiêu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Cân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cân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cơ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nồng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 Na+, K+,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Tham gia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hormon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cơ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Renin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Calci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Erythropoietin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5" y="3896750"/>
            <a:ext cx="5697415" cy="29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4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225083"/>
            <a:ext cx="7258929" cy="6316394"/>
          </a:xfrm>
        </p:spPr>
      </p:pic>
    </p:spTree>
    <p:extLst>
      <p:ext uri="{BB962C8B-B14F-4D97-AF65-F5344CB8AC3E}">
        <p14:creationId xmlns:p14="http://schemas.microsoft.com/office/powerpoint/2010/main" val="399019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68812" y="168812"/>
            <a:ext cx="80889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1.3 Sinh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loạn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 năng </a:t>
            </a:r>
            <a:r>
              <a:rPr lang="vi-VN" sz="25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vi-VN" sz="25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Suy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năng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Đường kết nối Mũi tên Thẳng 5"/>
          <p:cNvCxnSpPr/>
          <p:nvPr/>
        </p:nvCxnSpPr>
        <p:spPr>
          <a:xfrm>
            <a:off x="3165231" y="1252027"/>
            <a:ext cx="5767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kết nối Mũi tên Thẳng 7"/>
          <p:cNvCxnSpPr>
            <a:cxnSpLocks/>
          </p:cNvCxnSpPr>
          <p:nvPr/>
        </p:nvCxnSpPr>
        <p:spPr>
          <a:xfrm>
            <a:off x="3131233" y="1259270"/>
            <a:ext cx="580293" cy="316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kết nối Mũi tên Thẳng 8"/>
          <p:cNvCxnSpPr>
            <a:cxnSpLocks/>
          </p:cNvCxnSpPr>
          <p:nvPr/>
        </p:nvCxnSpPr>
        <p:spPr>
          <a:xfrm flipV="1">
            <a:off x="3115994" y="944564"/>
            <a:ext cx="595532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Hộp Văn bản 12"/>
          <p:cNvSpPr txBox="1"/>
          <p:nvPr/>
        </p:nvSpPr>
        <p:spPr>
          <a:xfrm>
            <a:off x="3968262" y="647008"/>
            <a:ext cx="39237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loạn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năng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loạn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năng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ống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168812" y="1828800"/>
            <a:ext cx="86656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1.3.1 </a:t>
            </a:r>
            <a:r>
              <a:rPr lang="vi-VN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vi-VN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loạn</a:t>
            </a:r>
            <a:r>
              <a:rPr lang="vi-VN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vi-VN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 năng </a:t>
            </a:r>
            <a:r>
              <a:rPr lang="vi-VN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lưu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viêm mao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mạch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nghẽn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niệu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sau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thiểu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niệu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tăng V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 tăng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Ure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tăng K+,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phosphat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uric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do </a:t>
            </a:r>
            <a:r>
              <a:rPr lang="vi-VN" sz="25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vi-VN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vi-VN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tăng THT</a:t>
            </a:r>
            <a:r>
              <a:rPr lang="vi-VN" sz="2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Tăng K+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toan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do </a:t>
            </a:r>
            <a:r>
              <a:rPr lang="vi-VN" sz="25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vi-VN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vi-VN" sz="25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ống</a:t>
            </a:r>
            <a:r>
              <a:rPr lang="vi-VN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vi-VN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1.3.2 </a:t>
            </a:r>
            <a:r>
              <a:rPr lang="vi-VN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vi-VN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loạn</a:t>
            </a:r>
            <a:r>
              <a:rPr lang="vi-VN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vi-VN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 năng </a:t>
            </a:r>
            <a:r>
              <a:rPr lang="vi-VN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ống</a:t>
            </a:r>
            <a:r>
              <a:rPr lang="vi-VN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endParaRPr lang="vi-VN" sz="25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196943" y="4557929"/>
            <a:ext cx="84265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Đa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niệu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kèm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dinh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dưỡng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loạn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bơm NA+, K+,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K+,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phosphat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albumin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phosphat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THT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trên.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Toan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acid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6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92363"/>
            <a:ext cx="8686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cs typeface="Times New Roman" pitchFamily="18" charset="0"/>
              </a:rPr>
              <a:t>2. NHỮNG TRIỆU CHỨNG CHỦ YẾU CỦA CÁC BỆNH LIÊN QUAN ĐẾN HỆ TIẾT NIỆU</a:t>
            </a:r>
            <a:br>
              <a:rPr lang="en-US" sz="2500" b="1" dirty="0">
                <a:cs typeface="Times New Roman" pitchFamily="18" charset="0"/>
              </a:rPr>
            </a:br>
            <a:r>
              <a:rPr lang="en-US" sz="2500" b="1" u="sng" dirty="0">
                <a:cs typeface="Times New Roman" pitchFamily="18" charset="0"/>
              </a:rPr>
              <a:t>2.1 </a:t>
            </a:r>
            <a:r>
              <a:rPr lang="en-US" sz="2500" b="1" u="sng" dirty="0" err="1">
                <a:cs typeface="Times New Roman" pitchFamily="18" charset="0"/>
              </a:rPr>
              <a:t>Biểu</a:t>
            </a:r>
            <a:r>
              <a:rPr lang="en-US" sz="2500" b="1" u="sng" dirty="0">
                <a:cs typeface="Times New Roman" pitchFamily="18" charset="0"/>
              </a:rPr>
              <a:t> </a:t>
            </a:r>
            <a:r>
              <a:rPr lang="en-US" sz="2500" b="1" u="sng" dirty="0" err="1">
                <a:cs typeface="Times New Roman" pitchFamily="18" charset="0"/>
              </a:rPr>
              <a:t>hiện</a:t>
            </a:r>
            <a:r>
              <a:rPr lang="en-US" sz="2500" b="1" u="sng" dirty="0">
                <a:cs typeface="Times New Roman" pitchFamily="18" charset="0"/>
              </a:rPr>
              <a:t> ở </a:t>
            </a:r>
            <a:r>
              <a:rPr lang="en-US" sz="2500" b="1" u="sng" dirty="0" err="1">
                <a:cs typeface="Times New Roman" pitchFamily="18" charset="0"/>
              </a:rPr>
              <a:t>nước</a:t>
            </a:r>
            <a:r>
              <a:rPr lang="en-US" sz="2500" b="1" u="sng" dirty="0">
                <a:cs typeface="Times New Roman" pitchFamily="18" charset="0"/>
              </a:rPr>
              <a:t> </a:t>
            </a:r>
            <a:r>
              <a:rPr lang="en-US" sz="2500" b="1" u="sng" dirty="0" err="1">
                <a:cs typeface="Times New Roman" pitchFamily="18" charset="0"/>
              </a:rPr>
              <a:t>tiểu</a:t>
            </a:r>
            <a:br>
              <a:rPr lang="en-US" sz="2500" b="1" dirty="0">
                <a:cs typeface="Times New Roman" pitchFamily="18" charset="0"/>
              </a:rPr>
            </a:br>
            <a:r>
              <a:rPr lang="vi-VN" sz="2500" b="1" dirty="0">
                <a:cs typeface="Times New Roman" pitchFamily="18" charset="0"/>
              </a:rPr>
              <a:t>	</a:t>
            </a:r>
            <a:r>
              <a:rPr lang="en-US" sz="2500" b="1" i="1" dirty="0">
                <a:cs typeface="Times New Roman" pitchFamily="18" charset="0"/>
              </a:rPr>
              <a:t>2.1.1 </a:t>
            </a:r>
            <a:r>
              <a:rPr lang="en-US" sz="2500" b="1" i="1" dirty="0" err="1">
                <a:cs typeface="Times New Roman" pitchFamily="18" charset="0"/>
              </a:rPr>
              <a:t>Thay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đổi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về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lượng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nước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tiểu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‒ </a:t>
            </a:r>
            <a:r>
              <a:rPr lang="en-US" sz="2500" dirty="0" err="1">
                <a:cs typeface="Times New Roman" pitchFamily="18" charset="0"/>
              </a:rPr>
              <a:t>Lượng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nước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tiểu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trung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bình</a:t>
            </a:r>
            <a:r>
              <a:rPr lang="en-US" sz="2500" dirty="0">
                <a:cs typeface="Times New Roman" pitchFamily="18" charset="0"/>
              </a:rPr>
              <a:t> 1-1,5 lit/</a:t>
            </a:r>
            <a:r>
              <a:rPr lang="en-US" sz="2500" dirty="0" err="1">
                <a:cs typeface="Times New Roman" pitchFamily="18" charset="0"/>
              </a:rPr>
              <a:t>ngày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và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chịu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ảnh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hưởng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bởi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chế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độ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ăn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uống</a:t>
            </a:r>
            <a:r>
              <a:rPr lang="en-US" sz="2500" dirty="0">
                <a:cs typeface="Times New Roman" pitchFamily="18" charset="0"/>
              </a:rPr>
              <a:t>, lao </a:t>
            </a:r>
            <a:r>
              <a:rPr lang="en-US" sz="2500" dirty="0" err="1">
                <a:cs typeface="Times New Roman" pitchFamily="18" charset="0"/>
              </a:rPr>
              <a:t>động</a:t>
            </a:r>
            <a:r>
              <a:rPr lang="en-US" sz="2500" dirty="0">
                <a:cs typeface="Times New Roman" pitchFamily="18" charset="0"/>
              </a:rPr>
              <a:t>, </a:t>
            </a:r>
            <a:r>
              <a:rPr lang="en-US" sz="2500" dirty="0" err="1">
                <a:cs typeface="Times New Roman" pitchFamily="18" charset="0"/>
              </a:rPr>
              <a:t>toát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mồ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hôi</a:t>
            </a:r>
            <a:r>
              <a:rPr lang="en-US" sz="2500" dirty="0">
                <a:cs typeface="Times New Roman" pitchFamily="18" charset="0"/>
              </a:rPr>
              <a:t>. 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‒ </a:t>
            </a:r>
            <a:r>
              <a:rPr lang="en-US" sz="2500" dirty="0" err="1">
                <a:cs typeface="Times New Roman" pitchFamily="18" charset="0"/>
              </a:rPr>
              <a:t>Đa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niệu</a:t>
            </a:r>
            <a:r>
              <a:rPr lang="en-US" sz="2500" dirty="0">
                <a:cs typeface="Times New Roman" pitchFamily="18" charset="0"/>
              </a:rPr>
              <a:t> (</a:t>
            </a:r>
            <a:r>
              <a:rPr lang="en-US" sz="2500" dirty="0" err="1">
                <a:cs typeface="Times New Roman" pitchFamily="18" charset="0"/>
              </a:rPr>
              <a:t>đái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nhiều</a:t>
            </a:r>
            <a:r>
              <a:rPr lang="en-US" sz="2500" dirty="0">
                <a:cs typeface="Times New Roman" pitchFamily="18" charset="0"/>
              </a:rPr>
              <a:t>): </a:t>
            </a:r>
            <a:r>
              <a:rPr lang="en-US" sz="2500" dirty="0" err="1">
                <a:cs typeface="Times New Roman" pitchFamily="18" charset="0"/>
              </a:rPr>
              <a:t>khi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lượng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nước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tiểu</a:t>
            </a:r>
            <a:r>
              <a:rPr lang="en-US" sz="2500" dirty="0">
                <a:cs typeface="Times New Roman" pitchFamily="18" charset="0"/>
              </a:rPr>
              <a:t> &gt; 2,5 </a:t>
            </a:r>
            <a:r>
              <a:rPr lang="en-US" sz="2500" dirty="0" err="1">
                <a:cs typeface="Times New Roman" pitchFamily="18" charset="0"/>
              </a:rPr>
              <a:t>lít</a:t>
            </a:r>
            <a:r>
              <a:rPr lang="en-US" sz="2500" dirty="0">
                <a:cs typeface="Times New Roman" pitchFamily="18" charset="0"/>
              </a:rPr>
              <a:t>/24h</a:t>
            </a:r>
          </a:p>
          <a:p>
            <a:r>
              <a:rPr lang="en-US" sz="2500" dirty="0">
                <a:cs typeface="Times New Roman" pitchFamily="18" charset="0"/>
              </a:rPr>
              <a:t>‒ </a:t>
            </a:r>
            <a:r>
              <a:rPr lang="en-US" sz="2500" dirty="0" err="1">
                <a:cs typeface="Times New Roman" pitchFamily="18" charset="0"/>
              </a:rPr>
              <a:t>Thiểu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niệu</a:t>
            </a:r>
            <a:r>
              <a:rPr lang="en-US" sz="2500" dirty="0">
                <a:cs typeface="Times New Roman" pitchFamily="18" charset="0"/>
              </a:rPr>
              <a:t>: </a:t>
            </a:r>
            <a:r>
              <a:rPr lang="en-US" sz="2500" dirty="0" err="1">
                <a:cs typeface="Times New Roman" pitchFamily="18" charset="0"/>
              </a:rPr>
              <a:t>sự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giảm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số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lượng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nước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tiểu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để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duy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trì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sự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sống</a:t>
            </a:r>
            <a:r>
              <a:rPr lang="en-US" sz="2500" dirty="0">
                <a:cs typeface="Times New Roman" pitchFamily="18" charset="0"/>
              </a:rPr>
              <a:t>, </a:t>
            </a:r>
            <a:r>
              <a:rPr lang="en-US" sz="2500" dirty="0" err="1">
                <a:cs typeface="Times New Roman" pitchFamily="18" charset="0"/>
              </a:rPr>
              <a:t>khi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lượng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nước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tiểu</a:t>
            </a:r>
            <a:r>
              <a:rPr lang="en-US" sz="2500" dirty="0">
                <a:cs typeface="Times New Roman" pitchFamily="18" charset="0"/>
              </a:rPr>
              <a:t> &lt; 400ml/24h.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‒ </a:t>
            </a:r>
            <a:r>
              <a:rPr lang="en-US" sz="2500" dirty="0" err="1">
                <a:cs typeface="Times New Roman" pitchFamily="18" charset="0"/>
              </a:rPr>
              <a:t>Vô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niệu</a:t>
            </a:r>
            <a:r>
              <a:rPr lang="en-US" sz="2500" dirty="0">
                <a:cs typeface="Times New Roman" pitchFamily="18" charset="0"/>
              </a:rPr>
              <a:t>: </a:t>
            </a:r>
            <a:r>
              <a:rPr lang="en-US" sz="2500" dirty="0" err="1">
                <a:cs typeface="Times New Roman" pitchFamily="18" charset="0"/>
              </a:rPr>
              <a:t>khi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lượng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nước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tiểu</a:t>
            </a:r>
            <a:r>
              <a:rPr lang="en-US" sz="2500" dirty="0">
                <a:cs typeface="Times New Roman" pitchFamily="18" charset="0"/>
              </a:rPr>
              <a:t> &lt; 100ml/24h</a:t>
            </a:r>
          </a:p>
          <a:p>
            <a:endParaRPr lang="en-US" sz="25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45" y="4267200"/>
            <a:ext cx="4800600" cy="24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cs typeface="Times New Roman" pitchFamily="18" charset="0"/>
              </a:rPr>
              <a:t>2.1.2 </a:t>
            </a:r>
            <a:r>
              <a:rPr lang="en-US" sz="2500" b="1" i="1" dirty="0" err="1">
                <a:cs typeface="Times New Roman" pitchFamily="18" charset="0"/>
              </a:rPr>
              <a:t>Rối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loạn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về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cách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bài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tiết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nước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tiểu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- </a:t>
            </a:r>
            <a:r>
              <a:rPr lang="en-US" sz="2500" dirty="0" err="1">
                <a:cs typeface="Times New Roman" pitchFamily="18" charset="0"/>
              </a:rPr>
              <a:t>Đái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buốt</a:t>
            </a:r>
            <a:r>
              <a:rPr lang="en-US" sz="2500" dirty="0">
                <a:cs typeface="Times New Roman" pitchFamily="18" charset="0"/>
              </a:rPr>
              <a:t>: do </a:t>
            </a:r>
            <a:r>
              <a:rPr lang="en-US" sz="2500" dirty="0" err="1">
                <a:cs typeface="Times New Roman" pitchFamily="18" charset="0"/>
              </a:rPr>
              <a:t>nhiễm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khuẩn</a:t>
            </a:r>
            <a:r>
              <a:rPr lang="en-US" sz="2500" dirty="0">
                <a:cs typeface="Times New Roman" pitchFamily="18" charset="0"/>
              </a:rPr>
              <a:t> / </a:t>
            </a:r>
            <a:r>
              <a:rPr lang="en-US" sz="2500" dirty="0" err="1">
                <a:cs typeface="Times New Roman" pitchFamily="18" charset="0"/>
              </a:rPr>
              <a:t>viêm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đường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tiết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niệu</a:t>
            </a:r>
            <a:r>
              <a:rPr lang="en-US" sz="2500" dirty="0">
                <a:cs typeface="Times New Roman" pitchFamily="18" charset="0"/>
              </a:rPr>
              <a:t>.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- </a:t>
            </a:r>
            <a:r>
              <a:rPr lang="en-US" sz="2500" dirty="0" err="1">
                <a:cs typeface="Times New Roman" pitchFamily="18" charset="0"/>
              </a:rPr>
              <a:t>Đái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khó</a:t>
            </a:r>
            <a:r>
              <a:rPr lang="en-US" sz="2500" dirty="0">
                <a:cs typeface="Times New Roman" pitchFamily="18" charset="0"/>
              </a:rPr>
              <a:t>, </a:t>
            </a:r>
            <a:r>
              <a:rPr lang="en-US" sz="2500" dirty="0" err="1">
                <a:cs typeface="Times New Roman" pitchFamily="18" charset="0"/>
              </a:rPr>
              <a:t>ngập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ngừng</a:t>
            </a:r>
            <a:r>
              <a:rPr lang="en-US" sz="2500" dirty="0">
                <a:cs typeface="Times New Roman" pitchFamily="18" charset="0"/>
              </a:rPr>
              <a:t>: do </a:t>
            </a:r>
            <a:r>
              <a:rPr lang="en-US" sz="2500" dirty="0" err="1">
                <a:cs typeface="Times New Roman" pitchFamily="18" charset="0"/>
              </a:rPr>
              <a:t>tắc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niệu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đạo</a:t>
            </a:r>
            <a:r>
              <a:rPr lang="en-US" sz="2500" dirty="0">
                <a:cs typeface="Times New Roman" pitchFamily="18" charset="0"/>
              </a:rPr>
              <a:t> (</a:t>
            </a:r>
            <a:r>
              <a:rPr lang="en-US" sz="2500" dirty="0" err="1">
                <a:cs typeface="Times New Roman" pitchFamily="18" charset="0"/>
              </a:rPr>
              <a:t>phì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đại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tuyến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tiền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liệt</a:t>
            </a:r>
            <a:r>
              <a:rPr lang="en-US" sz="2500" dirty="0">
                <a:cs typeface="Times New Roman" pitchFamily="18" charset="0"/>
              </a:rPr>
              <a:t>, </a:t>
            </a:r>
            <a:r>
              <a:rPr lang="en-US" sz="2500" dirty="0" err="1">
                <a:cs typeface="Times New Roman" pitchFamily="18" charset="0"/>
              </a:rPr>
              <a:t>sỏi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niệu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đạo</a:t>
            </a:r>
            <a:r>
              <a:rPr lang="en-US" sz="2500" dirty="0">
                <a:cs typeface="Times New Roman" pitchFamily="18" charset="0"/>
              </a:rPr>
              <a:t>).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- </a:t>
            </a:r>
            <a:r>
              <a:rPr lang="en-US" sz="2500" dirty="0" err="1">
                <a:cs typeface="Times New Roman" pitchFamily="18" charset="0"/>
              </a:rPr>
              <a:t>Đái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dắt</a:t>
            </a:r>
            <a:r>
              <a:rPr lang="en-US" sz="2500" dirty="0">
                <a:cs typeface="Times New Roman" pitchFamily="18" charset="0"/>
              </a:rPr>
              <a:t>: do stress, </a:t>
            </a:r>
            <a:r>
              <a:rPr lang="en-US" sz="2500" dirty="0" err="1">
                <a:cs typeface="Times New Roman" pitchFamily="18" charset="0"/>
              </a:rPr>
              <a:t>nhiễm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trùng</a:t>
            </a:r>
            <a:r>
              <a:rPr lang="en-US" sz="2500" dirty="0">
                <a:cs typeface="Times New Roman" pitchFamily="18" charset="0"/>
              </a:rPr>
              <a:t>, </a:t>
            </a:r>
            <a:r>
              <a:rPr lang="en-US" sz="2500" dirty="0" err="1">
                <a:cs typeface="Times New Roman" pitchFamily="18" charset="0"/>
              </a:rPr>
              <a:t>phì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đại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tuyến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tiền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liệt</a:t>
            </a:r>
            <a:r>
              <a:rPr lang="en-US" sz="2500" dirty="0">
                <a:cs typeface="Times New Roman" pitchFamily="18" charset="0"/>
              </a:rPr>
              <a:t>.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- </a:t>
            </a:r>
            <a:r>
              <a:rPr lang="en-US" sz="2500" dirty="0" err="1">
                <a:cs typeface="Times New Roman" pitchFamily="18" charset="0"/>
              </a:rPr>
              <a:t>Đái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không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tự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chủ</a:t>
            </a:r>
            <a:r>
              <a:rPr lang="en-US" sz="2500" dirty="0">
                <a:cs typeface="Times New Roman" pitchFamily="18" charset="0"/>
              </a:rPr>
              <a:t>: do stress, </a:t>
            </a:r>
            <a:r>
              <a:rPr lang="en-US" sz="2500" dirty="0" err="1">
                <a:cs typeface="Times New Roman" pitchFamily="18" charset="0"/>
              </a:rPr>
              <a:t>rối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loạn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thần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kinh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cơ</a:t>
            </a:r>
            <a:r>
              <a:rPr lang="en-US" sz="2500" dirty="0">
                <a:cs typeface="Times New Roman" pitchFamily="18" charset="0"/>
              </a:rPr>
              <a:t>.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- </a:t>
            </a:r>
            <a:r>
              <a:rPr lang="en-US" sz="2500" dirty="0" err="1">
                <a:cs typeface="Times New Roman" pitchFamily="18" charset="0"/>
              </a:rPr>
              <a:t>Đái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về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đêm</a:t>
            </a:r>
            <a:r>
              <a:rPr lang="en-US" sz="2500" dirty="0">
                <a:cs typeface="Times New Roman" pitchFamily="18" charset="0"/>
              </a:rPr>
              <a:t>: do </a:t>
            </a:r>
            <a:r>
              <a:rPr lang="en-US" sz="2500" dirty="0" err="1">
                <a:cs typeface="Times New Roman" pitchFamily="18" charset="0"/>
              </a:rPr>
              <a:t>suy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tim</a:t>
            </a:r>
            <a:r>
              <a:rPr lang="en-US" sz="2500" dirty="0">
                <a:cs typeface="Times New Roman" pitchFamily="18" charset="0"/>
              </a:rPr>
              <a:t>, </a:t>
            </a:r>
            <a:r>
              <a:rPr lang="en-US" sz="2500" dirty="0" err="1">
                <a:cs typeface="Times New Roman" pitchFamily="18" charset="0"/>
              </a:rPr>
              <a:t>đái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tháo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đường</a:t>
            </a:r>
            <a:r>
              <a:rPr lang="en-US" sz="2500" dirty="0">
                <a:cs typeface="Times New Roman" pitchFamily="18" charset="0"/>
              </a:rPr>
              <a:t>.</a:t>
            </a:r>
          </a:p>
          <a:p>
            <a:endParaRPr lang="en-US" sz="25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8" y="3370989"/>
            <a:ext cx="3982731" cy="2602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36" y="314801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7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1" y="1524000"/>
            <a:ext cx="3073400" cy="461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399" y="1809839"/>
            <a:ext cx="541019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500" dirty="0" err="1">
                <a:cs typeface="Times New Roman" pitchFamily="18" charset="0"/>
              </a:rPr>
              <a:t>Trụ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trong</a:t>
            </a:r>
            <a:r>
              <a:rPr lang="en-US" sz="2500" dirty="0">
                <a:cs typeface="Times New Roman" pitchFamily="18" charset="0"/>
              </a:rPr>
              <a:t> (</a:t>
            </a:r>
            <a:r>
              <a:rPr lang="en-US" sz="2500" dirty="0" err="1">
                <a:cs typeface="Times New Roman" pitchFamily="18" charset="0"/>
              </a:rPr>
              <a:t>Hyalin</a:t>
            </a:r>
            <a:r>
              <a:rPr lang="en-US" sz="2500" dirty="0">
                <a:cs typeface="Times New Roman" pitchFamily="18" charset="0"/>
              </a:rPr>
              <a:t>) 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Cô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đặc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sốt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hoạt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lực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quá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sức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điều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lợi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niệu</a:t>
            </a:r>
            <a:endParaRPr lang="en-US" sz="2500" dirty="0"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buAutoNum type="alphaLcPeriod"/>
            </a:pP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Trụ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HC 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Viêm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cầu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thận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457200" indent="-457200">
              <a:buAutoNum type="alphaLcPeriod"/>
            </a:pP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Trụ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tế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bào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Hoại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tử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ống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thận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cấp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viêm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thận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kẽ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457200" indent="-457200">
              <a:buAutoNum type="alphaLcPeriod"/>
            </a:pP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Trụ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hạt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thô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đặt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hiệu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457200" indent="-457200">
              <a:buAutoNum type="alphaLcPeriod"/>
            </a:pP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Trụ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sáp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Suy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thận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mạn</a:t>
            </a:r>
            <a:endParaRPr lang="en-US" sz="2500" dirty="0"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buAutoNum type="alphaLcPeriod"/>
            </a:pP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Trụ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sáp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lớn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457200" indent="-457200">
              <a:buAutoNum type="alphaLcPeriod"/>
            </a:pPr>
            <a:endParaRPr lang="en-US" sz="2500" dirty="0">
              <a:cs typeface="Times New Roman" pitchFamily="18" charset="0"/>
              <a:sym typeface="Wingdings" pitchFamily="2" charset="2"/>
            </a:endParaRPr>
          </a:p>
          <a:p>
            <a:pPr marL="457200" indent="-457200">
              <a:buAutoNum type="alphaLcPeriod"/>
            </a:pPr>
            <a:endParaRPr lang="en-US" sz="25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5451"/>
            <a:ext cx="83819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cs typeface="Times New Roman" pitchFamily="18" charset="0"/>
              </a:rPr>
              <a:t>2.1.3 </a:t>
            </a:r>
            <a:r>
              <a:rPr lang="en-US" sz="2500" b="1" i="1" dirty="0" err="1">
                <a:cs typeface="Times New Roman" pitchFamily="18" charset="0"/>
              </a:rPr>
              <a:t>Thay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đổi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thành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phần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nước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tiểu</a:t>
            </a:r>
            <a:br>
              <a:rPr lang="en-US" sz="2500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- </a:t>
            </a:r>
            <a:r>
              <a:rPr lang="en-US" sz="2500" dirty="0" err="1">
                <a:cs typeface="Times New Roman" pitchFamily="18" charset="0"/>
              </a:rPr>
              <a:t>Nếu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trong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nước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tiểu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có</a:t>
            </a:r>
            <a:r>
              <a:rPr lang="en-US" sz="2500" dirty="0">
                <a:cs typeface="Times New Roman" pitchFamily="18" charset="0"/>
              </a:rPr>
              <a:t> protein, HC, BC, </a:t>
            </a:r>
            <a:r>
              <a:rPr lang="en-US" sz="2500" dirty="0" err="1">
                <a:cs typeface="Times New Roman" pitchFamily="18" charset="0"/>
              </a:rPr>
              <a:t>trụ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niệu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>
                <a:cs typeface="Times New Roman" pitchFamily="18" charset="0"/>
                <a:sym typeface="Wingdings"/>
              </a:rPr>
              <a:t>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bệnh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lý</a:t>
            </a:r>
            <a:r>
              <a:rPr lang="en-US" sz="2500" dirty="0">
                <a:cs typeface="Times New Roman" pitchFamily="18" charset="0"/>
              </a:rPr>
              <a:t> 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0653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229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cs typeface="Times New Roman" pitchFamily="18" charset="0"/>
              </a:rPr>
              <a:t>2.2 </a:t>
            </a:r>
            <a:r>
              <a:rPr lang="en-US" sz="2500" b="1" u="sng" dirty="0" err="1">
                <a:cs typeface="Times New Roman" pitchFamily="18" charset="0"/>
              </a:rPr>
              <a:t>Những</a:t>
            </a:r>
            <a:r>
              <a:rPr lang="en-US" sz="2500" b="1" u="sng" dirty="0">
                <a:cs typeface="Times New Roman" pitchFamily="18" charset="0"/>
              </a:rPr>
              <a:t> </a:t>
            </a:r>
            <a:r>
              <a:rPr lang="en-US" sz="2500" b="1" u="sng" dirty="0" err="1">
                <a:cs typeface="Times New Roman" pitchFamily="18" charset="0"/>
              </a:rPr>
              <a:t>biểu</a:t>
            </a:r>
            <a:r>
              <a:rPr lang="en-US" sz="2500" b="1" u="sng" dirty="0">
                <a:cs typeface="Times New Roman" pitchFamily="18" charset="0"/>
              </a:rPr>
              <a:t> </a:t>
            </a:r>
            <a:r>
              <a:rPr lang="en-US" sz="2500" b="1" u="sng" dirty="0" err="1">
                <a:cs typeface="Times New Roman" pitchFamily="18" charset="0"/>
              </a:rPr>
              <a:t>hiện</a:t>
            </a:r>
            <a:r>
              <a:rPr lang="en-US" sz="2500" b="1" u="sng" dirty="0">
                <a:cs typeface="Times New Roman" pitchFamily="18" charset="0"/>
              </a:rPr>
              <a:t> ở </a:t>
            </a:r>
            <a:r>
              <a:rPr lang="en-US" sz="2500" b="1" u="sng" dirty="0" err="1">
                <a:cs typeface="Times New Roman" pitchFamily="18" charset="0"/>
              </a:rPr>
              <a:t>máu</a:t>
            </a:r>
            <a:br>
              <a:rPr lang="en-US" sz="2500" b="1" dirty="0">
                <a:cs typeface="Times New Roman" pitchFamily="18" charset="0"/>
              </a:rPr>
            </a:br>
            <a:r>
              <a:rPr lang="vi-VN" sz="2500" b="1" dirty="0">
                <a:cs typeface="Times New Roman" pitchFamily="18" charset="0"/>
              </a:rPr>
              <a:t>	</a:t>
            </a:r>
            <a:r>
              <a:rPr lang="en-US" sz="2500" b="1" i="1" dirty="0">
                <a:cs typeface="Times New Roman" pitchFamily="18" charset="0"/>
              </a:rPr>
              <a:t>2.2.1 </a:t>
            </a:r>
            <a:r>
              <a:rPr lang="en-US" sz="2500" b="1" i="1" dirty="0" err="1">
                <a:cs typeface="Times New Roman" pitchFamily="18" charset="0"/>
              </a:rPr>
              <a:t>Nitơ</a:t>
            </a:r>
            <a:r>
              <a:rPr lang="en-US" sz="2500" b="1" i="1" dirty="0">
                <a:cs typeface="Times New Roman" pitchFamily="18" charset="0"/>
              </a:rPr>
              <a:t> phi protein </a:t>
            </a:r>
            <a:r>
              <a:rPr lang="en-US" sz="2500" b="1" i="1" dirty="0" err="1">
                <a:cs typeface="Times New Roman" pitchFamily="18" charset="0"/>
              </a:rPr>
              <a:t>máu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cao</a:t>
            </a:r>
            <a:r>
              <a:rPr lang="en-US" sz="2500" b="1" i="1" dirty="0">
                <a:cs typeface="Times New Roman" pitchFamily="18" charset="0"/>
              </a:rPr>
              <a:t> (</a:t>
            </a:r>
            <a:r>
              <a:rPr lang="en-US" sz="2500" b="1" i="1" dirty="0" err="1">
                <a:cs typeface="Times New Roman" pitchFamily="18" charset="0"/>
              </a:rPr>
              <a:t>Ure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máu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cao</a:t>
            </a:r>
            <a:r>
              <a:rPr lang="en-US" sz="2500" b="1" i="1" dirty="0">
                <a:cs typeface="Times New Roman" pitchFamily="18" charset="0"/>
              </a:rPr>
              <a:t>)</a:t>
            </a:r>
            <a:br>
              <a:rPr lang="en-US" sz="2500" b="1" i="1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‒ </a:t>
            </a:r>
            <a:r>
              <a:rPr lang="en-US" sz="2500" dirty="0" err="1">
                <a:cs typeface="Times New Roman" pitchFamily="18" charset="0"/>
              </a:rPr>
              <a:t>Bình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thường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nồng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độ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ure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trong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máu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là</a:t>
            </a:r>
            <a:r>
              <a:rPr lang="en-US" sz="2500" dirty="0">
                <a:cs typeface="Times New Roman" pitchFamily="18" charset="0"/>
              </a:rPr>
              <a:t> 0,2 – 0,3 mg/ml.</a:t>
            </a:r>
          </a:p>
          <a:p>
            <a:r>
              <a:rPr lang="vi-VN" sz="2500" b="1" dirty="0">
                <a:cs typeface="Times New Roman" pitchFamily="18" charset="0"/>
              </a:rPr>
              <a:t>	</a:t>
            </a:r>
            <a:r>
              <a:rPr lang="en-US" sz="2500" b="1" i="1" dirty="0">
                <a:cs typeface="Times New Roman" pitchFamily="18" charset="0"/>
              </a:rPr>
              <a:t>2.2.2 </a:t>
            </a:r>
            <a:r>
              <a:rPr lang="en-US" sz="2500" b="1" i="1" dirty="0" err="1">
                <a:cs typeface="Times New Roman" pitchFamily="18" charset="0"/>
              </a:rPr>
              <a:t>Toan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máu</a:t>
            </a:r>
            <a:br>
              <a:rPr lang="en-US" sz="2500" i="1" dirty="0">
                <a:cs typeface="Times New Roman" pitchFamily="18" charset="0"/>
              </a:rPr>
            </a:br>
            <a:r>
              <a:rPr lang="en-US" sz="2500" dirty="0">
                <a:cs typeface="Times New Roman" pitchFamily="18" charset="0"/>
              </a:rPr>
              <a:t>- </a:t>
            </a:r>
            <a:r>
              <a:rPr lang="en-US" sz="2500" dirty="0" err="1">
                <a:cs typeface="Times New Roman" pitchFamily="18" charset="0"/>
              </a:rPr>
              <a:t>Bị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suy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thận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thường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xuất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hiện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toan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máu</a:t>
            </a:r>
            <a:r>
              <a:rPr lang="en-US" sz="2500" dirty="0">
                <a:cs typeface="Times New Roman" pitchFamily="18" charset="0"/>
              </a:rPr>
              <a:t> (</a:t>
            </a:r>
            <a:r>
              <a:rPr lang="en-US" sz="2500" dirty="0" err="1">
                <a:cs typeface="Times New Roman" pitchFamily="18" charset="0"/>
              </a:rPr>
              <a:t>nhiễm</a:t>
            </a:r>
            <a:r>
              <a:rPr lang="en-US" sz="2500" dirty="0">
                <a:cs typeface="Times New Roman" pitchFamily="18" charset="0"/>
              </a:rPr>
              <a:t> acid)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 pH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máu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500" dirty="0" err="1">
                <a:cs typeface="Times New Roman" pitchFamily="18" charset="0"/>
                <a:sym typeface="Wingdings" pitchFamily="2" charset="2"/>
              </a:rPr>
              <a:t>giảm</a:t>
            </a:r>
            <a:r>
              <a:rPr lang="en-US" sz="2500" dirty="0">
                <a:cs typeface="Times New Roman" pitchFamily="18" charset="0"/>
                <a:sym typeface="Wingdings" pitchFamily="2" charset="2"/>
              </a:rPr>
              <a:t>.</a:t>
            </a:r>
          </a:p>
          <a:p>
            <a:r>
              <a:rPr lang="vi-VN" sz="2500" b="1" dirty="0">
                <a:cs typeface="Times New Roman" pitchFamily="18" charset="0"/>
              </a:rPr>
              <a:t>	</a:t>
            </a:r>
            <a:r>
              <a:rPr lang="en-US" sz="2500" b="1" i="1" dirty="0">
                <a:cs typeface="Times New Roman" pitchFamily="18" charset="0"/>
              </a:rPr>
              <a:t>2.2.3 </a:t>
            </a:r>
            <a:r>
              <a:rPr lang="en-US" sz="2500" b="1" i="1" dirty="0" err="1">
                <a:cs typeface="Times New Roman" pitchFamily="18" charset="0"/>
              </a:rPr>
              <a:t>Rối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loạn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cân</a:t>
            </a:r>
            <a:r>
              <a:rPr lang="en-US" sz="2500" b="1" i="1" dirty="0">
                <a:cs typeface="Times New Roman" pitchFamily="18" charset="0"/>
              </a:rPr>
              <a:t> </a:t>
            </a:r>
            <a:r>
              <a:rPr lang="en-US" sz="2500" b="1" i="1" dirty="0" err="1">
                <a:cs typeface="Times New Roman" pitchFamily="18" charset="0"/>
              </a:rPr>
              <a:t>bằng</a:t>
            </a:r>
            <a:r>
              <a:rPr lang="en-US" sz="2500" b="1" i="1" dirty="0">
                <a:cs typeface="Times New Roman" pitchFamily="18" charset="0"/>
              </a:rPr>
              <a:t> Kali</a:t>
            </a:r>
            <a:endParaRPr lang="en-US" sz="2500" i="1" dirty="0">
              <a:cs typeface="Times New Roman" pitchFamily="18" charset="0"/>
            </a:endParaRPr>
          </a:p>
          <a:p>
            <a:r>
              <a:rPr lang="en-US" sz="2500" dirty="0">
                <a:cs typeface="Times New Roman" pitchFamily="18" charset="0"/>
              </a:rPr>
              <a:t>‒ </a:t>
            </a:r>
            <a:r>
              <a:rPr lang="en-US" sz="2500" dirty="0" err="1">
                <a:cs typeface="Times New Roman" pitchFamily="18" charset="0"/>
              </a:rPr>
              <a:t>Bình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thường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cân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bằng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dương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với</a:t>
            </a:r>
            <a:r>
              <a:rPr lang="en-US" sz="2500" dirty="0">
                <a:cs typeface="Times New Roman" pitchFamily="18" charset="0"/>
              </a:rPr>
              <a:t> K+ </a:t>
            </a:r>
            <a:r>
              <a:rPr lang="en-US" sz="2500" dirty="0" err="1">
                <a:cs typeface="Times New Roman" pitchFamily="18" charset="0"/>
              </a:rPr>
              <a:t>vì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vào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là</a:t>
            </a:r>
            <a:r>
              <a:rPr lang="en-US" sz="2500" dirty="0">
                <a:cs typeface="Times New Roman" pitchFamily="18" charset="0"/>
              </a:rPr>
              <a:t> 50-100 </a:t>
            </a:r>
            <a:r>
              <a:rPr lang="en-US" sz="2500" dirty="0" err="1">
                <a:cs typeface="Times New Roman" pitchFamily="18" charset="0"/>
              </a:rPr>
              <a:t>mmol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và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chỉ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thải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ra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khoảng</a:t>
            </a:r>
            <a:r>
              <a:rPr lang="en-US" sz="2500" dirty="0">
                <a:cs typeface="Times New Roman" pitchFamily="18" charset="0"/>
              </a:rPr>
              <a:t> 40 </a:t>
            </a:r>
            <a:r>
              <a:rPr lang="en-US" sz="2500" dirty="0" err="1">
                <a:cs typeface="Times New Roman" pitchFamily="18" charset="0"/>
              </a:rPr>
              <a:t>mmol</a:t>
            </a:r>
            <a:r>
              <a:rPr lang="en-US" sz="2500" dirty="0">
                <a:cs typeface="Times New Roman" pitchFamily="18" charset="0"/>
              </a:rPr>
              <a:t>.</a:t>
            </a:r>
          </a:p>
          <a:p>
            <a:pPr lvl="0"/>
            <a:r>
              <a:rPr lang="en-US" sz="2500" b="1" dirty="0">
                <a:cs typeface="Times New Roman" pitchFamily="18" charset="0"/>
              </a:rPr>
              <a:t>   a. </a:t>
            </a:r>
            <a:r>
              <a:rPr lang="en-US" sz="2500" b="1" dirty="0" err="1">
                <a:cs typeface="Times New Roman" pitchFamily="18" charset="0"/>
              </a:rPr>
              <a:t>Giảm</a:t>
            </a:r>
            <a:r>
              <a:rPr lang="en-US" sz="2500" b="1" dirty="0">
                <a:cs typeface="Times New Roman" pitchFamily="18" charset="0"/>
              </a:rPr>
              <a:t> Kali </a:t>
            </a:r>
            <a:r>
              <a:rPr lang="en-US" sz="2500" b="1" dirty="0" err="1">
                <a:cs typeface="Times New Roman" pitchFamily="18" charset="0"/>
              </a:rPr>
              <a:t>máu</a:t>
            </a:r>
            <a:endParaRPr lang="en-US" sz="2500" dirty="0">
              <a:cs typeface="Times New Roman" pitchFamily="18" charset="0"/>
            </a:endParaRPr>
          </a:p>
          <a:p>
            <a:r>
              <a:rPr lang="en-US" sz="2500" dirty="0">
                <a:cs typeface="Times New Roman" pitchFamily="18" charset="0"/>
              </a:rPr>
              <a:t>‒  </a:t>
            </a:r>
            <a:r>
              <a:rPr lang="en-US" sz="2500" dirty="0" err="1">
                <a:cs typeface="Times New Roman" pitchFamily="18" charset="0"/>
              </a:rPr>
              <a:t>khi</a:t>
            </a:r>
            <a:r>
              <a:rPr lang="en-US" sz="2500" dirty="0">
                <a:cs typeface="Times New Roman" pitchFamily="18" charset="0"/>
              </a:rPr>
              <a:t> K+ &lt; 3,5 </a:t>
            </a:r>
            <a:r>
              <a:rPr lang="en-US" sz="2500" dirty="0" err="1">
                <a:cs typeface="Times New Roman" pitchFamily="18" charset="0"/>
              </a:rPr>
              <a:t>mmol</a:t>
            </a:r>
            <a:r>
              <a:rPr lang="en-US" sz="2500" dirty="0">
                <a:cs typeface="Times New Roman" pitchFamily="18" charset="0"/>
              </a:rPr>
              <a:t>/L. </a:t>
            </a:r>
            <a:r>
              <a:rPr lang="en-US" sz="2500" dirty="0" err="1">
                <a:cs typeface="Times New Roman" pitchFamily="18" charset="0"/>
              </a:rPr>
              <a:t>Nguyên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nhân</a:t>
            </a:r>
            <a:r>
              <a:rPr lang="en-US" sz="2500" dirty="0">
                <a:cs typeface="Times New Roman" pitchFamily="18" charset="0"/>
              </a:rPr>
              <a:t> do </a:t>
            </a:r>
            <a:r>
              <a:rPr lang="en-US" sz="2500" dirty="0" err="1">
                <a:cs typeface="Times New Roman" pitchFamily="18" charset="0"/>
              </a:rPr>
              <a:t>dùng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thuốc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lợi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tiểu</a:t>
            </a:r>
            <a:r>
              <a:rPr lang="en-US" sz="2500" dirty="0">
                <a:cs typeface="Times New Roman" pitchFamily="18" charset="0"/>
              </a:rPr>
              <a:t>, </a:t>
            </a:r>
            <a:r>
              <a:rPr lang="en-US" sz="2500" dirty="0" err="1">
                <a:cs typeface="Times New Roman" pitchFamily="18" charset="0"/>
              </a:rPr>
              <a:t>dùng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cocticoid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kéo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dài</a:t>
            </a:r>
            <a:r>
              <a:rPr lang="en-US" sz="2500" dirty="0">
                <a:cs typeface="Times New Roman" pitchFamily="18" charset="0"/>
              </a:rPr>
              <a:t>, </a:t>
            </a:r>
            <a:r>
              <a:rPr lang="en-US" sz="2500" dirty="0" err="1">
                <a:cs typeface="Times New Roman" pitchFamily="18" charset="0"/>
              </a:rPr>
              <a:t>tăng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tiết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aldosterol</a:t>
            </a:r>
            <a:r>
              <a:rPr lang="en-US" sz="2500" dirty="0">
                <a:cs typeface="Times New Roman" pitchFamily="18" charset="0"/>
              </a:rPr>
              <a:t>, </a:t>
            </a:r>
            <a:r>
              <a:rPr lang="en-US" sz="2500" dirty="0" err="1">
                <a:cs typeface="Times New Roman" pitchFamily="18" charset="0"/>
              </a:rPr>
              <a:t>nhiễm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kiềm</a:t>
            </a:r>
            <a:endParaRPr lang="en-US" sz="2500" dirty="0">
              <a:cs typeface="Times New Roman" pitchFamily="18" charset="0"/>
            </a:endParaRPr>
          </a:p>
          <a:p>
            <a:r>
              <a:rPr lang="en-US" sz="2500" b="1" dirty="0">
                <a:cs typeface="Times New Roman" pitchFamily="18" charset="0"/>
              </a:rPr>
              <a:t>   b. </a:t>
            </a:r>
            <a:r>
              <a:rPr lang="en-US" sz="2500" b="1" dirty="0" err="1">
                <a:cs typeface="Times New Roman" pitchFamily="18" charset="0"/>
              </a:rPr>
              <a:t>Tăng</a:t>
            </a:r>
            <a:r>
              <a:rPr lang="en-US" sz="2500" b="1" dirty="0">
                <a:cs typeface="Times New Roman" pitchFamily="18" charset="0"/>
              </a:rPr>
              <a:t> kali </a:t>
            </a:r>
            <a:r>
              <a:rPr lang="en-US" sz="2500" b="1" dirty="0" err="1">
                <a:cs typeface="Times New Roman" pitchFamily="18" charset="0"/>
              </a:rPr>
              <a:t>máu</a:t>
            </a:r>
            <a:endParaRPr lang="en-US" sz="2500" dirty="0">
              <a:cs typeface="Times New Roman" pitchFamily="18" charset="0"/>
            </a:endParaRPr>
          </a:p>
          <a:p>
            <a:r>
              <a:rPr lang="en-US" sz="2500" dirty="0">
                <a:cs typeface="Times New Roman" pitchFamily="18" charset="0"/>
              </a:rPr>
              <a:t>‒ </a:t>
            </a:r>
            <a:r>
              <a:rPr lang="en-US" sz="2500" dirty="0" err="1">
                <a:cs typeface="Times New Roman" pitchFamily="18" charset="0"/>
              </a:rPr>
              <a:t>Khi</a:t>
            </a:r>
            <a:r>
              <a:rPr lang="en-US" sz="2500" dirty="0">
                <a:cs typeface="Times New Roman" pitchFamily="18" charset="0"/>
              </a:rPr>
              <a:t> K+ </a:t>
            </a:r>
            <a:r>
              <a:rPr lang="en-US" sz="2500" dirty="0" err="1">
                <a:cs typeface="Times New Roman" pitchFamily="18" charset="0"/>
              </a:rPr>
              <a:t>máu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cao</a:t>
            </a:r>
            <a:r>
              <a:rPr lang="en-US" sz="2500" dirty="0">
                <a:cs typeface="Times New Roman" pitchFamily="18" charset="0"/>
              </a:rPr>
              <a:t> &gt; 5,5 </a:t>
            </a:r>
            <a:r>
              <a:rPr lang="en-US" sz="2500" dirty="0" err="1">
                <a:cs typeface="Times New Roman" pitchFamily="18" charset="0"/>
              </a:rPr>
              <a:t>mmol</a:t>
            </a:r>
            <a:r>
              <a:rPr lang="en-US" sz="2500" dirty="0">
                <a:cs typeface="Times New Roman" pitchFamily="18" charset="0"/>
              </a:rPr>
              <a:t>/L. </a:t>
            </a:r>
            <a:r>
              <a:rPr lang="en-US" sz="2500" dirty="0" err="1">
                <a:cs typeface="Times New Roman" pitchFamily="18" charset="0"/>
              </a:rPr>
              <a:t>Nguyên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nhân</a:t>
            </a:r>
            <a:r>
              <a:rPr lang="en-US" sz="2500" dirty="0">
                <a:cs typeface="Times New Roman" pitchFamily="18" charset="0"/>
              </a:rPr>
              <a:t> do </a:t>
            </a:r>
            <a:r>
              <a:rPr lang="en-US" sz="2500" dirty="0" err="1">
                <a:cs typeface="Times New Roman" pitchFamily="18" charset="0"/>
              </a:rPr>
              <a:t>suy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thận</a:t>
            </a:r>
            <a:r>
              <a:rPr lang="en-US" sz="2500" dirty="0">
                <a:cs typeface="Times New Roman" pitchFamily="18" charset="0"/>
              </a:rPr>
              <a:t>, </a:t>
            </a:r>
            <a:r>
              <a:rPr lang="en-US" sz="2500" dirty="0" err="1">
                <a:cs typeface="Times New Roman" pitchFamily="18" charset="0"/>
              </a:rPr>
              <a:t>dùng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các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thuốc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lợi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tiêu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giữ</a:t>
            </a:r>
            <a:r>
              <a:rPr lang="en-US" sz="2500" dirty="0">
                <a:cs typeface="Times New Roman" pitchFamily="18" charset="0"/>
              </a:rPr>
              <a:t> K+, </a:t>
            </a:r>
            <a:r>
              <a:rPr lang="en-US" sz="2500" dirty="0" err="1">
                <a:cs typeface="Times New Roman" pitchFamily="18" charset="0"/>
              </a:rPr>
              <a:t>thuốc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kháng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err="1">
                <a:cs typeface="Times New Roman" pitchFamily="18" charset="0"/>
              </a:rPr>
              <a:t>aldosterol</a:t>
            </a:r>
            <a:endParaRPr lang="en-US" sz="2500" dirty="0">
              <a:cs typeface="Times New Roman" pitchFamily="18" charset="0"/>
            </a:endParaRPr>
          </a:p>
          <a:p>
            <a:endParaRPr lang="en-US" sz="2500" dirty="0">
              <a:cs typeface="Times New Roman" pitchFamily="18" charset="0"/>
            </a:endParaRPr>
          </a:p>
          <a:p>
            <a:endParaRPr lang="en-US" sz="2500" dirty="0">
              <a:cs typeface="Times New Roman" pitchFamily="18" charset="0"/>
            </a:endParaRPr>
          </a:p>
          <a:p>
            <a:endParaRPr lang="en-US" sz="2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8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420</Words>
  <Application>Microsoft Office PowerPoint</Application>
  <PresentationFormat>Trình chiếu Trên màn hình (4:3)</PresentationFormat>
  <Paragraphs>98</Paragraphs>
  <Slides>14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ha my</dc:creator>
  <cp:lastModifiedBy>ha my</cp:lastModifiedBy>
  <cp:revision>17</cp:revision>
  <dcterms:created xsi:type="dcterms:W3CDTF">2017-02-22T08:46:55Z</dcterms:created>
  <dcterms:modified xsi:type="dcterms:W3CDTF">2017-02-22T13:10:06Z</dcterms:modified>
</cp:coreProperties>
</file>