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23" autoAdjust="0"/>
  </p:normalViewPr>
  <p:slideViewPr>
    <p:cSldViewPr>
      <p:cViewPr varScale="1">
        <p:scale>
          <a:sx n="74" d="100"/>
          <a:sy n="74" d="100"/>
        </p:scale>
        <p:origin x="-1902" y="-90"/>
      </p:cViewPr>
      <p:guideLst>
        <p:guide orient="horz" pos="2160"/>
        <p:guide pos="2880"/>
      </p:guideLst>
    </p:cSldViewPr>
  </p:slideViewPr>
  <p:outlineViewPr>
    <p:cViewPr>
      <p:scale>
        <a:sx n="33" d="100"/>
        <a:sy n="33" d="100"/>
      </p:scale>
      <p:origin x="258" y="413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C11B8-1B1A-474D-A06E-F9813D179F37}" type="datetimeFigureOut">
              <a:rPr lang="en-US" smtClean="0"/>
              <a:t>19/3/2017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D0CC68-6AC6-4BC8-AAC8-4A01794930B6}" type="slidenum">
              <a:rPr lang="en-US" smtClean="0"/>
              <a:t>‹#›</a:t>
            </a:fld>
            <a:endParaRPr lang="en-US"/>
          </a:p>
        </p:txBody>
      </p:sp>
    </p:spTree>
    <p:extLst>
      <p:ext uri="{BB962C8B-B14F-4D97-AF65-F5344CB8AC3E}">
        <p14:creationId xmlns:p14="http://schemas.microsoft.com/office/powerpoint/2010/main" val="223433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FA257-BDD9-497D-88A0-0E2A60850B65}" type="datetimeFigureOut">
              <a:rPr lang="en-US" smtClean="0"/>
              <a:t>19/3/2017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360042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FA257-BDD9-497D-88A0-0E2A60850B65}" type="datetimeFigureOut">
              <a:rPr lang="en-US" smtClean="0"/>
              <a:t>19/3/2017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73457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FA257-BDD9-497D-88A0-0E2A60850B65}" type="datetimeFigureOut">
              <a:rPr lang="en-US" smtClean="0"/>
              <a:t>19/3/2017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209646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FA257-BDD9-497D-88A0-0E2A60850B65}" type="datetimeFigureOut">
              <a:rPr lang="en-US" smtClean="0"/>
              <a:t>19/3/2017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252247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AFA257-BDD9-497D-88A0-0E2A60850B65}" type="datetimeFigureOut">
              <a:rPr lang="en-US" smtClean="0"/>
              <a:t>19/3/2017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171811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AFA257-BDD9-497D-88A0-0E2A60850B65}" type="datetimeFigureOut">
              <a:rPr lang="en-US" smtClean="0"/>
              <a:t>19/3/2017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55607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AFA257-BDD9-497D-88A0-0E2A60850B65}" type="datetimeFigureOut">
              <a:rPr lang="en-US" smtClean="0"/>
              <a:t>19/3/2017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129319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AFA257-BDD9-497D-88A0-0E2A60850B65}" type="datetimeFigureOut">
              <a:rPr lang="en-US" smtClean="0"/>
              <a:t>19/3/2017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120024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FA257-BDD9-497D-88A0-0E2A60850B65}" type="datetimeFigureOut">
              <a:rPr lang="en-US" smtClean="0"/>
              <a:t>19/3/2017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309568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FA257-BDD9-497D-88A0-0E2A60850B65}" type="datetimeFigureOut">
              <a:rPr lang="en-US" smtClean="0"/>
              <a:t>19/3/2017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424444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FA257-BDD9-497D-88A0-0E2A60850B65}" type="datetimeFigureOut">
              <a:rPr lang="en-US" smtClean="0"/>
              <a:t>19/3/2017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33163-69F2-4959-B893-FDB969C29A40}" type="slidenum">
              <a:rPr lang="en-US" smtClean="0"/>
              <a:t>‹#›</a:t>
            </a:fld>
            <a:endParaRPr lang="en-US"/>
          </a:p>
        </p:txBody>
      </p:sp>
    </p:spTree>
    <p:extLst>
      <p:ext uri="{BB962C8B-B14F-4D97-AF65-F5344CB8AC3E}">
        <p14:creationId xmlns:p14="http://schemas.microsoft.com/office/powerpoint/2010/main" val="73136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FA257-BDD9-497D-88A0-0E2A60850B65}" type="datetimeFigureOut">
              <a:rPr lang="en-US" smtClean="0"/>
              <a:t>19/3/2017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33163-69F2-4959-B893-FDB969C29A40}" type="slidenum">
              <a:rPr lang="en-US" smtClean="0"/>
              <a:t>‹#›</a:t>
            </a:fld>
            <a:endParaRPr lang="en-US"/>
          </a:p>
        </p:txBody>
      </p:sp>
    </p:spTree>
    <p:extLst>
      <p:ext uri="{BB962C8B-B14F-4D97-AF65-F5344CB8AC3E}">
        <p14:creationId xmlns:p14="http://schemas.microsoft.com/office/powerpoint/2010/main" val="341971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724399" y="533400"/>
            <a:ext cx="4436235" cy="523220"/>
          </a:xfrm>
          <a:prstGeom prst="rect">
            <a:avLst/>
          </a:prstGeom>
          <a:noFill/>
        </p:spPr>
        <p:txBody>
          <a:bodyPr wrap="square" rtlCol="0">
            <a:spAutoFit/>
          </a:bodyPr>
          <a:lstStyle/>
          <a:p>
            <a:r>
              <a:rPr lang="en-US" sz="2800" b="1" dirty="0" err="1" smtClean="0">
                <a:solidFill>
                  <a:schemeClr val="bg1"/>
                </a:solidFill>
                <a:latin typeface="Times New Roman" pitchFamily="18" charset="0"/>
                <a:cs typeface="Times New Roman" pitchFamily="18" charset="0"/>
              </a:rPr>
              <a:t>Trường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Đại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Học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Duy</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Tân</a:t>
            </a:r>
            <a:endParaRPr lang="en-US" sz="2800" b="1" dirty="0">
              <a:solidFill>
                <a:schemeClr val="bg1"/>
              </a:solidFill>
              <a:latin typeface="Times New Roman" pitchFamily="18" charset="0"/>
              <a:cs typeface="Times New Roman" pitchFamily="18" charset="0"/>
            </a:endParaRPr>
          </a:p>
        </p:txBody>
      </p:sp>
      <p:sp>
        <p:nvSpPr>
          <p:cNvPr id="8" name="TextBox 7"/>
          <p:cNvSpPr txBox="1"/>
          <p:nvPr/>
        </p:nvSpPr>
        <p:spPr>
          <a:xfrm>
            <a:off x="1142999" y="2133600"/>
            <a:ext cx="7162800" cy="830997"/>
          </a:xfrm>
          <a:prstGeom prst="rect">
            <a:avLst/>
          </a:prstGeom>
          <a:noFill/>
        </p:spPr>
        <p:txBody>
          <a:bodyPr wrap="square" rtlCol="0">
            <a:spAutoFit/>
          </a:bodyPr>
          <a:lstStyle/>
          <a:p>
            <a:r>
              <a:rPr lang="en-US" sz="4800" b="1" dirty="0" smtClean="0">
                <a:latin typeface="Times New Roman" pitchFamily="18" charset="0"/>
                <a:cs typeface="Times New Roman" pitchFamily="18" charset="0"/>
              </a:rPr>
              <a:t>CÁC BỆNH BẠCH CẦU</a:t>
            </a:r>
            <a:endParaRPr lang="en-US" sz="4800" b="1" dirty="0">
              <a:latin typeface="Times New Roman" pitchFamily="18" charset="0"/>
              <a:cs typeface="Times New Roman" pitchFamily="18" charset="0"/>
            </a:endParaRPr>
          </a:p>
        </p:txBody>
      </p:sp>
      <p:sp>
        <p:nvSpPr>
          <p:cNvPr id="9" name="TextBox 8"/>
          <p:cNvSpPr txBox="1"/>
          <p:nvPr/>
        </p:nvSpPr>
        <p:spPr>
          <a:xfrm>
            <a:off x="2375079" y="2879502"/>
            <a:ext cx="4191000" cy="58477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(LEUKEMIA TYPES)</a:t>
            </a:r>
            <a:endParaRPr lang="en-US" sz="3200" i="1" dirty="0">
              <a:latin typeface="Times New Roman" pitchFamily="18" charset="0"/>
              <a:cs typeface="Times New Roman" pitchFamily="18" charset="0"/>
            </a:endParaRPr>
          </a:p>
        </p:txBody>
      </p:sp>
      <p:sp>
        <p:nvSpPr>
          <p:cNvPr id="11" name="TextBox 10"/>
          <p:cNvSpPr txBox="1"/>
          <p:nvPr/>
        </p:nvSpPr>
        <p:spPr>
          <a:xfrm>
            <a:off x="609600" y="4114800"/>
            <a:ext cx="3581400" cy="2000548"/>
          </a:xfrm>
          <a:prstGeom prst="rect">
            <a:avLst/>
          </a:prstGeom>
          <a:noFill/>
        </p:spPr>
        <p:txBody>
          <a:bodyPr wrap="square" rtlCol="0">
            <a:spAutoFit/>
          </a:bodyPr>
          <a:lstStyle/>
          <a:p>
            <a:r>
              <a:rPr lang="en-US" sz="2400" b="1" u="sng" dirty="0" err="1" smtClean="0">
                <a:latin typeface="Times New Roman" pitchFamily="18" charset="0"/>
                <a:cs typeface="Times New Roman" pitchFamily="18" charset="0"/>
              </a:rPr>
              <a:t>Nhóm</a:t>
            </a:r>
            <a:r>
              <a:rPr lang="en-US" sz="2400" b="1" u="sng" dirty="0" smtClean="0">
                <a:latin typeface="Times New Roman" pitchFamily="18" charset="0"/>
                <a:cs typeface="Times New Roman" pitchFamily="18" charset="0"/>
              </a:rPr>
              <a:t> 16:</a:t>
            </a:r>
          </a:p>
          <a:p>
            <a:pPr marL="342900" indent="-342900">
              <a:buAutoNum type="arabicPeriod"/>
            </a:pPr>
            <a:r>
              <a:rPr lang="en-US" sz="2000" dirty="0" err="1" smtClean="0">
                <a:latin typeface="Times New Roman" pitchFamily="18" charset="0"/>
                <a:cs typeface="Times New Roman" pitchFamily="18" charset="0"/>
              </a:rPr>
              <a:t>Trần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Hoàn</a:t>
            </a:r>
            <a:r>
              <a:rPr lang="en-US" sz="2000" dirty="0" smtClean="0">
                <a:latin typeface="Times New Roman" pitchFamily="18" charset="0"/>
                <a:cs typeface="Times New Roman" pitchFamily="18" charset="0"/>
              </a:rPr>
              <a:t>.</a:t>
            </a:r>
          </a:p>
          <a:p>
            <a:pPr marL="342900" indent="-342900">
              <a:buAutoNum type="arabicPeriod"/>
            </a:pPr>
            <a:r>
              <a:rPr lang="en-US" sz="2000" dirty="0" err="1" smtClean="0">
                <a:latin typeface="Times New Roman" pitchFamily="18" charset="0"/>
                <a:cs typeface="Times New Roman" pitchFamily="18" charset="0"/>
              </a:rPr>
              <a:t>Kiều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Huyền</a:t>
            </a:r>
            <a:r>
              <a:rPr lang="en-US" sz="2000" dirty="0" smtClean="0">
                <a:latin typeface="Times New Roman" pitchFamily="18" charset="0"/>
                <a:cs typeface="Times New Roman" pitchFamily="18" charset="0"/>
              </a:rPr>
              <a:t>.</a:t>
            </a:r>
          </a:p>
          <a:p>
            <a:pPr marL="342900" indent="-342900">
              <a:buAutoNum type="arabicPeriod"/>
            </a:pPr>
            <a:r>
              <a:rPr lang="en-US" sz="2000" dirty="0" err="1" smtClean="0">
                <a:latin typeface="Times New Roman" pitchFamily="18" charset="0"/>
                <a:cs typeface="Times New Roman" pitchFamily="18" charset="0"/>
              </a:rPr>
              <a:t>Lê</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Khánh</a:t>
            </a:r>
            <a:r>
              <a:rPr lang="en-US" sz="2000" dirty="0" smtClean="0">
                <a:latin typeface="Times New Roman" pitchFamily="18" charset="0"/>
                <a:cs typeface="Times New Roman" pitchFamily="18" charset="0"/>
              </a:rPr>
              <a:t> Ly.</a:t>
            </a:r>
          </a:p>
          <a:p>
            <a:pPr marL="342900" indent="-342900">
              <a:buAutoNum type="arabicPeriod"/>
            </a:pPr>
            <a:r>
              <a:rPr lang="en-US" sz="2000" dirty="0" err="1" smtClean="0">
                <a:latin typeface="Times New Roman" pitchFamily="18" charset="0"/>
                <a:cs typeface="Times New Roman" pitchFamily="18" charset="0"/>
              </a:rPr>
              <a:t>Đặng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Ngọc</a:t>
            </a:r>
            <a:r>
              <a:rPr lang="en-US" sz="2000" dirty="0" smtClean="0">
                <a:latin typeface="Times New Roman" pitchFamily="18" charset="0"/>
                <a:cs typeface="Times New Roman" pitchFamily="18" charset="0"/>
              </a:rPr>
              <a:t> My </a:t>
            </a:r>
            <a:r>
              <a:rPr lang="en-US" sz="2000" dirty="0" err="1" smtClean="0">
                <a:latin typeface="Times New Roman" pitchFamily="18" charset="0"/>
                <a:cs typeface="Times New Roman" pitchFamily="18" charset="0"/>
              </a:rPr>
              <a:t>My</a:t>
            </a:r>
            <a:endParaRPr lang="en-US" sz="2000" dirty="0" smtClean="0">
              <a:latin typeface="Times New Roman" pitchFamily="18" charset="0"/>
              <a:cs typeface="Times New Roman" pitchFamily="18" charset="0"/>
            </a:endParaRPr>
          </a:p>
          <a:p>
            <a:pPr marL="342900" indent="-342900">
              <a:buAutoNum type="arabicPeriod"/>
            </a:pPr>
            <a:r>
              <a:rPr lang="en-US" sz="2000" dirty="0" err="1" smtClean="0">
                <a:latin typeface="Times New Roman" pitchFamily="18" charset="0"/>
                <a:cs typeface="Times New Roman" pitchFamily="18" charset="0"/>
              </a:rPr>
              <a:t>Nguyễn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Thảo</a:t>
            </a:r>
            <a:endParaRPr lang="en-US" sz="2000" dirty="0">
              <a:latin typeface="Times New Roman" pitchFamily="18" charset="0"/>
              <a:cs typeface="Times New Roman"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581400"/>
            <a:ext cx="3810000" cy="2971800"/>
          </a:xfrm>
          <a:prstGeom prst="rect">
            <a:avLst/>
          </a:prstGeom>
        </p:spPr>
      </p:pic>
    </p:spTree>
    <p:extLst>
      <p:ext uri="{BB962C8B-B14F-4D97-AF65-F5344CB8AC3E}">
        <p14:creationId xmlns:p14="http://schemas.microsoft.com/office/powerpoint/2010/main" val="341232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0" indent="0">
              <a:buNone/>
            </a:pPr>
            <a:r>
              <a:rPr lang="vi-VN" sz="2800" b="1" u="sng" dirty="0">
                <a:latin typeface="+mj-lt"/>
              </a:rPr>
              <a:t>3.2. Triệu chứng</a:t>
            </a:r>
            <a:r>
              <a:rPr lang="vi-VN" sz="2800" b="1" u="sng" dirty="0" smtClean="0">
                <a:latin typeface="+mj-lt"/>
              </a:rPr>
              <a:t>:</a:t>
            </a:r>
            <a:endParaRPr lang="en-US" sz="2800" b="1" u="sng" dirty="0" smtClean="0">
              <a:latin typeface="+mj-lt"/>
            </a:endParaRPr>
          </a:p>
          <a:p>
            <a:pPr>
              <a:buFont typeface="Wingdings" pitchFamily="2" charset="2"/>
              <a:buChar char="ü"/>
            </a:pPr>
            <a:r>
              <a:rPr lang="vi-VN" sz="2800" dirty="0" smtClean="0">
                <a:latin typeface="+mj-lt"/>
              </a:rPr>
              <a:t> </a:t>
            </a:r>
            <a:r>
              <a:rPr lang="vi-VN" sz="2800" dirty="0">
                <a:latin typeface="+mj-lt"/>
              </a:rPr>
              <a:t>Lâm sàng: </a:t>
            </a:r>
            <a:endParaRPr lang="en-US" sz="2800" dirty="0" smtClean="0">
              <a:latin typeface="+mj-lt"/>
            </a:endParaRPr>
          </a:p>
          <a:p>
            <a:pPr>
              <a:buFontTx/>
              <a:buChar char="-"/>
            </a:pPr>
            <a:r>
              <a:rPr lang="vi-VN" sz="2800" dirty="0" smtClean="0">
                <a:latin typeface="+mj-lt"/>
              </a:rPr>
              <a:t>Người </a:t>
            </a:r>
            <a:r>
              <a:rPr lang="vi-VN" sz="2800" dirty="0">
                <a:latin typeface="+mj-lt"/>
              </a:rPr>
              <a:t>&gt; 50 tuổi </a:t>
            </a:r>
            <a:endParaRPr lang="en-US" sz="2800" dirty="0" smtClean="0">
              <a:latin typeface="+mj-lt"/>
            </a:endParaRPr>
          </a:p>
          <a:p>
            <a:pPr>
              <a:buFontTx/>
              <a:buChar char="-"/>
            </a:pPr>
            <a:r>
              <a:rPr lang="vi-VN" sz="2800" dirty="0" smtClean="0">
                <a:latin typeface="+mj-lt"/>
              </a:rPr>
              <a:t> </a:t>
            </a:r>
            <a:r>
              <a:rPr lang="vi-VN" sz="2800" dirty="0">
                <a:latin typeface="+mj-lt"/>
              </a:rPr>
              <a:t>Giảm MD, tổn thương tuỷ xương, thâm nhiễm lympho </a:t>
            </a:r>
            <a:r>
              <a:rPr lang="vi-VN" sz="2800" dirty="0" smtClean="0">
                <a:latin typeface="+mj-lt"/>
              </a:rPr>
              <a:t>bào </a:t>
            </a:r>
            <a:r>
              <a:rPr lang="vi-VN" sz="2800" dirty="0">
                <a:latin typeface="+mj-lt"/>
              </a:rPr>
              <a:t>ở các cơ </a:t>
            </a:r>
            <a:r>
              <a:rPr lang="vi-VN" sz="2800" dirty="0" smtClean="0">
                <a:latin typeface="+mj-lt"/>
              </a:rPr>
              <a:t>quan</a:t>
            </a:r>
            <a:r>
              <a:rPr lang="en-US" sz="2800" dirty="0" smtClean="0">
                <a:latin typeface="+mj-lt"/>
              </a:rPr>
              <a:t>.</a:t>
            </a:r>
          </a:p>
          <a:p>
            <a:pPr>
              <a:buFont typeface="Wingdings" pitchFamily="2" charset="2"/>
              <a:buChar char="ü"/>
            </a:pPr>
            <a:r>
              <a:rPr lang="vi-VN" sz="2800" dirty="0">
                <a:latin typeface="+mj-lt"/>
              </a:rPr>
              <a:t>Khám: </a:t>
            </a:r>
            <a:endParaRPr lang="en-US" sz="2800" dirty="0" smtClean="0">
              <a:latin typeface="+mj-lt"/>
            </a:endParaRPr>
          </a:p>
          <a:p>
            <a:pPr>
              <a:buFontTx/>
              <a:buChar char="-"/>
            </a:pPr>
            <a:r>
              <a:rPr lang="vi-VN" sz="2800" dirty="0" smtClean="0">
                <a:latin typeface="+mj-lt"/>
              </a:rPr>
              <a:t>Gan</a:t>
            </a:r>
            <a:r>
              <a:rPr lang="vi-VN" sz="2800" dirty="0">
                <a:latin typeface="+mj-lt"/>
              </a:rPr>
              <a:t>, lách, hạch </a:t>
            </a:r>
            <a:r>
              <a:rPr lang="vi-VN" sz="2800" dirty="0" smtClean="0">
                <a:latin typeface="+mj-lt"/>
              </a:rPr>
              <a:t>to</a:t>
            </a:r>
            <a:endParaRPr lang="en-US" sz="2800" dirty="0" smtClean="0">
              <a:latin typeface="+mj-lt"/>
            </a:endParaRPr>
          </a:p>
          <a:p>
            <a:pPr>
              <a:buFontTx/>
              <a:buChar char="-"/>
            </a:pPr>
            <a:r>
              <a:rPr lang="vi-VN" sz="2800" dirty="0" smtClean="0">
                <a:latin typeface="+mj-lt"/>
              </a:rPr>
              <a:t> </a:t>
            </a:r>
            <a:r>
              <a:rPr lang="vi-VN" sz="2800" dirty="0">
                <a:latin typeface="+mj-lt"/>
              </a:rPr>
              <a:t>Gian đoạn sau: </a:t>
            </a:r>
            <a:endParaRPr lang="en-US" sz="2800" dirty="0" smtClean="0">
              <a:latin typeface="+mj-lt"/>
            </a:endParaRPr>
          </a:p>
          <a:p>
            <a:pPr>
              <a:buFont typeface="Wingdings" pitchFamily="2" charset="2"/>
              <a:buChar char="Ø"/>
            </a:pPr>
            <a:r>
              <a:rPr lang="vi-VN" sz="2800" dirty="0" smtClean="0">
                <a:latin typeface="+mj-lt"/>
              </a:rPr>
              <a:t> </a:t>
            </a:r>
            <a:r>
              <a:rPr lang="en-US" sz="2800" dirty="0">
                <a:latin typeface="+mj-lt"/>
              </a:rPr>
              <a:t>T</a:t>
            </a:r>
            <a:r>
              <a:rPr lang="vi-VN" sz="2800" dirty="0" smtClean="0">
                <a:latin typeface="+mj-lt"/>
              </a:rPr>
              <a:t>hiếu máu</a:t>
            </a:r>
            <a:endParaRPr lang="en-US" sz="2800" dirty="0" smtClean="0">
              <a:latin typeface="+mj-lt"/>
            </a:endParaRPr>
          </a:p>
          <a:p>
            <a:pPr>
              <a:buFont typeface="Wingdings" pitchFamily="2" charset="2"/>
              <a:buChar char="Ø"/>
            </a:pPr>
            <a:r>
              <a:rPr lang="vi-VN" sz="2800" dirty="0" smtClean="0">
                <a:latin typeface="+mj-lt"/>
              </a:rPr>
              <a:t>xuất </a:t>
            </a:r>
            <a:r>
              <a:rPr lang="vi-VN" sz="2800" dirty="0">
                <a:latin typeface="+mj-lt"/>
              </a:rPr>
              <a:t>huyết </a:t>
            </a:r>
            <a:endParaRPr lang="en-US" sz="2800" dirty="0">
              <a:latin typeface="+mj-lt"/>
            </a:endParaRPr>
          </a:p>
          <a:p>
            <a:pPr>
              <a:buFont typeface="Wingdings" pitchFamily="2" charset="2"/>
              <a:buChar char="Ø"/>
            </a:pPr>
            <a:r>
              <a:rPr lang="vi-VN" sz="2800" dirty="0" smtClean="0">
                <a:latin typeface="+mj-lt"/>
              </a:rPr>
              <a:t>hạch </a:t>
            </a:r>
            <a:r>
              <a:rPr lang="vi-VN" sz="2800" dirty="0">
                <a:latin typeface="+mj-lt"/>
              </a:rPr>
              <a:t>chuyển </a:t>
            </a:r>
            <a:r>
              <a:rPr lang="en-US" sz="2800" dirty="0" smtClean="0">
                <a:latin typeface="+mj-lt"/>
              </a:rPr>
              <a:t>u </a:t>
            </a:r>
            <a:r>
              <a:rPr lang="vi-VN" sz="2800" dirty="0" smtClean="0">
                <a:latin typeface="+mj-lt"/>
              </a:rPr>
              <a:t>lympho </a:t>
            </a:r>
            <a:r>
              <a:rPr lang="vi-VN" sz="2800" dirty="0">
                <a:latin typeface="+mj-lt"/>
              </a:rPr>
              <a:t>tế bào </a:t>
            </a:r>
            <a:r>
              <a:rPr lang="vi-VN" sz="2800" dirty="0" smtClean="0">
                <a:latin typeface="+mj-lt"/>
              </a:rPr>
              <a:t>lớn</a:t>
            </a:r>
            <a:r>
              <a:rPr lang="en-US" sz="2800" dirty="0" smtClean="0">
                <a:latin typeface="+mj-lt"/>
              </a:rPr>
              <a:t>.</a:t>
            </a:r>
            <a:endParaRPr lang="en-US" sz="2800" dirty="0">
              <a:latin typeface="+mj-lt"/>
            </a:endParaRPr>
          </a:p>
        </p:txBody>
      </p:sp>
    </p:spTree>
    <p:extLst>
      <p:ext uri="{BB962C8B-B14F-4D97-AF65-F5344CB8AC3E}">
        <p14:creationId xmlns:p14="http://schemas.microsoft.com/office/powerpoint/2010/main" val="284306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3048000" cy="5745163"/>
          </a:xfrm>
        </p:spPr>
        <p:txBody>
          <a:bodyPr>
            <a:normAutofit/>
          </a:bodyPr>
          <a:lstStyle/>
          <a:p>
            <a:pPr marL="0" indent="0">
              <a:buNone/>
            </a:pPr>
            <a:r>
              <a:rPr lang="vi-VN" sz="2800" dirty="0">
                <a:latin typeface="+mj-lt"/>
              </a:rPr>
              <a:t>Cận lâm sàng: </a:t>
            </a:r>
            <a:endParaRPr lang="en-US" sz="2800" dirty="0">
              <a:latin typeface="+mj-lt"/>
            </a:endParaRPr>
          </a:p>
          <a:p>
            <a:pPr>
              <a:buFontTx/>
              <a:buChar char="-"/>
            </a:pPr>
            <a:r>
              <a:rPr lang="vi-VN" sz="2800" dirty="0" smtClean="0">
                <a:latin typeface="+mj-lt"/>
              </a:rPr>
              <a:t>SL </a:t>
            </a:r>
            <a:r>
              <a:rPr lang="vi-VN" sz="2800" dirty="0">
                <a:latin typeface="+mj-lt"/>
              </a:rPr>
              <a:t>bạch cầu tăng &gt; 20.000/ mm3. bạch cầu lympho 75-98% </a:t>
            </a:r>
            <a:endParaRPr lang="en-US" sz="2800" dirty="0" smtClean="0">
              <a:latin typeface="+mj-lt"/>
            </a:endParaRPr>
          </a:p>
          <a:p>
            <a:pPr>
              <a:buFontTx/>
              <a:buChar char="-"/>
            </a:pPr>
            <a:r>
              <a:rPr lang="vi-VN" sz="2800" dirty="0" smtClean="0">
                <a:latin typeface="+mj-lt"/>
              </a:rPr>
              <a:t> </a:t>
            </a:r>
            <a:r>
              <a:rPr lang="vi-VN" sz="2800" dirty="0">
                <a:latin typeface="+mj-lt"/>
              </a:rPr>
              <a:t>Các lympho bào nhỏ thâm nhiễm tuỷ </a:t>
            </a:r>
            <a:endParaRPr lang="en-US" sz="2800" dirty="0">
              <a:latin typeface="+mj-lt"/>
            </a:endParaRPr>
          </a:p>
          <a:p>
            <a:pPr>
              <a:buFontTx/>
              <a:buChar char="-"/>
            </a:pPr>
            <a:r>
              <a:rPr lang="vi-VN" sz="2800" dirty="0" smtClean="0">
                <a:latin typeface="+mj-lt"/>
              </a:rPr>
              <a:t>Giảm </a:t>
            </a:r>
            <a:r>
              <a:rPr lang="vi-VN" sz="2800" dirty="0">
                <a:latin typeface="+mj-lt"/>
              </a:rPr>
              <a:t>gama - globulin huyết </a:t>
            </a:r>
            <a:r>
              <a:rPr lang="vi-VN" sz="2800" dirty="0" smtClean="0">
                <a:latin typeface="+mj-lt"/>
              </a:rPr>
              <a:t>thanh</a:t>
            </a:r>
            <a:r>
              <a:rPr lang="en-US" sz="2800" dirty="0" smtClean="0">
                <a:latin typeface="+mj-lt"/>
              </a:rPr>
              <a:t>.</a:t>
            </a:r>
            <a:endParaRPr lang="en-US" sz="2800"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81000"/>
            <a:ext cx="5181600" cy="5791200"/>
          </a:xfrm>
          <a:prstGeom prst="rect">
            <a:avLst/>
          </a:prstGeom>
        </p:spPr>
      </p:pic>
    </p:spTree>
    <p:extLst>
      <p:ext uri="{BB962C8B-B14F-4D97-AF65-F5344CB8AC3E}">
        <p14:creationId xmlns:p14="http://schemas.microsoft.com/office/powerpoint/2010/main" val="125977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92500" lnSpcReduction="10000"/>
          </a:bodyPr>
          <a:lstStyle/>
          <a:p>
            <a:pPr marL="0" indent="0">
              <a:buNone/>
            </a:pPr>
            <a:r>
              <a:rPr lang="vi-VN" sz="2800" b="1" dirty="0">
                <a:latin typeface="+mj-lt"/>
              </a:rPr>
              <a:t>3.3. Điều trị: </a:t>
            </a:r>
            <a:endParaRPr lang="en-US" sz="2800" b="1" dirty="0" smtClean="0">
              <a:latin typeface="+mj-lt"/>
            </a:endParaRPr>
          </a:p>
          <a:p>
            <a:pPr>
              <a:buFontTx/>
              <a:buChar char="-"/>
            </a:pPr>
            <a:r>
              <a:rPr lang="vi-VN" sz="2800" dirty="0" smtClean="0">
                <a:latin typeface="+mj-lt"/>
              </a:rPr>
              <a:t>Chỉ </a:t>
            </a:r>
            <a:r>
              <a:rPr lang="vi-VN" sz="2800" dirty="0">
                <a:latin typeface="+mj-lt"/>
              </a:rPr>
              <a:t>định: thiếu máu, thiếu TC, có hạch to </a:t>
            </a:r>
            <a:endParaRPr lang="en-US" sz="2800" dirty="0" smtClean="0">
              <a:latin typeface="+mj-lt"/>
            </a:endParaRPr>
          </a:p>
          <a:p>
            <a:pPr>
              <a:buFontTx/>
              <a:buChar char="-"/>
            </a:pPr>
            <a:r>
              <a:rPr lang="vi-VN" sz="2800" dirty="0" smtClean="0">
                <a:latin typeface="+mj-lt"/>
              </a:rPr>
              <a:t> </a:t>
            </a:r>
            <a:r>
              <a:rPr lang="vi-VN" sz="2800" dirty="0">
                <a:latin typeface="+mj-lt"/>
              </a:rPr>
              <a:t>Thuốc: phối hợp chlorambucil + Prednisolon </a:t>
            </a:r>
            <a:endParaRPr lang="en-US" sz="2800" dirty="0" smtClean="0">
              <a:latin typeface="+mj-lt"/>
            </a:endParaRPr>
          </a:p>
          <a:p>
            <a:pPr>
              <a:buFontTx/>
              <a:buChar char="-"/>
            </a:pPr>
            <a:r>
              <a:rPr lang="vi-VN" sz="2800" dirty="0" smtClean="0">
                <a:latin typeface="+mj-lt"/>
              </a:rPr>
              <a:t> </a:t>
            </a:r>
            <a:r>
              <a:rPr lang="vi-VN" sz="2800" dirty="0">
                <a:latin typeface="+mj-lt"/>
              </a:rPr>
              <a:t>Cắt lách nếu dùng thuốc kém hiệu </a:t>
            </a:r>
            <a:r>
              <a:rPr lang="vi-VN" sz="2800" dirty="0" smtClean="0">
                <a:latin typeface="+mj-lt"/>
              </a:rPr>
              <a:t>quả</a:t>
            </a:r>
            <a:r>
              <a:rPr lang="en-US" sz="2800" dirty="0" smtClean="0">
                <a:latin typeface="+mj-lt"/>
              </a:rPr>
              <a:t>.</a:t>
            </a:r>
          </a:p>
          <a:p>
            <a:pPr>
              <a:buFont typeface="Wingdings" pitchFamily="2" charset="2"/>
              <a:buChar char="ü"/>
            </a:pP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a:t>
            </a:r>
          </a:p>
          <a:p>
            <a:pPr marL="0" indent="0" fontAlgn="base">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Những </a:t>
            </a:r>
            <a:r>
              <a:rPr lang="vi-VN" sz="2800" dirty="0">
                <a:latin typeface="Times New Roman" pitchFamily="18" charset="0"/>
                <a:cs typeface="Times New Roman" pitchFamily="18" charset="0"/>
              </a:rPr>
              <a:t>người bị bệnh bạch cầu lymphocytic mãn tính thường xuyên mệt mỏi. Bác sĩ có thể điều trị mệt mỏi bằng cách kiểm soát các nguyên nhân tiềm ẩn, nhưng thường một mình thuốc là không đủ. Có thể tìm cứu trợ thông qua các liệu pháp thay thế, chẳng hạn như:</a:t>
            </a:r>
          </a:p>
          <a:p>
            <a:pPr marL="0" indent="0" fontAlgn="base">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Tập </a:t>
            </a:r>
            <a:r>
              <a:rPr lang="vi-VN" sz="2800" dirty="0">
                <a:latin typeface="Times New Roman" pitchFamily="18" charset="0"/>
                <a:cs typeface="Times New Roman" pitchFamily="18" charset="0"/>
              </a:rPr>
              <a:t>thể dục.</a:t>
            </a:r>
          </a:p>
          <a:p>
            <a:pPr marL="0" indent="0" fontAlgn="base">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Thiền</a:t>
            </a:r>
            <a:r>
              <a:rPr lang="vi-VN" sz="2800" dirty="0">
                <a:latin typeface="Times New Roman" pitchFamily="18" charset="0"/>
                <a:cs typeface="Times New Roman" pitchFamily="18" charset="0"/>
              </a:rPr>
              <a:t>.</a:t>
            </a:r>
          </a:p>
          <a:p>
            <a:pPr marL="0" indent="0" fontAlgn="base">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Các </a:t>
            </a:r>
            <a:r>
              <a:rPr lang="vi-VN" sz="2800" dirty="0">
                <a:latin typeface="Times New Roman" pitchFamily="18" charset="0"/>
                <a:cs typeface="Times New Roman" pitchFamily="18" charset="0"/>
              </a:rPr>
              <a:t>kỹ thuật thư giãn.</a:t>
            </a:r>
          </a:p>
          <a:p>
            <a:pPr marL="0" indent="0" fontAlgn="base">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Yoga</a:t>
            </a:r>
            <a:r>
              <a:rPr lang="vi-VN" sz="2800" dirty="0">
                <a:latin typeface="Times New Roman" pitchFamily="18" charset="0"/>
                <a:cs typeface="Times New Roman" pitchFamily="18" charset="0"/>
              </a:rPr>
              <a:t>.</a:t>
            </a:r>
          </a:p>
          <a:p>
            <a:pPr marL="0" indent="0">
              <a:buNone/>
            </a:pPr>
            <a:endParaRPr lang="en-US" sz="2800" dirty="0">
              <a:latin typeface="+mj-lt"/>
            </a:endParaRPr>
          </a:p>
        </p:txBody>
      </p:sp>
    </p:spTree>
    <p:extLst>
      <p:ext uri="{BB962C8B-B14F-4D97-AF65-F5344CB8AC3E}">
        <p14:creationId xmlns:p14="http://schemas.microsoft.com/office/powerpoint/2010/main" val="103871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90600"/>
            <a:ext cx="3886200" cy="3886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143000"/>
            <a:ext cx="4191000" cy="3352800"/>
          </a:xfrm>
          <a:prstGeom prst="rect">
            <a:avLst/>
          </a:prstGeom>
        </p:spPr>
      </p:pic>
      <p:sp>
        <p:nvSpPr>
          <p:cNvPr id="6" name="TextBox 5"/>
          <p:cNvSpPr txBox="1"/>
          <p:nvPr/>
        </p:nvSpPr>
        <p:spPr>
          <a:xfrm>
            <a:off x="4114800" y="4311134"/>
            <a:ext cx="396240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Prednisolon</a:t>
            </a:r>
            <a:r>
              <a:rPr lang="en-US" b="1" dirty="0" smtClean="0">
                <a:latin typeface="Times New Roman" pitchFamily="18" charset="0"/>
                <a:cs typeface="Times New Roman" pitchFamily="18" charset="0"/>
              </a:rPr>
              <a:t> – 400 VND/ 1 </a:t>
            </a:r>
            <a:r>
              <a:rPr lang="en-US" b="1" dirty="0" err="1" smtClean="0">
                <a:latin typeface="Times New Roman" pitchFamily="18" charset="0"/>
                <a:cs typeface="Times New Roman" pitchFamily="18" charset="0"/>
              </a:rPr>
              <a:t>viên</a:t>
            </a:r>
            <a:endParaRPr lang="en-US" b="1" dirty="0">
              <a:latin typeface="Times New Roman" pitchFamily="18" charset="0"/>
              <a:cs typeface="Times New Roman" pitchFamily="18" charset="0"/>
            </a:endParaRPr>
          </a:p>
        </p:txBody>
      </p:sp>
      <p:sp>
        <p:nvSpPr>
          <p:cNvPr id="7" name="TextBox 6"/>
          <p:cNvSpPr txBox="1"/>
          <p:nvPr/>
        </p:nvSpPr>
        <p:spPr>
          <a:xfrm>
            <a:off x="1371600" y="4514114"/>
            <a:ext cx="190500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chlorambucil</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84977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marL="0" indent="0">
              <a:buNone/>
            </a:pPr>
            <a:r>
              <a:rPr lang="en-US" sz="2800" u="sng" dirty="0" err="1" smtClean="0">
                <a:latin typeface="Times New Roman" pitchFamily="18" charset="0"/>
                <a:cs typeface="Times New Roman" pitchFamily="18" charset="0"/>
              </a:rPr>
              <a:t>Phong</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cách</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sống</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và</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biện</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pháp</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khắc</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phục</a:t>
            </a:r>
            <a:r>
              <a:rPr lang="en-US" sz="2800" u="sng" dirty="0" smtClean="0">
                <a:latin typeface="Times New Roman" pitchFamily="18" charset="0"/>
                <a:cs typeface="Times New Roman" pitchFamily="18" charset="0"/>
              </a:rPr>
              <a:t>:</a:t>
            </a:r>
          </a:p>
          <a:p>
            <a:pPr marL="0" indent="0">
              <a:buNone/>
            </a:pPr>
            <a:r>
              <a:rPr lang="vi-VN" sz="2800" dirty="0">
                <a:latin typeface="Times New Roman" pitchFamily="18" charset="0"/>
                <a:cs typeface="Times New Roman" pitchFamily="18" charset="0"/>
              </a:rPr>
              <a:t>Có thể thực hiện các bước để giữ cơ thể khỏe mạnh nếu đã được chẩn đoán bệnh bạch cầu lymphocytic mãn tính. Hãy cố </a:t>
            </a:r>
            <a:r>
              <a:rPr lang="vi-VN" sz="2800" dirty="0" smtClean="0">
                <a:latin typeface="Times New Roman" pitchFamily="18" charset="0"/>
                <a:cs typeface="Times New Roman" pitchFamily="18" charset="0"/>
              </a:rPr>
              <a:t>gắng</a:t>
            </a:r>
            <a:r>
              <a:rPr lang="en-US" sz="2800" dirty="0" smtClean="0">
                <a:latin typeface="Times New Roman" pitchFamily="18" charset="0"/>
                <a:cs typeface="Times New Roman" pitchFamily="18" charset="0"/>
              </a:rPr>
              <a:t>:</a:t>
            </a:r>
          </a:p>
          <a:p>
            <a:pPr>
              <a:buFontTx/>
              <a:buChar char="-"/>
            </a:pP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nhiễm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r>
              <a:rPr lang="en-US" sz="2800" dirty="0" smtClean="0">
                <a:latin typeface="Times New Roman" pitchFamily="18" charset="0"/>
                <a:cs typeface="Times New Roman" pitchFamily="18" charset="0"/>
              </a:rPr>
              <a:t>.</a:t>
            </a:r>
          </a:p>
          <a:p>
            <a:pPr>
              <a:buFontTx/>
              <a:buChar char="-"/>
            </a:pP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a:t>
            </a:r>
            <a:r>
              <a:rPr lang="en-US" sz="2800" dirty="0" smtClean="0">
                <a:latin typeface="Times New Roman" pitchFamily="18" charset="0"/>
                <a:cs typeface="Times New Roman" pitchFamily="18" charset="0"/>
              </a:rPr>
              <a:t> 2.</a:t>
            </a:r>
          </a:p>
          <a:p>
            <a:pPr>
              <a:buFontTx/>
              <a:buChar char="-"/>
            </a:pPr>
            <a:r>
              <a:rPr lang="en-US" sz="2800" dirty="0" err="1" smtClean="0">
                <a:latin typeface="Times New Roman" pitchFamily="18" charset="0"/>
                <a:cs typeface="Times New Roman" pitchFamily="18" charset="0"/>
              </a:rPr>
              <a:t>Tái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xuyên</a:t>
            </a:r>
            <a:r>
              <a:rPr lang="en-US" sz="2800" dirty="0" smtClean="0">
                <a:latin typeface="Times New Roman" pitchFamily="18" charset="0"/>
                <a:cs typeface="Times New Roman" pitchFamily="18" charset="0"/>
              </a:rPr>
              <a:t>.</a:t>
            </a:r>
          </a:p>
          <a:p>
            <a:pPr marL="0" indent="0">
              <a:buNone/>
            </a:pP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91117"/>
            <a:ext cx="2514600" cy="2181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345" y="4578037"/>
            <a:ext cx="2708856" cy="21812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599" y="4591117"/>
            <a:ext cx="2362201" cy="1962083"/>
          </a:xfrm>
          <a:prstGeom prst="rect">
            <a:avLst/>
          </a:prstGeom>
        </p:spPr>
      </p:pic>
    </p:spTree>
    <p:extLst>
      <p:ext uri="{BB962C8B-B14F-4D97-AF65-F5344CB8AC3E}">
        <p14:creationId xmlns:p14="http://schemas.microsoft.com/office/powerpoint/2010/main" val="253493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8001000" cy="6096000"/>
          </a:xfrm>
          <a:prstGeom prst="rect">
            <a:avLst/>
          </a:prstGeom>
        </p:spPr>
      </p:pic>
    </p:spTree>
    <p:extLst>
      <p:ext uri="{BB962C8B-B14F-4D97-AF65-F5344CB8AC3E}">
        <p14:creationId xmlns:p14="http://schemas.microsoft.com/office/powerpoint/2010/main" val="205057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3600" b="1" u="sng" dirty="0" smtClean="0">
                <a:latin typeface="Times New Roman" pitchFamily="18" charset="0"/>
                <a:cs typeface="Times New Roman" pitchFamily="18" charset="0"/>
              </a:rPr>
              <a:t>I. </a:t>
            </a:r>
            <a:r>
              <a:rPr lang="en-US" sz="3600" b="1" u="sng" dirty="0" err="1" smtClean="0">
                <a:latin typeface="Times New Roman" pitchFamily="18" charset="0"/>
                <a:cs typeface="Times New Roman" pitchFamily="18" charset="0"/>
              </a:rPr>
              <a:t>Bệnh</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bạch</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cầu</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cấp</a:t>
            </a:r>
            <a:r>
              <a:rPr lang="en-US" sz="3600" b="1" u="sng" dirty="0" smtClean="0">
                <a:latin typeface="Times New Roman" pitchFamily="18" charset="0"/>
                <a:cs typeface="Times New Roman" pitchFamily="18" charset="0"/>
              </a:rPr>
              <a:t>:</a:t>
            </a:r>
            <a:br>
              <a:rPr lang="en-US" sz="3600" b="1" u="sng" dirty="0" smtClean="0">
                <a:latin typeface="Times New Roman" pitchFamily="18" charset="0"/>
                <a:cs typeface="Times New Roman" pitchFamily="18" charset="0"/>
              </a:rPr>
            </a:b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762001"/>
            <a:ext cx="8229600" cy="6026726"/>
          </a:xfrm>
        </p:spPr>
        <p:txBody>
          <a:bodyPr>
            <a:noAutofit/>
          </a:bodyPr>
          <a:lstStyle/>
          <a:p>
            <a:pPr marL="0" indent="0">
              <a:buNone/>
            </a:pPr>
            <a:r>
              <a:rPr lang="en-US" sz="2400" b="1" u="sng" dirty="0" smtClean="0">
                <a:latin typeface="Times New Roman" pitchFamily="18" charset="0"/>
                <a:cs typeface="Times New Roman" pitchFamily="18" charset="0"/>
              </a:rPr>
              <a:t>1.1 </a:t>
            </a:r>
            <a:r>
              <a:rPr lang="en-US" sz="2400" b="1" u="sng" dirty="0" err="1" smtClean="0">
                <a:latin typeface="Times New Roman" pitchFamily="18" charset="0"/>
                <a:cs typeface="Times New Roman" pitchFamily="18" charset="0"/>
              </a:rPr>
              <a:t>Định</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nghĩa</a:t>
            </a:r>
            <a:r>
              <a:rPr lang="en-US" sz="2400" b="1" u="sng" dirty="0" smtClean="0">
                <a:latin typeface="Times New Roman" pitchFamily="18" charset="0"/>
                <a:cs typeface="Times New Roman" pitchFamily="18" charset="0"/>
              </a:rPr>
              <a:t>:</a:t>
            </a:r>
            <a:endParaRPr lang="en-US" sz="2400" b="1" u="sng" dirty="0">
              <a:latin typeface="Times New Roman" pitchFamily="18" charset="0"/>
              <a:cs typeface="Times New Roman" pitchFamily="18" charset="0"/>
            </a:endParaRPr>
          </a:p>
          <a:p>
            <a:pPr>
              <a:buFontTx/>
              <a:buChar char="-"/>
            </a:pP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non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ít</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xương</a:t>
            </a:r>
            <a:r>
              <a:rPr lang="en-US" sz="2400" dirty="0" smtClean="0">
                <a:latin typeface="Times New Roman" pitchFamily="18" charset="0"/>
                <a:cs typeface="Times New Roman" pitchFamily="18" charset="0"/>
              </a:rPr>
              <a:t>.</a:t>
            </a:r>
          </a:p>
          <a:p>
            <a:pPr marL="0" indent="0">
              <a:buNone/>
            </a:pPr>
            <a:r>
              <a:rPr lang="en-US" sz="2400" b="1" u="sng" dirty="0" smtClean="0">
                <a:latin typeface="Times New Roman" pitchFamily="18" charset="0"/>
                <a:cs typeface="Times New Roman" pitchFamily="18" charset="0"/>
              </a:rPr>
              <a:t>1.2 </a:t>
            </a:r>
            <a:r>
              <a:rPr lang="en-US" sz="2400" b="1" u="sng" dirty="0" err="1" smtClean="0">
                <a:latin typeface="Times New Roman" pitchFamily="18" charset="0"/>
                <a:cs typeface="Times New Roman" pitchFamily="18" charset="0"/>
              </a:rPr>
              <a:t>Nguyên</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nhân</a:t>
            </a:r>
            <a:r>
              <a:rPr lang="en-US" sz="2400" b="1" u="sng"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Đa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nay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minh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a:t>
            </a:r>
          </a:p>
          <a:p>
            <a:pPr>
              <a:buFont typeface="Wingdings" pitchFamily="2" charset="2"/>
              <a:buChar char="Ø"/>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xạ</a:t>
            </a:r>
            <a:r>
              <a:rPr lang="en-US" sz="2400" dirty="0" smtClean="0">
                <a:latin typeface="Times New Roman" pitchFamily="18" charset="0"/>
                <a:cs typeface="Times New Roman" pitchFamily="18" charset="0"/>
              </a:rPr>
              <a:t>.</a:t>
            </a:r>
          </a:p>
          <a:p>
            <a:pPr>
              <a:buFont typeface="Wingdings" pitchFamily="2" charset="2"/>
              <a:buChar char="Ø"/>
            </a:pP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a:t>
            </a:r>
          </a:p>
          <a:p>
            <a:pPr>
              <a:buFont typeface="Wingdings" pitchFamily="2" charset="2"/>
              <a:buChar char="Ø"/>
            </a:pP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K (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procarbazin</a:t>
            </a:r>
            <a:r>
              <a:rPr lang="en-US" sz="2400" dirty="0" smtClean="0">
                <a:latin typeface="Times New Roman" pitchFamily="18" charset="0"/>
                <a:cs typeface="Times New Roman" pitchFamily="18" charset="0"/>
              </a:rPr>
              <a:t>).</a:t>
            </a:r>
          </a:p>
          <a:p>
            <a:pPr>
              <a:buFont typeface="Wingdings" pitchFamily="2" charset="2"/>
              <a:buChar char="Ø"/>
            </a:pP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di </a:t>
            </a:r>
            <a:r>
              <a:rPr lang="en-US" sz="2400" dirty="0" err="1" smtClean="0">
                <a:latin typeface="Times New Roman" pitchFamily="18" charset="0"/>
                <a:cs typeface="Times New Roman" pitchFamily="18" charset="0"/>
              </a:rPr>
              <a:t>truyền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lý</a:t>
            </a:r>
            <a:r>
              <a:rPr lang="en-US" sz="2400" dirty="0" smtClean="0">
                <a:latin typeface="Times New Roman" pitchFamily="18" charset="0"/>
                <a:cs typeface="Times New Roman" pitchFamily="18" charset="0"/>
              </a:rPr>
              <a:t>.</a:t>
            </a: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3444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685800"/>
            <a:ext cx="8229600" cy="5867400"/>
          </a:xfrm>
        </p:spPr>
        <p:txBody>
          <a:bodyPr>
            <a:normAutofit/>
          </a:bodyPr>
          <a:lstStyle/>
          <a:p>
            <a:pPr marL="0" indent="0">
              <a:buNone/>
            </a:pPr>
            <a:r>
              <a:rPr lang="en-US" sz="2800" b="1" u="sng" dirty="0" smtClean="0">
                <a:latin typeface="Times New Roman" pitchFamily="18" charset="0"/>
                <a:cs typeface="Times New Roman" pitchFamily="18" charset="0"/>
              </a:rPr>
              <a:t>1.3 </a:t>
            </a:r>
            <a:r>
              <a:rPr lang="en-US" sz="2800" b="1" u="sng" dirty="0" err="1" smtClean="0">
                <a:latin typeface="Times New Roman" pitchFamily="18" charset="0"/>
                <a:cs typeface="Times New Roman" pitchFamily="18" charset="0"/>
              </a:rPr>
              <a:t>Phân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loại</a:t>
            </a:r>
            <a:r>
              <a:rPr lang="en-US" sz="2800" b="1" u="sng" dirty="0" smtClean="0">
                <a:latin typeface="Times New Roman" pitchFamily="18" charset="0"/>
                <a:cs typeface="Times New Roman" pitchFamily="18" charset="0"/>
              </a:rPr>
              <a:t>:</a:t>
            </a:r>
          </a:p>
          <a:p>
            <a:pPr>
              <a:buFontTx/>
              <a:buChar char="-"/>
            </a:pPr>
            <a:r>
              <a:rPr lang="en-US" sz="2800" dirty="0" err="1" smtClean="0">
                <a:latin typeface="Times New Roman" pitchFamily="18" charset="0"/>
                <a:cs typeface="Times New Roman" pitchFamily="18" charset="0"/>
              </a:rPr>
              <a:t>Bạch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tủy</a:t>
            </a:r>
            <a:r>
              <a:rPr lang="en-US" sz="2800" dirty="0" smtClean="0">
                <a:latin typeface="Times New Roman" pitchFamily="18" charset="0"/>
                <a:cs typeface="Times New Roman" pitchFamily="18" charset="0"/>
              </a:rPr>
              <a:t> ( Acute Myeloid leukemia) hay </a:t>
            </a:r>
            <a:r>
              <a:rPr lang="en-US" sz="2800" dirty="0" err="1" smtClean="0">
                <a:latin typeface="Times New Roman" pitchFamily="18" charset="0"/>
                <a:cs typeface="Times New Roman" pitchFamily="18" charset="0"/>
              </a:rPr>
              <a:t>gặp</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a:t>
            </a:r>
          </a:p>
          <a:p>
            <a:pPr>
              <a:buFontTx/>
              <a:buChar char="-"/>
            </a:pPr>
            <a:r>
              <a:rPr lang="en-US" sz="2800" dirty="0" err="1" smtClean="0">
                <a:latin typeface="Times New Roman" pitchFamily="18" charset="0"/>
                <a:cs typeface="Times New Roman" pitchFamily="18" charset="0"/>
              </a:rPr>
              <a:t>Bạch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bào</a:t>
            </a:r>
            <a:r>
              <a:rPr lang="en-US" sz="2800" dirty="0" smtClean="0">
                <a:latin typeface="Times New Roman" pitchFamily="18" charset="0"/>
                <a:cs typeface="Times New Roman" pitchFamily="18" charset="0"/>
              </a:rPr>
              <a:t> ( Acute lymphoid leukemia) hay </a:t>
            </a:r>
            <a:r>
              <a:rPr lang="en-US" sz="2800" dirty="0" err="1" smtClean="0">
                <a:latin typeface="Times New Roman" pitchFamily="18" charset="0"/>
                <a:cs typeface="Times New Roman" pitchFamily="18" charset="0"/>
              </a:rPr>
              <a:t>gặp</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a:t>
            </a:r>
          </a:p>
          <a:p>
            <a:pPr marL="0" indent="0">
              <a:buNone/>
            </a:pPr>
            <a:endParaRPr lang="en-US" sz="2800" dirty="0" smtClean="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203861"/>
            <a:ext cx="3955473" cy="32488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691" y="3241963"/>
            <a:ext cx="3311236" cy="3286983"/>
          </a:xfrm>
          <a:prstGeom prst="rect">
            <a:avLst/>
          </a:prstGeom>
        </p:spPr>
      </p:pic>
      <p:sp>
        <p:nvSpPr>
          <p:cNvPr id="9" name="TextBox 8"/>
          <p:cNvSpPr txBox="1"/>
          <p:nvPr/>
        </p:nvSpPr>
        <p:spPr>
          <a:xfrm flipH="1">
            <a:off x="5414822" y="5957455"/>
            <a:ext cx="2814778" cy="369332"/>
          </a:xfrm>
          <a:prstGeom prst="rect">
            <a:avLst/>
          </a:prstGeom>
          <a:noFill/>
        </p:spPr>
        <p:txBody>
          <a:bodyPr wrap="square" rtlCol="0">
            <a:spAutoFit/>
          </a:bodyPr>
          <a:lstStyle/>
          <a:p>
            <a:r>
              <a:rPr lang="en-US" b="1" dirty="0" smtClean="0"/>
              <a:t>Acute lymphoid leukemia</a:t>
            </a:r>
            <a:endParaRPr lang="en-US" b="1" dirty="0"/>
          </a:p>
        </p:txBody>
      </p:sp>
    </p:spTree>
    <p:extLst>
      <p:ext uri="{BB962C8B-B14F-4D97-AF65-F5344CB8AC3E}">
        <p14:creationId xmlns:p14="http://schemas.microsoft.com/office/powerpoint/2010/main" val="148507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4074"/>
            <a:ext cx="8229600" cy="6331526"/>
          </a:xfrm>
        </p:spPr>
        <p:txBody>
          <a:bodyPr>
            <a:normAutofit fontScale="92500" lnSpcReduction="10000"/>
          </a:bodyPr>
          <a:lstStyle/>
          <a:p>
            <a:pPr marL="0" indent="0">
              <a:buNone/>
            </a:pPr>
            <a:r>
              <a:rPr lang="en-US" sz="2400" b="1" u="sng" dirty="0" smtClean="0">
                <a:latin typeface="Times New Roman" pitchFamily="18" charset="0"/>
                <a:cs typeface="Times New Roman" pitchFamily="18" charset="0"/>
              </a:rPr>
              <a:t>1.4 </a:t>
            </a:r>
            <a:r>
              <a:rPr lang="en-US" sz="2400" b="1" u="sng" dirty="0" err="1" smtClean="0">
                <a:latin typeface="Times New Roman" pitchFamily="18" charset="0"/>
                <a:cs typeface="Times New Roman" pitchFamily="18" charset="0"/>
              </a:rPr>
              <a:t>Triệu</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chứng</a:t>
            </a:r>
            <a:r>
              <a:rPr lang="en-US" sz="2400" b="1" u="sng" dirty="0" smtClean="0">
                <a:latin typeface="Times New Roman" pitchFamily="18" charset="0"/>
                <a:cs typeface="Times New Roman" pitchFamily="18" charset="0"/>
              </a:rPr>
              <a:t>:</a:t>
            </a:r>
          </a:p>
          <a:p>
            <a:pPr marL="0" indent="0">
              <a:buNone/>
            </a:pPr>
            <a:r>
              <a:rPr lang="en-US" sz="2400" b="1" u="sng" dirty="0" smtClean="0">
                <a:latin typeface="Times New Roman" pitchFamily="18" charset="0"/>
                <a:cs typeface="Times New Roman" pitchFamily="18" charset="0"/>
              </a:rPr>
              <a:t>1.4.1 </a:t>
            </a:r>
            <a:r>
              <a:rPr lang="en-US" sz="2400" b="1" u="sng" dirty="0" err="1" smtClean="0">
                <a:latin typeface="Times New Roman" pitchFamily="18" charset="0"/>
                <a:cs typeface="Times New Roman" pitchFamily="18" charset="0"/>
              </a:rPr>
              <a:t>Triệu</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chứng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lâm</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sàng</a:t>
            </a:r>
            <a:r>
              <a:rPr lang="en-US" sz="2400" b="1" u="sng"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Khởi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khuẩn</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endParaRPr lang="en-US" sz="2400" dirty="0">
              <a:latin typeface="Times New Roman" pitchFamily="18" charset="0"/>
              <a:cs typeface="Times New Roman" pitchFamily="18" charset="0"/>
            </a:endParaRPr>
          </a:p>
          <a:p>
            <a:pPr>
              <a:buFont typeface="Wingdings" pitchFamily="2" charset="2"/>
              <a:buChar char="Ø"/>
            </a:pP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a:t>
            </a:r>
          </a:p>
          <a:p>
            <a:pPr>
              <a:buFont typeface="Wingdings" pitchFamily="2" charset="2"/>
              <a:buChar char="Ø"/>
            </a:pP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khuẩn</a:t>
            </a:r>
            <a:r>
              <a:rPr lang="en-US" sz="2400" dirty="0" smtClean="0">
                <a:latin typeface="Times New Roman" pitchFamily="18" charset="0"/>
                <a:cs typeface="Times New Roman" pitchFamily="18" charset="0"/>
              </a:rPr>
              <a:t>.</a:t>
            </a:r>
          </a:p>
          <a:p>
            <a:pPr>
              <a:buFont typeface="Wingdings" pitchFamily="2" charset="2"/>
              <a:buChar char="Ø"/>
            </a:pP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a:t>
            </a:r>
          </a:p>
          <a:p>
            <a:pPr>
              <a:buFont typeface="Wingdings" pitchFamily="2" charset="2"/>
              <a:buChar char="Ø"/>
            </a:pPr>
            <a:r>
              <a:rPr lang="en-US" sz="2400" dirty="0" smtClean="0">
                <a:latin typeface="Times New Roman" pitchFamily="18" charset="0"/>
                <a:cs typeface="Times New Roman" pitchFamily="18" charset="0"/>
              </a:rPr>
              <a:t>U.</a:t>
            </a:r>
          </a:p>
          <a:p>
            <a:pPr>
              <a:buFont typeface="Wingdings" pitchFamily="2" charset="2"/>
              <a:buChar char="Ø"/>
            </a:pPr>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loét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miệng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a:t>
            </a:r>
          </a:p>
          <a:p>
            <a:pPr marL="0" indent="0">
              <a:buNone/>
            </a:pPr>
            <a:r>
              <a:rPr lang="en-US" sz="2400" b="1" u="sng" dirty="0" smtClean="0">
                <a:latin typeface="Times New Roman" pitchFamily="18" charset="0"/>
                <a:cs typeface="Times New Roman" pitchFamily="18" charset="0"/>
              </a:rPr>
              <a:t>1.4.2 </a:t>
            </a:r>
            <a:r>
              <a:rPr lang="en-US" sz="2400" b="1" u="sng" dirty="0" err="1" smtClean="0">
                <a:latin typeface="Times New Roman" pitchFamily="18" charset="0"/>
                <a:cs typeface="Times New Roman" pitchFamily="18" charset="0"/>
              </a:rPr>
              <a:t>Cận</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lâm</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sàng</a:t>
            </a:r>
            <a:r>
              <a:rPr lang="en-US" sz="2400" b="1" u="sng"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CTM: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Tủy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non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a:t>
            </a:r>
          </a:p>
          <a:p>
            <a:pPr>
              <a:buFontTx/>
              <a:buChar char="-"/>
            </a:pP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chiếm</a:t>
            </a:r>
            <a:r>
              <a:rPr lang="en-US" sz="2400" dirty="0" smtClean="0">
                <a:latin typeface="Times New Roman" pitchFamily="18" charset="0"/>
                <a:cs typeface="Times New Roman" pitchFamily="18" charset="0"/>
              </a:rPr>
              <a:t> 80 – 90%.</a:t>
            </a:r>
          </a:p>
          <a:p>
            <a:pPr>
              <a:buFontTx/>
              <a:buChar char="-"/>
            </a:pP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TB, HTB, </a:t>
            </a:r>
            <a:r>
              <a:rPr lang="en-US" sz="2400" dirty="0" err="1" smtClean="0">
                <a:latin typeface="Times New Roman" pitchFamily="18" charset="0"/>
                <a:cs typeface="Times New Roman" pitchFamily="18" charset="0"/>
              </a:rPr>
              <a:t>Stal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 non.</a:t>
            </a:r>
          </a:p>
          <a:p>
            <a:pPr>
              <a:buFontTx/>
              <a:buChar char="-"/>
            </a:pP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Fibrinogen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kéo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7630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4074"/>
            <a:ext cx="8229600" cy="6255326"/>
          </a:xfrm>
        </p:spPr>
        <p:txBody>
          <a:bodyPr>
            <a:normAutofit lnSpcReduction="10000"/>
          </a:bodyPr>
          <a:lstStyle/>
          <a:p>
            <a:pPr marL="0" indent="0">
              <a:buNone/>
            </a:pPr>
            <a:r>
              <a:rPr lang="en-US" sz="2800" b="1" u="sng" dirty="0" smtClean="0">
                <a:latin typeface="Times New Roman" pitchFamily="18" charset="0"/>
                <a:cs typeface="Times New Roman" pitchFamily="18" charset="0"/>
              </a:rPr>
              <a:t>1.5 </a:t>
            </a:r>
            <a:r>
              <a:rPr lang="en-US" sz="2800" b="1" u="sng" dirty="0" err="1" smtClean="0">
                <a:latin typeface="Times New Roman" pitchFamily="18" charset="0"/>
                <a:cs typeface="Times New Roman" pitchFamily="18" charset="0"/>
              </a:rPr>
              <a:t>Điều</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trị</a:t>
            </a:r>
            <a:r>
              <a:rPr lang="en-US" sz="2800" b="1" u="sng" dirty="0" smtClean="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Chống tăng sinh của tế bào ác tính: hoá trị liệu, phóng xạ, miễn dịch trị liệu</a:t>
            </a:r>
            <a:r>
              <a:rPr lang="en-US" sz="2800" dirty="0" smtClean="0">
                <a:latin typeface="Times New Roman" pitchFamily="18" charset="0"/>
                <a:cs typeface="Times New Roman" pitchFamily="18" charset="0"/>
              </a:rPr>
              <a:t>.</a:t>
            </a:r>
          </a:p>
          <a:p>
            <a:pPr>
              <a:buFontTx/>
              <a:buChar char="-"/>
            </a:pP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a:t>
            </a:r>
          </a:p>
          <a:p>
            <a:pPr marL="0" indent="0">
              <a:buNone/>
            </a:pPr>
            <a:endParaRPr lang="en-US" sz="2800" dirty="0" smtClean="0">
              <a:latin typeface="Times New Roman" pitchFamily="18" charset="0"/>
              <a:cs typeface="Times New Roman" pitchFamily="18" charset="0"/>
            </a:endParaRPr>
          </a:p>
          <a:p>
            <a:pPr>
              <a:buFontTx/>
              <a:buChar char="-"/>
            </a:pPr>
            <a:endParaRPr lang="en-US" sz="2800" dirty="0" smtClean="0">
              <a:latin typeface="Times New Roman" pitchFamily="18" charset="0"/>
              <a:cs typeface="Times New Roman" pitchFamily="18" charset="0"/>
            </a:endParaRPr>
          </a:p>
          <a:p>
            <a:pPr>
              <a:buFontTx/>
              <a:buChar char="-"/>
            </a:pPr>
            <a:endParaRPr lang="en-US" sz="2800" dirty="0">
              <a:latin typeface="Times New Roman" pitchFamily="18" charset="0"/>
              <a:cs typeface="Times New Roman" pitchFamily="18" charset="0"/>
            </a:endParaRPr>
          </a:p>
          <a:p>
            <a:pPr>
              <a:buFontTx/>
              <a:buChar char="-"/>
            </a:pPr>
            <a:endParaRPr lang="en-US" sz="2800" dirty="0" smtClean="0">
              <a:latin typeface="Times New Roman" pitchFamily="18" charset="0"/>
              <a:cs typeface="Times New Roman" pitchFamily="18" charset="0"/>
            </a:endParaRPr>
          </a:p>
          <a:p>
            <a:pPr>
              <a:buFontTx/>
              <a:buChar char="-"/>
            </a:pPr>
            <a:endParaRPr lang="en-US" sz="2800" dirty="0">
              <a:latin typeface="Times New Roman" pitchFamily="18" charset="0"/>
              <a:cs typeface="Times New Roman" pitchFamily="18" charset="0"/>
            </a:endParaRPr>
          </a:p>
          <a:p>
            <a:pPr>
              <a:buFontTx/>
              <a:buChar char="-"/>
            </a:pPr>
            <a:endParaRPr lang="en-US" sz="2800" dirty="0" smtClean="0">
              <a:latin typeface="Times New Roman" pitchFamily="18" charset="0"/>
              <a:cs typeface="Times New Roman" pitchFamily="18" charset="0"/>
            </a:endParaRPr>
          </a:p>
          <a:p>
            <a:pPr>
              <a:buFontTx/>
              <a:buChar char="-"/>
            </a:pPr>
            <a:r>
              <a:rPr lang="vi-VN" sz="2800" dirty="0">
                <a:latin typeface="Times New Roman" pitchFamily="18" charset="0"/>
                <a:cs typeface="Times New Roman" pitchFamily="18" charset="0"/>
              </a:rPr>
              <a:t>Phối hợp thuốc phóng xạ trị liệu + ghép tuỷ </a:t>
            </a:r>
            <a:endParaRPr lang="en-US" sz="2800" dirty="0" smtClean="0">
              <a:latin typeface="Times New Roman" pitchFamily="18" charset="0"/>
              <a:cs typeface="Times New Roman" pitchFamily="18" charset="0"/>
            </a:endParaRPr>
          </a:p>
          <a:p>
            <a:pPr>
              <a:buFontTx/>
              <a:buChar char="-"/>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Cần phối hợp triệu chứng: KS, dinh dưỡng hợp lý, truyền máu nếu SLHC ≤ 2.000.000/ mm3</a:t>
            </a: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217" y="2362200"/>
            <a:ext cx="2964873" cy="1752601"/>
          </a:xfrm>
          <a:prstGeom prst="rect">
            <a:avLst/>
          </a:prstGeom>
        </p:spPr>
      </p:pic>
      <p:sp>
        <p:nvSpPr>
          <p:cNvPr id="5" name="TextBox 4"/>
          <p:cNvSpPr txBox="1"/>
          <p:nvPr/>
        </p:nvSpPr>
        <p:spPr>
          <a:xfrm flipH="1">
            <a:off x="734290" y="3969327"/>
            <a:ext cx="2780142" cy="646331"/>
          </a:xfrm>
          <a:prstGeom prst="rect">
            <a:avLst/>
          </a:prstGeom>
          <a:noFill/>
        </p:spPr>
        <p:txBody>
          <a:bodyPr wrap="square" rtlCol="0">
            <a:spAutoFit/>
          </a:bodyPr>
          <a:lstStyle/>
          <a:p>
            <a:r>
              <a:rPr lang="en-US" dirty="0" smtClean="0">
                <a:latin typeface="Times New Roman" pitchFamily="18" charset="0"/>
                <a:cs typeface="Times New Roman" pitchFamily="18" charset="0"/>
              </a:rPr>
              <a:t>Vincristine – 116.000 VND/ 1 </a:t>
            </a:r>
            <a:r>
              <a:rPr lang="en-US" dirty="0" err="1" smtClean="0">
                <a:latin typeface="Times New Roman" pitchFamily="18" charset="0"/>
                <a:cs typeface="Times New Roman" pitchFamily="18" charset="0"/>
              </a:rPr>
              <a:t>lọ</a:t>
            </a:r>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872" y="2272143"/>
            <a:ext cx="2743200" cy="1752601"/>
          </a:xfrm>
          <a:prstGeom prst="rect">
            <a:avLst/>
          </a:prstGeom>
        </p:spPr>
      </p:pic>
      <p:sp>
        <p:nvSpPr>
          <p:cNvPr id="7" name="TextBox 6"/>
          <p:cNvSpPr txBox="1"/>
          <p:nvPr/>
        </p:nvSpPr>
        <p:spPr>
          <a:xfrm>
            <a:off x="3962399" y="3969326"/>
            <a:ext cx="25908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Methotrexate – 36.000 VND/1 </a:t>
            </a:r>
            <a:r>
              <a:rPr lang="en-US" dirty="0" err="1" smtClean="0">
                <a:latin typeface="Times New Roman" pitchFamily="18" charset="0"/>
                <a:cs typeface="Times New Roman" pitchFamily="18" charset="0"/>
              </a:rPr>
              <a:t>ống</a:t>
            </a:r>
            <a:endParaRPr lang="en-US" dirty="0">
              <a:latin typeface="Times New Roman" pitchFamily="18" charset="0"/>
              <a:cs typeface="Times New Roman"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127" y="2216726"/>
            <a:ext cx="1752600" cy="1752601"/>
          </a:xfrm>
          <a:prstGeom prst="rect">
            <a:avLst/>
          </a:prstGeom>
        </p:spPr>
      </p:pic>
      <p:sp>
        <p:nvSpPr>
          <p:cNvPr id="9" name="TextBox 8"/>
          <p:cNvSpPr txBox="1"/>
          <p:nvPr/>
        </p:nvSpPr>
        <p:spPr>
          <a:xfrm>
            <a:off x="6705600" y="4003962"/>
            <a:ext cx="1905000"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Daunorubicin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7220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l"/>
            <a:r>
              <a:rPr lang="en-US" sz="3600" b="1" u="sng" dirty="0" smtClean="0">
                <a:latin typeface="Times New Roman" pitchFamily="18" charset="0"/>
                <a:cs typeface="Times New Roman" pitchFamily="18" charset="0"/>
              </a:rPr>
              <a:t>II. </a:t>
            </a:r>
            <a:r>
              <a:rPr lang="en-US" sz="3600" b="1" u="sng" dirty="0" err="1" smtClean="0">
                <a:latin typeface="Times New Roman" pitchFamily="18" charset="0"/>
                <a:cs typeface="Times New Roman" pitchFamily="18" charset="0"/>
              </a:rPr>
              <a:t>Bệnh</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bạch</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cầu</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thể</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tủy</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mãn</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tính</a:t>
            </a:r>
            <a:r>
              <a:rPr lang="en-US" sz="3600" b="1" u="sng" dirty="0" smtClean="0">
                <a:latin typeface="Times New Roman" pitchFamily="18" charset="0"/>
                <a:cs typeface="Times New Roman" pitchFamily="18" charset="0"/>
              </a:rPr>
              <a:t>: </a:t>
            </a: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1" y="1066800"/>
            <a:ext cx="4632180" cy="5541818"/>
          </a:xfrm>
        </p:spPr>
        <p:txBody>
          <a:bodyPr>
            <a:normAutofit/>
          </a:bodyPr>
          <a:lstStyle/>
          <a:p>
            <a:pPr>
              <a:buFontTx/>
              <a:buChar char="-"/>
            </a:pPr>
            <a:r>
              <a:rPr lang="vi-VN" sz="2400" dirty="0" smtClean="0">
                <a:latin typeface="+mj-lt"/>
              </a:rPr>
              <a:t>Là </a:t>
            </a:r>
            <a:r>
              <a:rPr lang="vi-VN" sz="2400" dirty="0">
                <a:latin typeface="+mj-lt"/>
              </a:rPr>
              <a:t>một bệnh máu ác tính có hiện tượng tăng sinh quá sản dòng bạch cầu đã biệt hoá nhiều, nhưng chất lượng bạch cầu không bình thường</a:t>
            </a:r>
            <a:r>
              <a:rPr lang="vi-VN" sz="2400" dirty="0" smtClean="0">
                <a:latin typeface="+mj-lt"/>
              </a:rPr>
              <a:t>.</a:t>
            </a:r>
            <a:endParaRPr lang="en-US" sz="2400" dirty="0">
              <a:latin typeface="+mj-lt"/>
            </a:endParaRPr>
          </a:p>
          <a:p>
            <a:pPr>
              <a:buFontTx/>
              <a:buChar char="-"/>
            </a:pPr>
            <a:r>
              <a:rPr lang="vi-VN" sz="2400" dirty="0" smtClean="0">
                <a:latin typeface="+mj-lt"/>
              </a:rPr>
              <a:t> </a:t>
            </a:r>
            <a:r>
              <a:rPr lang="en-US" sz="2400" dirty="0" smtClean="0">
                <a:latin typeface="+mj-lt"/>
              </a:rPr>
              <a:t> </a:t>
            </a:r>
            <a:r>
              <a:rPr lang="vi-VN" sz="2400" dirty="0" smtClean="0">
                <a:latin typeface="+mj-lt"/>
              </a:rPr>
              <a:t> </a:t>
            </a:r>
            <a:r>
              <a:rPr lang="vi-VN" sz="2400" dirty="0">
                <a:latin typeface="+mj-lt"/>
              </a:rPr>
              <a:t>Số lượng bạch cầu tăng cao trong máu ngoại vi và tuỷ xương</a:t>
            </a:r>
            <a:r>
              <a:rPr lang="vi-VN" sz="2400" dirty="0" smtClean="0">
                <a:latin typeface="+mj-lt"/>
              </a:rPr>
              <a:t>.</a:t>
            </a:r>
            <a:r>
              <a:rPr lang="en-US" sz="2400" dirty="0" smtClean="0">
                <a:latin typeface="+mj-lt"/>
              </a:rPr>
              <a:t> </a:t>
            </a:r>
          </a:p>
          <a:p>
            <a:pPr>
              <a:buFontTx/>
              <a:buChar char="-"/>
            </a:pPr>
            <a:r>
              <a:rPr lang="en-US" sz="2400" dirty="0" smtClean="0">
                <a:latin typeface="+mj-lt"/>
              </a:rPr>
              <a:t> </a:t>
            </a:r>
            <a:r>
              <a:rPr lang="vi-VN" sz="2400" dirty="0" smtClean="0">
                <a:latin typeface="+mj-lt"/>
              </a:rPr>
              <a:t> </a:t>
            </a:r>
            <a:r>
              <a:rPr lang="en-US" sz="2400" dirty="0" smtClean="0">
                <a:latin typeface="+mj-lt"/>
              </a:rPr>
              <a:t> </a:t>
            </a:r>
            <a:r>
              <a:rPr lang="vi-VN" sz="2400" dirty="0" smtClean="0">
                <a:latin typeface="+mj-lt"/>
              </a:rPr>
              <a:t>Trong </a:t>
            </a:r>
            <a:r>
              <a:rPr lang="vi-VN" sz="2400" dirty="0">
                <a:latin typeface="+mj-lt"/>
              </a:rPr>
              <a:t>công thức bạch cầu gặp đủ các lứa tuổi từ non đến già không có khoảng trống bạch huyết</a:t>
            </a:r>
            <a:r>
              <a:rPr lang="vi-VN" sz="2400" dirty="0" smtClean="0">
                <a:latin typeface="+mj-lt"/>
              </a:rPr>
              <a:t>.</a:t>
            </a:r>
            <a:endParaRPr lang="en-US" sz="2400" dirty="0" smtClean="0">
              <a:latin typeface="+mj-lt"/>
            </a:endParaRPr>
          </a:p>
          <a:p>
            <a:pPr>
              <a:buFontTx/>
              <a:buChar char="-"/>
            </a:pPr>
            <a:r>
              <a:rPr lang="vi-VN" sz="2400" dirty="0">
                <a:latin typeface="+mj-lt"/>
              </a:rPr>
              <a:t>Nguyên nhân: chưa tìm được, có liên quan đến phóng xạ hoá chất.</a:t>
            </a:r>
            <a:endParaRPr lang="en-US"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381" y="1295400"/>
            <a:ext cx="3826019" cy="4724400"/>
          </a:xfrm>
          <a:prstGeom prst="rect">
            <a:avLst/>
          </a:prstGeom>
        </p:spPr>
      </p:pic>
    </p:spTree>
    <p:extLst>
      <p:ext uri="{BB962C8B-B14F-4D97-AF65-F5344CB8AC3E}">
        <p14:creationId xmlns:p14="http://schemas.microsoft.com/office/powerpoint/2010/main" val="353094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8655"/>
            <a:ext cx="8229600" cy="6373089"/>
          </a:xfrm>
        </p:spPr>
        <p:txBody>
          <a:bodyPr>
            <a:normAutofit fontScale="92500" lnSpcReduction="10000"/>
          </a:bodyPr>
          <a:lstStyle/>
          <a:p>
            <a:pPr marL="0" indent="0">
              <a:buNone/>
            </a:pPr>
            <a:r>
              <a:rPr lang="vi-VN" sz="2800" b="1" u="sng" dirty="0">
                <a:latin typeface="+mj-lt"/>
              </a:rPr>
              <a:t>2.2. </a:t>
            </a:r>
            <a:r>
              <a:rPr lang="en-US" sz="2800" b="1" u="sng" dirty="0" err="1" smtClean="0">
                <a:latin typeface="Times New Roman" pitchFamily="18" charset="0"/>
                <a:cs typeface="Times New Roman" pitchFamily="18" charset="0"/>
              </a:rPr>
              <a:t>Triệu</a:t>
            </a:r>
            <a:r>
              <a:rPr lang="en-US" sz="2800" b="1" u="sng" dirty="0" smtClean="0">
                <a:latin typeface="+mj-lt"/>
              </a:rPr>
              <a:t> </a:t>
            </a:r>
            <a:r>
              <a:rPr lang="vi-VN" sz="2800" b="1" u="sng" dirty="0" smtClean="0">
                <a:latin typeface="+mj-lt"/>
              </a:rPr>
              <a:t>chứng:</a:t>
            </a:r>
            <a:endParaRPr lang="en-US" sz="2800" b="1" u="sng" dirty="0" smtClean="0">
              <a:latin typeface="+mj-lt"/>
            </a:endParaRPr>
          </a:p>
          <a:p>
            <a:pPr marL="0" indent="0">
              <a:buNone/>
            </a:pPr>
            <a:r>
              <a:rPr lang="vi-VN" sz="2800" b="1" u="sng" dirty="0" smtClean="0">
                <a:latin typeface="+mj-lt"/>
              </a:rPr>
              <a:t> </a:t>
            </a:r>
            <a:r>
              <a:rPr lang="vi-VN" sz="2800" b="1" u="sng" dirty="0">
                <a:latin typeface="+mj-lt"/>
              </a:rPr>
              <a:t>2.2.1. Lâm sàng</a:t>
            </a:r>
            <a:r>
              <a:rPr lang="vi-VN" sz="2800" b="1" u="sng" dirty="0" smtClean="0">
                <a:latin typeface="+mj-lt"/>
              </a:rPr>
              <a:t>:</a:t>
            </a:r>
            <a:r>
              <a:rPr lang="en-US" sz="2800" b="1" u="sng" dirty="0">
                <a:latin typeface="+mj-lt"/>
              </a:rPr>
              <a:t> </a:t>
            </a:r>
            <a:endParaRPr lang="en-US" sz="2800" b="1" u="sng" dirty="0" smtClean="0">
              <a:latin typeface="+mj-lt"/>
            </a:endParaRPr>
          </a:p>
          <a:p>
            <a:pPr marL="0" indent="0">
              <a:buNone/>
            </a:pPr>
            <a:r>
              <a:rPr lang="en-US" sz="2800" dirty="0" smtClean="0">
                <a:latin typeface="+mj-lt"/>
              </a:rPr>
              <a:t>- </a:t>
            </a:r>
            <a:r>
              <a:rPr lang="vi-VN" sz="2800" dirty="0" smtClean="0">
                <a:latin typeface="+mj-lt"/>
              </a:rPr>
              <a:t>Mệt </a:t>
            </a:r>
            <a:r>
              <a:rPr lang="vi-VN" sz="2800" dirty="0">
                <a:latin typeface="+mj-lt"/>
              </a:rPr>
              <a:t>mỏi, sốt nhẹ, lách to, đau </a:t>
            </a:r>
            <a:r>
              <a:rPr lang="vi-VN" sz="2800" dirty="0" smtClean="0">
                <a:latin typeface="+mj-lt"/>
              </a:rPr>
              <a:t>xương</a:t>
            </a:r>
            <a:r>
              <a:rPr lang="en-US" sz="2800" dirty="0" smtClean="0">
                <a:latin typeface="+mj-lt"/>
              </a:rPr>
              <a:t> </a:t>
            </a:r>
          </a:p>
          <a:p>
            <a:pPr marL="0" indent="0">
              <a:buNone/>
            </a:pPr>
            <a:r>
              <a:rPr lang="en-US" sz="2800" dirty="0" smtClean="0">
                <a:latin typeface="+mj-lt"/>
              </a:rPr>
              <a:t>- </a:t>
            </a:r>
            <a:r>
              <a:rPr lang="vi-VN" sz="2800" dirty="0" smtClean="0">
                <a:latin typeface="+mj-lt"/>
              </a:rPr>
              <a:t>Khám</a:t>
            </a:r>
            <a:r>
              <a:rPr lang="vi-VN" sz="2800" dirty="0">
                <a:latin typeface="+mj-lt"/>
              </a:rPr>
              <a:t>: lách to; xuất huyết, nhiễm khuẩn </a:t>
            </a:r>
            <a:r>
              <a:rPr lang="en-US" sz="2800" dirty="0" smtClean="0">
                <a:latin typeface="+mj-lt"/>
              </a:rPr>
              <a:t> </a:t>
            </a:r>
          </a:p>
          <a:p>
            <a:pPr marL="0" indent="0">
              <a:buNone/>
            </a:pPr>
            <a:r>
              <a:rPr lang="en-US" sz="2800" dirty="0" smtClean="0">
                <a:latin typeface="+mj-lt"/>
              </a:rPr>
              <a:t>-</a:t>
            </a:r>
            <a:r>
              <a:rPr lang="vi-VN" sz="2800" dirty="0" smtClean="0">
                <a:latin typeface="+mj-lt"/>
              </a:rPr>
              <a:t>Bệnh </a:t>
            </a:r>
            <a:r>
              <a:rPr lang="vi-VN" sz="2800" dirty="0">
                <a:latin typeface="+mj-lt"/>
              </a:rPr>
              <a:t>qua 2 giai đoạn: </a:t>
            </a:r>
            <a:endParaRPr lang="en-US" sz="2800" dirty="0" smtClean="0">
              <a:latin typeface="+mj-lt"/>
            </a:endParaRPr>
          </a:p>
          <a:p>
            <a:pPr marL="0" indent="0">
              <a:buNone/>
            </a:pPr>
            <a:r>
              <a:rPr lang="vi-VN" sz="2800" dirty="0" smtClean="0">
                <a:latin typeface="+mj-lt"/>
              </a:rPr>
              <a:t>+ </a:t>
            </a:r>
            <a:r>
              <a:rPr lang="vi-VN" sz="2800" dirty="0">
                <a:latin typeface="+mj-lt"/>
              </a:rPr>
              <a:t>Mãn tính: kéo dài 20 - 40 tháng; không có triệu chứng lâm sàng </a:t>
            </a:r>
            <a:endParaRPr lang="en-US" sz="2800" dirty="0" smtClean="0">
              <a:latin typeface="+mj-lt"/>
            </a:endParaRPr>
          </a:p>
          <a:p>
            <a:pPr marL="0" indent="0">
              <a:buNone/>
            </a:pPr>
            <a:r>
              <a:rPr lang="vi-VN" sz="2800" dirty="0" smtClean="0">
                <a:latin typeface="+mj-lt"/>
              </a:rPr>
              <a:t>+ </a:t>
            </a:r>
            <a:r>
              <a:rPr lang="vi-VN" sz="2800" dirty="0">
                <a:latin typeface="+mj-lt"/>
              </a:rPr>
              <a:t>Chuyển dạng cấp: triệu chứng rõ rệt, nặng </a:t>
            </a:r>
            <a:endParaRPr lang="en-US" sz="2800" dirty="0">
              <a:latin typeface="+mj-lt"/>
            </a:endParaRPr>
          </a:p>
          <a:p>
            <a:pPr>
              <a:buFontTx/>
              <a:buChar char="-"/>
            </a:pPr>
            <a:r>
              <a:rPr lang="vi-VN" sz="2800" dirty="0" smtClean="0">
                <a:latin typeface="+mj-lt"/>
              </a:rPr>
              <a:t>Biến </a:t>
            </a:r>
            <a:r>
              <a:rPr lang="vi-VN" sz="2800" dirty="0">
                <a:latin typeface="+mj-lt"/>
              </a:rPr>
              <a:t>chứng &amp; nguyên nhân tử vong có thể xảy ra do tắc mạch nhiều nơi, nhồi máu lách, vỡ lách, nhiễm khuẩn hoặc xuất huyết nặng. </a:t>
            </a:r>
            <a:endParaRPr lang="en-US" sz="2800" dirty="0" smtClean="0">
              <a:latin typeface="+mj-lt"/>
            </a:endParaRPr>
          </a:p>
          <a:p>
            <a:pPr marL="0" indent="0">
              <a:buNone/>
            </a:pPr>
            <a:r>
              <a:rPr lang="vi-VN" sz="2800" b="1" u="sng" dirty="0" smtClean="0">
                <a:latin typeface="+mj-lt"/>
              </a:rPr>
              <a:t>2.2.2</a:t>
            </a:r>
            <a:r>
              <a:rPr lang="vi-VN" sz="2800" b="1" u="sng" dirty="0">
                <a:latin typeface="+mj-lt"/>
              </a:rPr>
              <a:t>. Cận lâm sàng </a:t>
            </a:r>
            <a:endParaRPr lang="en-US" sz="2800" b="1" u="sng" dirty="0">
              <a:latin typeface="+mj-lt"/>
            </a:endParaRPr>
          </a:p>
          <a:p>
            <a:pPr>
              <a:buFontTx/>
              <a:buChar char="-"/>
            </a:pPr>
            <a:r>
              <a:rPr lang="vi-VN" sz="2800" dirty="0" smtClean="0">
                <a:latin typeface="+mj-lt"/>
              </a:rPr>
              <a:t>Bạch </a:t>
            </a:r>
            <a:r>
              <a:rPr lang="vi-VN" sz="2800" dirty="0">
                <a:latin typeface="+mj-lt"/>
              </a:rPr>
              <a:t>cầu tăng cao &gt; 80.000 BC/ mm3 </a:t>
            </a:r>
            <a:endParaRPr lang="en-US" sz="2800" dirty="0" smtClean="0">
              <a:latin typeface="+mj-lt"/>
            </a:endParaRPr>
          </a:p>
          <a:p>
            <a:pPr>
              <a:buFontTx/>
              <a:buChar char="-"/>
            </a:pPr>
            <a:r>
              <a:rPr lang="vi-VN" sz="2800" dirty="0" smtClean="0">
                <a:latin typeface="+mj-lt"/>
              </a:rPr>
              <a:t>Acid </a:t>
            </a:r>
            <a:r>
              <a:rPr lang="vi-VN" sz="2800" dirty="0">
                <a:latin typeface="+mj-lt"/>
              </a:rPr>
              <a:t>Uric tăng (thoái hoá nhân TB) </a:t>
            </a:r>
            <a:endParaRPr lang="en-US" sz="2800" dirty="0">
              <a:latin typeface="+mj-lt"/>
            </a:endParaRPr>
          </a:p>
          <a:p>
            <a:pPr>
              <a:buFontTx/>
              <a:buChar char="-"/>
            </a:pPr>
            <a:r>
              <a:rPr lang="vi-VN" sz="2800" dirty="0" smtClean="0">
                <a:latin typeface="+mj-lt"/>
              </a:rPr>
              <a:t>Tuỷ </a:t>
            </a:r>
            <a:r>
              <a:rPr lang="vi-VN" sz="2800" dirty="0">
                <a:latin typeface="+mj-lt"/>
              </a:rPr>
              <a:t>phát triển số lượng tế bào (ưu thế tế bào dòng tuỷ)</a:t>
            </a:r>
            <a:endParaRPr lang="en-US" sz="2800" dirty="0">
              <a:latin typeface="+mj-lt"/>
            </a:endParaRPr>
          </a:p>
        </p:txBody>
      </p:sp>
    </p:spTree>
    <p:extLst>
      <p:ext uri="{BB962C8B-B14F-4D97-AF65-F5344CB8AC3E}">
        <p14:creationId xmlns:p14="http://schemas.microsoft.com/office/powerpoint/2010/main" val="394419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a:bodyPr>
          <a:lstStyle/>
          <a:p>
            <a:pPr marL="0" indent="0">
              <a:buNone/>
            </a:pPr>
            <a:r>
              <a:rPr lang="vi-VN" sz="2800" b="1" u="sng" dirty="0">
                <a:latin typeface="+mj-lt"/>
              </a:rPr>
              <a:t>2.3. Điều trị: </a:t>
            </a:r>
            <a:endParaRPr lang="en-US" sz="2800" b="1" u="sng" dirty="0">
              <a:latin typeface="+mj-lt"/>
            </a:endParaRPr>
          </a:p>
          <a:p>
            <a:pPr>
              <a:buFontTx/>
              <a:buChar char="-"/>
            </a:pPr>
            <a:r>
              <a:rPr lang="vi-VN" sz="2800" dirty="0" smtClean="0">
                <a:latin typeface="+mj-lt"/>
              </a:rPr>
              <a:t>Giai </a:t>
            </a:r>
            <a:r>
              <a:rPr lang="vi-VN" sz="2800" dirty="0">
                <a:latin typeface="+mj-lt"/>
              </a:rPr>
              <a:t>đoạn mãn tính: hoá trị liệu, cắt lách, phóng xạ, ghép tuỷ --&gt; kết quả vẫn còn hạn chế </a:t>
            </a:r>
            <a:endParaRPr lang="en-US" sz="2800" dirty="0">
              <a:latin typeface="+mj-lt"/>
            </a:endParaRPr>
          </a:p>
          <a:p>
            <a:pPr>
              <a:buFontTx/>
              <a:buChar char="-"/>
            </a:pPr>
            <a:r>
              <a:rPr lang="vi-VN" sz="2800" dirty="0" smtClean="0">
                <a:latin typeface="+mj-lt"/>
              </a:rPr>
              <a:t>Hoá </a:t>
            </a:r>
            <a:r>
              <a:rPr lang="vi-VN" sz="2800" dirty="0">
                <a:latin typeface="+mj-lt"/>
              </a:rPr>
              <a:t>trị liệu: phối hợp 2 - 3 </a:t>
            </a:r>
            <a:r>
              <a:rPr lang="vi-VN" sz="2800" dirty="0" smtClean="0">
                <a:latin typeface="+mj-lt"/>
              </a:rPr>
              <a:t>thuốc</a:t>
            </a:r>
            <a:r>
              <a:rPr lang="en-US" sz="2800" dirty="0" smtClean="0">
                <a:latin typeface="+mj-lt"/>
              </a:rPr>
              <a:t>.</a:t>
            </a:r>
          </a:p>
          <a:p>
            <a:pPr marL="0" indent="0">
              <a:buNone/>
            </a:pPr>
            <a:endParaRPr lang="en-US" sz="28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73" y="2133600"/>
            <a:ext cx="2768600" cy="2133600"/>
          </a:xfrm>
          <a:prstGeom prst="rect">
            <a:avLst/>
          </a:prstGeom>
        </p:spPr>
      </p:pic>
      <p:sp>
        <p:nvSpPr>
          <p:cNvPr id="5" name="TextBox 4"/>
          <p:cNvSpPr txBox="1"/>
          <p:nvPr/>
        </p:nvSpPr>
        <p:spPr>
          <a:xfrm>
            <a:off x="619991" y="2177533"/>
            <a:ext cx="27686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10.000 VND/ 1 </a:t>
            </a:r>
            <a:r>
              <a:rPr lang="en-US" b="1" dirty="0" err="1" smtClean="0">
                <a:latin typeface="Times New Roman" pitchFamily="18" charset="0"/>
                <a:cs typeface="Times New Roman" pitchFamily="18" charset="0"/>
              </a:rPr>
              <a:t>viên</a:t>
            </a:r>
            <a:endParaRPr lang="en-US" b="1"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764" y="2177531"/>
            <a:ext cx="3387436" cy="2133601"/>
          </a:xfrm>
          <a:prstGeom prst="rect">
            <a:avLst/>
          </a:prstGeom>
        </p:spPr>
      </p:pic>
      <p:sp>
        <p:nvSpPr>
          <p:cNvPr id="7" name="TextBox 6"/>
          <p:cNvSpPr txBox="1"/>
          <p:nvPr/>
        </p:nvSpPr>
        <p:spPr>
          <a:xfrm>
            <a:off x="5070764" y="2362199"/>
            <a:ext cx="3387436"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Endoxan</a:t>
            </a:r>
            <a:r>
              <a:rPr lang="en-US" b="1" dirty="0" smtClean="0">
                <a:latin typeface="Times New Roman" pitchFamily="18" charset="0"/>
                <a:cs typeface="Times New Roman" pitchFamily="18" charset="0"/>
              </a:rPr>
              <a:t> – 3.083 VND/ 1 </a:t>
            </a:r>
            <a:r>
              <a:rPr lang="en-US" b="1" dirty="0" err="1" smtClean="0">
                <a:latin typeface="Times New Roman" pitchFamily="18" charset="0"/>
                <a:cs typeface="Times New Roman" pitchFamily="18" charset="0"/>
              </a:rPr>
              <a:t>viên</a:t>
            </a:r>
            <a:endParaRPr lang="en-US" b="1" dirty="0">
              <a:latin typeface="Times New Roman" pitchFamily="18" charset="0"/>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848" y="4551217"/>
            <a:ext cx="2676525" cy="2154383"/>
          </a:xfrm>
          <a:prstGeom prst="rect">
            <a:avLst/>
          </a:prstGeom>
        </p:spPr>
      </p:pic>
      <p:sp>
        <p:nvSpPr>
          <p:cNvPr id="9" name="TextBox 8"/>
          <p:cNvSpPr txBox="1"/>
          <p:nvPr/>
        </p:nvSpPr>
        <p:spPr>
          <a:xfrm>
            <a:off x="732848" y="4571999"/>
            <a:ext cx="2550391"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2.600.000 VND / 1 </a:t>
            </a:r>
            <a:r>
              <a:rPr lang="en-US" b="1" dirty="0" err="1" smtClean="0">
                <a:latin typeface="Times New Roman" pitchFamily="18" charset="0"/>
                <a:cs typeface="Times New Roman" pitchFamily="18" charset="0"/>
              </a:rPr>
              <a:t>hộp</a:t>
            </a:r>
            <a:endParaRPr lang="en-US" b="1" dirty="0">
              <a:latin typeface="Times New Roman" pitchFamily="18" charset="0"/>
              <a:cs typeface="Times New Roman"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4311132"/>
            <a:ext cx="3581400" cy="2546867"/>
          </a:xfrm>
          <a:prstGeom prst="rect">
            <a:avLst/>
          </a:prstGeom>
        </p:spPr>
      </p:pic>
      <p:sp>
        <p:nvSpPr>
          <p:cNvPr id="11" name="TextBox 10"/>
          <p:cNvSpPr txBox="1"/>
          <p:nvPr/>
        </p:nvSpPr>
        <p:spPr>
          <a:xfrm>
            <a:off x="4523509" y="4267200"/>
            <a:ext cx="32766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4.820.000 VND / 1 </a:t>
            </a:r>
            <a:r>
              <a:rPr lang="en-US" b="1" dirty="0" err="1" smtClean="0">
                <a:latin typeface="Times New Roman" pitchFamily="18" charset="0"/>
                <a:cs typeface="Times New Roman" pitchFamily="18" charset="0"/>
              </a:rPr>
              <a:t>lọ</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91508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l"/>
            <a:r>
              <a:rPr lang="en-US" sz="3600" b="1" u="sng" dirty="0" smtClean="0">
                <a:latin typeface="Times New Roman" pitchFamily="18" charset="0"/>
                <a:cs typeface="Times New Roman" pitchFamily="18" charset="0"/>
              </a:rPr>
              <a:t>III. </a:t>
            </a:r>
            <a:r>
              <a:rPr lang="en-US" sz="3600" b="1" u="sng" dirty="0" err="1" smtClean="0">
                <a:latin typeface="Times New Roman" pitchFamily="18" charset="0"/>
                <a:cs typeface="Times New Roman" pitchFamily="18" charset="0"/>
              </a:rPr>
              <a:t>Bệnh</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bạch</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cầu</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thể</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lympho</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mãn</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tính</a:t>
            </a:r>
            <a:r>
              <a:rPr lang="en-US" sz="3600" b="1" u="sng" dirty="0" smtClean="0">
                <a:latin typeface="Times New Roman" pitchFamily="18" charset="0"/>
                <a:cs typeface="Times New Roman" pitchFamily="18" charset="0"/>
              </a:rPr>
              <a:t>:</a:t>
            </a: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3352800" cy="4983163"/>
          </a:xfrm>
        </p:spPr>
        <p:txBody>
          <a:bodyPr>
            <a:normAutofit fontScale="92500"/>
          </a:bodyPr>
          <a:lstStyle/>
          <a:p>
            <a:pPr marL="0" indent="0">
              <a:buNone/>
            </a:pPr>
            <a:r>
              <a:rPr lang="vi-VN" sz="2800" b="1" u="sng" dirty="0">
                <a:latin typeface="+mj-lt"/>
              </a:rPr>
              <a:t>3.1. Định nghĩa:</a:t>
            </a:r>
          </a:p>
          <a:p>
            <a:pPr marL="0" indent="0">
              <a:buNone/>
            </a:pPr>
            <a:r>
              <a:rPr lang="en-US" sz="2800" dirty="0" smtClean="0">
                <a:latin typeface="+mj-lt"/>
              </a:rPr>
              <a:t>- </a:t>
            </a:r>
            <a:r>
              <a:rPr lang="vi-VN" sz="2800" dirty="0" smtClean="0">
                <a:latin typeface="+mj-lt"/>
              </a:rPr>
              <a:t>Là </a:t>
            </a:r>
            <a:r>
              <a:rPr lang="vi-VN" sz="2800" dirty="0">
                <a:latin typeface="+mj-lt"/>
              </a:rPr>
              <a:t>bệnh ác tính của</a:t>
            </a:r>
          </a:p>
          <a:p>
            <a:pPr marL="0" indent="0">
              <a:buNone/>
            </a:pPr>
            <a:r>
              <a:rPr lang="vi-VN" sz="2800" dirty="0">
                <a:latin typeface="+mj-lt"/>
              </a:rPr>
              <a:t>dòng lympho bào B với</a:t>
            </a:r>
          </a:p>
          <a:p>
            <a:pPr marL="0" indent="0">
              <a:buNone/>
            </a:pPr>
            <a:r>
              <a:rPr lang="vi-VN" sz="2800" dirty="0">
                <a:latin typeface="+mj-lt"/>
              </a:rPr>
              <a:t>sự tích tụ các lympho</a:t>
            </a:r>
          </a:p>
          <a:p>
            <a:pPr marL="0" indent="0">
              <a:buNone/>
            </a:pPr>
            <a:r>
              <a:rPr lang="vi-VN" sz="2800" dirty="0">
                <a:latin typeface="+mj-lt"/>
              </a:rPr>
              <a:t>bào đời sống dài nhưng</a:t>
            </a:r>
          </a:p>
          <a:p>
            <a:pPr marL="0" indent="0">
              <a:buNone/>
            </a:pPr>
            <a:r>
              <a:rPr lang="vi-VN" sz="2800" dirty="0">
                <a:latin typeface="+mj-lt"/>
              </a:rPr>
              <a:t>khả năng đáp ứng miễn</a:t>
            </a:r>
          </a:p>
          <a:p>
            <a:pPr marL="0" indent="0">
              <a:buNone/>
            </a:pPr>
            <a:r>
              <a:rPr lang="vi-VN" sz="2800" dirty="0">
                <a:latin typeface="+mj-lt"/>
              </a:rPr>
              <a:t>dịch kém với các kháng</a:t>
            </a:r>
          </a:p>
          <a:p>
            <a:pPr marL="0" indent="0">
              <a:buNone/>
            </a:pPr>
            <a:r>
              <a:rPr lang="vi-VN" sz="2800" dirty="0">
                <a:latin typeface="+mj-lt"/>
              </a:rPr>
              <a:t>nguyên.</a:t>
            </a:r>
            <a:endParaRPr lang="en-US" sz="28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143000"/>
            <a:ext cx="4800600" cy="5486400"/>
          </a:xfrm>
          <a:prstGeom prst="rect">
            <a:avLst/>
          </a:prstGeom>
        </p:spPr>
      </p:pic>
    </p:spTree>
    <p:extLst>
      <p:ext uri="{BB962C8B-B14F-4D97-AF65-F5344CB8AC3E}">
        <p14:creationId xmlns:p14="http://schemas.microsoft.com/office/powerpoint/2010/main" val="429473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1038</Words>
  <Application>Microsoft Office PowerPoint</Application>
  <PresentationFormat>On-screen Show (4:3)</PresentationFormat>
  <Paragraphs>117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I. Bệnh bạch cầu cấp: </vt:lpstr>
      <vt:lpstr>PowerPoint Presentation</vt:lpstr>
      <vt:lpstr>PowerPoint Presentation</vt:lpstr>
      <vt:lpstr>PowerPoint Presentation</vt:lpstr>
      <vt:lpstr>II. Bệnh bạch cầu thể tủy mãn tính: </vt:lpstr>
      <vt:lpstr>PowerPoint Presentation</vt:lpstr>
      <vt:lpstr>PowerPoint Presentation</vt:lpstr>
      <vt:lpstr>III. Bệnh bạch cầu thể lympho mãn tính: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Admin74</dc:creator>
  <cp:lastModifiedBy>Admin74</cp:lastModifiedBy>
  <cp:revision>16</cp:revision>
  <dcterms:created xsi:type="dcterms:W3CDTF">2017-03-18T09:16:24Z</dcterms:created>
  <dcterms:modified xsi:type="dcterms:W3CDTF">2017-03-19T03:58:36Z</dcterms:modified>
</cp:coreProperties>
</file>