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8CFE03F-7021-49C5-97B8-26E3A0CE38D6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D5FC246-C027-4914-AAEC-C82798CAFB1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E03F-7021-49C5-97B8-26E3A0CE38D6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C246-C027-4914-AAEC-C82798CAF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E03F-7021-49C5-97B8-26E3A0CE38D6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C246-C027-4914-AAEC-C82798CAF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8CFE03F-7021-49C5-97B8-26E3A0CE38D6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D5FC246-C027-4914-AAEC-C82798CAFB1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8CFE03F-7021-49C5-97B8-26E3A0CE38D6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D5FC246-C027-4914-AAEC-C82798CAFB1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E03F-7021-49C5-97B8-26E3A0CE38D6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C246-C027-4914-AAEC-C82798CAFB1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E03F-7021-49C5-97B8-26E3A0CE38D6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C246-C027-4914-AAEC-C82798CAFB1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CFE03F-7021-49C5-97B8-26E3A0CE38D6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D5FC246-C027-4914-AAEC-C82798CAFB1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E03F-7021-49C5-97B8-26E3A0CE38D6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C246-C027-4914-AAEC-C82798CAF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8CFE03F-7021-49C5-97B8-26E3A0CE38D6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D5FC246-C027-4914-AAEC-C82798CAFB1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CFE03F-7021-49C5-97B8-26E3A0CE38D6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D5FC246-C027-4914-AAEC-C82798CAFB1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8CFE03F-7021-49C5-97B8-26E3A0CE38D6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D5FC246-C027-4914-AAEC-C82798CAFB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BỆNH VIÊM KHỚP DẠNG THẤP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(RA)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3276600"/>
            <a:ext cx="3657600" cy="24384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THÀNH VIÊN: NHÓM 18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Lương Thị Trâm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Nguyễn Hải Dân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Nguyễn Thị Nữ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Nguyễn Khoa Thanh Vy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Nguyễn Văn Đức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982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Xét nghiệm và X quang</a:t>
            </a:r>
            <a:endParaRPr lang="en-US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24200"/>
            <a:ext cx="4572000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1975" y="3190374"/>
            <a:ext cx="3657600" cy="222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457200" y="1143000"/>
            <a:ext cx="4040188" cy="1676400"/>
          </a:xfrm>
        </p:spPr>
        <p:txBody>
          <a:bodyPr>
            <a:normAutofit fontScale="85000" lnSpcReduction="20000"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+ Xét nghiệm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chung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+ Xét nghiệm miễn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dịch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+ Xét nghiệm dịch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khớp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+ Sinh thiết màng hoạt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dịch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+ Sinh thiết hạt thấp dưới da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955675"/>
          </a:xfrm>
        </p:spPr>
        <p:txBody>
          <a:bodyPr>
            <a:normAutofit fontScale="77500" lnSpcReduction="20000"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X quang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+ Những biến đổi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chung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+ Hình ảnh X quang đặc hiệu</a:t>
            </a:r>
          </a:p>
        </p:txBody>
      </p:sp>
    </p:spTree>
    <p:extLst>
      <p:ext uri="{BB962C8B-B14F-4D97-AF65-F5344CB8AC3E}">
        <p14:creationId xmlns:p14="http://schemas.microsoft.com/office/powerpoint/2010/main" val="40123181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6274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69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46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940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Điều trị viêm khớp dạng thấp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1054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Điều trị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bệnh mạn tính kéo dài, việc điều trị phải kiên trì liên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Sử dụng nhiều biện pháp: nội khoa, ngoại khoa, vật lý trị liệu, chỉnh hình, lao động liệu pháp, đông y châm cứu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+Tùy theo từng giai đoạn bệnh mà điều trị: nội trú, ngoại trú, điều dưỡng, đông-tây y kết 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Phải có thầy thuốc theo dõi, phải được gia đình và xã hội quan tâm.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335280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14478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CẢM ƠN THẦY VÀ CÁC BẠN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ĐÃ LẮNG NGHE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6975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uiExpand="1" build="p"/>
      <p:bldP spid="4" grpId="1" uiExpand="1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>
                <a:solidFill>
                  <a:srgbClr val="00B050"/>
                </a:solidFill>
              </a:rPr>
              <a:t>Đại cương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Định nghĩa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Dịch tể học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Nguyên nhân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Cơ chế bệnh sinh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00200"/>
            <a:ext cx="4343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79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Định Nghĩa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Viêm do tự miễn, hệ thống, tiến triển</a:t>
            </a:r>
          </a:p>
          <a:p>
            <a:r>
              <a:rPr lang="en-US" sz="2400" dirty="0" smtClean="0"/>
              <a:t>Viêm mãn tính </a:t>
            </a:r>
            <a:r>
              <a:rPr lang="en-US" sz="2400" dirty="0"/>
              <a:t>tổ chức liên kết màng hoạt dịch, tổn thương chủ yếu ở khớp ngoại </a:t>
            </a:r>
            <a:r>
              <a:rPr lang="en-US" sz="2400" dirty="0" smtClean="0"/>
              <a:t>vi</a:t>
            </a:r>
          </a:p>
          <a:p>
            <a:r>
              <a:rPr lang="en-US" sz="2400" dirty="0" smtClean="0"/>
              <a:t>Diễn biến chậm</a:t>
            </a:r>
          </a:p>
          <a:p>
            <a:r>
              <a:rPr lang="en-US" sz="2400" dirty="0" smtClean="0"/>
              <a:t>Hậu quả thường ngiêm trọng </a:t>
            </a:r>
          </a:p>
          <a:p>
            <a:r>
              <a:rPr lang="en-US" sz="2400" dirty="0" smtClean="0"/>
              <a:t>Nguyên nhân không xác định</a:t>
            </a:r>
          </a:p>
          <a:p>
            <a:endParaRPr lang="en-US" sz="24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895600"/>
            <a:ext cx="41529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2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Dịch tể học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smtClean="0"/>
              <a:t>Tỷ lệ 0,8% - 2,1 % dân số</a:t>
            </a:r>
            <a:endParaRPr lang="en-US" sz="2800"/>
          </a:p>
          <a:p>
            <a:r>
              <a:rPr lang="en-US" sz="2800" smtClean="0"/>
              <a:t>Bệnh gặp nhiều ở nữ, tỷ lệ nữ/nam là 3/1</a:t>
            </a:r>
          </a:p>
          <a:p>
            <a:r>
              <a:rPr lang="en-US" sz="2800" smtClean="0"/>
              <a:t>Tỷ lệ tăng theo độ tuổi</a:t>
            </a:r>
          </a:p>
          <a:p>
            <a:r>
              <a:rPr lang="en-US" sz="2800" smtClean="0"/>
              <a:t>Khoảng 40-60 % bệnh nặng, tử vong tăng 3 lần</a:t>
            </a:r>
          </a:p>
          <a:p>
            <a:r>
              <a:rPr lang="en-US" sz="2800" smtClean="0"/>
              <a:t>Bệnh gặp ở mọi lứa tuổi, thường gặp nhất từ 35-60</a:t>
            </a:r>
          </a:p>
          <a:p>
            <a:r>
              <a:rPr lang="en-US" sz="2800" smtClean="0"/>
              <a:t>Di truyền – HLA –DRB1 – Class 2HCA</a:t>
            </a:r>
          </a:p>
          <a:p>
            <a:r>
              <a:rPr lang="en-US" sz="2800" smtClean="0"/>
              <a:t>Nguyên nhân chính xác chưa được biết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09829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01594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86800" cy="579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 anchor="t"/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CƠ CHẾ BỆNH SINH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371599"/>
            <a:ext cx="3733800" cy="349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4886" y="1143000"/>
            <a:ext cx="3820911" cy="409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34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LÂM SÀNG</a:t>
            </a:r>
            <a:endParaRPr lang="en-US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Bệnh mãn tính, tiến triển, đặc trưng bởi viêm màng hoạt dịch và phá hủy khớp nghiêm trọng, nếu không được điều trị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57547"/>
            <a:ext cx="3868738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ết quả hình ảnh cho benh viêm khớ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57547"/>
            <a:ext cx="36576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97295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Giai đoạn khởi phát</a:t>
            </a:r>
            <a:endParaRPr lang="en-US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Toàn thân: mệt mỏi, sốt nhẹ, chán ăn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Tại chỗ:</a:t>
            </a:r>
          </a:p>
          <a:p>
            <a:pPr marL="738188" indent="412750">
              <a:buFont typeface="Courier New" pitchFamily="49" charset="0"/>
              <a:buChar char="o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Cứng khớp buổi sáng, nhẹ và ngắn ( gặp ở 10% - 20% trường hợp</a:t>
            </a:r>
          </a:p>
          <a:p>
            <a:pPr marL="738188" indent="412750">
              <a:buFont typeface="Courier New" pitchFamily="49" charset="0"/>
              <a:buChar char="o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Sưng nóng đỏ đau một vài khớp ở chi, 2/3 trường hợp bắt đầu bằng viêm một khớp trong đó 1/3 bắt đầu bằng viêm một khớp ở bàn tay , ít khi đối xứng</a:t>
            </a:r>
          </a:p>
          <a:p>
            <a:pPr marL="738188" indent="412750">
              <a:buFont typeface="Courier New" pitchFamily="49" charset="0"/>
              <a:buChar char="o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Kéo dài vài tuần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606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rgbClr val="00B050"/>
                </a:solidFill>
              </a:rPr>
              <a:t>Thời kì toàn phát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678363"/>
          </a:xfrm>
        </p:spPr>
        <p:txBody>
          <a:bodyPr>
            <a:no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Các triệu trứng liên quan đến hiện tượng viêm màng hoạt dịch (có thể hồi phục )</a:t>
            </a:r>
          </a:p>
          <a:p>
            <a:pPr marL="1031875" indent="398463">
              <a:buFont typeface="Courier New" pitchFamily="49" charset="0"/>
              <a:buChar char="o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Cứng khớp rõ vào buổi sáng rõ và kéo dài hơn 1h đồng hồ</a:t>
            </a:r>
          </a:p>
          <a:p>
            <a:pPr marL="1031875" indent="398463">
              <a:buFont typeface="Courier New" pitchFamily="49" charset="0"/>
              <a:buChar char="o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Sưng nóng đỏ các khớp, có tính chất đối xứng, sưng phần mu hơn lòng bàn tay, sưng đau hạn chế vận động , các ngón tay hình thoi nhất là các ngón 2 ,3 và 4</a:t>
            </a:r>
          </a:p>
          <a:p>
            <a:pPr marL="1031875" indent="398463">
              <a:buFont typeface="Courier New" pitchFamily="49" charset="0"/>
              <a:buChar char="o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Các đốt bị ảnh  hưởng là liên đốt ngón gần bàn tay, bàn ngón tay , cổ tay, khuỷu, cổ chân và gối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950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261</TotalTime>
  <Words>521</Words>
  <Application>Microsoft Office PowerPoint</Application>
  <PresentationFormat>On-screen Show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Oriel</vt:lpstr>
      <vt:lpstr>BỆNH VIÊM KHỚP DẠNG THẤP (RA)</vt:lpstr>
      <vt:lpstr>Đại cương</vt:lpstr>
      <vt:lpstr>Định Nghĩa</vt:lpstr>
      <vt:lpstr>Dịch tể học</vt:lpstr>
      <vt:lpstr>PowerPoint Presentation</vt:lpstr>
      <vt:lpstr>CƠ CHẾ BỆNH SINH</vt:lpstr>
      <vt:lpstr>LÂM SÀNG</vt:lpstr>
      <vt:lpstr>Giai đoạn khởi phát</vt:lpstr>
      <vt:lpstr>Thời kì toàn phát</vt:lpstr>
      <vt:lpstr>Xét nghiệm và X quang</vt:lpstr>
      <vt:lpstr>PowerPoint Presentation</vt:lpstr>
      <vt:lpstr>PowerPoint Presentation</vt:lpstr>
      <vt:lpstr>PowerPoint Presentation</vt:lpstr>
      <vt:lpstr>PowerPoint Presentation</vt:lpstr>
      <vt:lpstr>Điều trị viêm khớp dạng thấp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BỆNH VIÊM KHỚP DẠNG THẤP - RA</dc:title>
  <dc:creator>saocodon</dc:creator>
  <cp:lastModifiedBy>KimAnh</cp:lastModifiedBy>
  <cp:revision>24</cp:revision>
  <dcterms:created xsi:type="dcterms:W3CDTF">2017-01-15T06:24:36Z</dcterms:created>
  <dcterms:modified xsi:type="dcterms:W3CDTF">2017-01-15T16:21:04Z</dcterms:modified>
</cp:coreProperties>
</file>