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1B21B-E567-4500-89FA-5620348D2A65}" type="datetimeFigureOut">
              <a:rPr lang="vi-VN" smtClean="0"/>
              <a:t>26/02/2017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5E6C5-F9F3-4475-A29A-7A4315653676}" type="slidenum">
              <a:rPr lang="vi-VN" smtClean="0"/>
              <a:t>‹#›</a:t>
            </a:fld>
            <a:endParaRPr lang="vi-VN"/>
          </a:p>
        </p:txBody>
      </p:sp>
    </p:spTree>
    <p:extLst>
      <p:ext uri="{BB962C8B-B14F-4D97-AF65-F5344CB8AC3E}">
        <p14:creationId xmlns:p14="http://schemas.microsoft.com/office/powerpoint/2010/main" val="27241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C45E6C5-F9F3-4475-A29A-7A4315653676}" type="slidenum">
              <a:rPr lang="vi-VN" smtClean="0"/>
              <a:t>3</a:t>
            </a:fld>
            <a:endParaRPr lang="vi-VN"/>
          </a:p>
        </p:txBody>
      </p:sp>
    </p:spTree>
    <p:extLst>
      <p:ext uri="{BB962C8B-B14F-4D97-AF65-F5344CB8AC3E}">
        <p14:creationId xmlns:p14="http://schemas.microsoft.com/office/powerpoint/2010/main" val="165827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2B2A0-CA3B-43D3-9EA6-9D245B4711D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2B2A0-CA3B-43D3-9EA6-9D245B4711D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2B2A0-CA3B-43D3-9EA6-9D245B4711D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42B2A0-CA3B-43D3-9EA6-9D245B4711D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42B2A0-CA3B-43D3-9EA6-9D245B4711DF}"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0AEDB-CB57-4D71-A426-F0F07914D62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2B2A0-CA3B-43D3-9EA6-9D245B4711DF}"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2B2A0-CA3B-43D3-9EA6-9D245B4711DF}"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342B2A0-CA3B-43D3-9EA6-9D245B4711DF}" type="datetimeFigureOut">
              <a:rPr lang="en-US" smtClean="0"/>
              <a:t>2/26/2017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50AEDB-CB57-4D71-A426-F0F07914D6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7375"/>
                    </a14:imgEffect>
                    <a14:imgEffect>
                      <a14:saturation sat="2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470025"/>
          </a:xfrm>
        </p:spPr>
        <p:txBody>
          <a:bodyPr/>
          <a:lstStyle/>
          <a:p>
            <a:pPr algn="ctr"/>
            <a:r>
              <a:rPr lang="vi-VN" dirty="0" smtClean="0">
                <a:latin typeface="Times New Roman" pitchFamily="18" charset="0"/>
                <a:cs typeface="Times New Roman" pitchFamily="18" charset="0"/>
              </a:rPr>
              <a:t>NHIỄM KHUẨN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đường TIẾT NIỆU</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485900" y="3429000"/>
            <a:ext cx="6400800" cy="2514600"/>
          </a:xfrm>
        </p:spPr>
        <p:txBody>
          <a:bodyPr>
            <a:normAutofit/>
          </a:bodyPr>
          <a:lstStyle/>
          <a:p>
            <a:pPr algn="r"/>
            <a:r>
              <a:rPr lang="vi-VN" sz="2000" i="1" dirty="0" smtClean="0">
                <a:solidFill>
                  <a:schemeClr val="bg1"/>
                </a:solidFill>
                <a:latin typeface="Times New Roman" pitchFamily="18" charset="0"/>
                <a:cs typeface="Times New Roman" pitchFamily="18" charset="0"/>
              </a:rPr>
              <a:t>Nhóm 2</a:t>
            </a:r>
            <a:r>
              <a:rPr lang="vi-VN" sz="2000" dirty="0" smtClean="0">
                <a:solidFill>
                  <a:schemeClr val="bg1"/>
                </a:solidFill>
                <a:latin typeface="Times New Roman" pitchFamily="18" charset="0"/>
                <a:cs typeface="Times New Roman" pitchFamily="18" charset="0"/>
              </a:rPr>
              <a:t>.</a:t>
            </a:r>
          </a:p>
          <a:p>
            <a:pPr algn="r"/>
            <a:r>
              <a:rPr lang="vi-VN" sz="2000" dirty="0" smtClean="0">
                <a:solidFill>
                  <a:schemeClr val="bg1"/>
                </a:solidFill>
                <a:latin typeface="Times New Roman" pitchFamily="18" charset="0"/>
                <a:cs typeface="Times New Roman" pitchFamily="18" charset="0"/>
              </a:rPr>
              <a:t>Nguyễn Thị Quỳnh Trang</a:t>
            </a:r>
          </a:p>
          <a:p>
            <a:pPr algn="r"/>
            <a:r>
              <a:rPr lang="vi-VN" sz="2000" dirty="0" smtClean="0">
                <a:solidFill>
                  <a:schemeClr val="bg1"/>
                </a:solidFill>
                <a:latin typeface="Times New Roman" pitchFamily="18" charset="0"/>
                <a:cs typeface="Times New Roman" pitchFamily="18" charset="0"/>
              </a:rPr>
              <a:t>Phan Thị Hoài Thu</a:t>
            </a:r>
          </a:p>
          <a:p>
            <a:pPr algn="r"/>
            <a:r>
              <a:rPr lang="vi-VN" sz="2000" dirty="0" smtClean="0">
                <a:solidFill>
                  <a:schemeClr val="bg1"/>
                </a:solidFill>
                <a:latin typeface="Times New Roman" pitchFamily="18" charset="0"/>
                <a:cs typeface="Times New Roman" pitchFamily="18" charset="0"/>
              </a:rPr>
              <a:t>Nguyễn Thị Diệu Hằng</a:t>
            </a:r>
          </a:p>
          <a:p>
            <a:pPr algn="r"/>
            <a:r>
              <a:rPr lang="vi-VN" sz="2000" dirty="0" smtClean="0">
                <a:solidFill>
                  <a:schemeClr val="bg1"/>
                </a:solidFill>
                <a:latin typeface="Times New Roman" pitchFamily="18" charset="0"/>
                <a:cs typeface="Times New Roman" pitchFamily="18" charset="0"/>
              </a:rPr>
              <a:t>Nguyễn Quốc Huy</a:t>
            </a:r>
          </a:p>
          <a:p>
            <a:pPr algn="r"/>
            <a:r>
              <a:rPr lang="vi-VN" sz="2000" dirty="0" smtClean="0">
                <a:solidFill>
                  <a:schemeClr val="bg1"/>
                </a:solidFill>
                <a:latin typeface="Times New Roman" pitchFamily="18" charset="0"/>
                <a:cs typeface="Times New Roman" pitchFamily="18" charset="0"/>
              </a:rPr>
              <a:t>Vũ Thị Mỹ Yên</a:t>
            </a:r>
          </a:p>
          <a:p>
            <a:pPr algn="r"/>
            <a:endParaRPr lang="en-US" sz="2000" dirty="0">
              <a:solidFill>
                <a:schemeClr val="bg1"/>
              </a:solidFill>
              <a:latin typeface="Times New Roman" pitchFamily="18" charset="0"/>
              <a:cs typeface="Times New Roman" pitchFamily="18" charset="0"/>
            </a:endParaRPr>
          </a:p>
        </p:txBody>
      </p:sp>
      <p:sp>
        <p:nvSpPr>
          <p:cNvPr id="4" name="TextBox 3"/>
          <p:cNvSpPr txBox="1"/>
          <p:nvPr/>
        </p:nvSpPr>
        <p:spPr>
          <a:xfrm>
            <a:off x="1219200" y="609600"/>
            <a:ext cx="6934200" cy="646331"/>
          </a:xfrm>
          <a:prstGeom prst="rect">
            <a:avLst/>
          </a:prstGeom>
          <a:noFill/>
        </p:spPr>
        <p:txBody>
          <a:bodyPr wrap="square" rtlCol="0">
            <a:spAutoFit/>
          </a:bodyPr>
          <a:lstStyle/>
          <a:p>
            <a:pPr algn="ctr"/>
            <a:r>
              <a:rPr lang="vi-VN" dirty="0" smtClean="0">
                <a:solidFill>
                  <a:schemeClr val="tx2"/>
                </a:solidFill>
                <a:latin typeface="+mj-lt"/>
              </a:rPr>
              <a:t>TRƯỜNG ĐẠI HỌC DUY TÂN</a:t>
            </a:r>
          </a:p>
          <a:p>
            <a:pPr algn="ctr"/>
            <a:r>
              <a:rPr lang="vi-VN" dirty="0" smtClean="0">
                <a:solidFill>
                  <a:schemeClr val="tx2"/>
                </a:solidFill>
                <a:latin typeface="+mj-lt"/>
              </a:rPr>
              <a:t>KHOA DƯỢC</a:t>
            </a:r>
            <a:endParaRPr lang="vi-VN" dirty="0">
              <a:solidFill>
                <a:schemeClr val="tx2"/>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4419600" cy="5638800"/>
          </a:xfrm>
        </p:spPr>
        <p:txBody>
          <a:bodyPr>
            <a:normAutofit lnSpcReduction="10000"/>
          </a:bodyPr>
          <a:lstStyle/>
          <a:p>
            <a:pPr marL="0" indent="0">
              <a:buNone/>
            </a:pPr>
            <a:r>
              <a:rPr lang="vi-VN" sz="3000" b="1" dirty="0" smtClean="0">
                <a:solidFill>
                  <a:schemeClr val="tx2"/>
                </a:solidFill>
                <a:latin typeface="Times New Roman" pitchFamily="18" charset="0"/>
                <a:cs typeface="Times New Roman" pitchFamily="18" charset="0"/>
              </a:rPr>
              <a:t>4. Tiến triển và biến chứng </a:t>
            </a:r>
            <a:endParaRPr lang="vi-VN" sz="3000" b="1" dirty="0" smtClean="0">
              <a:solidFill>
                <a:schemeClr val="tx2"/>
              </a:solidFill>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a</a:t>
            </a:r>
            <a:r>
              <a:rPr lang="vi-VN" sz="2500" dirty="0" smtClean="0">
                <a:latin typeface="Times New Roman" pitchFamily="18" charset="0"/>
                <a:cs typeface="Times New Roman" pitchFamily="18" charset="0"/>
              </a:rPr>
              <a:t>. Khi điều trị kháng sinh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Đúng và đủ liều, các triệu chứng lâm sàng thường mất đi nhanh.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Nếu điều trị không đúng thì bệnh hay tái phát và dễ có các biến chứng</a:t>
            </a:r>
            <a:r>
              <a:rPr lang="vi-VN" sz="2000" dirty="0" smtClean="0">
                <a:latin typeface="Times New Roman" pitchFamily="18" charset="0"/>
                <a:cs typeface="Times New Roman" pitchFamily="18" charset="0"/>
              </a:rPr>
              <a:t>.</a:t>
            </a:r>
          </a:p>
          <a:p>
            <a:pPr marL="0" indent="0">
              <a:buNone/>
            </a:pPr>
            <a:r>
              <a:rPr lang="vi-VN" sz="2000" dirty="0">
                <a:latin typeface="Times New Roman" pitchFamily="18" charset="0"/>
                <a:cs typeface="Times New Roman" pitchFamily="18" charset="0"/>
              </a:rPr>
              <a:t>	</a:t>
            </a:r>
            <a:r>
              <a:rPr lang="vi-VN"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b. Biến chứng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Áp xe quanh thận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Nhiễm trùng huyết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Suy thận cấp, suy thận mạn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Trẻ em có trào ngược bàng quang niệu quản có thể gây nhiễm trùng thận nhanh chóng đưa đến - suy thận mạn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Phụ nữ có thai bị NTĐT có thể gây đẻ non, sẩy thai, nhiễm trùng sơ sinh ...</a:t>
            </a: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489" y="381000"/>
            <a:ext cx="4357896" cy="327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022" y="3634302"/>
            <a:ext cx="4357896" cy="281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anim calcmode="lin" valueType="num">
                                      <p:cBhvr>
                                        <p:cTn id="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
                                        <p:tgtEl>
                                          <p:spTgt spid="3">
                                            <p:txEl>
                                              <p:pRg st="3" end="3"/>
                                            </p:txEl>
                                          </p:spTgt>
                                        </p:tgtEl>
                                      </p:cBhvr>
                                    </p:animEffect>
                                    <p:anim calcmode="lin" valueType="num">
                                      <p:cBhvr>
                                        <p:cTn id="18"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50"/>
                                        <p:tgtEl>
                                          <p:spTgt spid="3">
                                            <p:txEl>
                                              <p:pRg st="4" end="4"/>
                                            </p:txEl>
                                          </p:spTgt>
                                        </p:tgtEl>
                                      </p:cBhvr>
                                    </p:animEffect>
                                    <p:anim calcmode="lin" valueType="num">
                                      <p:cBhvr>
                                        <p:cTn id="23"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anim calcmode="lin" valueType="num">
                                      <p:cBhvr>
                                        <p:cTn id="2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50"/>
                                        <p:tgtEl>
                                          <p:spTgt spid="3">
                                            <p:txEl>
                                              <p:pRg st="6" end="6"/>
                                            </p:txEl>
                                          </p:spTgt>
                                        </p:tgtEl>
                                      </p:cBhvr>
                                    </p:animEffect>
                                    <p:anim calcmode="lin" valueType="num">
                                      <p:cBhvr>
                                        <p:cTn id="33"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50"/>
                                        <p:tgtEl>
                                          <p:spTgt spid="3">
                                            <p:txEl>
                                              <p:pRg st="7" end="7"/>
                                            </p:txEl>
                                          </p:spTgt>
                                        </p:tgtEl>
                                      </p:cBhvr>
                                    </p:animEffect>
                                    <p:anim calcmode="lin" valueType="num">
                                      <p:cBhvr>
                                        <p:cTn id="38"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50"/>
                                        <p:tgtEl>
                                          <p:spTgt spid="3">
                                            <p:txEl>
                                              <p:pRg st="8" end="8"/>
                                            </p:txEl>
                                          </p:spTgt>
                                        </p:tgtEl>
                                      </p:cBhvr>
                                    </p:animEffect>
                                    <p:anim calcmode="lin" valueType="num">
                                      <p:cBhvr>
                                        <p:cTn id="43"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50"/>
                                        <p:tgtEl>
                                          <p:spTgt spid="3">
                                            <p:txEl>
                                              <p:pRg st="9" end="9"/>
                                            </p:txEl>
                                          </p:spTgt>
                                        </p:tgtEl>
                                      </p:cBhvr>
                                    </p:animEffect>
                                    <p:anim calcmode="lin" valueType="num">
                                      <p:cBhvr>
                                        <p:cTn id="48"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fade">
                                      <p:cBhvr>
                                        <p:cTn id="54" dur="250"/>
                                        <p:tgtEl>
                                          <p:spTgt spid="2050"/>
                                        </p:tgtEl>
                                      </p:cBhvr>
                                    </p:animEffect>
                                    <p:anim calcmode="lin" valueType="num">
                                      <p:cBhvr>
                                        <p:cTn id="55" dur="250" fill="hold"/>
                                        <p:tgtEl>
                                          <p:spTgt spid="2050"/>
                                        </p:tgtEl>
                                        <p:attrNameLst>
                                          <p:attrName>ppt_x</p:attrName>
                                        </p:attrNameLst>
                                      </p:cBhvr>
                                      <p:tavLst>
                                        <p:tav tm="0">
                                          <p:val>
                                            <p:strVal val="#ppt_x"/>
                                          </p:val>
                                        </p:tav>
                                        <p:tav tm="100000">
                                          <p:val>
                                            <p:strVal val="#ppt_x"/>
                                          </p:val>
                                        </p:tav>
                                      </p:tavLst>
                                    </p:anim>
                                    <p:anim calcmode="lin" valueType="num">
                                      <p:cBhvr>
                                        <p:cTn id="56" dur="250" fill="hold"/>
                                        <p:tgtEl>
                                          <p:spTgt spid="205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51"/>
                                        </p:tgtEl>
                                        <p:attrNameLst>
                                          <p:attrName>style.visibility</p:attrName>
                                        </p:attrNameLst>
                                      </p:cBhvr>
                                      <p:to>
                                        <p:strVal val="visible"/>
                                      </p:to>
                                    </p:set>
                                    <p:animEffect transition="in" filter="fade">
                                      <p:cBhvr>
                                        <p:cTn id="59" dur="250"/>
                                        <p:tgtEl>
                                          <p:spTgt spid="2051"/>
                                        </p:tgtEl>
                                      </p:cBhvr>
                                    </p:animEffect>
                                    <p:anim calcmode="lin" valueType="num">
                                      <p:cBhvr>
                                        <p:cTn id="60" dur="250" fill="hold"/>
                                        <p:tgtEl>
                                          <p:spTgt spid="2051"/>
                                        </p:tgtEl>
                                        <p:attrNameLst>
                                          <p:attrName>ppt_x</p:attrName>
                                        </p:attrNameLst>
                                      </p:cBhvr>
                                      <p:tavLst>
                                        <p:tav tm="0">
                                          <p:val>
                                            <p:strVal val="#ppt_x"/>
                                          </p:val>
                                        </p:tav>
                                        <p:tav tm="100000">
                                          <p:val>
                                            <p:strVal val="#ppt_x"/>
                                          </p:val>
                                        </p:tav>
                                      </p:tavLst>
                                    </p:anim>
                                    <p:anim calcmode="lin" valueType="num">
                                      <p:cBhvr>
                                        <p:cTn id="61" dur="25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97563"/>
          </a:xfrm>
        </p:spPr>
        <p:txBody>
          <a:bodyPr>
            <a:normAutofit fontScale="92500" lnSpcReduction="10000"/>
          </a:bodyPr>
          <a:lstStyle/>
          <a:p>
            <a:pPr marL="0" indent="0">
              <a:buNone/>
            </a:pPr>
            <a:r>
              <a:rPr lang="vi-VN" sz="3000" b="1" dirty="0" smtClean="0">
                <a:solidFill>
                  <a:schemeClr val="tx2"/>
                </a:solidFill>
                <a:latin typeface="Times New Roman" pitchFamily="18" charset="0"/>
                <a:cs typeface="Times New Roman" pitchFamily="18" charset="0"/>
              </a:rPr>
              <a:t>5. Điều trị </a:t>
            </a:r>
            <a:endParaRPr lang="vi-VN" sz="3000" b="1" dirty="0" smtClean="0">
              <a:solidFill>
                <a:schemeClr val="tx2"/>
              </a:solidFill>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5.1 </a:t>
            </a:r>
            <a:r>
              <a:rPr lang="vi-VN" sz="2500" dirty="0" smtClean="0">
                <a:latin typeface="Times New Roman" pitchFamily="18" charset="0"/>
                <a:cs typeface="Times New Roman" pitchFamily="18" charset="0"/>
              </a:rPr>
              <a:t>Nguyên tắc điều trị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Cần cấy nước tiểu và làm kháng sinh </a:t>
            </a:r>
            <a:r>
              <a:rPr lang="vi-VN" sz="2000" dirty="0" smtClean="0">
                <a:latin typeface="Times New Roman" pitchFamily="18" charset="0"/>
                <a:cs typeface="Times New Roman" pitchFamily="18" charset="0"/>
              </a:rPr>
              <a:t>đồ</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Điều chỉnh các yếu tố thuận lợi gây NTĐT nếu phát hiện thấy (can thiệp ngoại khoa với sỏi, u, di dạng…).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Liều cao với NTĐT cao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NTĐT hay tái phát cần tìm nguyên nhân do nhiều chủng vi khuẩn phối hợp. </a:t>
            </a:r>
            <a:endParaRPr lang="vi-VN" sz="2000" dirty="0" smtClean="0">
              <a:latin typeface="Times New Roman" pitchFamily="18" charset="0"/>
              <a:cs typeface="Times New Roman" pitchFamily="18" charset="0"/>
            </a:endParaRPr>
          </a:p>
          <a:p>
            <a:pPr marL="0" indent="0">
              <a:buNone/>
            </a:pPr>
            <a:r>
              <a:rPr lang="vi-VN" sz="2500" dirty="0" smtClean="0">
                <a:latin typeface="Times New Roman" pitchFamily="18" charset="0"/>
                <a:cs typeface="Times New Roman" pitchFamily="18" charset="0"/>
              </a:rPr>
              <a:t>•  Điều </a:t>
            </a:r>
            <a:r>
              <a:rPr lang="vi-VN" sz="2500" dirty="0" smtClean="0">
                <a:latin typeface="Times New Roman" pitchFamily="18" charset="0"/>
                <a:cs typeface="Times New Roman" pitchFamily="18" charset="0"/>
              </a:rPr>
              <a:t>trị các NTĐT dưới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Có thể hết triệu chứng chỉ trong vòng vài ngày nhưng điều trị cần kéo dài từ 10 đến 15 ngày để đề phòng </a:t>
            </a:r>
            <a:r>
              <a:rPr lang="vi-VN" sz="2000" dirty="0" smtClean="0">
                <a:latin typeface="Times New Roman" pitchFamily="18" charset="0"/>
                <a:cs typeface="Times New Roman" pitchFamily="18" charset="0"/>
              </a:rPr>
              <a:t>biến chứng. </a:t>
            </a:r>
          </a:p>
          <a:p>
            <a:pPr marL="0" indent="0">
              <a:buNone/>
            </a:pPr>
            <a:r>
              <a:rPr lang="vi-VN" sz="2000" dirty="0" smtClean="0">
                <a:latin typeface="Times New Roman" pitchFamily="18" charset="0"/>
                <a:cs typeface="Times New Roman" pitchFamily="18" charset="0"/>
              </a:rPr>
              <a:t>+ Chlamydia </a:t>
            </a:r>
            <a:r>
              <a:rPr lang="vi-VN" sz="2000" dirty="0" smtClean="0">
                <a:latin typeface="Times New Roman" pitchFamily="18" charset="0"/>
                <a:cs typeface="Times New Roman" pitchFamily="18" charset="0"/>
              </a:rPr>
              <a:t>trachomatis và Mycoplasma </a:t>
            </a:r>
            <a:r>
              <a:rPr lang="vi-VN" sz="2000" dirty="0" smtClean="0">
                <a:latin typeface="Times New Roman" pitchFamily="18" charset="0"/>
                <a:cs typeface="Times New Roman" pitchFamily="18" charset="0"/>
              </a:rPr>
              <a:t>hominis: tetracycline </a:t>
            </a:r>
            <a:r>
              <a:rPr lang="vi-VN" sz="2000" dirty="0" smtClean="0">
                <a:latin typeface="Times New Roman" pitchFamily="18" charset="0"/>
                <a:cs typeface="Times New Roman" pitchFamily="18" charset="0"/>
              </a:rPr>
              <a:t>hoặc doxycycline dài ngày.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NTĐT do </a:t>
            </a:r>
            <a:r>
              <a:rPr lang="vi-VN" sz="2000" dirty="0" smtClean="0">
                <a:latin typeface="Times New Roman" pitchFamily="18" charset="0"/>
                <a:cs typeface="Times New Roman" pitchFamily="18" charset="0"/>
              </a:rPr>
              <a:t>bất thường giải phẫu hoặc có biến chứng tạo ổ mủ sâu cần phải phẫu thuật</a:t>
            </a:r>
            <a:r>
              <a:rPr lang="vi-VN" sz="2000" dirty="0" smtClean="0">
                <a:latin typeface="Times New Roman" pitchFamily="18" charset="0"/>
                <a:cs typeface="Times New Roman" pitchFamily="18" charset="0"/>
              </a:rPr>
              <a:t>.</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NTĐT tái </a:t>
            </a:r>
            <a:r>
              <a:rPr lang="vi-VN" sz="2000" dirty="0" smtClean="0">
                <a:latin typeface="Times New Roman" pitchFamily="18" charset="0"/>
                <a:cs typeface="Times New Roman" pitchFamily="18" charset="0"/>
              </a:rPr>
              <a:t>diễn (3 hoặc nhiều </a:t>
            </a:r>
            <a:r>
              <a:rPr lang="vi-VN" sz="2000" dirty="0" smtClean="0">
                <a:latin typeface="Times New Roman" pitchFamily="18" charset="0"/>
                <a:cs typeface="Times New Roman" pitchFamily="18" charset="0"/>
              </a:rPr>
              <a:t>lần/ 1 </a:t>
            </a:r>
            <a:r>
              <a:rPr lang="vi-VN" sz="2000" dirty="0" smtClean="0">
                <a:latin typeface="Times New Roman" pitchFamily="18" charset="0"/>
                <a:cs typeface="Times New Roman" pitchFamily="18" charset="0"/>
              </a:rPr>
              <a:t>năm) có thể điều </a:t>
            </a:r>
            <a:r>
              <a:rPr lang="vi-VN" sz="2000" dirty="0" smtClean="0">
                <a:latin typeface="Times New Roman" pitchFamily="18" charset="0"/>
                <a:cs typeface="Times New Roman" pitchFamily="18" charset="0"/>
              </a:rPr>
              <a:t>trị </a:t>
            </a:r>
            <a:r>
              <a:rPr lang="vi-VN" sz="2000" dirty="0" smtClean="0">
                <a:latin typeface="Times New Roman" pitchFamily="18" charset="0"/>
                <a:cs typeface="Times New Roman" pitchFamily="18" charset="0"/>
              </a:rPr>
              <a:t>đến 6 tháng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2 </a:t>
            </a:r>
            <a:r>
              <a:rPr lang="vi-VN" sz="2000" dirty="0" smtClean="0">
                <a:latin typeface="Times New Roman" pitchFamily="18" charset="0"/>
                <a:cs typeface="Times New Roman" pitchFamily="18" charset="0"/>
              </a:rPr>
              <a:t>năm.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Theo dõi điều trị bằng xét nghiệm nước tiểu là biện pháp bắt buộc để đánh giá hiệu quả của điều trị.</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anim calcmode="lin" valueType="num">
                                      <p:cBhvr>
                                        <p:cTn id="38"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anim calcmode="lin" valueType="num">
                                      <p:cBhvr>
                                        <p:cTn id="43"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50"/>
                                        <p:tgtEl>
                                          <p:spTgt spid="3">
                                            <p:txEl>
                                              <p:pRg st="8" end="8"/>
                                            </p:txEl>
                                          </p:spTgt>
                                        </p:tgtEl>
                                      </p:cBhvr>
                                    </p:animEffect>
                                    <p:anim calcmode="lin" valueType="num">
                                      <p:cBhvr>
                                        <p:cTn id="48"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50"/>
                                        <p:tgtEl>
                                          <p:spTgt spid="3">
                                            <p:txEl>
                                              <p:pRg st="9" end="9"/>
                                            </p:txEl>
                                          </p:spTgt>
                                        </p:tgtEl>
                                      </p:cBhvr>
                                    </p:animEffect>
                                    <p:anim calcmode="lin" valueType="num">
                                      <p:cBhvr>
                                        <p:cTn id="53"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25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50"/>
                                        <p:tgtEl>
                                          <p:spTgt spid="3">
                                            <p:txEl>
                                              <p:pRg st="10" end="10"/>
                                            </p:txEl>
                                          </p:spTgt>
                                        </p:tgtEl>
                                      </p:cBhvr>
                                    </p:animEffect>
                                    <p:anim calcmode="lin" valueType="num">
                                      <p:cBhvr>
                                        <p:cTn id="58"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25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50"/>
                                        <p:tgtEl>
                                          <p:spTgt spid="3">
                                            <p:txEl>
                                              <p:pRg st="11" end="11"/>
                                            </p:txEl>
                                          </p:spTgt>
                                        </p:tgtEl>
                                      </p:cBhvr>
                                    </p:animEffect>
                                    <p:anim calcmode="lin" valueType="num">
                                      <p:cBhvr>
                                        <p:cTn id="63" dur="2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2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vi-VN" sz="2500" dirty="0" smtClean="0">
                <a:latin typeface="Times New Roman" pitchFamily="18" charset="0"/>
                <a:cs typeface="Times New Roman" pitchFamily="18" charset="0"/>
              </a:rPr>
              <a:t>5.2 Điều trị cụ thể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Thuốc điều trị thường dùng là các kháng sinh.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Liệu trình &amp; thuốc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Tùy thuộc vào loại vi khuẩn: Escherichia coli, Proteus mirabilis, Klebsiella, Staphylococus saprophyticus, Chlamydia và Mycoplasma, Trichomonas, nấm…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Cũng như vị </a:t>
            </a:r>
            <a:r>
              <a:rPr lang="vi-VN" sz="2000" dirty="0" smtClean="0">
                <a:latin typeface="Times New Roman" pitchFamily="18" charset="0"/>
                <a:cs typeface="Times New Roman" pitchFamily="18" charset="0"/>
              </a:rPr>
              <a:t>trí nhiễm trùng. </a:t>
            </a:r>
            <a:endParaRPr lang="vi-VN"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Các </a:t>
            </a:r>
            <a:r>
              <a:rPr lang="vi-VN" sz="2000" dirty="0" smtClean="0">
                <a:latin typeface="Times New Roman" pitchFamily="18" charset="0"/>
                <a:cs typeface="Times New Roman" pitchFamily="18" charset="0"/>
              </a:rPr>
              <a:t>kháng sinh thường dùng</a:t>
            </a:r>
            <a:r>
              <a:rPr lang="vi-VN" sz="2000" dirty="0" smtClean="0">
                <a:latin typeface="Times New Roman" pitchFamily="18" charset="0"/>
                <a:cs typeface="Times New Roman" pitchFamily="18" charset="0"/>
              </a:rPr>
              <a:t>: </a:t>
            </a: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Nitrofurantoin</a:t>
            </a: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Cephalosporin </a:t>
            </a: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Sulfonamide</a:t>
            </a: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Amoxicillin </a:t>
            </a:r>
            <a:endParaRPr lang="vi-VN" sz="2000" dirty="0" smtClean="0">
              <a:latin typeface="Times New Roman" pitchFamily="18" charset="0"/>
              <a:cs typeface="Times New Roman" pitchFamily="18" charset="0"/>
            </a:endParaRP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Trimethoprim sulfamethoxazole </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Doxycycline (không dùng cho trẻ dưới 8 tuổi) ‒ Quinolone (khôn</a:t>
            </a:r>
            <a:r>
              <a:rPr lang="pt-BR" sz="2000" dirty="0" smtClean="0">
                <a:latin typeface="Times New Roman" pitchFamily="18" charset="0"/>
                <a:cs typeface="Times New Roman" pitchFamily="18" charset="0"/>
              </a:rPr>
              <a:t>g nên dùng cho trẻ em)</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anim calcmode="lin" valueType="num">
                                      <p:cBhvr>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anim calcmode="lin" valueType="num">
                                      <p:cBhvr>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anim calcmode="lin" valueType="num">
                                      <p:cBhvr>
                                        <p:cTn id="5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anim calcmode="lin" valueType="num">
                                      <p:cBhvr>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3766"/>
            <a:ext cx="2752725" cy="199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546" y="296556"/>
            <a:ext cx="2819400" cy="199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5825"/>
            <a:ext cx="3048000" cy="203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16244"/>
            <a:ext cx="2381250" cy="240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2435291"/>
            <a:ext cx="421259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860" y="2416244"/>
            <a:ext cx="2352675" cy="231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8" y="4732628"/>
            <a:ext cx="4258962" cy="212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699677"/>
            <a:ext cx="2457450" cy="204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748599"/>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4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anim calcmode="lin" valueType="num">
                                      <p:cBhvr>
                                        <p:cTn id="13" dur="500" fill="hold"/>
                                        <p:tgtEl>
                                          <p:spTgt spid="3075"/>
                                        </p:tgtEl>
                                        <p:attrNameLst>
                                          <p:attrName>ppt_x</p:attrName>
                                        </p:attrNameLst>
                                      </p:cBhvr>
                                      <p:tavLst>
                                        <p:tav tm="0">
                                          <p:val>
                                            <p:strVal val="#ppt_x"/>
                                          </p:val>
                                        </p:tav>
                                        <p:tav tm="100000">
                                          <p:val>
                                            <p:strVal val="#ppt_x"/>
                                          </p:val>
                                        </p:tav>
                                      </p:tavLst>
                                    </p:anim>
                                    <p:anim calcmode="lin" valueType="num">
                                      <p:cBhvr>
                                        <p:cTn id="14" dur="500" fill="hold"/>
                                        <p:tgtEl>
                                          <p:spTgt spid="30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anim calcmode="lin" valueType="num">
                                      <p:cBhvr>
                                        <p:cTn id="18" dur="500" fill="hold"/>
                                        <p:tgtEl>
                                          <p:spTgt spid="3076"/>
                                        </p:tgtEl>
                                        <p:attrNameLst>
                                          <p:attrName>ppt_x</p:attrName>
                                        </p:attrNameLst>
                                      </p:cBhvr>
                                      <p:tavLst>
                                        <p:tav tm="0">
                                          <p:val>
                                            <p:strVal val="#ppt_x"/>
                                          </p:val>
                                        </p:tav>
                                        <p:tav tm="100000">
                                          <p:val>
                                            <p:strVal val="#ppt_x"/>
                                          </p:val>
                                        </p:tav>
                                      </p:tavLst>
                                    </p:anim>
                                    <p:anim calcmode="lin" valueType="num">
                                      <p:cBhvr>
                                        <p:cTn id="19" dur="500" fill="hold"/>
                                        <p:tgtEl>
                                          <p:spTgt spid="30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anim calcmode="lin" valueType="num">
                                      <p:cBhvr>
                                        <p:cTn id="23" dur="500" fill="hold"/>
                                        <p:tgtEl>
                                          <p:spTgt spid="3077"/>
                                        </p:tgtEl>
                                        <p:attrNameLst>
                                          <p:attrName>ppt_x</p:attrName>
                                        </p:attrNameLst>
                                      </p:cBhvr>
                                      <p:tavLst>
                                        <p:tav tm="0">
                                          <p:val>
                                            <p:strVal val="#ppt_x"/>
                                          </p:val>
                                        </p:tav>
                                        <p:tav tm="100000">
                                          <p:val>
                                            <p:strVal val="#ppt_x"/>
                                          </p:val>
                                        </p:tav>
                                      </p:tavLst>
                                    </p:anim>
                                    <p:anim calcmode="lin" valueType="num">
                                      <p:cBhvr>
                                        <p:cTn id="24" dur="500" fill="hold"/>
                                        <p:tgtEl>
                                          <p:spTgt spid="307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anim calcmode="lin" valueType="num">
                                      <p:cBhvr>
                                        <p:cTn id="28" dur="500" fill="hold"/>
                                        <p:tgtEl>
                                          <p:spTgt spid="3078"/>
                                        </p:tgtEl>
                                        <p:attrNameLst>
                                          <p:attrName>ppt_x</p:attrName>
                                        </p:attrNameLst>
                                      </p:cBhvr>
                                      <p:tavLst>
                                        <p:tav tm="0">
                                          <p:val>
                                            <p:strVal val="#ppt_x"/>
                                          </p:val>
                                        </p:tav>
                                        <p:tav tm="100000">
                                          <p:val>
                                            <p:strVal val="#ppt_x"/>
                                          </p:val>
                                        </p:tav>
                                      </p:tavLst>
                                    </p:anim>
                                    <p:anim calcmode="lin" valueType="num">
                                      <p:cBhvr>
                                        <p:cTn id="29" dur="500" fill="hold"/>
                                        <p:tgtEl>
                                          <p:spTgt spid="30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fade">
                                      <p:cBhvr>
                                        <p:cTn id="32" dur="500"/>
                                        <p:tgtEl>
                                          <p:spTgt spid="3079"/>
                                        </p:tgtEl>
                                      </p:cBhvr>
                                    </p:animEffect>
                                    <p:anim calcmode="lin" valueType="num">
                                      <p:cBhvr>
                                        <p:cTn id="33" dur="500" fill="hold"/>
                                        <p:tgtEl>
                                          <p:spTgt spid="3079"/>
                                        </p:tgtEl>
                                        <p:attrNameLst>
                                          <p:attrName>ppt_x</p:attrName>
                                        </p:attrNameLst>
                                      </p:cBhvr>
                                      <p:tavLst>
                                        <p:tav tm="0">
                                          <p:val>
                                            <p:strVal val="#ppt_x"/>
                                          </p:val>
                                        </p:tav>
                                        <p:tav tm="100000">
                                          <p:val>
                                            <p:strVal val="#ppt_x"/>
                                          </p:val>
                                        </p:tav>
                                      </p:tavLst>
                                    </p:anim>
                                    <p:anim calcmode="lin" valueType="num">
                                      <p:cBhvr>
                                        <p:cTn id="34" dur="500" fill="hold"/>
                                        <p:tgtEl>
                                          <p:spTgt spid="307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animEffect transition="in" filter="fade">
                                      <p:cBhvr>
                                        <p:cTn id="37" dur="500"/>
                                        <p:tgtEl>
                                          <p:spTgt spid="3082"/>
                                        </p:tgtEl>
                                      </p:cBhvr>
                                    </p:animEffect>
                                    <p:anim calcmode="lin" valueType="num">
                                      <p:cBhvr>
                                        <p:cTn id="38" dur="500" fill="hold"/>
                                        <p:tgtEl>
                                          <p:spTgt spid="3082"/>
                                        </p:tgtEl>
                                        <p:attrNameLst>
                                          <p:attrName>ppt_x</p:attrName>
                                        </p:attrNameLst>
                                      </p:cBhvr>
                                      <p:tavLst>
                                        <p:tav tm="0">
                                          <p:val>
                                            <p:strVal val="#ppt_x"/>
                                          </p:val>
                                        </p:tav>
                                        <p:tav tm="100000">
                                          <p:val>
                                            <p:strVal val="#ppt_x"/>
                                          </p:val>
                                        </p:tav>
                                      </p:tavLst>
                                    </p:anim>
                                    <p:anim calcmode="lin" valueType="num">
                                      <p:cBhvr>
                                        <p:cTn id="39" dur="500" fill="hold"/>
                                        <p:tgtEl>
                                          <p:spTgt spid="308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fade">
                                      <p:cBhvr>
                                        <p:cTn id="42" dur="500"/>
                                        <p:tgtEl>
                                          <p:spTgt spid="3081"/>
                                        </p:tgtEl>
                                      </p:cBhvr>
                                    </p:animEffect>
                                    <p:anim calcmode="lin" valueType="num">
                                      <p:cBhvr>
                                        <p:cTn id="43" dur="500" fill="hold"/>
                                        <p:tgtEl>
                                          <p:spTgt spid="3081"/>
                                        </p:tgtEl>
                                        <p:attrNameLst>
                                          <p:attrName>ppt_x</p:attrName>
                                        </p:attrNameLst>
                                      </p:cBhvr>
                                      <p:tavLst>
                                        <p:tav tm="0">
                                          <p:val>
                                            <p:strVal val="#ppt_x"/>
                                          </p:val>
                                        </p:tav>
                                        <p:tav tm="100000">
                                          <p:val>
                                            <p:strVal val="#ppt_x"/>
                                          </p:val>
                                        </p:tav>
                                      </p:tavLst>
                                    </p:anim>
                                    <p:anim calcmode="lin" valueType="num">
                                      <p:cBhvr>
                                        <p:cTn id="44" dur="500" fill="hold"/>
                                        <p:tgtEl>
                                          <p:spTgt spid="308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fade">
                                      <p:cBhvr>
                                        <p:cTn id="47" dur="500"/>
                                        <p:tgtEl>
                                          <p:spTgt spid="3080"/>
                                        </p:tgtEl>
                                      </p:cBhvr>
                                    </p:animEffect>
                                    <p:anim calcmode="lin" valueType="num">
                                      <p:cBhvr>
                                        <p:cTn id="48" dur="500" fill="hold"/>
                                        <p:tgtEl>
                                          <p:spTgt spid="3080"/>
                                        </p:tgtEl>
                                        <p:attrNameLst>
                                          <p:attrName>ppt_x</p:attrName>
                                        </p:attrNameLst>
                                      </p:cBhvr>
                                      <p:tavLst>
                                        <p:tav tm="0">
                                          <p:val>
                                            <p:strVal val="#ppt_x"/>
                                          </p:val>
                                        </p:tav>
                                        <p:tav tm="100000">
                                          <p:val>
                                            <p:strVal val="#ppt_x"/>
                                          </p:val>
                                        </p:tav>
                                      </p:tavLst>
                                    </p:anim>
                                    <p:anim calcmode="lin" valueType="num">
                                      <p:cBhvr>
                                        <p:cTn id="49" dur="5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715962"/>
          </a:xfrm>
        </p:spPr>
        <p:txBody>
          <a:bodyPr>
            <a:normAutofit fontScale="90000"/>
          </a:bodyPr>
          <a:lstStyle/>
          <a:p>
            <a:pPr algn="ctr"/>
            <a:r>
              <a:rPr lang="vi-VN" sz="2500" dirty="0" smtClean="0"/>
              <a:t>Bảng giá tham khảo một số thuốc</a:t>
            </a:r>
            <a:br>
              <a:rPr lang="vi-VN" sz="2500" dirty="0" smtClean="0"/>
            </a:br>
            <a:r>
              <a:rPr lang="vi-VN" sz="2200" i="1" dirty="0" smtClean="0"/>
              <a:t>(Nguồn: www.thuocgiabaonhieu.com)</a:t>
            </a:r>
            <a:endParaRPr lang="vi-VN" sz="2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60497"/>
              </p:ext>
            </p:extLst>
          </p:nvPr>
        </p:nvGraphicFramePr>
        <p:xfrm>
          <a:off x="533400" y="2209800"/>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vi-VN" dirty="0" smtClean="0"/>
                        <a:t>Tên</a:t>
                      </a:r>
                      <a:r>
                        <a:rPr lang="vi-VN" baseline="0" dirty="0" smtClean="0"/>
                        <a:t> thuốc</a:t>
                      </a:r>
                      <a:endParaRPr lang="vi-VN" dirty="0"/>
                    </a:p>
                  </a:txBody>
                  <a:tcPr/>
                </a:tc>
                <a:tc>
                  <a:txBody>
                    <a:bodyPr/>
                    <a:lstStyle/>
                    <a:p>
                      <a:pPr algn="ctr"/>
                      <a:r>
                        <a:rPr lang="vi-VN" dirty="0" smtClean="0"/>
                        <a:t>Giá</a:t>
                      </a:r>
                      <a:r>
                        <a:rPr lang="vi-VN" baseline="0" dirty="0" smtClean="0"/>
                        <a:t> tiền (Nghìn đồng/ viên)</a:t>
                      </a:r>
                      <a:endParaRPr lang="vi-VN" dirty="0"/>
                    </a:p>
                  </a:txBody>
                  <a:tcPr/>
                </a:tc>
              </a:tr>
              <a:tr h="370840">
                <a:tc>
                  <a:txBody>
                    <a:bodyPr/>
                    <a:lstStyle/>
                    <a:p>
                      <a:r>
                        <a:rPr lang="vi-VN" dirty="0" smtClean="0"/>
                        <a:t>Cefuroxim</a:t>
                      </a:r>
                      <a:r>
                        <a:rPr lang="vi-VN" baseline="0" dirty="0" smtClean="0"/>
                        <a:t> 500mg</a:t>
                      </a:r>
                      <a:endParaRPr lang="vi-VN" dirty="0"/>
                    </a:p>
                  </a:txBody>
                  <a:tcPr/>
                </a:tc>
                <a:tc>
                  <a:txBody>
                    <a:bodyPr/>
                    <a:lstStyle/>
                    <a:p>
                      <a:r>
                        <a:rPr lang="vi-VN" dirty="0" smtClean="0"/>
                        <a:t>300 - 400</a:t>
                      </a:r>
                      <a:endParaRPr lang="vi-VN" dirty="0"/>
                    </a:p>
                  </a:txBody>
                  <a:tcPr/>
                </a:tc>
              </a:tr>
              <a:tr h="370840">
                <a:tc>
                  <a:txBody>
                    <a:bodyPr/>
                    <a:lstStyle/>
                    <a:p>
                      <a:r>
                        <a:rPr lang="vi-VN" dirty="0" smtClean="0"/>
                        <a:t>Cefixime</a:t>
                      </a:r>
                      <a:r>
                        <a:rPr lang="vi-VN" baseline="0" dirty="0" smtClean="0"/>
                        <a:t> 200mg</a:t>
                      </a:r>
                      <a:endParaRPr lang="vi-VN" dirty="0"/>
                    </a:p>
                  </a:txBody>
                  <a:tcPr/>
                </a:tc>
                <a:tc>
                  <a:txBody>
                    <a:bodyPr/>
                    <a:lstStyle/>
                    <a:p>
                      <a:r>
                        <a:rPr lang="vi-VN" dirty="0" smtClean="0"/>
                        <a:t>2000 - 3000</a:t>
                      </a:r>
                      <a:endParaRPr lang="vi-VN" dirty="0"/>
                    </a:p>
                  </a:txBody>
                  <a:tcPr/>
                </a:tc>
              </a:tr>
              <a:tr h="370840">
                <a:tc>
                  <a:txBody>
                    <a:bodyPr/>
                    <a:lstStyle/>
                    <a:p>
                      <a:r>
                        <a:rPr lang="vi-VN" sz="1800" b="0" i="0" kern="1200" dirty="0" smtClean="0">
                          <a:solidFill>
                            <a:schemeClr val="dk1"/>
                          </a:solidFill>
                          <a:effectLst/>
                          <a:latin typeface="+mn-lt"/>
                          <a:ea typeface="+mn-ea"/>
                          <a:cs typeface="+mn-cs"/>
                        </a:rPr>
                        <a:t>Sulfasalazine 500mg</a:t>
                      </a:r>
                      <a:endParaRPr lang="vi-VN" b="0" dirty="0"/>
                    </a:p>
                  </a:txBody>
                  <a:tcPr/>
                </a:tc>
                <a:tc>
                  <a:txBody>
                    <a:bodyPr/>
                    <a:lstStyle/>
                    <a:p>
                      <a:r>
                        <a:rPr lang="vi-VN" dirty="0" smtClean="0"/>
                        <a:t>&gt;5000</a:t>
                      </a:r>
                      <a:endParaRPr lang="vi-VN" dirty="0"/>
                    </a:p>
                  </a:txBody>
                  <a:tcPr/>
                </a:tc>
              </a:tr>
              <a:tr h="370840">
                <a:tc>
                  <a:txBody>
                    <a:bodyPr/>
                    <a:lstStyle/>
                    <a:p>
                      <a:r>
                        <a:rPr lang="vi-VN" dirty="0" smtClean="0"/>
                        <a:t>Amoxycillin 500mg</a:t>
                      </a:r>
                      <a:endParaRPr lang="vi-VN" dirty="0"/>
                    </a:p>
                  </a:txBody>
                  <a:tcPr/>
                </a:tc>
                <a:tc>
                  <a:txBody>
                    <a:bodyPr/>
                    <a:lstStyle/>
                    <a:p>
                      <a:r>
                        <a:rPr lang="vi-VN" dirty="0" smtClean="0"/>
                        <a:t>600</a:t>
                      </a:r>
                      <a:endParaRPr lang="vi-VN" dirty="0"/>
                    </a:p>
                  </a:txBody>
                  <a:tcPr/>
                </a:tc>
              </a:tr>
              <a:tr h="370840">
                <a:tc>
                  <a:txBody>
                    <a:bodyPr/>
                    <a:lstStyle/>
                    <a:p>
                      <a:r>
                        <a:rPr lang="vi-VN" dirty="0" smtClean="0"/>
                        <a:t>Ciprofloxacin </a:t>
                      </a:r>
                      <a:endParaRPr lang="vi-VN" dirty="0"/>
                    </a:p>
                  </a:txBody>
                  <a:tcPr/>
                </a:tc>
                <a:tc>
                  <a:txBody>
                    <a:bodyPr/>
                    <a:lstStyle/>
                    <a:p>
                      <a:r>
                        <a:rPr lang="vi-VN" dirty="0" smtClean="0"/>
                        <a:t>500</a:t>
                      </a:r>
                      <a:r>
                        <a:rPr lang="vi-VN" baseline="0" dirty="0" smtClean="0"/>
                        <a:t> - 600</a:t>
                      </a:r>
                      <a:endParaRPr lang="vi-VN" dirty="0"/>
                    </a:p>
                  </a:txBody>
                  <a:tcPr/>
                </a:tc>
              </a:tr>
              <a:tr h="370840">
                <a:tc>
                  <a:txBody>
                    <a:bodyPr/>
                    <a:lstStyle/>
                    <a:p>
                      <a:r>
                        <a:rPr lang="vi-VN" dirty="0" smtClean="0"/>
                        <a:t>Doxycyclin</a:t>
                      </a:r>
                      <a:endParaRPr lang="vi-VN" dirty="0"/>
                    </a:p>
                  </a:txBody>
                  <a:tcPr/>
                </a:tc>
                <a:tc>
                  <a:txBody>
                    <a:bodyPr/>
                    <a:lstStyle/>
                    <a:p>
                      <a:r>
                        <a:rPr lang="vi-VN" dirty="0" smtClean="0"/>
                        <a:t>300</a:t>
                      </a:r>
                      <a:endParaRPr lang="vi-VN" dirty="0"/>
                    </a:p>
                  </a:txBody>
                  <a:tcPr/>
                </a:tc>
              </a:tr>
              <a:tr h="370840">
                <a:tc>
                  <a:txBody>
                    <a:bodyPr/>
                    <a:lstStyle/>
                    <a:p>
                      <a:r>
                        <a:rPr lang="vi-VN" dirty="0" smtClean="0"/>
                        <a:t>...</a:t>
                      </a:r>
                      <a:endParaRPr lang="vi-VN" dirty="0"/>
                    </a:p>
                  </a:txBody>
                  <a:tcPr/>
                </a:tc>
                <a:tc>
                  <a:txBody>
                    <a:bodyPr/>
                    <a:lstStyle/>
                    <a:p>
                      <a:endParaRPr lang="vi-VN" dirty="0"/>
                    </a:p>
                  </a:txBody>
                  <a:tcPr/>
                </a:tc>
              </a:tr>
            </a:tbl>
          </a:graphicData>
        </a:graphic>
      </p:graphicFrame>
    </p:spTree>
    <p:extLst>
      <p:ext uri="{BB962C8B-B14F-4D97-AF65-F5344CB8AC3E}">
        <p14:creationId xmlns:p14="http://schemas.microsoft.com/office/powerpoint/2010/main" val="37313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anim calcmode="lin" valueType="num">
                                      <p:cBhvr>
                                        <p:cTn id="15" dur="250" fill="hold"/>
                                        <p:tgtEl>
                                          <p:spTgt spid="4"/>
                                        </p:tgtEl>
                                        <p:attrNameLst>
                                          <p:attrName>ppt_x</p:attrName>
                                        </p:attrNameLst>
                                      </p:cBhvr>
                                      <p:tavLst>
                                        <p:tav tm="0">
                                          <p:val>
                                            <p:strVal val="#ppt_x"/>
                                          </p:val>
                                        </p:tav>
                                        <p:tav tm="100000">
                                          <p:val>
                                            <p:strVal val="#ppt_x"/>
                                          </p:val>
                                        </p:tav>
                                      </p:tavLst>
                                    </p:anim>
                                    <p:anim calcmode="lin" valueType="num">
                                      <p:cBhvr>
                                        <p:cTn id="16"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21363"/>
          </a:xfrm>
        </p:spPr>
        <p:txBody>
          <a:bodyPr>
            <a:normAutofit fontScale="92500" lnSpcReduction="10000"/>
          </a:bodyPr>
          <a:lstStyle/>
          <a:p>
            <a:pPr marL="0" indent="0">
              <a:buNone/>
            </a:pPr>
            <a:r>
              <a:rPr lang="vi-VN" sz="3000" b="1" dirty="0" smtClean="0">
                <a:solidFill>
                  <a:schemeClr val="tx2"/>
                </a:solidFill>
                <a:latin typeface="Times New Roman" pitchFamily="18" charset="0"/>
                <a:cs typeface="Times New Roman" pitchFamily="18" charset="0"/>
              </a:rPr>
              <a:t>6. Phòng bệnh </a:t>
            </a:r>
            <a:endParaRPr lang="vi-VN" sz="3000" b="1" dirty="0" smtClean="0">
              <a:solidFill>
                <a:schemeClr val="tx2"/>
              </a:solidFill>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Những </a:t>
            </a:r>
            <a:r>
              <a:rPr lang="vi-VN" sz="2000" dirty="0" smtClean="0">
                <a:latin typeface="Times New Roman" pitchFamily="18" charset="0"/>
                <a:cs typeface="Times New Roman" pitchFamily="18" charset="0"/>
              </a:rPr>
              <a:t>biện pháp sau đây có thể làm giảm nguy cơ nhiễm trùng đường tiểu: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Gìn </a:t>
            </a:r>
            <a:r>
              <a:rPr lang="vi-VN" sz="2000" dirty="0" smtClean="0">
                <a:latin typeface="Times New Roman" pitchFamily="18" charset="0"/>
                <a:cs typeface="Times New Roman" pitchFamily="18" charset="0"/>
              </a:rPr>
              <a:t>giữ vệ sinh cá nhân thật tốt.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Tránh các chất có thể gây kích thích niệu đạo (nằm trong bồn tắm, chất khử mùi tại chỗ).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Vệ sinh sạch vùng sinh dục trước khi giao hợp.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Thay tã cho trẻ ngay lập tức sau khi dính phân. </a:t>
            </a:r>
            <a:r>
              <a:rPr lang="vi-VN" sz="2000" dirty="0" smtClean="0">
                <a:latin typeface="Times New Roman" pitchFamily="18" charset="0"/>
                <a:cs typeface="Times New Roman" pitchFamily="18" charset="0"/>
              </a:rPr>
              <a:t>Uống </a:t>
            </a:r>
            <a:r>
              <a:rPr lang="vi-VN" sz="2000" dirty="0" smtClean="0">
                <a:latin typeface="Times New Roman" pitchFamily="18" charset="0"/>
                <a:cs typeface="Times New Roman" pitchFamily="18" charset="0"/>
              </a:rPr>
              <a:t>nhiều nước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Không được nhịn tiểu (trừ trường hợp có lời khuyên của BS).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Tắm vòi hoa </a:t>
            </a:r>
            <a:r>
              <a:rPr lang="vi-VN" sz="2000" dirty="0" smtClean="0">
                <a:latin typeface="Times New Roman" pitchFamily="18" charset="0"/>
                <a:cs typeface="Times New Roman" pitchFamily="18" charset="0"/>
              </a:rPr>
              <a:t>sen. </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Đi tiểu trước và sau khi giao hợp.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Cần tập cho các bé gái thói quen lau hậu môn từ trước ra sau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Vitamin C cũng có khả năng giảm nguy cơ NTĐT.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Nếu phụ nữ đang độ tuổi sinh hoạt tình dục mà thường xuyên bị NTĐT thì nên xem lại tư thế giao hợp nhằm tránh bớt các tư thế gây tác động nhiều đến lỗ niệu đạo.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Với trẻ em cần tuân theo các hướng dẫn trong phần xét nghiệm ở trên để phát hiện sớm các yếu tố nguy cơ nhằm kiểm soát NTĐT </a:t>
            </a:r>
            <a:r>
              <a:rPr lang="vi-VN" sz="2000" dirty="0" smtClean="0">
                <a:latin typeface="Times New Roman" pitchFamily="18" charset="0"/>
                <a:cs typeface="Times New Roman" pitchFamily="18" charset="0"/>
              </a:rPr>
              <a:t>...</a:t>
            </a:r>
          </a:p>
          <a:p>
            <a:pPr marL="0" indent="0" algn="ctr">
              <a:buNone/>
            </a:pPr>
            <a:r>
              <a:rPr lang="vi-VN" sz="2000" b="1" i="1" dirty="0" smtClean="0">
                <a:solidFill>
                  <a:schemeClr val="tx2"/>
                </a:solidFill>
                <a:latin typeface="Times New Roman" pitchFamily="18" charset="0"/>
                <a:cs typeface="Times New Roman" pitchFamily="18" charset="0"/>
              </a:rPr>
              <a:t>CẢM ƠN THẦY VÀ CÁC BẠN ĐÃ THEO DÕI!</a:t>
            </a:r>
            <a:endParaRPr lang="en-US" sz="2000" b="1" i="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anim calcmode="lin" valueType="num">
                                      <p:cBhvr>
                                        <p:cTn id="38"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anim calcmode="lin" valueType="num">
                                      <p:cBhvr>
                                        <p:cTn id="43"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50"/>
                                        <p:tgtEl>
                                          <p:spTgt spid="3">
                                            <p:txEl>
                                              <p:pRg st="8" end="8"/>
                                            </p:txEl>
                                          </p:spTgt>
                                        </p:tgtEl>
                                      </p:cBhvr>
                                    </p:animEffect>
                                    <p:anim calcmode="lin" valueType="num">
                                      <p:cBhvr>
                                        <p:cTn id="48"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50"/>
                                        <p:tgtEl>
                                          <p:spTgt spid="3">
                                            <p:txEl>
                                              <p:pRg st="9" end="9"/>
                                            </p:txEl>
                                          </p:spTgt>
                                        </p:tgtEl>
                                      </p:cBhvr>
                                    </p:animEffect>
                                    <p:anim calcmode="lin" valueType="num">
                                      <p:cBhvr>
                                        <p:cTn id="53"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25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50"/>
                                        <p:tgtEl>
                                          <p:spTgt spid="3">
                                            <p:txEl>
                                              <p:pRg st="10" end="10"/>
                                            </p:txEl>
                                          </p:spTgt>
                                        </p:tgtEl>
                                      </p:cBhvr>
                                    </p:animEffect>
                                    <p:anim calcmode="lin" valueType="num">
                                      <p:cBhvr>
                                        <p:cTn id="58"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25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50"/>
                                        <p:tgtEl>
                                          <p:spTgt spid="3">
                                            <p:txEl>
                                              <p:pRg st="11" end="11"/>
                                            </p:txEl>
                                          </p:spTgt>
                                        </p:tgtEl>
                                      </p:cBhvr>
                                    </p:animEffect>
                                    <p:anim calcmode="lin" valueType="num">
                                      <p:cBhvr>
                                        <p:cTn id="63" dur="2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25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50"/>
                                        <p:tgtEl>
                                          <p:spTgt spid="3">
                                            <p:txEl>
                                              <p:pRg st="12" end="12"/>
                                            </p:txEl>
                                          </p:spTgt>
                                        </p:tgtEl>
                                      </p:cBhvr>
                                    </p:animEffect>
                                    <p:anim calcmode="lin" valueType="num">
                                      <p:cBhvr>
                                        <p:cTn id="68" dur="2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25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500"/>
                                        <p:tgtEl>
                                          <p:spTgt spid="3">
                                            <p:txEl>
                                              <p:pRg st="13" end="13"/>
                                            </p:txEl>
                                          </p:spTgt>
                                        </p:tgtEl>
                                      </p:cBhvr>
                                    </p:animEffect>
                                    <p:anim calcmode="lin" valueType="num">
                                      <p:cBhvr>
                                        <p:cTn id="7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8"/>
            <a:ext cx="8229600" cy="1143000"/>
          </a:xfrm>
        </p:spPr>
        <p:txBody>
          <a:bodyPr>
            <a:normAutofit/>
          </a:bodyPr>
          <a:lstStyle/>
          <a:p>
            <a:r>
              <a:rPr lang="vi-VN" sz="3000" b="1" dirty="0" smtClean="0">
                <a:latin typeface="Times New Roman" pitchFamily="18" charset="0"/>
                <a:cs typeface="Times New Roman" pitchFamily="18" charset="0"/>
              </a:rPr>
              <a:t>1. Định nghĩa, nguyên nhân </a:t>
            </a:r>
            <a:r>
              <a:rPr lang="vi-VN" sz="3000" b="1" dirty="0" smtClean="0">
                <a:latin typeface="Times New Roman" pitchFamily="18" charset="0"/>
                <a:cs typeface="Times New Roman" pitchFamily="18" charset="0"/>
              </a:rPr>
              <a:t>và </a:t>
            </a:r>
            <a:r>
              <a:rPr lang="vi-VN" sz="3000" b="1" dirty="0" smtClean="0">
                <a:latin typeface="Times New Roman" pitchFamily="18" charset="0"/>
                <a:cs typeface="Times New Roman" pitchFamily="18" charset="0"/>
              </a:rPr>
              <a:t>điều kiện thuận lợi </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76636"/>
            <a:ext cx="8229600" cy="4971764"/>
          </a:xfrm>
        </p:spPr>
        <p:txBody>
          <a:bodyPr>
            <a:noAutofit/>
          </a:bodyPr>
          <a:lstStyle/>
          <a:p>
            <a:pPr>
              <a:buNone/>
            </a:pPr>
            <a:r>
              <a:rPr lang="vi-VN" sz="2500" dirty="0" smtClean="0">
                <a:latin typeface="Times New Roman" pitchFamily="18" charset="0"/>
                <a:cs typeface="Times New Roman" pitchFamily="18" charset="0"/>
              </a:rPr>
              <a:t>1.1 Định nghĩa </a:t>
            </a:r>
            <a:endParaRPr lang="en-US" sz="2500" dirty="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Nhiễm khuẩn tiết niệu – nhiễm trùng đường tiểu – NTĐT (Urinary Tract Infection) là tình trạng nhiễm trùng từng phần của đường tiết niệu, đặc trưng bởi sự hiện diện của vi khuẩn trong nước tiểu hoặc các triệu chứng biểu hiện sự xâm nhập của vi khuẩn ở một hoặc nhiều phần của đường tiết </a:t>
            </a:r>
            <a:r>
              <a:rPr lang="vi-VN" sz="2000" dirty="0" smtClean="0">
                <a:latin typeface="Times New Roman" pitchFamily="18" charset="0"/>
                <a:cs typeface="Times New Roman" pitchFamily="18" charset="0"/>
              </a:rPr>
              <a:t>niệu.</a:t>
            </a: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Tùy </a:t>
            </a:r>
            <a:r>
              <a:rPr lang="vi-VN" sz="2000" dirty="0" smtClean="0">
                <a:latin typeface="Times New Roman" pitchFamily="18" charset="0"/>
                <a:cs typeface="Times New Roman" pitchFamily="18" charset="0"/>
              </a:rPr>
              <a:t>theo vị trí giải phẫu bị nhiễm trùng mà có tên gọi riêng. </a:t>
            </a:r>
            <a:endParaRPr lang="en-US" sz="2000" dirty="0" smtClean="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Giải </a:t>
            </a:r>
            <a:r>
              <a:rPr lang="vi-VN" sz="2000" dirty="0" smtClean="0">
                <a:latin typeface="Times New Roman" pitchFamily="18" charset="0"/>
                <a:cs typeface="Times New Roman" pitchFamily="18" charset="0"/>
              </a:rPr>
              <a:t>phẫu:</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NK tiết </a:t>
            </a:r>
            <a:r>
              <a:rPr lang="vi-VN" sz="2000" dirty="0" smtClean="0">
                <a:latin typeface="Times New Roman" pitchFamily="18" charset="0"/>
                <a:cs typeface="Times New Roman" pitchFamily="18" charset="0"/>
              </a:rPr>
              <a:t>niệu trên: viêm thận – bể thận.</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NK tiết </a:t>
            </a:r>
            <a:r>
              <a:rPr lang="vi-VN" sz="2000" dirty="0" smtClean="0">
                <a:latin typeface="Times New Roman" pitchFamily="18" charset="0"/>
                <a:cs typeface="Times New Roman" pitchFamily="18" charset="0"/>
              </a:rPr>
              <a:t>niệu dưới: viêm bàng quang, </a:t>
            </a:r>
            <a:endParaRPr lang="vi-VN"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viêm </a:t>
            </a:r>
            <a:r>
              <a:rPr lang="vi-VN" sz="2000" dirty="0" smtClean="0">
                <a:latin typeface="Times New Roman" pitchFamily="18" charset="0"/>
                <a:cs typeface="Times New Roman" pitchFamily="18" charset="0"/>
              </a:rPr>
              <a:t>tuyến tiền liệt, viêm niệu đạo.</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 Đặc điểm</a:t>
            </a:r>
            <a:r>
              <a:rPr lang="en-US" sz="2000" dirty="0" smtClean="0">
                <a:latin typeface="Times New Roman" pitchFamily="18" charset="0"/>
                <a:cs typeface="Times New Roman" pitchFamily="18" charset="0"/>
              </a:rPr>
              <a:t>:</a:t>
            </a:r>
          </a:p>
          <a:p>
            <a:pPr>
              <a:buNone/>
            </a:pPr>
            <a:r>
              <a:rPr lang="vi-VN" sz="2000" dirty="0" smtClean="0">
                <a:latin typeface="Times New Roman" pitchFamily="18" charset="0"/>
                <a:cs typeface="Times New Roman" pitchFamily="18" charset="0"/>
              </a:rPr>
              <a:t> ‒ Phụ nữ </a:t>
            </a:r>
            <a:r>
              <a:rPr lang="vi-VN" sz="2000" dirty="0" smtClean="0">
                <a:latin typeface="Times New Roman" pitchFamily="18" charset="0"/>
                <a:cs typeface="Times New Roman" pitchFamily="18" charset="0"/>
              </a:rPr>
              <a:t>&gt; </a:t>
            </a:r>
            <a:r>
              <a:rPr lang="vi-VN" sz="2000" dirty="0" smtClean="0">
                <a:latin typeface="Times New Roman" pitchFamily="18" charset="0"/>
                <a:cs typeface="Times New Roman" pitchFamily="18" charset="0"/>
              </a:rPr>
              <a:t>nam giới </a:t>
            </a:r>
            <a:endParaRPr lang="vi-VN"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5</a:t>
            </a:r>
            <a:r>
              <a:rPr lang="vi-VN" sz="2000" dirty="0" smtClean="0">
                <a:latin typeface="Times New Roman" pitchFamily="18" charset="0"/>
                <a:cs typeface="Times New Roman" pitchFamily="18" charset="0"/>
              </a:rPr>
              <a:t>% trẻ em gái và 1-2% ở trẻ em trai.</a:t>
            </a:r>
            <a:endParaRPr lang="en-US"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anim calcmode="lin" valueType="num">
                                      <p:cBhvr>
                                        <p:cTn id="38"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anim calcmode="lin" valueType="num">
                                      <p:cBhvr>
                                        <p:cTn id="43"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50"/>
                                        <p:tgtEl>
                                          <p:spTgt spid="3">
                                            <p:txEl>
                                              <p:pRg st="8" end="8"/>
                                            </p:txEl>
                                          </p:spTgt>
                                        </p:tgtEl>
                                      </p:cBhvr>
                                    </p:animEffect>
                                    <p:anim calcmode="lin" valueType="num">
                                      <p:cBhvr>
                                        <p:cTn id="48"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098"/>
                                        </p:tgtEl>
                                        <p:attrNameLst>
                                          <p:attrName>style.visibility</p:attrName>
                                        </p:attrNameLst>
                                      </p:cBhvr>
                                      <p:to>
                                        <p:strVal val="visible"/>
                                      </p:to>
                                    </p:set>
                                    <p:animEffect transition="in" filter="fade">
                                      <p:cBhvr>
                                        <p:cTn id="54" dur="250"/>
                                        <p:tgtEl>
                                          <p:spTgt spid="4098"/>
                                        </p:tgtEl>
                                      </p:cBhvr>
                                    </p:animEffect>
                                    <p:anim calcmode="lin" valueType="num">
                                      <p:cBhvr>
                                        <p:cTn id="55" dur="250" fill="hold"/>
                                        <p:tgtEl>
                                          <p:spTgt spid="4098"/>
                                        </p:tgtEl>
                                        <p:attrNameLst>
                                          <p:attrName>ppt_x</p:attrName>
                                        </p:attrNameLst>
                                      </p:cBhvr>
                                      <p:tavLst>
                                        <p:tav tm="0">
                                          <p:val>
                                            <p:strVal val="#ppt_x"/>
                                          </p:val>
                                        </p:tav>
                                        <p:tav tm="100000">
                                          <p:val>
                                            <p:strVal val="#ppt_x"/>
                                          </p:val>
                                        </p:tav>
                                      </p:tavLst>
                                    </p:anim>
                                    <p:anim calcmode="lin" valueType="num">
                                      <p:cBhvr>
                                        <p:cTn id="56" dur="25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178" y="964118"/>
            <a:ext cx="4419600" cy="4983163"/>
          </a:xfrm>
        </p:spPr>
        <p:txBody>
          <a:bodyPr>
            <a:normAutofit lnSpcReduction="10000"/>
          </a:bodyPr>
          <a:lstStyle/>
          <a:p>
            <a:pPr>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Escherichia coli (E. coli) </a:t>
            </a:r>
            <a:r>
              <a:rPr lang="vi-VN" sz="2000" dirty="0" smtClean="0">
                <a:latin typeface="Times New Roman" pitchFamily="18" charset="0"/>
                <a:cs typeface="Times New Roman" pitchFamily="18" charset="0"/>
              </a:rPr>
              <a:t>- 80</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người </a:t>
            </a:r>
            <a:r>
              <a:rPr lang="vi-VN" sz="2000" dirty="0" smtClean="0">
                <a:latin typeface="Times New Roman" pitchFamily="18" charset="0"/>
                <a:cs typeface="Times New Roman" pitchFamily="18" charset="0"/>
              </a:rPr>
              <a:t>lớn.</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 </a:t>
            </a:r>
            <a:r>
              <a:rPr lang="vi-VN" sz="2000" dirty="0">
                <a:latin typeface="Times New Roman" pitchFamily="18" charset="0"/>
                <a:cs typeface="Times New Roman" pitchFamily="18" charset="0"/>
              </a:rPr>
              <a:t>Đ</a:t>
            </a:r>
            <a:r>
              <a:rPr lang="vi-VN" sz="2000" dirty="0" smtClean="0">
                <a:latin typeface="Times New Roman" pitchFamily="18" charset="0"/>
                <a:cs typeface="Times New Roman" pitchFamily="18" charset="0"/>
              </a:rPr>
              <a:t>ại </a:t>
            </a:r>
            <a:r>
              <a:rPr lang="vi-VN" sz="2000" dirty="0" smtClean="0">
                <a:latin typeface="Times New Roman" pitchFamily="18" charset="0"/>
                <a:cs typeface="Times New Roman" pitchFamily="18" charset="0"/>
              </a:rPr>
              <a:t>tràng và </a:t>
            </a:r>
            <a:r>
              <a:rPr lang="vi-VN" sz="2000" dirty="0" smtClean="0">
                <a:latin typeface="Times New Roman" pitchFamily="18" charset="0"/>
                <a:cs typeface="Times New Roman" pitchFamily="18" charset="0"/>
              </a:rPr>
              <a:t>nó có </a:t>
            </a:r>
            <a:r>
              <a:rPr lang="vi-VN" sz="2000" dirty="0" smtClean="0">
                <a:latin typeface="Times New Roman" pitchFamily="18" charset="0"/>
                <a:cs typeface="Times New Roman" pitchFamily="18" charset="0"/>
              </a:rPr>
              <a:t>thể đi vào lỗ niệu đạo từ vùng da xung quanh hậu môn và cơ quan sinh dục.</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 Phụ nữ có thể dễ nhiễm bệnh hơn </a:t>
            </a:r>
            <a:endParaRPr lang="vi-VN"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Các vi khuẩn khác gây NTĐT bao gồm Staphylococcus saprophyticus </a:t>
            </a:r>
            <a:endParaRPr lang="vi-VN" sz="2000" dirty="0" smtClean="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5- 15% trường hợp), Chlamydia trachomatis, Proteus và Mycoplasma hominis.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Nam giới và phụ nữ nếu nhiễm Chlamydia trachomatis hay Mycoplasma hominis đều có thể truyền vi khuẩn này cho bạn tình trong khi giao hợp gây nên NTĐT</a:t>
            </a:r>
            <a:r>
              <a:rPr lang="vi-VN" sz="2000" dirty="0" smtClean="0"/>
              <a:t>.</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14400"/>
            <a:ext cx="41148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57200"/>
            <a:ext cx="7848600" cy="754053"/>
          </a:xfrm>
          <a:prstGeom prst="rect">
            <a:avLst/>
          </a:prstGeom>
          <a:noFill/>
        </p:spPr>
        <p:txBody>
          <a:bodyPr wrap="square" rtlCol="0">
            <a:spAutoFit/>
          </a:bodyPr>
          <a:lstStyle/>
          <a:p>
            <a:r>
              <a:rPr lang="vi-VN" sz="2500" dirty="0">
                <a:latin typeface="Times New Roman" pitchFamily="18" charset="0"/>
                <a:cs typeface="Times New Roman" pitchFamily="18" charset="0"/>
              </a:rPr>
              <a:t>1.2 Nguyên nhân và điều kiện thuận lợi </a:t>
            </a:r>
            <a:endParaRPr lang="en-US" sz="2500" dirty="0">
              <a:latin typeface="Times New Roman" pitchFamily="18" charset="0"/>
              <a:cs typeface="Times New Roman" pitchFamily="18" charset="0"/>
            </a:endParaRPr>
          </a:p>
          <a:p>
            <a:endParaRPr lang="vi-VN"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778" y="38862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408" y="3771900"/>
            <a:ext cx="2450592"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animEffect transition="in" filter="fade">
                                      <p:cBhvr>
                                        <p:cTn id="39" dur="250"/>
                                        <p:tgtEl>
                                          <p:spTgt spid="5122"/>
                                        </p:tgtEl>
                                      </p:cBhvr>
                                    </p:animEffect>
                                    <p:anim calcmode="lin" valueType="num">
                                      <p:cBhvr>
                                        <p:cTn id="40" dur="250" fill="hold"/>
                                        <p:tgtEl>
                                          <p:spTgt spid="5122"/>
                                        </p:tgtEl>
                                        <p:attrNameLst>
                                          <p:attrName>ppt_x</p:attrName>
                                        </p:attrNameLst>
                                      </p:cBhvr>
                                      <p:tavLst>
                                        <p:tav tm="0">
                                          <p:val>
                                            <p:strVal val="#ppt_x"/>
                                          </p:val>
                                        </p:tav>
                                        <p:tav tm="100000">
                                          <p:val>
                                            <p:strVal val="#ppt_x"/>
                                          </p:val>
                                        </p:tav>
                                      </p:tavLst>
                                    </p:anim>
                                    <p:anim calcmode="lin" valueType="num">
                                      <p:cBhvr>
                                        <p:cTn id="41" dur="250" fill="hold"/>
                                        <p:tgtEl>
                                          <p:spTgt spid="512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3"/>
                                        </p:tgtEl>
                                        <p:attrNameLst>
                                          <p:attrName>style.visibility</p:attrName>
                                        </p:attrNameLst>
                                      </p:cBhvr>
                                      <p:to>
                                        <p:strVal val="visible"/>
                                      </p:to>
                                    </p:set>
                                    <p:animEffect transition="in" filter="fade">
                                      <p:cBhvr>
                                        <p:cTn id="44" dur="250"/>
                                        <p:tgtEl>
                                          <p:spTgt spid="5123"/>
                                        </p:tgtEl>
                                      </p:cBhvr>
                                    </p:animEffect>
                                    <p:anim calcmode="lin" valueType="num">
                                      <p:cBhvr>
                                        <p:cTn id="45" dur="250" fill="hold"/>
                                        <p:tgtEl>
                                          <p:spTgt spid="5123"/>
                                        </p:tgtEl>
                                        <p:attrNameLst>
                                          <p:attrName>ppt_x</p:attrName>
                                        </p:attrNameLst>
                                      </p:cBhvr>
                                      <p:tavLst>
                                        <p:tav tm="0">
                                          <p:val>
                                            <p:strVal val="#ppt_x"/>
                                          </p:val>
                                        </p:tav>
                                        <p:tav tm="100000">
                                          <p:val>
                                            <p:strVal val="#ppt_x"/>
                                          </p:val>
                                        </p:tav>
                                      </p:tavLst>
                                    </p:anim>
                                    <p:anim calcmode="lin" valueType="num">
                                      <p:cBhvr>
                                        <p:cTn id="46" dur="250" fill="hold"/>
                                        <p:tgtEl>
                                          <p:spTgt spid="512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124"/>
                                        </p:tgtEl>
                                        <p:attrNameLst>
                                          <p:attrName>style.visibility</p:attrName>
                                        </p:attrNameLst>
                                      </p:cBhvr>
                                      <p:to>
                                        <p:strVal val="visible"/>
                                      </p:to>
                                    </p:set>
                                    <p:animEffect transition="in" filter="fade">
                                      <p:cBhvr>
                                        <p:cTn id="49" dur="250"/>
                                        <p:tgtEl>
                                          <p:spTgt spid="5124"/>
                                        </p:tgtEl>
                                      </p:cBhvr>
                                    </p:animEffect>
                                    <p:anim calcmode="lin" valueType="num">
                                      <p:cBhvr>
                                        <p:cTn id="50" dur="250" fill="hold"/>
                                        <p:tgtEl>
                                          <p:spTgt spid="5124"/>
                                        </p:tgtEl>
                                        <p:attrNameLst>
                                          <p:attrName>ppt_x</p:attrName>
                                        </p:attrNameLst>
                                      </p:cBhvr>
                                      <p:tavLst>
                                        <p:tav tm="0">
                                          <p:val>
                                            <p:strVal val="#ppt_x"/>
                                          </p:val>
                                        </p:tav>
                                        <p:tav tm="100000">
                                          <p:val>
                                            <p:strVal val="#ppt_x"/>
                                          </p:val>
                                        </p:tav>
                                      </p:tavLst>
                                    </p:anim>
                                    <p:anim calcmode="lin" valueType="num">
                                      <p:cBhvr>
                                        <p:cTn id="51" dur="25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buNone/>
            </a:pPr>
            <a:r>
              <a:rPr lang="vi-VN" sz="2000" dirty="0" smtClean="0">
                <a:latin typeface="Times New Roman" pitchFamily="18" charset="0"/>
                <a:cs typeface="Times New Roman" pitchFamily="18" charset="0"/>
              </a:rPr>
              <a:t>• Giao hợp cũng có thể gây nên NTĐT ở một số phụ nữ (mặc dù bạn tình không mắc bệnh) vì những lí do không rõ ràng</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S</a:t>
            </a:r>
            <a:r>
              <a:rPr lang="vi-VN" sz="2000" dirty="0" smtClean="0">
                <a:latin typeface="Times New Roman" pitchFamily="18" charset="0"/>
                <a:cs typeface="Times New Roman" pitchFamily="18" charset="0"/>
              </a:rPr>
              <a:t>ử </a:t>
            </a:r>
            <a:r>
              <a:rPr lang="vi-VN" sz="2000" dirty="0" smtClean="0">
                <a:latin typeface="Times New Roman" pitchFamily="18" charset="0"/>
                <a:cs typeface="Times New Roman" pitchFamily="18" charset="0"/>
              </a:rPr>
              <a:t>dụng màng ngăn âm đạo (diaphragm) thường dễ nhiễm trùng hơn và bao cao su có chứa chất diệt tinh trùng cũng có thể làm tăng phát triển E. coli trong âm đạo. Vi khuẩn này sau đó có thể đi vào niệu đạo.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Thủ thuật thông tiểu </a:t>
            </a:r>
            <a:r>
              <a:rPr lang="vi-VN" sz="2000" dirty="0" smtClean="0">
                <a:latin typeface="Times New Roman" pitchFamily="18" charset="0"/>
                <a:cs typeface="Times New Roman" pitchFamily="18" charset="0"/>
              </a:rPr>
              <a:t>cũng </a:t>
            </a:r>
            <a:r>
              <a:rPr lang="vi-VN" sz="2000" dirty="0" smtClean="0">
                <a:latin typeface="Times New Roman" pitchFamily="18" charset="0"/>
                <a:cs typeface="Times New Roman" pitchFamily="18" charset="0"/>
              </a:rPr>
              <a:t>là yếu tố nguy cơ gây bệnh. Nếu ống thông lưu càng lâu ngày thì nguy cơ mắc bệnh càng cao.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Ở trẻ nhũ nhi, vi khuẩn từ tã lót </a:t>
            </a:r>
            <a:endParaRPr lang="vi-VN"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dính </a:t>
            </a:r>
            <a:r>
              <a:rPr lang="vi-VN" sz="2000" dirty="0" smtClean="0">
                <a:latin typeface="Times New Roman" pitchFamily="18" charset="0"/>
                <a:cs typeface="Times New Roman" pitchFamily="18" charset="0"/>
              </a:rPr>
              <a:t>phân có thể đi vào đường </a:t>
            </a:r>
            <a:r>
              <a:rPr lang="vi-VN" sz="2000" dirty="0" smtClean="0">
                <a:latin typeface="Times New Roman" pitchFamily="18" charset="0"/>
                <a:cs typeface="Times New Roman" pitchFamily="18" charset="0"/>
              </a:rPr>
              <a:t>tiểu</a:t>
            </a:r>
          </a:p>
          <a:p>
            <a:pPr>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và gây bệnh.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Ngay cả ở thiếu nữ nếu có thói quen </a:t>
            </a:r>
            <a:endParaRPr lang="vi-VN"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lau </a:t>
            </a:r>
            <a:r>
              <a:rPr lang="vi-VN" sz="2000" dirty="0" smtClean="0">
                <a:latin typeface="Times New Roman" pitchFamily="18" charset="0"/>
                <a:cs typeface="Times New Roman" pitchFamily="18" charset="0"/>
              </a:rPr>
              <a:t>hậu môn từ sau ra trước sau </a:t>
            </a:r>
            <a:r>
              <a:rPr lang="vi-VN" sz="2000" dirty="0" smtClean="0">
                <a:latin typeface="Times New Roman" pitchFamily="18" charset="0"/>
                <a:cs typeface="Times New Roman" pitchFamily="18" charset="0"/>
              </a:rPr>
              <a:t>khi</a:t>
            </a:r>
          </a:p>
          <a:p>
            <a:pPr>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đại tiện cũng dễ mắc bệnh hơn. </a:t>
            </a:r>
            <a:endParaRPr lang="en-US" sz="2000"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147" y="3124200"/>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anim calcmode="lin" valueType="num">
                                      <p:cBhvr>
                                        <p:cTn id="2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anim calcmode="lin" valueType="num">
                                      <p:cBhvr>
                                        <p:cTn id="3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anim calcmode="lin" valueType="num">
                                      <p:cBhvr>
                                        <p:cTn id="38"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animEffect transition="in" filter="fade">
                                      <p:cBhvr>
                                        <p:cTn id="44" dur="250"/>
                                        <p:tgtEl>
                                          <p:spTgt spid="6146"/>
                                        </p:tgtEl>
                                      </p:cBhvr>
                                    </p:animEffect>
                                    <p:anim calcmode="lin" valueType="num">
                                      <p:cBhvr>
                                        <p:cTn id="45" dur="250" fill="hold"/>
                                        <p:tgtEl>
                                          <p:spTgt spid="6146"/>
                                        </p:tgtEl>
                                        <p:attrNameLst>
                                          <p:attrName>ppt_x</p:attrName>
                                        </p:attrNameLst>
                                      </p:cBhvr>
                                      <p:tavLst>
                                        <p:tav tm="0">
                                          <p:val>
                                            <p:strVal val="#ppt_x"/>
                                          </p:val>
                                        </p:tav>
                                        <p:tav tm="100000">
                                          <p:val>
                                            <p:strVal val="#ppt_x"/>
                                          </p:val>
                                        </p:tav>
                                      </p:tavLst>
                                    </p:anim>
                                    <p:anim calcmode="lin" valueType="num">
                                      <p:cBhvr>
                                        <p:cTn id="46" dur="250" fill="hold"/>
                                        <p:tgtEl>
                                          <p:spTgt spid="614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50"/>
                                        <p:tgtEl>
                                          <p:spTgt spid="3">
                                            <p:txEl>
                                              <p:pRg st="7" end="7"/>
                                            </p:txEl>
                                          </p:spTgt>
                                        </p:tgtEl>
                                      </p:cBhvr>
                                    </p:animEffect>
                                    <p:anim calcmode="lin" valueType="num">
                                      <p:cBhvr>
                                        <p:cTn id="50"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250"/>
                                        <p:tgtEl>
                                          <p:spTgt spid="3">
                                            <p:txEl>
                                              <p:pRg st="8" end="8"/>
                                            </p:txEl>
                                          </p:spTgt>
                                        </p:tgtEl>
                                      </p:cBhvr>
                                    </p:animEffect>
                                    <p:anim calcmode="lin" valueType="num">
                                      <p:cBhvr>
                                        <p:cTn id="55"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68" y="381000"/>
            <a:ext cx="4495800" cy="6324600"/>
          </a:xfrm>
        </p:spPr>
        <p:txBody>
          <a:bodyPr>
            <a:noAutofit/>
          </a:bodyPr>
          <a:lstStyle/>
          <a:p>
            <a:pPr>
              <a:buNone/>
            </a:pPr>
            <a:r>
              <a:rPr lang="vi-VN" sz="2000" dirty="0">
                <a:latin typeface="Times New Roman" pitchFamily="18" charset="0"/>
                <a:cs typeface="Times New Roman" pitchFamily="18" charset="0"/>
              </a:rPr>
              <a:t>• Các yếu tố nguy cơ khác gồm: </a:t>
            </a:r>
          </a:p>
          <a:p>
            <a:pPr>
              <a:buNone/>
            </a:pPr>
            <a:r>
              <a:rPr lang="vi-VN" sz="2000" dirty="0">
                <a:latin typeface="Times New Roman" pitchFamily="18" charset="0"/>
                <a:cs typeface="Times New Roman" pitchFamily="18" charset="0"/>
              </a:rPr>
              <a:t>‒ Tắt nghẽn đường ra của bàng quang do sỏi hoặc u xơ tiền liệt tuyến </a:t>
            </a:r>
          </a:p>
          <a:p>
            <a:pPr>
              <a:buNone/>
            </a:pPr>
            <a:r>
              <a:rPr lang="vi-VN" sz="2000" dirty="0">
                <a:latin typeface="Times New Roman" pitchFamily="18" charset="0"/>
                <a:cs typeface="Times New Roman" pitchFamily="18" charset="0"/>
              </a:rPr>
              <a:t>‒ Các bệnh lý ảnh hưởng đến chức năng tống xuất nước tiểu của bàng quang làm bàng quang luôn có một lượng nước tiểu ứ đọng sau tiểu tiện (chấn thương cột sống). </a:t>
            </a:r>
          </a:p>
          <a:p>
            <a:pPr>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Những dị tật bẩm sinh của đường tiết niệu, đặc biệt là trào ngược bàng quang-niệu quản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Suy giảm miễn dịch; Đái tháo đường; Hẹp bao quy đầu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Có thai hoặc mãn kinh; Sỏi thận; Giao hợp với nhiều bạn tình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Hẹp niệu đạo do bẩm sinh hoặc do chấn thương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Bất động lâu ngày (chấn thương, bại liệt); Uống ít nước; Chứng són phân</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168" y="1295400"/>
            <a:ext cx="3886200" cy="256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831" y="4495800"/>
            <a:ext cx="4238367" cy="168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anim calcmode="lin" valueType="num">
                                      <p:cBhvr>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171"/>
                                        </p:tgtEl>
                                        <p:attrNameLst>
                                          <p:attrName>style.visibility</p:attrName>
                                        </p:attrNameLst>
                                      </p:cBhvr>
                                      <p:to>
                                        <p:strVal val="visible"/>
                                      </p:to>
                                    </p:set>
                                    <p:animEffect transition="in" filter="fade">
                                      <p:cBhvr>
                                        <p:cTn id="44" dur="500"/>
                                        <p:tgtEl>
                                          <p:spTgt spid="7171"/>
                                        </p:tgtEl>
                                      </p:cBhvr>
                                    </p:animEffect>
                                    <p:anim calcmode="lin" valueType="num">
                                      <p:cBhvr>
                                        <p:cTn id="45" dur="500" fill="hold"/>
                                        <p:tgtEl>
                                          <p:spTgt spid="7171"/>
                                        </p:tgtEl>
                                        <p:attrNameLst>
                                          <p:attrName>ppt_x</p:attrName>
                                        </p:attrNameLst>
                                      </p:cBhvr>
                                      <p:tavLst>
                                        <p:tav tm="0">
                                          <p:val>
                                            <p:strVal val="#ppt_x"/>
                                          </p:val>
                                        </p:tav>
                                        <p:tav tm="100000">
                                          <p:val>
                                            <p:strVal val="#ppt_x"/>
                                          </p:val>
                                        </p:tav>
                                      </p:tavLst>
                                    </p:anim>
                                    <p:anim calcmode="lin" valueType="num">
                                      <p:cBhvr>
                                        <p:cTn id="46" dur="500" fill="hold"/>
                                        <p:tgtEl>
                                          <p:spTgt spid="717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fade">
                                      <p:cBhvr>
                                        <p:cTn id="49" dur="500"/>
                                        <p:tgtEl>
                                          <p:spTgt spid="7172"/>
                                        </p:tgtEl>
                                      </p:cBhvr>
                                    </p:animEffect>
                                    <p:anim calcmode="lin" valueType="num">
                                      <p:cBhvr>
                                        <p:cTn id="50" dur="500" fill="hold"/>
                                        <p:tgtEl>
                                          <p:spTgt spid="7172"/>
                                        </p:tgtEl>
                                        <p:attrNameLst>
                                          <p:attrName>ppt_x</p:attrName>
                                        </p:attrNameLst>
                                      </p:cBhvr>
                                      <p:tavLst>
                                        <p:tav tm="0">
                                          <p:val>
                                            <p:strVal val="#ppt_x"/>
                                          </p:val>
                                        </p:tav>
                                        <p:tav tm="100000">
                                          <p:val>
                                            <p:strVal val="#ppt_x"/>
                                          </p:val>
                                        </p:tav>
                                      </p:tavLst>
                                    </p:anim>
                                    <p:anim calcmode="lin" valueType="num">
                                      <p:cBhvr>
                                        <p:cTn id="51" dur="5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3000" b="1" dirty="0" smtClean="0">
                <a:latin typeface="Times New Roman" pitchFamily="18" charset="0"/>
                <a:cs typeface="Times New Roman" pitchFamily="18" charset="0"/>
              </a:rPr>
              <a:t>2. </a:t>
            </a:r>
            <a:r>
              <a:rPr lang="en-US" sz="3000" b="1" dirty="0" err="1" smtClean="0">
                <a:latin typeface="Times New Roman" pitchFamily="18" charset="0"/>
                <a:cs typeface="Times New Roman" pitchFamily="18" charset="0"/>
              </a:rPr>
              <a:t>Bệnh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sinh</a:t>
            </a:r>
            <a:r>
              <a:rPr lang="en-US"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135563"/>
          </a:xfrm>
        </p:spPr>
        <p:txBody>
          <a:bodyPr>
            <a:normAutofit/>
          </a:bodyPr>
          <a:lstStyle/>
          <a:p>
            <a:pPr marL="0" indent="0">
              <a:buNone/>
            </a:pPr>
            <a:r>
              <a:rPr lang="vi-VN" sz="2000" dirty="0" smtClean="0">
                <a:latin typeface="Times New Roman" pitchFamily="18" charset="0"/>
                <a:cs typeface="Times New Roman" pitchFamily="18" charset="0"/>
              </a:rPr>
              <a:t>• NKĐT xảy ra do sự tương tác giữa độc tính của chủng vi khuẩn, mức độ sinh sản và cơ chế đề kháng tại chỗ cũng như đề kháng toàn thân của cơ thể</a:t>
            </a:r>
            <a:r>
              <a:rPr lang="vi-VN" sz="2000" dirty="0" smtClean="0">
                <a:latin typeface="Times New Roman" pitchFamily="18" charset="0"/>
                <a:cs typeface="Times New Roman" pitchFamily="18" charset="0"/>
              </a:rPr>
              <a:t>.</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Đường gây bệnh hay gặp nhất là vi khuẩn qua niệu đạo ngược lên bàng quang và từ đó có thể lên niệu quản, thận.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NKĐT theo đường máu chỉ xảy ra ở những cơ thể suy yếu do bị bệnh mạn tính hoặc do dùng thuốc ức chế miễn dịch kéo dài.</a:t>
            </a:r>
            <a:endParaRPr lang="en-US" sz="2000"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0400"/>
            <a:ext cx="6705600" cy="324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195"/>
                                        </p:tgtEl>
                                        <p:attrNameLst>
                                          <p:attrName>style.visibility</p:attrName>
                                        </p:attrNameLst>
                                      </p:cBhvr>
                                      <p:to>
                                        <p:strVal val="visible"/>
                                      </p:to>
                                    </p:set>
                                    <p:animEffect transition="in" filter="fade">
                                      <p:cBhvr>
                                        <p:cTn id="24" dur="250"/>
                                        <p:tgtEl>
                                          <p:spTgt spid="8195"/>
                                        </p:tgtEl>
                                      </p:cBhvr>
                                    </p:animEffect>
                                    <p:anim calcmode="lin" valueType="num">
                                      <p:cBhvr>
                                        <p:cTn id="25" dur="250" fill="hold"/>
                                        <p:tgtEl>
                                          <p:spTgt spid="8195"/>
                                        </p:tgtEl>
                                        <p:attrNameLst>
                                          <p:attrName>ppt_x</p:attrName>
                                        </p:attrNameLst>
                                      </p:cBhvr>
                                      <p:tavLst>
                                        <p:tav tm="0">
                                          <p:val>
                                            <p:strVal val="#ppt_x"/>
                                          </p:val>
                                        </p:tav>
                                        <p:tav tm="100000">
                                          <p:val>
                                            <p:strVal val="#ppt_x"/>
                                          </p:val>
                                        </p:tav>
                                      </p:tavLst>
                                    </p:anim>
                                    <p:anim calcmode="lin" valueType="num">
                                      <p:cBhvr>
                                        <p:cTn id="26" dur="25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5943600"/>
          </a:xfrm>
        </p:spPr>
        <p:txBody>
          <a:bodyPr>
            <a:normAutofit lnSpcReduction="10000"/>
          </a:bodyPr>
          <a:lstStyle/>
          <a:p>
            <a:pPr marL="0" indent="0">
              <a:buNone/>
            </a:pPr>
            <a:r>
              <a:rPr lang="vi-VN" sz="3000" b="1" dirty="0" smtClean="0">
                <a:solidFill>
                  <a:schemeClr val="tx2"/>
                </a:solidFill>
                <a:latin typeface="Times New Roman" pitchFamily="18" charset="0"/>
                <a:cs typeface="Times New Roman" pitchFamily="18" charset="0"/>
              </a:rPr>
              <a:t>3. Triệu chứng </a:t>
            </a:r>
            <a:endParaRPr lang="vi-VN" sz="3000" b="1" dirty="0" smtClean="0">
              <a:solidFill>
                <a:schemeClr val="tx2"/>
              </a:solidFill>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3.1 </a:t>
            </a:r>
            <a:r>
              <a:rPr lang="vi-VN" sz="2500" dirty="0" smtClean="0">
                <a:latin typeface="Times New Roman" pitchFamily="18" charset="0"/>
                <a:cs typeface="Times New Roman" pitchFamily="18" charset="0"/>
              </a:rPr>
              <a:t>Nhiễm khuẩn tiết niệu dưới </a:t>
            </a:r>
            <a:endParaRPr lang="vi-VN" sz="2500" dirty="0" smtClean="0">
              <a:latin typeface="Times New Roman" pitchFamily="18" charset="0"/>
              <a:cs typeface="Times New Roman" pitchFamily="18" charset="0"/>
            </a:endParaRPr>
          </a:p>
          <a:p>
            <a:pPr marL="0" indent="0">
              <a:buNone/>
            </a:pPr>
            <a:r>
              <a:rPr lang="vi-VN" sz="2000" dirty="0">
                <a:latin typeface="Times New Roman" pitchFamily="18" charset="0"/>
                <a:cs typeface="Times New Roman" pitchFamily="18" charset="0"/>
              </a:rPr>
              <a:t>	</a:t>
            </a:r>
            <a:endParaRPr lang="vi-VN" sz="2000" dirty="0" smtClean="0">
              <a:latin typeface="Times New Roman" pitchFamily="18" charset="0"/>
              <a:cs typeface="Times New Roman" pitchFamily="18" charset="0"/>
            </a:endParaRPr>
          </a:p>
          <a:p>
            <a:pPr marL="0" indent="0">
              <a:buNone/>
            </a:pPr>
            <a:endParaRPr lang="vi-VN" sz="2000" dirty="0">
              <a:latin typeface="Times New Roman" pitchFamily="18" charset="0"/>
              <a:cs typeface="Times New Roman" pitchFamily="18" charset="0"/>
            </a:endParaRPr>
          </a:p>
          <a:p>
            <a:pPr marL="0" indent="0">
              <a:buNone/>
            </a:pPr>
            <a:endParaRPr lang="vi-VN" sz="2000" dirty="0" smtClean="0">
              <a:latin typeface="Times New Roman" pitchFamily="18" charset="0"/>
              <a:cs typeface="Times New Roman" pitchFamily="18" charset="0"/>
            </a:endParaRPr>
          </a:p>
          <a:p>
            <a:pPr marL="0" indent="0">
              <a:buNone/>
            </a:pPr>
            <a:endParaRPr lang="vi-VN" sz="2000" dirty="0">
              <a:latin typeface="Times New Roman" pitchFamily="18" charset="0"/>
              <a:cs typeface="Times New Roman" pitchFamily="18" charset="0"/>
            </a:endParaRPr>
          </a:p>
          <a:p>
            <a:pPr marL="0" indent="0">
              <a:buNone/>
            </a:pPr>
            <a:endParaRPr lang="vi-VN" sz="2000" dirty="0" smtClean="0">
              <a:latin typeface="Times New Roman" pitchFamily="18" charset="0"/>
              <a:cs typeface="Times New Roman" pitchFamily="18" charset="0"/>
            </a:endParaRPr>
          </a:p>
          <a:p>
            <a:pPr marL="0" indent="0">
              <a:buNone/>
            </a:pPr>
            <a:endParaRPr lang="vi-VN" sz="2000" dirty="0">
              <a:latin typeface="Times New Roman" pitchFamily="18" charset="0"/>
              <a:cs typeface="Times New Roman" pitchFamily="18" charset="0"/>
            </a:endParaRPr>
          </a:p>
          <a:p>
            <a:pPr marL="0" indent="0">
              <a:buNone/>
            </a:pPr>
            <a:endParaRPr lang="vi-VN" sz="2000" dirty="0" smtClean="0">
              <a:latin typeface="Times New Roman" pitchFamily="18" charset="0"/>
              <a:cs typeface="Times New Roman" pitchFamily="18" charset="0"/>
            </a:endParaRPr>
          </a:p>
          <a:p>
            <a:pPr marL="0" indent="0">
              <a:buNone/>
            </a:pPr>
            <a:endParaRPr lang="vi-VN" sz="2000" dirty="0">
              <a:latin typeface="Times New Roman" pitchFamily="18" charset="0"/>
              <a:cs typeface="Times New Roman" pitchFamily="18" charset="0"/>
            </a:endParaRPr>
          </a:p>
          <a:p>
            <a:pPr marL="0" indent="0">
              <a:buNone/>
            </a:pPr>
            <a:endParaRPr lang="vi-VN" sz="2000" dirty="0" smtClean="0">
              <a:latin typeface="Times New Roman" pitchFamily="18" charset="0"/>
              <a:cs typeface="Times New Roman" pitchFamily="18" charset="0"/>
            </a:endParaRPr>
          </a:p>
          <a:p>
            <a:pPr marL="0" indent="0">
              <a:buNone/>
            </a:pPr>
            <a:endParaRPr lang="vi-VN" sz="2000" dirty="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p>
          <a:p>
            <a:pPr marL="0" indent="0">
              <a:buNone/>
            </a:pPr>
            <a:endParaRPr lang="vi-VN" sz="2000" dirty="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Xét </a:t>
            </a:r>
            <a:r>
              <a:rPr lang="vi-VN" sz="2000" dirty="0" smtClean="0">
                <a:latin typeface="Times New Roman" pitchFamily="18" charset="0"/>
                <a:cs typeface="Times New Roman" pitchFamily="18" charset="0"/>
              </a:rPr>
              <a:t>nghiệm nước tiểu - thường có nhiều bạch cầu và vi khuẩn từ 103/ml nước tiểu trở lên.</a:t>
            </a: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89398239"/>
              </p:ext>
            </p:extLst>
          </p:nvPr>
        </p:nvGraphicFramePr>
        <p:xfrm>
          <a:off x="533400" y="1295400"/>
          <a:ext cx="8382000" cy="4145280"/>
        </p:xfrm>
        <a:graphic>
          <a:graphicData uri="http://schemas.openxmlformats.org/drawingml/2006/table">
            <a:tbl>
              <a:tblPr firstRow="1" bandRow="1">
                <a:tableStyleId>{5C22544A-7EE6-4342-B048-85BDC9FD1C3A}</a:tableStyleId>
              </a:tblPr>
              <a:tblGrid>
                <a:gridCol w="2590800"/>
                <a:gridCol w="2997200"/>
                <a:gridCol w="2794000"/>
              </a:tblGrid>
              <a:tr h="370840">
                <a:tc>
                  <a:txBody>
                    <a:bodyPr/>
                    <a:lstStyle/>
                    <a:p>
                      <a:pPr algn="ctr"/>
                      <a:r>
                        <a:rPr lang="vi-VN" sz="2000" dirty="0" smtClean="0">
                          <a:latin typeface="+mj-lt"/>
                        </a:rPr>
                        <a:t>Trẻ</a:t>
                      </a:r>
                      <a:r>
                        <a:rPr lang="vi-VN" sz="2000" baseline="0" dirty="0" smtClean="0">
                          <a:latin typeface="+mj-lt"/>
                        </a:rPr>
                        <a:t> nhỏ</a:t>
                      </a:r>
                      <a:endParaRPr lang="vi-VN" sz="2000" dirty="0">
                        <a:latin typeface="+mj-lt"/>
                      </a:endParaRPr>
                    </a:p>
                  </a:txBody>
                  <a:tcPr/>
                </a:tc>
                <a:tc>
                  <a:txBody>
                    <a:bodyPr/>
                    <a:lstStyle/>
                    <a:p>
                      <a:pPr algn="ctr"/>
                      <a:r>
                        <a:rPr lang="vi-VN" sz="2000" dirty="0" smtClean="0">
                          <a:latin typeface="+mj-lt"/>
                        </a:rPr>
                        <a:t>Trẻ</a:t>
                      </a:r>
                      <a:r>
                        <a:rPr lang="vi-VN" sz="2000" baseline="0" dirty="0" smtClean="0">
                          <a:latin typeface="+mj-lt"/>
                        </a:rPr>
                        <a:t> lớn</a:t>
                      </a:r>
                      <a:endParaRPr lang="vi-VN" sz="2000" dirty="0">
                        <a:latin typeface="+mj-lt"/>
                      </a:endParaRPr>
                    </a:p>
                  </a:txBody>
                  <a:tcPr/>
                </a:tc>
                <a:tc>
                  <a:txBody>
                    <a:bodyPr/>
                    <a:lstStyle/>
                    <a:p>
                      <a:pPr algn="ctr"/>
                      <a:r>
                        <a:rPr lang="vi-VN" sz="2000" dirty="0" smtClean="0">
                          <a:latin typeface="+mj-lt"/>
                        </a:rPr>
                        <a:t>Người</a:t>
                      </a:r>
                      <a:r>
                        <a:rPr lang="vi-VN" sz="2000" baseline="0" dirty="0" smtClean="0">
                          <a:latin typeface="+mj-lt"/>
                        </a:rPr>
                        <a:t> lớn</a:t>
                      </a:r>
                      <a:endParaRPr lang="vi-VN" sz="2000" dirty="0">
                        <a:latin typeface="+mj-lt"/>
                      </a:endParaRPr>
                    </a:p>
                  </a:txBody>
                  <a:tcPr/>
                </a:tc>
              </a:tr>
              <a:tr h="370840">
                <a:tc>
                  <a:txBody>
                    <a:bodyPr/>
                    <a:lstStyle/>
                    <a:p>
                      <a:pPr marL="342900" indent="-342900" algn="l">
                        <a:buFont typeface="Arial" pitchFamily="34" charset="0"/>
                        <a:buChar char="•"/>
                      </a:pPr>
                      <a:r>
                        <a:rPr lang="vi-VN" sz="2000" dirty="0" smtClean="0">
                          <a:latin typeface="+mj-lt"/>
                        </a:rPr>
                        <a:t>Tiêu</a:t>
                      </a:r>
                      <a:r>
                        <a:rPr lang="vi-VN" sz="2000" baseline="0" dirty="0" smtClean="0">
                          <a:latin typeface="+mj-lt"/>
                        </a:rPr>
                        <a:t> chảy</a:t>
                      </a:r>
                    </a:p>
                    <a:p>
                      <a:pPr marL="342900" indent="-342900" algn="l">
                        <a:buFont typeface="Arial" pitchFamily="34" charset="0"/>
                        <a:buChar char="•"/>
                      </a:pPr>
                      <a:r>
                        <a:rPr lang="vi-VN" sz="2000" baseline="0" dirty="0" smtClean="0">
                          <a:latin typeface="+mj-lt"/>
                        </a:rPr>
                        <a:t>Khóc nhiều, không thể dỗ</a:t>
                      </a:r>
                    </a:p>
                    <a:p>
                      <a:pPr marL="342900" indent="-342900" algn="l">
                        <a:buFont typeface="Arial" pitchFamily="34" charset="0"/>
                        <a:buChar char="•"/>
                      </a:pPr>
                      <a:r>
                        <a:rPr lang="vi-VN" sz="2000" baseline="0" dirty="0" smtClean="0">
                          <a:latin typeface="+mj-lt"/>
                        </a:rPr>
                        <a:t>Chán ăn</a:t>
                      </a:r>
                    </a:p>
                    <a:p>
                      <a:pPr marL="342900" indent="-342900" algn="l">
                        <a:buFont typeface="Arial" pitchFamily="34" charset="0"/>
                        <a:buChar char="•"/>
                      </a:pPr>
                      <a:r>
                        <a:rPr lang="vi-VN" sz="2000" baseline="0" dirty="0" smtClean="0">
                          <a:latin typeface="+mj-lt"/>
                        </a:rPr>
                        <a:t>Sốt. Buồn nôn và nôn</a:t>
                      </a:r>
                      <a:endParaRPr lang="vi-VN" sz="2000" dirty="0">
                        <a:latin typeface="+mj-lt"/>
                      </a:endParaRPr>
                    </a:p>
                  </a:txBody>
                  <a:tcPr/>
                </a:tc>
                <a:tc>
                  <a:txBody>
                    <a:bodyPr/>
                    <a:lstStyle/>
                    <a:p>
                      <a:pPr marL="342900" indent="-342900" algn="l">
                        <a:buFont typeface="Arial" pitchFamily="34" charset="0"/>
                        <a:buChar char="•"/>
                      </a:pPr>
                      <a:r>
                        <a:rPr lang="vi-VN" sz="2000" dirty="0" smtClean="0">
                          <a:latin typeface="+mj-lt"/>
                        </a:rPr>
                        <a:t>Đau</a:t>
                      </a:r>
                      <a:r>
                        <a:rPr lang="vi-VN" sz="2000" baseline="0" dirty="0" smtClean="0">
                          <a:latin typeface="+mj-lt"/>
                        </a:rPr>
                        <a:t> thắt lưng hoặc mạn sườn.</a:t>
                      </a:r>
                    </a:p>
                    <a:p>
                      <a:pPr marL="342900" indent="-342900" algn="l">
                        <a:buFont typeface="Arial" pitchFamily="34" charset="0"/>
                        <a:buChar char="•"/>
                      </a:pPr>
                      <a:r>
                        <a:rPr lang="vi-VN" sz="2000" baseline="0" dirty="0" smtClean="0">
                          <a:latin typeface="+mj-lt"/>
                        </a:rPr>
                        <a:t>Tiểu rắt. Tiểu són.</a:t>
                      </a:r>
                    </a:p>
                    <a:p>
                      <a:pPr marL="342900" indent="-342900" algn="l">
                        <a:buFont typeface="Arial" pitchFamily="34" charset="0"/>
                        <a:buChar char="•"/>
                      </a:pPr>
                      <a:r>
                        <a:rPr lang="vi-VN" sz="2000" baseline="0" dirty="0" smtClean="0">
                          <a:latin typeface="+mj-lt"/>
                        </a:rPr>
                        <a:t>Tiểu buốt. </a:t>
                      </a:r>
                      <a:r>
                        <a:rPr lang="vi-VN" sz="2000" i="1" baseline="0" dirty="0" smtClean="0">
                          <a:latin typeface="+mj-lt"/>
                        </a:rPr>
                        <a:t>«Dấu hiệu bàn tay khai»</a:t>
                      </a:r>
                    </a:p>
                    <a:p>
                      <a:pPr marL="342900" indent="-342900" algn="l">
                        <a:buFont typeface="Arial" pitchFamily="34" charset="0"/>
                        <a:buChar char="•"/>
                      </a:pPr>
                      <a:r>
                        <a:rPr lang="vi-VN" sz="2000" baseline="0" dirty="0" smtClean="0">
                          <a:latin typeface="+mj-lt"/>
                        </a:rPr>
                        <a:t>Đau bụng dưới</a:t>
                      </a:r>
                    </a:p>
                    <a:p>
                      <a:pPr marL="342900" indent="-342900" algn="l">
                        <a:buFont typeface="Arial" pitchFamily="34" charset="0"/>
                        <a:buChar char="•"/>
                      </a:pPr>
                      <a:r>
                        <a:rPr lang="vi-VN" sz="2000" baseline="0" dirty="0" smtClean="0">
                          <a:latin typeface="+mj-lt"/>
                        </a:rPr>
                        <a:t>Nước tiểu đục (máu/ mùi bất thường)</a:t>
                      </a:r>
                      <a:endParaRPr lang="vi-VN" sz="2000" dirty="0">
                        <a:latin typeface="+mj-lt"/>
                      </a:endParaRPr>
                    </a:p>
                  </a:txBody>
                  <a:tcPr/>
                </a:tc>
                <a:tc>
                  <a:txBody>
                    <a:bodyPr/>
                    <a:lstStyle/>
                    <a:p>
                      <a:pPr algn="l"/>
                      <a:r>
                        <a:rPr lang="vi-VN" sz="2000" u="sng" dirty="0" smtClean="0">
                          <a:latin typeface="+mj-lt"/>
                        </a:rPr>
                        <a:t>NTĐT</a:t>
                      </a:r>
                      <a:r>
                        <a:rPr lang="vi-VN" sz="2000" u="sng" baseline="0" dirty="0" smtClean="0">
                          <a:latin typeface="+mj-lt"/>
                        </a:rPr>
                        <a:t> dưới:</a:t>
                      </a:r>
                    </a:p>
                    <a:p>
                      <a:pPr marL="342900" indent="-342900" algn="l">
                        <a:buFont typeface="Arial" pitchFamily="34" charset="0"/>
                        <a:buChar char="•"/>
                      </a:pPr>
                      <a:r>
                        <a:rPr lang="vi-VN" sz="2000" dirty="0" smtClean="0">
                          <a:latin typeface="+mj-lt"/>
                        </a:rPr>
                        <a:t>Đau</a:t>
                      </a:r>
                      <a:r>
                        <a:rPr lang="vi-VN" sz="2000" baseline="0" dirty="0" smtClean="0">
                          <a:latin typeface="+mj-lt"/>
                        </a:rPr>
                        <a:t> lưng. Tiểu ra máu.</a:t>
                      </a:r>
                    </a:p>
                    <a:p>
                      <a:pPr marL="342900" indent="-342900" algn="l">
                        <a:buFont typeface="Arial" pitchFamily="34" charset="0"/>
                        <a:buChar char="•"/>
                      </a:pPr>
                      <a:r>
                        <a:rPr lang="vi-VN" sz="2000" baseline="0" dirty="0" smtClean="0">
                          <a:latin typeface="+mj-lt"/>
                        </a:rPr>
                        <a:t>Nước tiểu đục.</a:t>
                      </a:r>
                    </a:p>
                    <a:p>
                      <a:pPr marL="342900" indent="-342900" algn="l">
                        <a:buFont typeface="Arial" pitchFamily="34" charset="0"/>
                        <a:buChar char="•"/>
                      </a:pPr>
                      <a:r>
                        <a:rPr lang="vi-VN" sz="2000" baseline="0" dirty="0" smtClean="0">
                          <a:latin typeface="+mj-lt"/>
                        </a:rPr>
                        <a:t>Tiểu khó. Sốt. </a:t>
                      </a:r>
                    </a:p>
                    <a:p>
                      <a:pPr marL="342900" indent="-342900" algn="l">
                        <a:buFont typeface="Arial" pitchFamily="34" charset="0"/>
                        <a:buChar char="•"/>
                      </a:pPr>
                      <a:r>
                        <a:rPr lang="vi-VN" sz="2000" baseline="0" dirty="0" smtClean="0">
                          <a:latin typeface="+mj-lt"/>
                        </a:rPr>
                        <a:t>Tiểu nhiều lần. Mệt mỏi.</a:t>
                      </a:r>
                    </a:p>
                    <a:p>
                      <a:pPr marL="342900" indent="-342900" algn="l">
                        <a:buFont typeface="Arial" pitchFamily="34" charset="0"/>
                        <a:buChar char="•"/>
                      </a:pPr>
                      <a:r>
                        <a:rPr lang="vi-VN" sz="2000" baseline="0" dirty="0" smtClean="0">
                          <a:latin typeface="+mj-lt"/>
                        </a:rPr>
                        <a:t>Giao hợp đau.</a:t>
                      </a:r>
                    </a:p>
                    <a:p>
                      <a:pPr algn="l"/>
                      <a:r>
                        <a:rPr lang="vi-VN" sz="2000" u="sng" baseline="0" dirty="0" smtClean="0">
                          <a:latin typeface="+mj-lt"/>
                        </a:rPr>
                        <a:t>NTĐT trên:</a:t>
                      </a:r>
                    </a:p>
                    <a:p>
                      <a:pPr marL="342900" indent="-342900" algn="l">
                        <a:buFont typeface="Arial" pitchFamily="34" charset="0"/>
                        <a:buChar char="•"/>
                      </a:pPr>
                      <a:r>
                        <a:rPr lang="vi-VN" sz="2000" dirty="0" smtClean="0">
                          <a:latin typeface="+mj-lt"/>
                        </a:rPr>
                        <a:t>Ớn</a:t>
                      </a:r>
                      <a:r>
                        <a:rPr lang="vi-VN" sz="2000" baseline="0" dirty="0" smtClean="0">
                          <a:latin typeface="+mj-lt"/>
                        </a:rPr>
                        <a:t> lạnh. Sốt cao.</a:t>
                      </a:r>
                    </a:p>
                    <a:p>
                      <a:pPr marL="342900" indent="-342900" algn="l">
                        <a:buFont typeface="Arial" pitchFamily="34" charset="0"/>
                        <a:buChar char="•"/>
                      </a:pPr>
                      <a:r>
                        <a:rPr lang="vi-VN" sz="2000" baseline="0" dirty="0" smtClean="0">
                          <a:latin typeface="+mj-lt"/>
                        </a:rPr>
                        <a:t>Buồn nôn, nôn.</a:t>
                      </a:r>
                    </a:p>
                    <a:p>
                      <a:pPr marL="342900" indent="-342900" algn="l">
                        <a:buFont typeface="Arial" pitchFamily="34" charset="0"/>
                        <a:buChar char="•"/>
                      </a:pPr>
                      <a:r>
                        <a:rPr lang="vi-VN" sz="2000" baseline="0" dirty="0" smtClean="0">
                          <a:latin typeface="+mj-lt"/>
                        </a:rPr>
                        <a:t>Đau vùng hạ sườn</a:t>
                      </a:r>
                      <a:endParaRPr lang="vi-VN" sz="2000" dirty="0">
                        <a:latin typeface="+mj-l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animEffect transition="in" filter="fade">
                                      <p:cBhvr>
                                        <p:cTn id="21" dur="250"/>
                                        <p:tgtEl>
                                          <p:spTgt spid="3">
                                            <p:txEl>
                                              <p:pRg st="15" end="15"/>
                                            </p:txEl>
                                          </p:spTgt>
                                        </p:tgtEl>
                                      </p:cBhvr>
                                    </p:animEffect>
                                    <p:anim calcmode="lin" valueType="num">
                                      <p:cBhvr>
                                        <p:cTn id="22" dur="25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191000" cy="5745163"/>
          </a:xfrm>
        </p:spPr>
        <p:txBody>
          <a:bodyPr>
            <a:normAutofit/>
          </a:bodyPr>
          <a:lstStyle/>
          <a:p>
            <a:pPr marL="0" indent="0">
              <a:buNone/>
            </a:pPr>
            <a:endParaRPr lang="vi-VN" sz="2500" dirty="0" smtClean="0">
              <a:latin typeface="Times New Roman" pitchFamily="18" charset="0"/>
              <a:cs typeface="Times New Roman" pitchFamily="18" charset="0"/>
            </a:endParaRPr>
          </a:p>
          <a:p>
            <a:pPr marL="0" indent="0">
              <a:buNone/>
            </a:pPr>
            <a:r>
              <a:rPr lang="vi-VN" sz="2500" dirty="0" smtClean="0">
                <a:latin typeface="Times New Roman" pitchFamily="18" charset="0"/>
                <a:cs typeface="Times New Roman" pitchFamily="18" charset="0"/>
              </a:rPr>
              <a:t>3.2 </a:t>
            </a:r>
            <a:r>
              <a:rPr lang="vi-VN" sz="2500" dirty="0" smtClean="0">
                <a:latin typeface="Times New Roman" pitchFamily="18" charset="0"/>
                <a:cs typeface="Times New Roman" pitchFamily="18" charset="0"/>
              </a:rPr>
              <a:t>Viêm thận – bể thận cấp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Áp xe quanh </a:t>
            </a:r>
            <a:r>
              <a:rPr lang="vi-VN" sz="2000" dirty="0" smtClean="0">
                <a:latin typeface="Times New Roman" pitchFamily="18" charset="0"/>
                <a:cs typeface="Times New Roman" pitchFamily="18" charset="0"/>
              </a:rPr>
              <a:t>thận</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Nhiễm trùng </a:t>
            </a:r>
            <a:r>
              <a:rPr lang="vi-VN" sz="2000" dirty="0" smtClean="0">
                <a:latin typeface="Times New Roman" pitchFamily="18" charset="0"/>
                <a:cs typeface="Times New Roman" pitchFamily="18" charset="0"/>
              </a:rPr>
              <a:t>huyết</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Suy thận cấp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Trẻ em có trào ngược bàng quang niệu quản có thể gây nhiễm trùng thận nhanh chóng đưa đến - suy thận mạn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Phụ nữ có thai bị NTĐT có thể gây đẻ non, sẩy thai, nhiễm trùng sơ sinh ...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Xét nghiệm nước tiểu không ly tâm: có nhiều bạch cầu, có thể có hồng cầu và protein niệu &lt; 1g/24h. Nhuộm Gram thấy vi khuẩn niệu (+)</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14400"/>
            <a:ext cx="3696216" cy="4048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anim calcmode="lin" valueType="num">
                                      <p:cBhvr>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anim calcmode="lin" valueType="num">
                                      <p:cBhvr>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anim calcmode="lin" valueType="num">
                                      <p:cBhvr>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68411"/>
            <a:ext cx="4343400" cy="3435178"/>
          </a:xfrm>
        </p:spPr>
        <p:txBody>
          <a:bodyPr>
            <a:noAutofit/>
          </a:bodyPr>
          <a:lstStyle/>
          <a:p>
            <a:pPr marL="0" indent="0">
              <a:buNone/>
            </a:pPr>
            <a:r>
              <a:rPr lang="vi-VN" sz="2500" dirty="0" smtClean="0">
                <a:latin typeface="Times New Roman" pitchFamily="18" charset="0"/>
                <a:cs typeface="Times New Roman" pitchFamily="18" charset="0"/>
              </a:rPr>
              <a:t>3.3 Cận lâm sàng </a:t>
            </a:r>
            <a:endParaRPr lang="vi-VN" sz="25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Các xét </a:t>
            </a:r>
            <a:r>
              <a:rPr lang="vi-VN" sz="2000" dirty="0" smtClean="0">
                <a:latin typeface="Times New Roman" pitchFamily="18" charset="0"/>
                <a:cs typeface="Times New Roman" pitchFamily="18" charset="0"/>
              </a:rPr>
              <a:t>nghiệm: </a:t>
            </a: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Phân tích nước tiểu: hóa sinh, tế bào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Cấy nước tiểu </a:t>
            </a:r>
            <a:endParaRPr lang="vi-VN" sz="2000" dirty="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Cấy máu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Chẩn đoán hình ảnh: siêu âm hoặc chụp X quang để phát hiện các dị tật bẩm sinh của đường tiết niệu... </a:t>
            </a:r>
            <a:endParaRPr lang="vi-VN" sz="2000" dirty="0" smtClean="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Trẻ em </a:t>
            </a:r>
            <a:r>
              <a:rPr lang="vi-VN" sz="2000" dirty="0" smtClean="0">
                <a:latin typeface="Times New Roman" pitchFamily="18" charset="0"/>
                <a:cs typeface="Times New Roman" pitchFamily="18" charset="0"/>
              </a:rPr>
              <a:t>cần phải được khám xét thật kỹ lưỡng</a:t>
            </a:r>
            <a:r>
              <a:rPr lang="vi-VN" sz="2000" dirty="0" smtClean="0">
                <a:latin typeface="Times New Roman" pitchFamily="18" charset="0"/>
                <a:cs typeface="Times New Roman" pitchFamily="18" charset="0"/>
              </a:rPr>
              <a:t>.</a:t>
            </a:r>
          </a:p>
          <a:p>
            <a:pPr marL="0" indent="0">
              <a:buNone/>
            </a:pP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784" y="6858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384" y="4267200"/>
            <a:ext cx="8610600" cy="2246769"/>
          </a:xfrm>
          <a:prstGeom prst="rect">
            <a:avLst/>
          </a:prstGeom>
          <a:noFill/>
        </p:spPr>
        <p:txBody>
          <a:bodyPr wrap="square" rtlCol="0">
            <a:spAutoFit/>
          </a:bodyPr>
          <a:lstStyle/>
          <a:p>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Gồm siêu âm thận và đường tiểu, cũng như chụp X quang có thuốc cản quang khi trẻ đi tiểu (chụp bàng quang niệu quản khi tiểu – micturating cystourethrogram ~MCUG). </a:t>
            </a:r>
            <a:r>
              <a:rPr lang="vi-VN" sz="2000" dirty="0" smtClean="0">
                <a:latin typeface="Times New Roman" pitchFamily="18" charset="0"/>
                <a:cs typeface="Times New Roman" pitchFamily="18" charset="0"/>
              </a:rPr>
              <a:t>( Trẻ </a:t>
            </a:r>
            <a:r>
              <a:rPr lang="vi-VN" sz="2000" dirty="0">
                <a:latin typeface="Times New Roman" pitchFamily="18" charset="0"/>
                <a:cs typeface="Times New Roman" pitchFamily="18" charset="0"/>
              </a:rPr>
              <a:t>gái &gt;</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5 tuổi có </a:t>
            </a:r>
            <a:r>
              <a:rPr lang="vi-VN" sz="2000" dirty="0" smtClean="0">
                <a:latin typeface="Times New Roman" pitchFamily="18" charset="0"/>
                <a:cs typeface="Times New Roman" pitchFamily="18" charset="0"/>
              </a:rPr>
              <a:t>hai/nhiều </a:t>
            </a:r>
            <a:r>
              <a:rPr lang="vi-VN" sz="2000" dirty="0">
                <a:latin typeface="Times New Roman" pitchFamily="18" charset="0"/>
                <a:cs typeface="Times New Roman" pitchFamily="18" charset="0"/>
              </a:rPr>
              <a:t>lần </a:t>
            </a:r>
            <a:r>
              <a:rPr lang="vi-VN" sz="2000" dirty="0" smtClean="0">
                <a:latin typeface="Times New Roman" pitchFamily="18" charset="0"/>
                <a:cs typeface="Times New Roman" pitchFamily="18" charset="0"/>
              </a:rPr>
              <a:t>NTĐT, </a:t>
            </a:r>
            <a:r>
              <a:rPr lang="vi-VN" sz="2000" dirty="0">
                <a:latin typeface="Times New Roman" pitchFamily="18" charset="0"/>
                <a:cs typeface="Times New Roman" pitchFamily="18" charset="0"/>
              </a:rPr>
              <a:t>Tất cả trẻ trai ngay khi bị NTĐT lần đầu </a:t>
            </a:r>
            <a:r>
              <a:rPr lang="vi-VN" sz="2000" dirty="0" smtClean="0">
                <a:latin typeface="Times New Roman" pitchFamily="18" charset="0"/>
                <a:cs typeface="Times New Roman" pitchFamily="18" charset="0"/>
              </a:rPr>
              <a:t>tiên, </a:t>
            </a:r>
            <a:r>
              <a:rPr lang="vi-VN" sz="2000" dirty="0">
                <a:latin typeface="Times New Roman" pitchFamily="18" charset="0"/>
                <a:cs typeface="Times New Roman" pitchFamily="18" charset="0"/>
              </a:rPr>
              <a:t>Tất cả những trẻ có sốt khi mắc </a:t>
            </a:r>
            <a:r>
              <a:rPr lang="vi-VN" sz="2000" dirty="0" smtClean="0">
                <a:latin typeface="Times New Roman" pitchFamily="18" charset="0"/>
                <a:cs typeface="Times New Roman" pitchFamily="18" charset="0"/>
              </a:rPr>
              <a:t>NTĐT, Tất </a:t>
            </a:r>
            <a:r>
              <a:rPr lang="vi-VN" sz="2000" dirty="0">
                <a:latin typeface="Times New Roman" pitchFamily="18" charset="0"/>
                <a:cs typeface="Times New Roman" pitchFamily="18" charset="0"/>
              </a:rPr>
              <a:t>cả trẻ &lt;</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5 tuổi bị </a:t>
            </a:r>
            <a:r>
              <a:rPr lang="vi-VN" sz="2000" dirty="0" smtClean="0">
                <a:latin typeface="Times New Roman" pitchFamily="18" charset="0"/>
                <a:cs typeface="Times New Roman" pitchFamily="18" charset="0"/>
              </a:rPr>
              <a:t>NTĐT)</a:t>
            </a:r>
            <a:endParaRPr lang="vi-VN" sz="2000" dirty="0">
              <a:latin typeface="Times New Roman" pitchFamily="18" charset="0"/>
              <a:cs typeface="Times New Roman" pitchFamily="18" charset="0"/>
            </a:endParaRPr>
          </a:p>
          <a:p>
            <a:r>
              <a:rPr lang="vi-VN" sz="2000" dirty="0" smtClean="0">
                <a:latin typeface="Times New Roman" pitchFamily="18" charset="0"/>
                <a:cs typeface="Times New Roman" pitchFamily="18" charset="0"/>
              </a:rPr>
              <a:t>	X </a:t>
            </a:r>
            <a:r>
              <a:rPr lang="vi-VN" sz="2000" dirty="0">
                <a:latin typeface="Times New Roman" pitchFamily="18" charset="0"/>
                <a:cs typeface="Times New Roman" pitchFamily="18" charset="0"/>
              </a:rPr>
              <a:t>quang có thuốc cản quang khi trẻ đi tiểu (chụp bàng quang niệu quản khi tiểu – micturating cystourethrogram ~MCUG).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250"/>
                                        <p:tgtEl>
                                          <p:spTgt spid="4">
                                            <p:txEl>
                                              <p:pRg st="0" end="0"/>
                                            </p:txEl>
                                          </p:spTgt>
                                        </p:tgtEl>
                                      </p:cBhvr>
                                    </p:animEffect>
                                    <p:anim calcmode="lin" valueType="num">
                                      <p:cBhvr>
                                        <p:cTn id="40"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250" fill="hold"/>
                                        <p:tgtEl>
                                          <p:spTgt spid="4">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250"/>
                                        <p:tgtEl>
                                          <p:spTgt spid="4">
                                            <p:txEl>
                                              <p:pRg st="1" end="1"/>
                                            </p:txEl>
                                          </p:spTgt>
                                        </p:tgtEl>
                                      </p:cBhvr>
                                    </p:animEffect>
                                    <p:anim calcmode="lin" valueType="num">
                                      <p:cBhvr>
                                        <p:cTn id="45"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fade">
                                      <p:cBhvr>
                                        <p:cTn id="51" dur="250"/>
                                        <p:tgtEl>
                                          <p:spTgt spid="1027"/>
                                        </p:tgtEl>
                                      </p:cBhvr>
                                    </p:animEffect>
                                    <p:anim calcmode="lin" valueType="num">
                                      <p:cBhvr>
                                        <p:cTn id="52" dur="250" fill="hold"/>
                                        <p:tgtEl>
                                          <p:spTgt spid="1027"/>
                                        </p:tgtEl>
                                        <p:attrNameLst>
                                          <p:attrName>ppt_x</p:attrName>
                                        </p:attrNameLst>
                                      </p:cBhvr>
                                      <p:tavLst>
                                        <p:tav tm="0">
                                          <p:val>
                                            <p:strVal val="#ppt_x"/>
                                          </p:val>
                                        </p:tav>
                                        <p:tav tm="100000">
                                          <p:val>
                                            <p:strVal val="#ppt_x"/>
                                          </p:val>
                                        </p:tav>
                                      </p:tavLst>
                                    </p:anim>
                                    <p:anim calcmode="lin" valueType="num">
                                      <p:cBhvr>
                                        <p:cTn id="53" dur="25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241</TotalTime>
  <Words>1501</Words>
  <Application>Microsoft Office PowerPoint</Application>
  <PresentationFormat>On-screen Show (4:3)</PresentationFormat>
  <Paragraphs>167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NHIỄM KHUẨN  đường TIẾT NIỆU</vt:lpstr>
      <vt:lpstr>1. Định nghĩa, nguyên nhân và điều kiện thuận lợi </vt:lpstr>
      <vt:lpstr>PowerPoint Presentation</vt:lpstr>
      <vt:lpstr>PowerPoint Presentation</vt:lpstr>
      <vt:lpstr>PowerPoint Presentation</vt:lpstr>
      <vt:lpstr>2. Bệnh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giá tham khảo một số thuốc (Nguồn: www.thuocgiabaonhieu.com)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DELL</cp:lastModifiedBy>
  <cp:revision>24</cp:revision>
  <dcterms:created xsi:type="dcterms:W3CDTF">2017-02-25T15:33:59Z</dcterms:created>
  <dcterms:modified xsi:type="dcterms:W3CDTF">2017-02-26T03:02:31Z</dcterms:modified>
</cp:coreProperties>
</file>